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  <p:sldMasterId id="2147483686" r:id="rId3"/>
    <p:sldMasterId id="2147483699" r:id="rId4"/>
    <p:sldMasterId id="2147483712" r:id="rId5"/>
    <p:sldMasterId id="2147483725" r:id="rId6"/>
    <p:sldMasterId id="2147483738" r:id="rId7"/>
    <p:sldMasterId id="2147483751" r:id="rId8"/>
  </p:sldMasterIdLst>
  <p:notesMasterIdLst>
    <p:notesMasterId r:id="rId40"/>
  </p:notesMasterIdLst>
  <p:sldIdLst>
    <p:sldId id="288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63" r:id="rId17"/>
    <p:sldId id="262" r:id="rId18"/>
    <p:sldId id="264" r:id="rId19"/>
    <p:sldId id="265" r:id="rId20"/>
    <p:sldId id="266" r:id="rId21"/>
    <p:sldId id="267" r:id="rId22"/>
    <p:sldId id="260" r:id="rId23"/>
    <p:sldId id="281" r:id="rId24"/>
    <p:sldId id="282" r:id="rId25"/>
    <p:sldId id="283" r:id="rId26"/>
    <p:sldId id="284" r:id="rId27"/>
    <p:sldId id="286" r:id="rId28"/>
    <p:sldId id="268" r:id="rId29"/>
    <p:sldId id="269" r:id="rId30"/>
    <p:sldId id="270" r:id="rId31"/>
    <p:sldId id="271" r:id="rId32"/>
    <p:sldId id="272" r:id="rId33"/>
    <p:sldId id="273" r:id="rId34"/>
    <p:sldId id="259" r:id="rId35"/>
    <p:sldId id="258" r:id="rId36"/>
    <p:sldId id="256" r:id="rId37"/>
    <p:sldId id="257" r:id="rId38"/>
    <p:sldId id="287" r:id="rId39"/>
  </p:sldIdLst>
  <p:sldSz cx="9144000" cy="6858000" type="screen4x3"/>
  <p:notesSz cx="6858000" cy="9144000"/>
  <p:embeddedFontLst>
    <p:embeddedFont>
      <p:font typeface="나눔명조" panose="02020603020101020101" pitchFamily="18" charset="-127"/>
      <p:regular r:id="rId41"/>
      <p:bold r:id="rId42"/>
    </p:embeddedFont>
    <p:embeddedFont>
      <p:font typeface="인터파크고딕 L" panose="02000000000000000000" pitchFamily="2" charset="-127"/>
      <p:regular r:id="rId43"/>
    </p:embeddedFont>
    <p:embeddedFont>
      <p:font typeface="함초롬돋움" panose="020B0504000101010101" pitchFamily="50" charset="-127"/>
      <p:regular r:id="rId44"/>
      <p:bold r:id="rId45"/>
    </p:embeddedFont>
    <p:embeddedFont>
      <p:font typeface="함초롬바탕" panose="02030504000101010101" pitchFamily="18" charset="-127"/>
      <p:regular r:id="rId46"/>
      <p:bold r:id="rId47"/>
    </p:embeddedFont>
    <p:embeddedFont>
      <p:font typeface="나눔고딕" panose="020D0604000000000000" pitchFamily="50" charset="-127"/>
      <p:regular r:id="rId48"/>
      <p:bold r:id="rId49"/>
    </p:embeddedFont>
    <p:embeddedFont>
      <p:font typeface="한컴돋움" panose="02030600000101010101" pitchFamily="18" charset="2"/>
      <p:regular r:id="rId50"/>
    </p:embeddedFont>
    <p:embeddedFont>
      <p:font typeface="맑은 고딕" panose="020B0503020000020004" pitchFamily="50" charset="-127"/>
      <p:regular r:id="rId51"/>
      <p:bold r:id="rId52"/>
    </p:embeddedFont>
    <p:embeddedFont>
      <p:font typeface="나눔바른고딕" panose="020B0603020101020101" pitchFamily="50" charset="-127"/>
      <p:regular r:id="rId53"/>
      <p:bold r:id="rId5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B1B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B2D8D-E79E-4AAB-BB31-86FD2421E1C5}" type="datetimeFigureOut">
              <a:rPr lang="ko-KR" altLang="en-US" smtClean="0"/>
              <a:t>2015-03-29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7A679-2C88-4C2E-AF54-3C2A4304EF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6270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/>
          </a:p>
        </p:txBody>
      </p:sp>
      <p:sp>
        <p:nvSpPr>
          <p:cNvPr id="3" name="직사각형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/>
          </a:p>
        </p:txBody>
      </p:sp>
      <p:sp>
        <p:nvSpPr>
          <p:cNvPr id="4" name="직사각형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lang="ko-KR" altLang="en-US"/>
            </a:pPr>
            <a:fld id="{09F4262C-968C-4EE9-8164-CE16364706B3}" type="slidenum">
              <a:rPr lang="en-US" altLang="en-US">
                <a:solidFill>
                  <a:prstClr val="black"/>
                </a:solidFill>
              </a:rPr>
              <a:pPr>
                <a:defRPr lang="ko-KR" altLang="en-US"/>
              </a:pPr>
              <a:t>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/>
          </a:p>
        </p:txBody>
      </p:sp>
      <p:sp>
        <p:nvSpPr>
          <p:cNvPr id="3" name="직사각형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/>
          </a:p>
        </p:txBody>
      </p:sp>
      <p:sp>
        <p:nvSpPr>
          <p:cNvPr id="4" name="직사각형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lang="ko-KR" altLang="en-US"/>
            </a:pPr>
            <a:fld id="{09F4262C-968C-4EE9-8164-CE16364706B3}" type="slidenum">
              <a:rPr lang="en-US" altLang="en-US">
                <a:solidFill>
                  <a:prstClr val="black"/>
                </a:solidFill>
              </a:rPr>
              <a:pPr>
                <a:defRPr lang="ko-KR" altLang="en-US"/>
              </a:pPr>
              <a:t>10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6D0C-5EE6-401B-8385-0033F236986C}" type="datetimeFigureOut">
              <a:rPr lang="ko-KR" altLang="en-US" smtClean="0"/>
              <a:t>2015-03-29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B71-1F3D-4544-8164-97AACCD22D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5953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6D0C-5EE6-401B-8385-0033F236986C}" type="datetimeFigureOut">
              <a:rPr lang="ko-KR" altLang="en-US" smtClean="0"/>
              <a:t>2015-03-29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B71-1F3D-4544-8164-97AACCD22D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7619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6D0C-5EE6-401B-8385-0033F236986C}" type="datetimeFigureOut">
              <a:rPr lang="ko-KR" altLang="en-US" smtClean="0"/>
              <a:t>2015-03-29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B71-1F3D-4544-8164-97AACCD22D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0028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627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635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880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573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089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568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89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94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6D0C-5EE6-401B-8385-0033F236986C}" type="datetimeFigureOut">
              <a:rPr lang="ko-KR" altLang="en-US" smtClean="0"/>
              <a:t>2015-03-29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B71-1F3D-4544-8164-97AACCD22D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890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68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03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21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1582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41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24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484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156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495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021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6D0C-5EE6-401B-8385-0033F236986C}" type="datetimeFigureOut">
              <a:rPr lang="ko-KR" altLang="en-US" smtClean="0"/>
              <a:t>2015-03-29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B71-1F3D-4544-8164-97AACCD22D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4231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462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5543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6809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582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569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4369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239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085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868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338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6D0C-5EE6-401B-8385-0033F236986C}" type="datetimeFigureOut">
              <a:rPr lang="ko-KR" altLang="en-US" smtClean="0"/>
              <a:t>2015-03-29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B71-1F3D-4544-8164-97AACCD22D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5034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3128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537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6445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645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1484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549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5800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300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933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24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6D0C-5EE6-401B-8385-0033F236986C}" type="datetimeFigureOut">
              <a:rPr lang="ko-KR" altLang="en-US" smtClean="0"/>
              <a:t>2015-03-29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B71-1F3D-4544-8164-97AACCD22D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38595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0587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3716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9984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2531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3207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4609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7842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2541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350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328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6D0C-5EE6-401B-8385-0033F236986C}" type="datetimeFigureOut">
              <a:rPr lang="ko-KR" altLang="en-US" smtClean="0"/>
              <a:t>2015-03-29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B71-1F3D-4544-8164-97AACCD22D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5823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4251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039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5990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670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071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6713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4210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8636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3786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73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6D0C-5EE6-401B-8385-0033F236986C}" type="datetimeFigureOut">
              <a:rPr lang="ko-KR" altLang="en-US" smtClean="0"/>
              <a:t>2015-03-29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B71-1F3D-4544-8164-97AACCD22D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70728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4879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4517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781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1926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4802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955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8420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3460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119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36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6D0C-5EE6-401B-8385-0033F236986C}" type="datetimeFigureOut">
              <a:rPr lang="ko-KR" altLang="en-US" smtClean="0"/>
              <a:t>2015-03-29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B71-1F3D-4544-8164-97AACCD22D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40249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6219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8481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8010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699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6D0C-5EE6-401B-8385-0033F236986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B71-1F3D-4544-8164-97AACCD22DB6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4764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6D0C-5EE6-401B-8385-0033F236986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B71-1F3D-4544-8164-97AACCD22DB6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574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6D0C-5EE6-401B-8385-0033F236986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B71-1F3D-4544-8164-97AACCD22DB6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1568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6D0C-5EE6-401B-8385-0033F236986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B71-1F3D-4544-8164-97AACCD22DB6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4649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6D0C-5EE6-401B-8385-0033F236986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B71-1F3D-4544-8164-97AACCD22DB6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8613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6D0C-5EE6-401B-8385-0033F236986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B71-1F3D-4544-8164-97AACCD22DB6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19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6D0C-5EE6-401B-8385-0033F236986C}" type="datetimeFigureOut">
              <a:rPr lang="ko-KR" altLang="en-US" smtClean="0"/>
              <a:t>2015-03-29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B71-1F3D-4544-8164-97AACCD22D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63009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6D0C-5EE6-401B-8385-0033F236986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B71-1F3D-4544-8164-97AACCD22DB6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9671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6D0C-5EE6-401B-8385-0033F236986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B71-1F3D-4544-8164-97AACCD22DB6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7804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6D0C-5EE6-401B-8385-0033F236986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B71-1F3D-4544-8164-97AACCD22DB6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0597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6D0C-5EE6-401B-8385-0033F236986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B71-1F3D-4544-8164-97AACCD22DB6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3630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6D0C-5EE6-401B-8385-0033F236986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B71-1F3D-4544-8164-97AACCD22DB6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358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76D0C-5EE6-401B-8385-0033F236986C}" type="datetimeFigureOut">
              <a:rPr lang="ko-KR" altLang="en-US" smtClean="0"/>
              <a:t>2015-03-29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75B71-1F3D-4544-8164-97AACCD22D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4062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9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08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6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45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7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19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76D0C-5EE6-401B-8385-0033F236986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75B71-1F3D-4544-8164-97AACCD22DB6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1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B1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548680"/>
            <a:ext cx="5731056" cy="2970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2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일본의 </a:t>
            </a:r>
            <a:endParaRPr lang="en-US" altLang="ko-KR" sz="7200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15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영토분쟁</a:t>
            </a:r>
            <a:endParaRPr lang="ko-KR" altLang="en-US" sz="115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1352852" y="3645024"/>
            <a:ext cx="6696744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34591" y="3248133"/>
            <a:ext cx="1000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TEAM 5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38536" y="386104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</a:rPr>
              <a:t>이대희</a:t>
            </a:r>
            <a:endParaRPr lang="en-US" altLang="ko-KR" sz="2400" dirty="0" smtClean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38536" y="443395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</a:rPr>
              <a:t>윤다은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38536" y="493460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</a:rPr>
              <a:t>김병기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38536" y="540519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err="1" smtClean="0">
                <a:solidFill>
                  <a:schemeClr val="bg1"/>
                </a:solidFill>
              </a:rPr>
              <a:t>최소슬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38536" y="594706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</a:rPr>
              <a:t>이수빈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65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4804926" y="0"/>
            <a:ext cx="4349895" cy="6864922"/>
          </a:xfrm>
          <a:prstGeom prst="rect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>
            <a:lum/>
          </a:blip>
          <a:stretch>
            <a:fillRect/>
          </a:stretch>
        </p:blipFill>
        <p:spPr>
          <a:xfrm>
            <a:off x="424" y="1416169"/>
            <a:ext cx="3815481" cy="2786400"/>
          </a:xfrm>
          <a:prstGeom prst="rect">
            <a:avLst/>
          </a:prstGeom>
        </p:spPr>
      </p:pic>
      <p:sp>
        <p:nvSpPr>
          <p:cNvPr id="3" name="직사각형 1"/>
          <p:cNvSpPr txBox="1"/>
          <p:nvPr/>
        </p:nvSpPr>
        <p:spPr>
          <a:xfrm>
            <a:off x="5076056" y="188640"/>
            <a:ext cx="52309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ko-KR" sz="20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</a:t>
            </a:r>
            <a:r>
              <a:rPr lang="ko-KR" altLang="ko-KR" sz="16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제국주의 시대의 </a:t>
            </a:r>
            <a:r>
              <a:rPr lang="ko-KR" altLang="ko-KR" sz="1600" b="1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영토확장</a:t>
            </a:r>
            <a:endParaRPr lang="en-US" altLang="ko-KR" sz="1600" b="1" dirty="0" smtClean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pPr>
              <a:defRPr lang="ko-KR" altLang="en-US"/>
            </a:pPr>
            <a:r>
              <a:rPr lang="ko-KR" altLang="en-US" b="1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</a:t>
            </a:r>
            <a:r>
              <a:rPr lang="ko-KR" altLang="en-US" sz="28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- </a:t>
            </a:r>
            <a:r>
              <a:rPr lang="ko-KR" altLang="ko-KR" sz="28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대만, 유구, 조어도</a:t>
            </a:r>
            <a:endParaRPr lang="ko-KR" altLang="ko-KR" sz="2000" b="1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8" name="직사각형 7"/>
          <p:cNvSpPr txBox="1"/>
          <p:nvPr/>
        </p:nvSpPr>
        <p:spPr>
          <a:xfrm>
            <a:off x="5050001" y="1693586"/>
            <a:ext cx="4100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ko-KR" sz="3200" b="1" dirty="0" err="1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  <a:cs typeface="맑은 고딕"/>
                <a:sym typeface="한컴돋움"/>
              </a:rPr>
              <a:t>시모노세키</a:t>
            </a:r>
            <a:r>
              <a:rPr lang="ko-KR" altLang="ko-KR" sz="32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  <a:cs typeface="맑은 고딕"/>
                <a:sym typeface="한컴돋움"/>
              </a:rPr>
              <a:t> 조약</a:t>
            </a:r>
            <a:r>
              <a:rPr lang="ko-KR" altLang="en-US" sz="32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  <a:cs typeface="맑은 고딕"/>
                <a:sym typeface="한컴돋움"/>
              </a:rPr>
              <a:t>(</a:t>
            </a:r>
            <a:r>
              <a:rPr lang="ko-KR" altLang="ko-KR" sz="32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  <a:cs typeface="맑은 고딕"/>
                <a:sym typeface="한컴돋움"/>
              </a:rPr>
              <a:t>1895</a:t>
            </a:r>
            <a:r>
              <a:rPr lang="ko-KR" altLang="en-US" sz="32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  <a:cs typeface="맑은 고딕"/>
                <a:sym typeface="한컴돋움"/>
              </a:rPr>
              <a:t>)</a:t>
            </a:r>
            <a:endParaRPr lang="ko-KR" altLang="en-US" sz="32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31640" y="4486682"/>
            <a:ext cx="3456384" cy="2214734"/>
          </a:xfrm>
          <a:prstGeom prst="rect">
            <a:avLst/>
          </a:prstGeom>
        </p:spPr>
      </p:pic>
      <p:sp>
        <p:nvSpPr>
          <p:cNvPr id="10" name="직사각형 9"/>
          <p:cNvSpPr txBox="1"/>
          <p:nvPr/>
        </p:nvSpPr>
        <p:spPr>
          <a:xfrm>
            <a:off x="5712895" y="3835402"/>
            <a:ext cx="26912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조선과 만주 지배력</a:t>
            </a:r>
          </a:p>
        </p:txBody>
      </p:sp>
      <p:sp>
        <p:nvSpPr>
          <p:cNvPr id="11" name="직사각형 10"/>
          <p:cNvSpPr txBox="1"/>
          <p:nvPr/>
        </p:nvSpPr>
        <p:spPr>
          <a:xfrm>
            <a:off x="5760380" y="5157192"/>
            <a:ext cx="2916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400" b="1" dirty="0" err="1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랴오둥</a:t>
            </a: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반도, </a:t>
            </a:r>
            <a:r>
              <a:rPr lang="ko-KR" altLang="en-US" sz="2400" b="1" dirty="0" err="1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타이완섬</a:t>
            </a: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, 유구, </a:t>
            </a:r>
            <a:r>
              <a:rPr lang="ko-KR" altLang="en-US" sz="2400" b="1" dirty="0" err="1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평후제도</a:t>
            </a: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</a:t>
            </a:r>
            <a:r>
              <a:rPr lang="ko-KR" altLang="en-US" sz="2400" b="1" dirty="0" err="1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햘양</a:t>
            </a:r>
            <a:endParaRPr lang="ko-KR" altLang="en-US" sz="2400" b="1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12" name="직사각형 11"/>
          <p:cNvSpPr txBox="1"/>
          <p:nvPr/>
        </p:nvSpPr>
        <p:spPr>
          <a:xfrm>
            <a:off x="6156176" y="2626297"/>
            <a:ext cx="29942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청일전쟁 후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4443" y="-6922"/>
            <a:ext cx="126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rgbClr val="22B1B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02</a:t>
            </a:r>
            <a:endParaRPr lang="ko-KR" altLang="en-US" sz="7200" dirty="0">
              <a:solidFill>
                <a:srgbClr val="22B1B4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0" y="1124744"/>
            <a:ext cx="9144000" cy="0"/>
            <a:chOff x="0" y="1124744"/>
            <a:chExt cx="9144000" cy="0"/>
          </a:xfrm>
        </p:grpSpPr>
        <p:cxnSp>
          <p:nvCxnSpPr>
            <p:cNvPr id="21" name="직선 연결선 20"/>
            <p:cNvCxnSpPr/>
            <p:nvPr/>
          </p:nvCxnSpPr>
          <p:spPr>
            <a:xfrm>
              <a:off x="0" y="1124744"/>
              <a:ext cx="9144000" cy="0"/>
            </a:xfrm>
            <a:prstGeom prst="line">
              <a:avLst/>
            </a:prstGeom>
            <a:ln w="38100">
              <a:solidFill>
                <a:srgbClr val="22B1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/>
            <p:nvPr/>
          </p:nvCxnSpPr>
          <p:spPr>
            <a:xfrm flipH="1">
              <a:off x="4788024" y="1124744"/>
              <a:ext cx="37444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015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4804926" y="0"/>
            <a:ext cx="4349895" cy="6864922"/>
          </a:xfrm>
          <a:prstGeom prst="rect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/>
          <p:cNvSpPr txBox="1"/>
          <p:nvPr/>
        </p:nvSpPr>
        <p:spPr>
          <a:xfrm>
            <a:off x="4967994" y="173967"/>
            <a:ext cx="712889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ko-KR" sz="22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</a:t>
            </a:r>
            <a:r>
              <a:rPr lang="ko-KR" altLang="ko-KR" sz="16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제국주의 시대의 영토확장</a:t>
            </a:r>
            <a:r>
              <a:rPr lang="ko-KR" altLang="en-US" sz="16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</a:t>
            </a:r>
            <a:endParaRPr lang="en-US" altLang="ko-KR" sz="2400" dirty="0" smtClean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pPr>
              <a:defRPr lang="ko-KR" altLang="en-US"/>
            </a:pPr>
            <a:r>
              <a:rPr lang="ko-KR" altLang="en-US" sz="28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- </a:t>
            </a:r>
            <a:r>
              <a:rPr lang="ko-KR" altLang="ko-KR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대만, 유구, 조어도</a:t>
            </a:r>
          </a:p>
        </p:txBody>
      </p:sp>
      <p:pic>
        <p:nvPicPr>
          <p:cNvPr id="6" name="그림 5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0" y="1468563"/>
            <a:ext cx="4176524" cy="1744409"/>
          </a:xfrm>
          <a:prstGeom prst="rect">
            <a:avLst/>
          </a:prstGeom>
        </p:spPr>
      </p:pic>
      <p:pic>
        <p:nvPicPr>
          <p:cNvPr id="7" name="그림 6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196353" y="3522345"/>
            <a:ext cx="4608573" cy="3147060"/>
          </a:xfrm>
          <a:prstGeom prst="rect">
            <a:avLst/>
          </a:prstGeom>
        </p:spPr>
      </p:pic>
      <p:sp>
        <p:nvSpPr>
          <p:cNvPr id="8" name="직사각형 7"/>
          <p:cNvSpPr txBox="1"/>
          <p:nvPr/>
        </p:nvSpPr>
        <p:spPr>
          <a:xfrm>
            <a:off x="5600943" y="1639814"/>
            <a:ext cx="27874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1. 대만</a:t>
            </a:r>
          </a:p>
          <a:p>
            <a:pPr>
              <a:defRPr lang="ko-KR" altLang="en-US"/>
            </a:pP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- </a:t>
            </a:r>
            <a:r>
              <a:rPr lang="ko-KR" altLang="en-US" sz="2400" dirty="0" err="1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시모노세키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조약</a:t>
            </a:r>
          </a:p>
          <a:p>
            <a:pPr>
              <a:defRPr lang="ko-KR" altLang="en-US"/>
            </a:pPr>
            <a:endParaRPr lang="ko-KR" altLang="en-US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9" name="직사각형 8"/>
          <p:cNvSpPr txBox="1"/>
          <p:nvPr/>
        </p:nvSpPr>
        <p:spPr>
          <a:xfrm>
            <a:off x="5575564" y="3195767"/>
            <a:ext cx="27874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2. 유구</a:t>
            </a:r>
          </a:p>
          <a:p>
            <a:pPr>
              <a:defRPr lang="ko-KR" altLang="en-US"/>
            </a:pP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 - </a:t>
            </a:r>
            <a:r>
              <a:rPr lang="ko-KR" altLang="en-US" sz="2400" dirty="0" err="1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시모노세키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조약</a:t>
            </a:r>
          </a:p>
        </p:txBody>
      </p:sp>
      <p:sp>
        <p:nvSpPr>
          <p:cNvPr id="10" name="직사각형 9"/>
          <p:cNvSpPr txBox="1"/>
          <p:nvPr/>
        </p:nvSpPr>
        <p:spPr>
          <a:xfrm>
            <a:off x="5539526" y="5013175"/>
            <a:ext cx="32230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3. 조어도(</a:t>
            </a:r>
            <a:r>
              <a:rPr lang="ko-KR" altLang="en-US" sz="2400" dirty="0" err="1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센카쿠제도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)</a:t>
            </a:r>
          </a:p>
          <a:p>
            <a:pPr>
              <a:defRPr lang="ko-KR" altLang="en-US"/>
            </a:pP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- 대일강화조약</a:t>
            </a:r>
          </a:p>
        </p:txBody>
      </p:sp>
      <p:grpSp>
        <p:nvGrpSpPr>
          <p:cNvPr id="12" name="그룹 11"/>
          <p:cNvGrpSpPr/>
          <p:nvPr/>
        </p:nvGrpSpPr>
        <p:grpSpPr>
          <a:xfrm>
            <a:off x="0" y="1124744"/>
            <a:ext cx="9144000" cy="0"/>
            <a:chOff x="0" y="1124744"/>
            <a:chExt cx="9144000" cy="0"/>
          </a:xfrm>
        </p:grpSpPr>
        <p:cxnSp>
          <p:nvCxnSpPr>
            <p:cNvPr id="13" name="직선 연결선 12"/>
            <p:cNvCxnSpPr/>
            <p:nvPr/>
          </p:nvCxnSpPr>
          <p:spPr>
            <a:xfrm>
              <a:off x="0" y="1124744"/>
              <a:ext cx="9144000" cy="0"/>
            </a:xfrm>
            <a:prstGeom prst="line">
              <a:avLst/>
            </a:prstGeom>
            <a:ln w="38100">
              <a:solidFill>
                <a:srgbClr val="22B1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 flipH="1">
              <a:off x="4788024" y="1124744"/>
              <a:ext cx="37444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234443" y="-6922"/>
            <a:ext cx="126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rgbClr val="22B1B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02</a:t>
            </a:r>
            <a:endParaRPr lang="ko-KR" altLang="en-US" sz="7200" dirty="0">
              <a:solidFill>
                <a:srgbClr val="22B1B4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653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4804926" y="0"/>
            <a:ext cx="4349895" cy="6864922"/>
          </a:xfrm>
          <a:prstGeom prst="rect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>
            <a:lum/>
          </a:blip>
          <a:stretch>
            <a:fillRect/>
          </a:stretch>
        </p:blipFill>
        <p:spPr>
          <a:xfrm>
            <a:off x="0" y="1354074"/>
            <a:ext cx="4104517" cy="2420331"/>
          </a:xfrm>
          <a:prstGeom prst="rect">
            <a:avLst/>
          </a:prstGeom>
        </p:spPr>
      </p:pic>
      <p:sp>
        <p:nvSpPr>
          <p:cNvPr id="2" name="직사각형 1"/>
          <p:cNvSpPr txBox="1"/>
          <p:nvPr/>
        </p:nvSpPr>
        <p:spPr>
          <a:xfrm>
            <a:off x="4921824" y="162355"/>
            <a:ext cx="42329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ko-KR" sz="22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</a:t>
            </a:r>
            <a:r>
              <a:rPr lang="ko-KR" altLang="ko-KR" sz="16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제국주의 시대의 </a:t>
            </a:r>
            <a:r>
              <a:rPr lang="ko-KR" altLang="ko-KR" sz="1600" b="1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영토확장</a:t>
            </a:r>
            <a:endParaRPr lang="en-US" altLang="ko-KR" sz="1600" b="1" dirty="0" smtClean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pPr>
              <a:defRPr lang="ko-KR" altLang="en-US"/>
            </a:pPr>
            <a:r>
              <a:rPr lang="ko-KR" altLang="en-US" sz="2400" b="1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</a:t>
            </a:r>
            <a:r>
              <a:rPr lang="ko-KR" altLang="en-US" sz="28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-</a:t>
            </a:r>
            <a:r>
              <a:rPr lang="ko-KR" altLang="ko-KR" sz="28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독도, 한반도, 사할린 남부</a:t>
            </a:r>
          </a:p>
        </p:txBody>
      </p:sp>
      <p:sp>
        <p:nvSpPr>
          <p:cNvPr id="6" name="직사각형 5"/>
          <p:cNvSpPr txBox="1"/>
          <p:nvPr/>
        </p:nvSpPr>
        <p:spPr>
          <a:xfrm>
            <a:off x="5220072" y="1628800"/>
            <a:ext cx="36102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r>
              <a:rPr lang="ko-KR" altLang="ko-KR" sz="32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  <a:cs typeface="맑은 고딕"/>
              </a:rPr>
              <a:t>포츠머스 조약</a:t>
            </a:r>
            <a:r>
              <a:rPr lang="ko-KR" altLang="en-US" sz="32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  <a:cs typeface="맑은 고딕"/>
              </a:rPr>
              <a:t>(</a:t>
            </a:r>
            <a:r>
              <a:rPr lang="ko-KR" altLang="ko-KR" sz="32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  <a:cs typeface="맑은 고딕"/>
              </a:rPr>
              <a:t>1905</a:t>
            </a:r>
            <a:r>
              <a:rPr lang="ko-KR" altLang="en-US" sz="32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  <a:cs typeface="맑은 고딕"/>
              </a:rPr>
              <a:t>)</a:t>
            </a:r>
            <a:endParaRPr lang="ko-KR" altLang="en-US" sz="32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7" name="직사각형 6"/>
          <p:cNvSpPr txBox="1"/>
          <p:nvPr/>
        </p:nvSpPr>
        <p:spPr>
          <a:xfrm>
            <a:off x="6228183" y="2862228"/>
            <a:ext cx="2647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러일전쟁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951869" y="4293096"/>
            <a:ext cx="3853057" cy="2307173"/>
          </a:xfrm>
          <a:prstGeom prst="rect">
            <a:avLst/>
          </a:prstGeom>
        </p:spPr>
      </p:pic>
      <p:sp>
        <p:nvSpPr>
          <p:cNvPr id="9" name="직사각형 8"/>
          <p:cNvSpPr txBox="1"/>
          <p:nvPr/>
        </p:nvSpPr>
        <p:spPr>
          <a:xfrm>
            <a:off x="5796136" y="3781715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조선 독점적 지배권</a:t>
            </a:r>
          </a:p>
        </p:txBody>
      </p:sp>
      <p:sp>
        <p:nvSpPr>
          <p:cNvPr id="10" name="직사각형 9"/>
          <p:cNvSpPr txBox="1"/>
          <p:nvPr/>
        </p:nvSpPr>
        <p:spPr>
          <a:xfrm>
            <a:off x="6228184" y="5080922"/>
            <a:ext cx="2559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사할린 남부</a:t>
            </a:r>
          </a:p>
        </p:txBody>
      </p:sp>
      <p:grpSp>
        <p:nvGrpSpPr>
          <p:cNvPr id="12" name="그룹 11"/>
          <p:cNvGrpSpPr/>
          <p:nvPr/>
        </p:nvGrpSpPr>
        <p:grpSpPr>
          <a:xfrm>
            <a:off x="0" y="1124744"/>
            <a:ext cx="9144000" cy="0"/>
            <a:chOff x="0" y="1124744"/>
            <a:chExt cx="9144000" cy="0"/>
          </a:xfrm>
        </p:grpSpPr>
        <p:cxnSp>
          <p:nvCxnSpPr>
            <p:cNvPr id="13" name="직선 연결선 12"/>
            <p:cNvCxnSpPr/>
            <p:nvPr/>
          </p:nvCxnSpPr>
          <p:spPr>
            <a:xfrm>
              <a:off x="0" y="1124744"/>
              <a:ext cx="9144000" cy="0"/>
            </a:xfrm>
            <a:prstGeom prst="line">
              <a:avLst/>
            </a:prstGeom>
            <a:ln w="38100">
              <a:solidFill>
                <a:srgbClr val="22B1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 flipH="1">
              <a:off x="4788024" y="1124744"/>
              <a:ext cx="37444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234443" y="-6922"/>
            <a:ext cx="126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rgbClr val="22B1B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02</a:t>
            </a:r>
            <a:endParaRPr lang="ko-KR" altLang="en-US" sz="7200" dirty="0">
              <a:solidFill>
                <a:srgbClr val="22B1B4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46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4804926" y="0"/>
            <a:ext cx="4349895" cy="6864922"/>
          </a:xfrm>
          <a:prstGeom prst="rect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1" y="1340768"/>
            <a:ext cx="3923928" cy="2274352"/>
          </a:xfrm>
          <a:prstGeom prst="rect">
            <a:avLst/>
          </a:prstGeom>
        </p:spPr>
      </p:pic>
      <p:sp>
        <p:nvSpPr>
          <p:cNvPr id="2" name="직사각형 1"/>
          <p:cNvSpPr txBox="1"/>
          <p:nvPr/>
        </p:nvSpPr>
        <p:spPr>
          <a:xfrm>
            <a:off x="4665712" y="128692"/>
            <a:ext cx="5369694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ko-KR" sz="31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</a:t>
            </a:r>
            <a:r>
              <a:rPr lang="ko-KR" altLang="en-US" sz="28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샌</a:t>
            </a:r>
            <a:r>
              <a:rPr lang="ko-KR" altLang="ko-KR" sz="28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프란시스코</a:t>
            </a:r>
            <a:r>
              <a:rPr lang="ko-KR" altLang="ko-KR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</a:t>
            </a:r>
            <a:r>
              <a:rPr lang="ko-KR" altLang="ko-KR" sz="28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대일강화조약의</a:t>
            </a:r>
            <a:r>
              <a:rPr lang="ko-KR" altLang="ko-KR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</a:t>
            </a:r>
            <a:endParaRPr lang="en-US" altLang="ko-KR" sz="2400" b="1" dirty="0" smtClean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pPr>
              <a:defRPr lang="ko-KR" altLang="en-US"/>
            </a:pPr>
            <a:r>
              <a:rPr lang="en-US" altLang="ko-KR" sz="2400" b="1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</a:t>
            </a:r>
            <a:r>
              <a:rPr lang="ko-KR" altLang="ko-KR" sz="2800" b="1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영토결정</a:t>
            </a:r>
            <a:endParaRPr lang="ko-KR" altLang="ko-KR" sz="2400" b="1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9" name="직사각형 8"/>
          <p:cNvSpPr txBox="1"/>
          <p:nvPr/>
        </p:nvSpPr>
        <p:spPr>
          <a:xfrm>
            <a:off x="5336380" y="1556792"/>
            <a:ext cx="33844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샌프란시스코 강화조약</a:t>
            </a:r>
          </a:p>
        </p:txBody>
      </p:sp>
      <p:sp>
        <p:nvSpPr>
          <p:cNvPr id="10" name="직사각형 9"/>
          <p:cNvSpPr txBox="1"/>
          <p:nvPr/>
        </p:nvSpPr>
        <p:spPr>
          <a:xfrm>
            <a:off x="5720823" y="2564904"/>
            <a:ext cx="2952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2차대전 종결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99064" y="4312715"/>
            <a:ext cx="4405862" cy="1723454"/>
          </a:xfrm>
          <a:prstGeom prst="rect">
            <a:avLst/>
          </a:prstGeom>
        </p:spPr>
      </p:pic>
      <p:sp>
        <p:nvSpPr>
          <p:cNvPr id="12" name="직사각형 11"/>
          <p:cNvSpPr txBox="1"/>
          <p:nvPr/>
        </p:nvSpPr>
        <p:spPr>
          <a:xfrm>
            <a:off x="5987562" y="3431287"/>
            <a:ext cx="2628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한국 독립</a:t>
            </a:r>
          </a:p>
        </p:txBody>
      </p:sp>
      <p:sp>
        <p:nvSpPr>
          <p:cNvPr id="13" name="직사각형 12"/>
          <p:cNvSpPr txBox="1"/>
          <p:nvPr/>
        </p:nvSpPr>
        <p:spPr>
          <a:xfrm>
            <a:off x="5561826" y="4284660"/>
            <a:ext cx="25923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일본의 권리 포기</a:t>
            </a:r>
          </a:p>
        </p:txBody>
      </p:sp>
      <p:sp>
        <p:nvSpPr>
          <p:cNvPr id="14" name="직사각형 13"/>
          <p:cNvSpPr txBox="1"/>
          <p:nvPr/>
        </p:nvSpPr>
        <p:spPr>
          <a:xfrm>
            <a:off x="5436096" y="5375421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대한민국, 중화민국, </a:t>
            </a:r>
            <a:endParaRPr lang="en-US" altLang="ko-KR" sz="2400" b="1" dirty="0" smtClean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pPr>
              <a:defRPr lang="ko-KR" altLang="en-US"/>
            </a:pPr>
            <a:r>
              <a:rPr lang="ko-KR" altLang="en-US" sz="2400" b="1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중화인민공화국 </a:t>
            </a: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불참석</a:t>
            </a:r>
          </a:p>
        </p:txBody>
      </p:sp>
      <p:grpSp>
        <p:nvGrpSpPr>
          <p:cNvPr id="16" name="그룹 15"/>
          <p:cNvGrpSpPr/>
          <p:nvPr/>
        </p:nvGrpSpPr>
        <p:grpSpPr>
          <a:xfrm>
            <a:off x="0" y="1124744"/>
            <a:ext cx="9144000" cy="0"/>
            <a:chOff x="0" y="1124744"/>
            <a:chExt cx="9144000" cy="0"/>
          </a:xfrm>
        </p:grpSpPr>
        <p:cxnSp>
          <p:nvCxnSpPr>
            <p:cNvPr id="17" name="직선 연결선 16"/>
            <p:cNvCxnSpPr/>
            <p:nvPr/>
          </p:nvCxnSpPr>
          <p:spPr>
            <a:xfrm>
              <a:off x="0" y="1124744"/>
              <a:ext cx="9144000" cy="0"/>
            </a:xfrm>
            <a:prstGeom prst="line">
              <a:avLst/>
            </a:prstGeom>
            <a:ln w="38100">
              <a:solidFill>
                <a:srgbClr val="22B1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 flipH="1">
              <a:off x="4788024" y="1124744"/>
              <a:ext cx="37444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34443" y="-6922"/>
            <a:ext cx="126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rgbClr val="22B1B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02</a:t>
            </a:r>
            <a:endParaRPr lang="ko-KR" altLang="en-US" sz="7200" dirty="0">
              <a:solidFill>
                <a:srgbClr val="22B1B4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167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4804926" y="0"/>
            <a:ext cx="4349895" cy="6864922"/>
          </a:xfrm>
          <a:prstGeom prst="rect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/>
          <p:cNvSpPr txBox="1"/>
          <p:nvPr/>
        </p:nvSpPr>
        <p:spPr>
          <a:xfrm>
            <a:off x="0" y="-194122"/>
            <a:ext cx="5976747" cy="677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ko-KR" sz="3800" b="1" dirty="0">
                <a:solidFill>
                  <a:prstClr val="black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</a:t>
            </a:r>
            <a:r>
              <a:rPr lang="ko-KR" altLang="ko-KR" sz="2400" b="1" dirty="0">
                <a:solidFill>
                  <a:prstClr val="black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  <a:cs typeface="맑은 고딕"/>
              </a:rPr>
              <a:t>영토분쟁 발생과 국경문제 해결요소</a:t>
            </a:r>
          </a:p>
        </p:txBody>
      </p:sp>
      <p:sp>
        <p:nvSpPr>
          <p:cNvPr id="4" name="직사각형 3"/>
          <p:cNvSpPr txBox="1"/>
          <p:nvPr/>
        </p:nvSpPr>
        <p:spPr>
          <a:xfrm>
            <a:off x="142871" y="483870"/>
            <a:ext cx="9001129" cy="353943"/>
          </a:xfrm>
          <a:prstGeom prst="rect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3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ko-KR" sz="1700">
                <a:solidFill>
                  <a:srgbClr val="000000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❶ </a:t>
            </a:r>
            <a:r>
              <a:rPr lang="ko-KR" altLang="ko-KR" sz="1700" b="1">
                <a:solidFill>
                  <a:srgbClr val="000000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샌프란시스코 강화조약 체결 과정</a:t>
            </a:r>
            <a:r>
              <a:rPr lang="ko-KR" altLang="en-US" sz="1500">
                <a:solidFill>
                  <a:srgbClr val="000000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- 미국(기초국)초안 작성 →  연합국 의견 → 수정 →새로운 초안</a:t>
            </a:r>
          </a:p>
        </p:txBody>
      </p:sp>
      <p:sp>
        <p:nvSpPr>
          <p:cNvPr id="5" name="직사각형 4"/>
          <p:cNvSpPr txBox="1"/>
          <p:nvPr/>
        </p:nvSpPr>
        <p:spPr>
          <a:xfrm>
            <a:off x="142872" y="828675"/>
            <a:ext cx="5112639" cy="353943"/>
          </a:xfrm>
          <a:prstGeom prst="rect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3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ko-KR" sz="1700" b="1">
                <a:solidFill>
                  <a:srgbClr val="000000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❷ 샌프란시스코 강화조약에서 독도가 빠짐</a:t>
            </a:r>
          </a:p>
        </p:txBody>
      </p:sp>
      <p:pic>
        <p:nvPicPr>
          <p:cNvPr id="6" name="그림 5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279717" y="1484757"/>
            <a:ext cx="2419474" cy="4960112"/>
          </a:xfrm>
          <a:prstGeom prst="rect">
            <a:avLst/>
          </a:prstGeom>
        </p:spPr>
      </p:pic>
      <p:pic>
        <p:nvPicPr>
          <p:cNvPr id="7" name="그림 6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2764535" y="1484757"/>
            <a:ext cx="3294888" cy="4960112"/>
          </a:xfrm>
          <a:prstGeom prst="rect">
            <a:avLst/>
          </a:prstGeom>
        </p:spPr>
      </p:pic>
      <p:pic>
        <p:nvPicPr>
          <p:cNvPr id="8" name="그림 7"/>
          <p:cNvPicPr/>
          <p:nvPr/>
        </p:nvPicPr>
        <p:blipFill rotWithShape="1">
          <a:blip r:embed="rId4">
            <a:lum/>
          </a:blip>
          <a:srcRect/>
          <a:stretch>
            <a:fillRect/>
          </a:stretch>
        </p:blipFill>
        <p:spPr>
          <a:xfrm>
            <a:off x="6113101" y="1484757"/>
            <a:ext cx="2874327" cy="4960112"/>
          </a:xfrm>
          <a:prstGeom prst="rect">
            <a:avLst/>
          </a:prstGeom>
        </p:spPr>
      </p:pic>
      <p:sp>
        <p:nvSpPr>
          <p:cNvPr id="9" name="직사각형 8"/>
          <p:cNvSpPr txBox="1"/>
          <p:nvPr/>
        </p:nvSpPr>
        <p:spPr>
          <a:xfrm>
            <a:off x="6228207" y="6593078"/>
            <a:ext cx="2435733" cy="2649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r>
              <a:rPr lang="ko-KR" altLang="ko-KR" sz="1200">
                <a:solidFill>
                  <a:srgbClr val="000000"/>
                </a:solidFill>
                <a:ea typeface="함초롬바탕"/>
              </a:rPr>
              <a:t>일본 그리고 한국간의 경계를 제시</a:t>
            </a:r>
          </a:p>
        </p:txBody>
      </p:sp>
      <p:sp>
        <p:nvSpPr>
          <p:cNvPr id="10" name="직사각형 9"/>
          <p:cNvSpPr txBox="1"/>
          <p:nvPr/>
        </p:nvSpPr>
        <p:spPr>
          <a:xfrm>
            <a:off x="503682" y="6586410"/>
            <a:ext cx="1115949" cy="271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r>
              <a:rPr lang="ko-KR" altLang="ko-KR" sz="1200">
                <a:solidFill>
                  <a:srgbClr val="000000"/>
                </a:solidFill>
                <a:ea typeface="함초롬바탕"/>
              </a:rPr>
              <a:t>평화조약 초안</a:t>
            </a:r>
          </a:p>
        </p:txBody>
      </p:sp>
      <p:grpSp>
        <p:nvGrpSpPr>
          <p:cNvPr id="18" name="그룹 17"/>
          <p:cNvGrpSpPr/>
          <p:nvPr/>
        </p:nvGrpSpPr>
        <p:grpSpPr>
          <a:xfrm>
            <a:off x="194750" y="1171194"/>
            <a:ext cx="8754500" cy="5686806"/>
            <a:chOff x="194750" y="1731835"/>
            <a:chExt cx="8754500" cy="5126165"/>
          </a:xfrm>
        </p:grpSpPr>
        <p:sp>
          <p:nvSpPr>
            <p:cNvPr id="17" name="직사각형 16"/>
            <p:cNvSpPr/>
            <p:nvPr/>
          </p:nvSpPr>
          <p:spPr>
            <a:xfrm>
              <a:off x="194750" y="1731835"/>
              <a:ext cx="8754500" cy="5126165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2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solidFill>
                  <a:prstClr val="black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endParaRPr>
            </a:p>
          </p:txBody>
        </p:sp>
        <p:sp>
          <p:nvSpPr>
            <p:cNvPr id="11" name="직사각형 10"/>
            <p:cNvSpPr txBox="1"/>
            <p:nvPr/>
          </p:nvSpPr>
          <p:spPr>
            <a:xfrm>
              <a:off x="194750" y="1798635"/>
              <a:ext cx="3933635" cy="319049"/>
            </a:xfrm>
            <a:prstGeom prst="rect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3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 lang="ko-KR" altLang="en-US"/>
              </a:pPr>
              <a:r>
                <a:rPr lang="ko-KR" altLang="ko-KR" sz="1700">
                  <a:solidFill>
                    <a:srgbClr val="000000"/>
                  </a:solidFill>
                  <a:latin typeface="인터파크고딕 L" panose="02000000000000000000" pitchFamily="2" charset="-127"/>
                  <a:ea typeface="인터파크고딕 L" panose="02000000000000000000" pitchFamily="2" charset="-127"/>
                </a:rPr>
                <a:t>❸ </a:t>
              </a:r>
              <a:r>
                <a:rPr lang="ko-KR" altLang="ko-KR" sz="1700" b="1">
                  <a:solidFill>
                    <a:srgbClr val="000000"/>
                  </a:solidFill>
                  <a:latin typeface="인터파크고딕 L" panose="02000000000000000000" pitchFamily="2" charset="-127"/>
                  <a:ea typeface="인터파크고딕 L" panose="02000000000000000000" pitchFamily="2" charset="-127"/>
                </a:rPr>
                <a:t>애매한 채로 남겨진 배상 보상 문제</a:t>
              </a:r>
            </a:p>
          </p:txBody>
        </p:sp>
        <p:pic>
          <p:nvPicPr>
            <p:cNvPr id="12" name="그림 11"/>
            <p:cNvPicPr/>
            <p:nvPr/>
          </p:nvPicPr>
          <p:blipFill rotWithShape="1">
            <a:blip r:embed="rId5">
              <a:lum/>
            </a:blip>
            <a:srcRect/>
            <a:stretch>
              <a:fillRect/>
            </a:stretch>
          </p:blipFill>
          <p:spPr>
            <a:xfrm>
              <a:off x="251460" y="2146745"/>
              <a:ext cx="8697790" cy="4575460"/>
            </a:xfrm>
            <a:prstGeom prst="rect">
              <a:avLst/>
            </a:prstGeom>
          </p:spPr>
        </p:pic>
      </p:grpSp>
      <p:grpSp>
        <p:nvGrpSpPr>
          <p:cNvPr id="20" name="그룹 19"/>
          <p:cNvGrpSpPr/>
          <p:nvPr/>
        </p:nvGrpSpPr>
        <p:grpSpPr>
          <a:xfrm>
            <a:off x="94888" y="1588769"/>
            <a:ext cx="8892540" cy="5219763"/>
            <a:chOff x="94888" y="2155379"/>
            <a:chExt cx="8892540" cy="5219763"/>
          </a:xfrm>
        </p:grpSpPr>
        <p:sp>
          <p:nvSpPr>
            <p:cNvPr id="19" name="직사각형 18"/>
            <p:cNvSpPr/>
            <p:nvPr/>
          </p:nvSpPr>
          <p:spPr>
            <a:xfrm>
              <a:off x="94888" y="2155379"/>
              <a:ext cx="8892540" cy="52197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solidFill>
                  <a:prstClr val="white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endParaRPr>
            </a:p>
          </p:txBody>
        </p:sp>
        <p:sp>
          <p:nvSpPr>
            <p:cNvPr id="13" name="직사각형 12"/>
            <p:cNvSpPr txBox="1"/>
            <p:nvPr/>
          </p:nvSpPr>
          <p:spPr>
            <a:xfrm>
              <a:off x="194750" y="2204847"/>
              <a:ext cx="3817052" cy="35394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2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 lang="ko-KR" altLang="en-US"/>
              </a:pPr>
              <a:r>
                <a:rPr lang="ko-KR" altLang="ko-KR" sz="1700" dirty="0">
                  <a:solidFill>
                    <a:srgbClr val="000000"/>
                  </a:solidFill>
                  <a:latin typeface="인터파크고딕 L" panose="02000000000000000000" pitchFamily="2" charset="-127"/>
                  <a:ea typeface="인터파크고딕 L" panose="02000000000000000000" pitchFamily="2" charset="-127"/>
                </a:rPr>
                <a:t>❹</a:t>
              </a:r>
              <a:r>
                <a:rPr lang="ko-KR" altLang="en-US" sz="1700" dirty="0">
                  <a:solidFill>
                    <a:srgbClr val="000000"/>
                  </a:solidFill>
                  <a:latin typeface="인터파크고딕 L" panose="02000000000000000000" pitchFamily="2" charset="-127"/>
                  <a:ea typeface="인터파크고딕 L" panose="02000000000000000000" pitchFamily="2" charset="-127"/>
                </a:rPr>
                <a:t> </a:t>
              </a:r>
              <a:r>
                <a:rPr lang="ko-KR" altLang="ko-KR" sz="1700" b="1" dirty="0">
                  <a:solidFill>
                    <a:srgbClr val="000000"/>
                  </a:solidFill>
                  <a:latin typeface="인터파크고딕 L" panose="02000000000000000000" pitchFamily="2" charset="-127"/>
                  <a:ea typeface="인터파크고딕 L" panose="02000000000000000000" pitchFamily="2" charset="-127"/>
                </a:rPr>
                <a:t>러시아와 영토 분쟁 (사할린, 쿠릴) </a:t>
              </a:r>
            </a:p>
          </p:txBody>
        </p:sp>
      </p:grpSp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573826"/>
              </p:ext>
            </p:extLst>
          </p:nvPr>
        </p:nvGraphicFramePr>
        <p:xfrm>
          <a:off x="125730" y="2014220"/>
          <a:ext cx="8892539" cy="4709517"/>
        </p:xfrm>
        <a:graphic>
          <a:graphicData uri="http://schemas.openxmlformats.org/drawingml/2006/table">
            <a:tbl>
              <a:tblPr firstRow="1" bandRow="1"/>
              <a:tblGrid>
                <a:gridCol w="1709928"/>
                <a:gridCol w="648081"/>
                <a:gridCol w="4662222"/>
                <a:gridCol w="1872308"/>
              </a:tblGrid>
              <a:tr h="310001"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 sz="1400" b="1" dirty="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    조약</a:t>
                      </a:r>
                    </a:p>
                  </a:txBody>
                  <a:tcPr anchor="ctr">
                    <a:lnL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 sz="1400" b="1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연도</a:t>
                      </a:r>
                    </a:p>
                  </a:txBody>
                  <a:tcPr anchor="ctr">
                    <a:lnL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 sz="1400" b="1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 주요 쟁점사항</a:t>
                      </a:r>
                    </a:p>
                  </a:txBody>
                  <a:tcPr anchor="ctr">
                    <a:lnL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 sz="1400" b="1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비 고</a:t>
                      </a:r>
                    </a:p>
                  </a:txBody>
                  <a:tcPr anchor="ctr">
                    <a:lnL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</a:tr>
              <a:tr h="1320805"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 sz="1700" dirty="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1. </a:t>
                      </a:r>
                      <a:r>
                        <a:rPr lang="ko-KR" altLang="ko-KR" sz="1700" dirty="0" err="1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시모다조약</a:t>
                      </a:r>
                      <a:endParaRPr lang="ko-KR" altLang="ko-KR" sz="1700" dirty="0">
                        <a:solidFill>
                          <a:srgbClr val="000000"/>
                        </a:solidFill>
                        <a:latin typeface="인터파크고딕 L" panose="02000000000000000000" pitchFamily="2" charset="-127"/>
                        <a:ea typeface="인터파크고딕 L" panose="02000000000000000000" pitchFamily="2" charset="-127"/>
                      </a:endParaRPr>
                    </a:p>
                    <a:p>
                      <a:pPr>
                        <a:defRPr lang="ko-KR" altLang="en-US"/>
                      </a:pPr>
                      <a:r>
                        <a:rPr lang="ko-KR" altLang="ko-KR" sz="1700" dirty="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(</a:t>
                      </a:r>
                      <a:r>
                        <a:rPr lang="ko-KR" altLang="ko-KR" sz="1700" dirty="0" err="1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러일</a:t>
                      </a:r>
                      <a:r>
                        <a:rPr lang="ko-KR" altLang="ko-KR" sz="1700" dirty="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 우호통상조약)</a:t>
                      </a:r>
                    </a:p>
                  </a:txBody>
                  <a:tcPr anchor="ctr">
                    <a:lnL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 sz="1400" dirty="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1855</a:t>
                      </a:r>
                    </a:p>
                  </a:txBody>
                  <a:tcPr anchor="ctr">
                    <a:lnL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 sz="1400" dirty="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▶ 쿠릴열도상의 도서분할 합의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sz="1400" dirty="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▹</a:t>
                      </a:r>
                      <a:r>
                        <a:rPr lang="ko-KR" altLang="ko-KR" sz="1400" dirty="0" err="1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시코판</a:t>
                      </a:r>
                      <a:r>
                        <a:rPr lang="ko-KR" altLang="ko-KR" sz="1400" dirty="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, </a:t>
                      </a:r>
                      <a:r>
                        <a:rPr lang="ko-KR" altLang="ko-KR" sz="1400" dirty="0" err="1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하보마이</a:t>
                      </a:r>
                      <a:r>
                        <a:rPr lang="ko-KR" altLang="ko-KR" sz="1400" dirty="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, </a:t>
                      </a:r>
                      <a:r>
                        <a:rPr lang="ko-KR" altLang="ko-KR" sz="1400" dirty="0" err="1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쿠나시리</a:t>
                      </a:r>
                      <a:r>
                        <a:rPr lang="ko-KR" altLang="ko-KR" sz="1400" dirty="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, </a:t>
                      </a:r>
                      <a:r>
                        <a:rPr lang="ko-KR" altLang="ko-KR" sz="1400" dirty="0" err="1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에토로후</a:t>
                      </a:r>
                      <a:r>
                        <a:rPr lang="ko-KR" altLang="ko-KR" sz="1400" dirty="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 등 북방 4도서는 </a:t>
                      </a:r>
                      <a:r>
                        <a:rPr lang="ko-KR" altLang="ko-KR" sz="1400" dirty="0" err="1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일본령</a:t>
                      </a:r>
                      <a:endParaRPr lang="ko-KR" altLang="ko-KR" sz="1400" dirty="0">
                        <a:solidFill>
                          <a:srgbClr val="000000"/>
                        </a:solidFill>
                        <a:latin typeface="인터파크고딕 L" panose="02000000000000000000" pitchFamily="2" charset="-127"/>
                        <a:ea typeface="인터파크고딕 L" panose="02000000000000000000" pitchFamily="2" charset="-127"/>
                      </a:endParaRPr>
                    </a:p>
                    <a:p>
                      <a:pPr>
                        <a:defRPr lang="ko-KR" altLang="en-US"/>
                      </a:pPr>
                      <a:r>
                        <a:rPr lang="ko-KR" altLang="ko-KR" sz="1400" dirty="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▹나머지 도서는 러시아령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sz="1400" dirty="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▹사할린에 대해서는 잠정적으로 섬 전체를 양국이 공유하는 ‘</a:t>
                      </a:r>
                      <a:r>
                        <a:rPr lang="ko-KR" altLang="ko-KR" sz="1400" dirty="0" err="1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혼거지</a:t>
                      </a:r>
                      <a:r>
                        <a:rPr lang="ko-KR" altLang="ko-KR" sz="1400" dirty="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’</a:t>
                      </a:r>
                      <a:r>
                        <a:rPr lang="ko-KR" altLang="ko-KR" sz="1400" dirty="0" err="1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로</a:t>
                      </a:r>
                      <a:r>
                        <a:rPr lang="ko-KR" altLang="ko-KR" sz="1400" dirty="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 확정</a:t>
                      </a:r>
                    </a:p>
                  </a:txBody>
                  <a:tcPr anchor="ctr">
                    <a:lnL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 sz="140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●최초의 러일 국경선 확정조약</a:t>
                      </a:r>
                    </a:p>
                  </a:txBody>
                  <a:tcPr anchor="ctr">
                    <a:lnL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</a:tr>
              <a:tr h="1167642"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 sz="170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2. 쿠릴․사할린 교환조약</a:t>
                      </a:r>
                    </a:p>
                  </a:txBody>
                  <a:tcPr anchor="ctr">
                    <a:lnL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 sz="140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1875</a:t>
                      </a:r>
                    </a:p>
                  </a:txBody>
                  <a:tcPr anchor="ctr">
                    <a:lnL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 sz="1400" dirty="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▶사할린과 쿠릴열도의 맞교환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sz="1400" dirty="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▹</a:t>
                      </a:r>
                      <a:r>
                        <a:rPr lang="ko-KR" altLang="ko-KR" sz="1400" dirty="0" err="1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러일양국의</a:t>
                      </a:r>
                      <a:r>
                        <a:rPr lang="ko-KR" altLang="ko-KR" sz="1400" dirty="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 공유지였던 사할린 전체를 제정러시아에 양도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sz="1400" dirty="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▹그 대신 제정 러시아령이었던 나머지 쿠릴 열도상의 18개도서는 </a:t>
                      </a:r>
                      <a:r>
                        <a:rPr lang="ko-KR" altLang="ko-KR" sz="1400" dirty="0" err="1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일본령으로</a:t>
                      </a:r>
                      <a:r>
                        <a:rPr lang="ko-KR" altLang="ko-KR" sz="1400" dirty="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 하기로 결정</a:t>
                      </a:r>
                    </a:p>
                  </a:txBody>
                  <a:tcPr anchor="ctr">
                    <a:lnL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 sz="1400" dirty="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●1차 국경선 조정</a:t>
                      </a:r>
                    </a:p>
                  </a:txBody>
                  <a:tcPr anchor="ctr">
                    <a:lnL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</a:tr>
              <a:tr h="969019"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 sz="170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3. 포츠머어드 강화조약</a:t>
                      </a:r>
                    </a:p>
                  </a:txBody>
                  <a:tcPr anchor="ctr">
                    <a:lnL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 sz="140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1905</a:t>
                      </a:r>
                    </a:p>
                  </a:txBody>
                  <a:tcPr anchor="ctr">
                    <a:lnL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 sz="140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▶1905년 노일전쟁에서 일본이 승리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sz="140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▹패전국 러시아, 북위 50이남 남 사할린을 일본에 할양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sz="140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▹그 결과 일본의 북방영토는 쿠릴열도 전체와 남 사할린으로 확대</a:t>
                      </a:r>
                    </a:p>
                  </a:txBody>
                  <a:tcPr anchor="ctr">
                    <a:lnL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 sz="1400" dirty="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●2차 국경선 조정</a:t>
                      </a:r>
                    </a:p>
                  </a:txBody>
                  <a:tcPr anchor="ctr">
                    <a:lnL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</a:tr>
              <a:tr h="891255"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 sz="170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4. 샌프란시스코 강화조약</a:t>
                      </a:r>
                    </a:p>
                  </a:txBody>
                  <a:tcPr anchor="ctr">
                    <a:lnL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 sz="140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1951</a:t>
                      </a:r>
                    </a:p>
                  </a:txBody>
                  <a:tcPr anchor="ctr">
                    <a:lnL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 sz="140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▶1945년 태평양전쟁에서 일본이 패전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sz="140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▹승전국 소련은 샌프란시스코 강화조약에 서명하지 않은 채, 사할린과 쿠릴열도 전체를 강점하고 자국영토로 귀족</a:t>
                      </a:r>
                    </a:p>
                  </a:txBody>
                  <a:tcPr anchor="ctr">
                    <a:lnL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 sz="1400" dirty="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●3차 국경선 조정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sz="1400" dirty="0">
                          <a:solidFill>
                            <a:srgbClr val="000000"/>
                          </a:solidFill>
                          <a:latin typeface="인터파크고딕 L" panose="02000000000000000000" pitchFamily="2" charset="-127"/>
                          <a:ea typeface="인터파크고딕 L" panose="02000000000000000000" pitchFamily="2" charset="-127"/>
                        </a:rPr>
                        <a:t>●북방영토분쟁의 시작</a:t>
                      </a:r>
                    </a:p>
                  </a:txBody>
                  <a:tcPr anchor="ctr">
                    <a:lnL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556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918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804926" y="0"/>
            <a:ext cx="4349895" cy="6864922"/>
          </a:xfrm>
          <a:prstGeom prst="rect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4443" y="-6922"/>
            <a:ext cx="126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rgbClr val="22B1B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03</a:t>
            </a:r>
            <a:endParaRPr lang="ko-KR" altLang="en-US" sz="7200" dirty="0">
              <a:solidFill>
                <a:srgbClr val="22B1B4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0" y="1124744"/>
            <a:ext cx="9144000" cy="0"/>
            <a:chOff x="0" y="1124744"/>
            <a:chExt cx="9144000" cy="0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0" y="1124744"/>
              <a:ext cx="9144000" cy="0"/>
            </a:xfrm>
            <a:prstGeom prst="line">
              <a:avLst/>
            </a:prstGeom>
            <a:ln w="38100">
              <a:solidFill>
                <a:srgbClr val="22B1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 flipH="1">
              <a:off x="4788024" y="1124744"/>
              <a:ext cx="37444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4889547" y="293747"/>
            <a:ext cx="18501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팽호도</a:t>
            </a:r>
            <a:endParaRPr lang="ko-KR" altLang="en-US" sz="48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pic>
        <p:nvPicPr>
          <p:cNvPr id="10" name="_x107172144" descr="EMB000030f86aa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3294062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140" y="5636915"/>
            <a:ext cx="9906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21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4804926" y="0"/>
            <a:ext cx="4349895" cy="6864922"/>
          </a:xfrm>
          <a:prstGeom prst="rect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_x107174384" descr="EMB000030f86aa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6511665" cy="396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4443" y="-6922"/>
            <a:ext cx="126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rgbClr val="22B1B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03</a:t>
            </a:r>
            <a:endParaRPr lang="ko-KR" altLang="en-US" sz="7200" dirty="0">
              <a:solidFill>
                <a:srgbClr val="22B1B4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0" y="1124744"/>
            <a:ext cx="9144000" cy="0"/>
            <a:chOff x="0" y="1124744"/>
            <a:chExt cx="9144000" cy="0"/>
          </a:xfrm>
        </p:grpSpPr>
        <p:cxnSp>
          <p:nvCxnSpPr>
            <p:cNvPr id="8" name="직선 연결선 7"/>
            <p:cNvCxnSpPr/>
            <p:nvPr/>
          </p:nvCxnSpPr>
          <p:spPr>
            <a:xfrm>
              <a:off x="0" y="1124744"/>
              <a:ext cx="9144000" cy="0"/>
            </a:xfrm>
            <a:prstGeom prst="line">
              <a:avLst/>
            </a:prstGeom>
            <a:ln w="38100">
              <a:solidFill>
                <a:srgbClr val="22B1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 flipH="1">
              <a:off x="4788024" y="1124744"/>
              <a:ext cx="37444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4889547" y="293747"/>
            <a:ext cx="2199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북변</a:t>
            </a:r>
            <a:r>
              <a:rPr lang="en-US" altLang="ko-KR" sz="48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4</a:t>
            </a:r>
            <a:r>
              <a:rPr lang="ko-KR" altLang="en-US" sz="48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도</a:t>
            </a:r>
            <a:endParaRPr lang="ko-KR" altLang="en-US" sz="48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17566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804926" y="0"/>
            <a:ext cx="4349895" cy="6864922"/>
          </a:xfrm>
          <a:prstGeom prst="rect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0" y="1124744"/>
            <a:ext cx="9144000" cy="0"/>
            <a:chOff x="0" y="1124744"/>
            <a:chExt cx="9144000" cy="0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0" y="1124744"/>
              <a:ext cx="9144000" cy="0"/>
            </a:xfrm>
            <a:prstGeom prst="line">
              <a:avLst/>
            </a:prstGeom>
            <a:ln w="38100">
              <a:solidFill>
                <a:srgbClr val="22B1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 flipH="1">
              <a:off x="4788024" y="1124744"/>
              <a:ext cx="37444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059832" y="293745"/>
            <a:ext cx="5402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조어도</a:t>
            </a:r>
            <a:r>
              <a:rPr lang="en-US" altLang="ko-KR" sz="4800" dirty="0" smtClean="0">
                <a:solidFill>
                  <a:prstClr val="white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(</a:t>
            </a:r>
            <a:r>
              <a:rPr lang="ko-KR" altLang="en-US" sz="4800" dirty="0" err="1" smtClean="0">
                <a:solidFill>
                  <a:prstClr val="white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센가쿠</a:t>
            </a:r>
            <a:r>
              <a:rPr lang="ko-KR" altLang="en-US" sz="4800" dirty="0" smtClean="0">
                <a:solidFill>
                  <a:prstClr val="white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열도</a:t>
            </a:r>
            <a:r>
              <a:rPr lang="en-US" altLang="ko-KR" sz="4800" dirty="0" smtClean="0">
                <a:solidFill>
                  <a:prstClr val="white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)</a:t>
            </a:r>
            <a:endParaRPr lang="ko-KR" altLang="en-US" sz="4800" dirty="0">
              <a:solidFill>
                <a:prstClr val="white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pic>
        <p:nvPicPr>
          <p:cNvPr id="11" name="_x107174384" descr="EMB000030f86a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24" y="2217853"/>
            <a:ext cx="4840668" cy="41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443" y="-6922"/>
            <a:ext cx="126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rgbClr val="22B1B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03</a:t>
            </a:r>
            <a:endParaRPr lang="ko-KR" altLang="en-US" sz="7200" dirty="0">
              <a:solidFill>
                <a:srgbClr val="22B1B4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140" y="5636915"/>
            <a:ext cx="9906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32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804926" y="0"/>
            <a:ext cx="4349895" cy="6864922"/>
          </a:xfrm>
          <a:prstGeom prst="rect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0" y="1124744"/>
            <a:ext cx="9144000" cy="0"/>
            <a:chOff x="0" y="1124744"/>
            <a:chExt cx="9144000" cy="0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0" y="1124744"/>
              <a:ext cx="9144000" cy="0"/>
            </a:xfrm>
            <a:prstGeom prst="line">
              <a:avLst/>
            </a:prstGeom>
            <a:ln w="38100">
              <a:solidFill>
                <a:srgbClr val="22B1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 flipH="1">
              <a:off x="4788024" y="1124744"/>
              <a:ext cx="37444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2481526" y="191584"/>
            <a:ext cx="44983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쿠릴열도</a:t>
            </a:r>
            <a:r>
              <a:rPr lang="en-US" altLang="ko-KR" sz="4800" dirty="0" smtClean="0">
                <a:solidFill>
                  <a:prstClr val="white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(</a:t>
            </a:r>
            <a:r>
              <a:rPr lang="ko-KR" altLang="en-US" sz="4800" dirty="0" err="1" smtClean="0">
                <a:solidFill>
                  <a:prstClr val="white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치시마</a:t>
            </a:r>
            <a:r>
              <a:rPr lang="en-US" altLang="ko-KR" sz="4800" dirty="0" smtClean="0">
                <a:solidFill>
                  <a:prstClr val="white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)</a:t>
            </a:r>
            <a:endParaRPr lang="ko-KR" altLang="en-US" sz="4800" dirty="0">
              <a:solidFill>
                <a:prstClr val="white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pic>
        <p:nvPicPr>
          <p:cNvPr id="11" name="_x107418088" descr="EMB000030f86a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4" y="2230881"/>
            <a:ext cx="4280973" cy="362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443" y="-6922"/>
            <a:ext cx="126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rgbClr val="22B1B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03</a:t>
            </a:r>
            <a:endParaRPr lang="ko-KR" altLang="en-US" sz="7200" dirty="0">
              <a:solidFill>
                <a:srgbClr val="22B1B4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140" y="5636915"/>
            <a:ext cx="9906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96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804926" y="0"/>
            <a:ext cx="4349895" cy="6864922"/>
          </a:xfrm>
          <a:prstGeom prst="rect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0" y="1124744"/>
            <a:ext cx="9144000" cy="0"/>
            <a:chOff x="0" y="1124744"/>
            <a:chExt cx="9144000" cy="0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0" y="1124744"/>
              <a:ext cx="9144000" cy="0"/>
            </a:xfrm>
            <a:prstGeom prst="line">
              <a:avLst/>
            </a:prstGeom>
            <a:ln w="38100">
              <a:solidFill>
                <a:srgbClr val="22B1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 flipH="1">
              <a:off x="4788024" y="1124744"/>
              <a:ext cx="37444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4889547" y="293747"/>
            <a:ext cx="1281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solidFill>
                  <a:prstClr val="white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독</a:t>
            </a:r>
            <a:r>
              <a:rPr lang="ko-KR" altLang="en-US" sz="4800" dirty="0" smtClean="0">
                <a:solidFill>
                  <a:prstClr val="white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도</a:t>
            </a:r>
            <a:endParaRPr lang="ko-KR" altLang="en-US" sz="4800" dirty="0">
              <a:solidFill>
                <a:prstClr val="white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pic>
        <p:nvPicPr>
          <p:cNvPr id="11" name="Picture 2" descr="http://www.dokdo-takeshima.kr/wordpress/wp-content/images/dok-geo-ch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4493699" cy="418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443" y="-6922"/>
            <a:ext cx="126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rgbClr val="22B1B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03</a:t>
            </a:r>
            <a:endParaRPr lang="ko-KR" altLang="en-US" sz="7200" dirty="0">
              <a:solidFill>
                <a:srgbClr val="22B1B4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140" y="5636915"/>
            <a:ext cx="9906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46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4794105" y="-6922"/>
            <a:ext cx="4349895" cy="6864922"/>
          </a:xfrm>
          <a:prstGeom prst="rect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5" name="직각 삼각형 4"/>
          <p:cNvSpPr/>
          <p:nvPr/>
        </p:nvSpPr>
        <p:spPr>
          <a:xfrm rot="10800000">
            <a:off x="7812360" y="133108"/>
            <a:ext cx="1214230" cy="93610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5816" y="2602009"/>
            <a:ext cx="4570482" cy="923330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none" rtlCol="0">
            <a:spAutoFit/>
          </a:bodyPr>
          <a:lstStyle/>
          <a:p>
            <a:r>
              <a:rPr lang="ko-KR" altLang="en-US" sz="5400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제</a:t>
            </a:r>
            <a:r>
              <a:rPr lang="en-US" altLang="ko-KR" sz="5400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1</a:t>
            </a:r>
            <a:r>
              <a:rPr lang="ko-KR" altLang="en-US" sz="5400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기 </a:t>
            </a:r>
            <a:r>
              <a:rPr lang="ko-KR" altLang="en-US" sz="5400" dirty="0" err="1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국경획선</a:t>
            </a:r>
            <a:endParaRPr lang="ko-KR" altLang="en-US" sz="5400" b="1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10" name="직각 삼각형 9"/>
          <p:cNvSpPr/>
          <p:nvPr/>
        </p:nvSpPr>
        <p:spPr>
          <a:xfrm rot="16200000">
            <a:off x="7951423" y="5656295"/>
            <a:ext cx="1214230" cy="93610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직각 삼각형 11"/>
          <p:cNvSpPr/>
          <p:nvPr/>
        </p:nvSpPr>
        <p:spPr>
          <a:xfrm rot="5400000">
            <a:off x="364860" y="-67412"/>
            <a:ext cx="910276" cy="1311316"/>
          </a:xfrm>
          <a:prstGeom prst="rtTriangle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3" name="직각 삼각형 12"/>
          <p:cNvSpPr/>
          <p:nvPr/>
        </p:nvSpPr>
        <p:spPr>
          <a:xfrm>
            <a:off x="162973" y="5795359"/>
            <a:ext cx="1214230" cy="936104"/>
          </a:xfrm>
          <a:prstGeom prst="rtTriangle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32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804926" y="0"/>
            <a:ext cx="4349895" cy="6864922"/>
          </a:xfrm>
          <a:prstGeom prst="rect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0" y="1124744"/>
            <a:ext cx="9144000" cy="0"/>
            <a:chOff x="0" y="1124744"/>
            <a:chExt cx="9144000" cy="0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0" y="1124744"/>
              <a:ext cx="9144000" cy="0"/>
            </a:xfrm>
            <a:prstGeom prst="line">
              <a:avLst/>
            </a:prstGeom>
            <a:ln w="38100">
              <a:solidFill>
                <a:srgbClr val="22B1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 flipH="1">
              <a:off x="4788024" y="1124744"/>
              <a:ext cx="37444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612287" y="293746"/>
            <a:ext cx="5056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일본</a:t>
            </a:r>
            <a:r>
              <a:rPr lang="ko-KR" altLang="en-US" sz="4800" dirty="0" smtClean="0">
                <a:solidFill>
                  <a:prstClr val="white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에서 나온 지도</a:t>
            </a:r>
            <a:endParaRPr lang="ko-KR" altLang="en-US" sz="4800" dirty="0">
              <a:solidFill>
                <a:prstClr val="white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pic>
        <p:nvPicPr>
          <p:cNvPr id="10" name="Picture 2" descr="http://upload.wikimedia.org/wikipedia/ko/9/91/Japanese_Map_of_Dokdo_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3" y="1844824"/>
            <a:ext cx="4236120" cy="450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443" y="-6922"/>
            <a:ext cx="126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rgbClr val="22B1B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03</a:t>
            </a:r>
            <a:endParaRPr lang="ko-KR" altLang="en-US" sz="7200" dirty="0">
              <a:solidFill>
                <a:srgbClr val="22B1B4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140" y="5636915"/>
            <a:ext cx="9906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16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" y="13590"/>
            <a:ext cx="9132641" cy="684441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691680" y="2132856"/>
            <a:ext cx="8383228" cy="1686049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69850" h="69850" prst="divot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ko-KR" altLang="en-US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독도는 우리땅</a:t>
            </a:r>
            <a:endParaRPr lang="ko-KR" altLang="en-US" sz="8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4662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4804926" y="-6922"/>
            <a:ext cx="4349895" cy="6864922"/>
          </a:xfrm>
          <a:prstGeom prst="rect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77" y="1746711"/>
            <a:ext cx="3185329" cy="4188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54219" y="-17555"/>
            <a:ext cx="2799859" cy="1164742"/>
          </a:xfrm>
        </p:spPr>
        <p:txBody>
          <a:bodyPr>
            <a:noAutofit/>
          </a:bodyPr>
          <a:lstStyle/>
          <a:p>
            <a:r>
              <a:rPr lang="ko-KR" alt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獨島</a:t>
            </a:r>
            <a:endParaRPr lang="ko-KR" alt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0" y="1128054"/>
            <a:ext cx="9144000" cy="0"/>
            <a:chOff x="0" y="1124744"/>
            <a:chExt cx="9144000" cy="0"/>
          </a:xfrm>
        </p:grpSpPr>
        <p:cxnSp>
          <p:nvCxnSpPr>
            <p:cNvPr id="23" name="직선 연결선 22"/>
            <p:cNvCxnSpPr/>
            <p:nvPr/>
          </p:nvCxnSpPr>
          <p:spPr>
            <a:xfrm>
              <a:off x="0" y="1124744"/>
              <a:ext cx="9144000" cy="0"/>
            </a:xfrm>
            <a:prstGeom prst="line">
              <a:avLst/>
            </a:prstGeom>
            <a:ln w="38100">
              <a:solidFill>
                <a:srgbClr val="22B1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/>
            <p:cNvCxnSpPr/>
            <p:nvPr/>
          </p:nvCxnSpPr>
          <p:spPr>
            <a:xfrm flipH="1">
              <a:off x="4788024" y="1124744"/>
              <a:ext cx="37444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5547634" y="4941168"/>
            <a:ext cx="31806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경상북도 울릉군 </a:t>
            </a:r>
            <a:r>
              <a:rPr lang="ko-KR" altLang="en-US" sz="2400" b="1" dirty="0" err="1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울릉읍</a:t>
            </a: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</a:t>
            </a:r>
            <a:endParaRPr lang="en-US" altLang="ko-KR" sz="2400" b="1" dirty="0" smtClean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r>
              <a:rPr lang="ko-KR" altLang="en-US" sz="2400" b="1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독도리 </a:t>
            </a:r>
            <a:r>
              <a:rPr lang="en-US" altLang="ko-KR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1~96 </a:t>
            </a: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번지</a:t>
            </a:r>
          </a:p>
          <a:p>
            <a:endParaRPr lang="ko-KR" altLang="en-US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79405" y="3601282"/>
            <a:ext cx="1518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187,554㎡</a:t>
            </a:r>
          </a:p>
          <a:p>
            <a:endParaRPr lang="ko-KR" altLang="en-US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34051" y="2564904"/>
            <a:ext cx="3637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서도</a:t>
            </a:r>
            <a:r>
              <a:rPr lang="en-US" altLang="ko-KR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(</a:t>
            </a: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동경 </a:t>
            </a:r>
            <a:r>
              <a:rPr lang="en-US" altLang="ko-KR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131</a:t>
            </a: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도</a:t>
            </a:r>
            <a:r>
              <a:rPr lang="en-US" altLang="ko-KR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,</a:t>
            </a: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북위 </a:t>
            </a:r>
            <a:r>
              <a:rPr lang="en-US" altLang="ko-KR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37</a:t>
            </a: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도</a:t>
            </a:r>
            <a:r>
              <a:rPr lang="en-US" altLang="ko-KR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)</a:t>
            </a:r>
            <a:endParaRPr lang="ko-KR" altLang="en-US" sz="2400" b="1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endParaRPr lang="ko-KR" altLang="en-US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34051" y="1634716"/>
            <a:ext cx="36279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동도</a:t>
            </a:r>
            <a:r>
              <a:rPr lang="en-US" altLang="ko-KR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(</a:t>
            </a: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동경 </a:t>
            </a:r>
            <a:r>
              <a:rPr lang="en-US" altLang="ko-KR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131</a:t>
            </a: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도</a:t>
            </a:r>
            <a:r>
              <a:rPr lang="en-US" altLang="ko-KR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,</a:t>
            </a: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북위 </a:t>
            </a:r>
            <a:r>
              <a:rPr lang="en-US" altLang="ko-KR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37</a:t>
            </a: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도</a:t>
            </a:r>
            <a:r>
              <a:rPr lang="en-US" altLang="ko-KR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)</a:t>
            </a:r>
            <a:endParaRPr lang="ko-KR" altLang="en-US" sz="2400" b="1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endParaRPr lang="ko-KR" altLang="en-US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40535" y="2031330"/>
            <a:ext cx="10118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경위도</a:t>
            </a:r>
          </a:p>
          <a:p>
            <a:endParaRPr lang="ko-KR" altLang="en-US" sz="2400" dirty="0"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55951" y="3501008"/>
            <a:ext cx="7425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면적</a:t>
            </a:r>
          </a:p>
          <a:p>
            <a:endParaRPr lang="ko-KR" altLang="en-US" sz="2400" dirty="0"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55950" y="5099763"/>
            <a:ext cx="7425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위치</a:t>
            </a:r>
          </a:p>
          <a:p>
            <a:endParaRPr lang="ko-KR" altLang="en-US" sz="2400" dirty="0"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4443" y="-6922"/>
            <a:ext cx="126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rgbClr val="22B1B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04</a:t>
            </a:r>
            <a:endParaRPr lang="ko-KR" altLang="en-US" sz="7200" dirty="0">
              <a:solidFill>
                <a:srgbClr val="22B1B4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3283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4794105" y="-6922"/>
            <a:ext cx="4349895" cy="6864922"/>
          </a:xfrm>
          <a:prstGeom prst="rect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355976" y="403112"/>
            <a:ext cx="4906888" cy="724942"/>
          </a:xfrm>
        </p:spPr>
        <p:txBody>
          <a:bodyPr>
            <a:normAutofit/>
          </a:bodyPr>
          <a:lstStyle/>
          <a:p>
            <a:r>
              <a:rPr lang="ko-KR" altLang="en-US" sz="36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독도의 영역적 가치</a:t>
            </a:r>
            <a:endParaRPr lang="ko-KR" altLang="en-US" sz="36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1025" name="_x120468504" descr="EMB00000d743d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9" y="1972106"/>
            <a:ext cx="3057525" cy="3708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그룹 13"/>
          <p:cNvGrpSpPr/>
          <p:nvPr/>
        </p:nvGrpSpPr>
        <p:grpSpPr>
          <a:xfrm>
            <a:off x="0" y="1128054"/>
            <a:ext cx="9144000" cy="0"/>
            <a:chOff x="0" y="1124744"/>
            <a:chExt cx="9144000" cy="0"/>
          </a:xfrm>
        </p:grpSpPr>
        <p:cxnSp>
          <p:nvCxnSpPr>
            <p:cNvPr id="16" name="직선 연결선 15"/>
            <p:cNvCxnSpPr/>
            <p:nvPr/>
          </p:nvCxnSpPr>
          <p:spPr>
            <a:xfrm>
              <a:off x="0" y="1124744"/>
              <a:ext cx="9144000" cy="0"/>
            </a:xfrm>
            <a:prstGeom prst="line">
              <a:avLst/>
            </a:prstGeom>
            <a:ln w="38100">
              <a:solidFill>
                <a:srgbClr val="22B1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 flipH="1">
              <a:off x="4788024" y="1124744"/>
              <a:ext cx="37444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34443" y="-6922"/>
            <a:ext cx="126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rgbClr val="22B1B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04</a:t>
            </a:r>
            <a:endParaRPr lang="ko-KR" altLang="en-US" sz="7200" dirty="0">
              <a:solidFill>
                <a:srgbClr val="22B1B4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3513" y="2131113"/>
            <a:ext cx="52934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해상 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주도권을 갖기 위한 전진 기지 역할</a:t>
            </a:r>
          </a:p>
          <a:p>
            <a:endParaRPr lang="ko-KR" altLang="en-US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1829" y="3573016"/>
            <a:ext cx="3935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해양 자원의 활용에 도움을 줌</a:t>
            </a:r>
          </a:p>
          <a:p>
            <a:endParaRPr lang="ko-KR" altLang="en-US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8162" y="5031120"/>
            <a:ext cx="5808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독도는  우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리나라의 군사적 활동 영역을 확보</a:t>
            </a:r>
          </a:p>
          <a:p>
            <a:endParaRPr lang="ko-KR" altLang="en-US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3695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4794105" y="-6922"/>
            <a:ext cx="4349895" cy="6864922"/>
          </a:xfrm>
          <a:prstGeom prst="rect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3968" y="228600"/>
            <a:ext cx="5122912" cy="1084982"/>
          </a:xfrm>
        </p:spPr>
        <p:txBody>
          <a:bodyPr>
            <a:normAutofit/>
          </a:bodyPr>
          <a:lstStyle/>
          <a:p>
            <a:r>
              <a:rPr lang="ko-KR" altLang="en-US" sz="36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독도의 경제적 가치</a:t>
            </a:r>
            <a:endParaRPr lang="ko-KR" altLang="en-US" sz="36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2049" name="_x120465864" descr="EMB00000d743d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3960440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그룹 12"/>
          <p:cNvGrpSpPr/>
          <p:nvPr/>
        </p:nvGrpSpPr>
        <p:grpSpPr>
          <a:xfrm>
            <a:off x="0" y="1128054"/>
            <a:ext cx="9144000" cy="0"/>
            <a:chOff x="0" y="1124744"/>
            <a:chExt cx="9144000" cy="0"/>
          </a:xfrm>
        </p:grpSpPr>
        <p:cxnSp>
          <p:nvCxnSpPr>
            <p:cNvPr id="15" name="직선 연결선 14"/>
            <p:cNvCxnSpPr/>
            <p:nvPr/>
          </p:nvCxnSpPr>
          <p:spPr>
            <a:xfrm>
              <a:off x="0" y="1124744"/>
              <a:ext cx="9144000" cy="0"/>
            </a:xfrm>
            <a:prstGeom prst="line">
              <a:avLst/>
            </a:prstGeom>
            <a:ln w="38100">
              <a:solidFill>
                <a:srgbClr val="22B1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 flipH="1">
              <a:off x="4788024" y="1124744"/>
              <a:ext cx="37444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234443" y="-6922"/>
            <a:ext cx="126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rgbClr val="22B1B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04</a:t>
            </a:r>
            <a:endParaRPr lang="ko-KR" altLang="en-US" sz="7200" dirty="0">
              <a:solidFill>
                <a:srgbClr val="22B1B4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4536" y="2080232"/>
            <a:ext cx="2996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수산 자원이 매우 풍부</a:t>
            </a:r>
          </a:p>
          <a:p>
            <a:endParaRPr lang="ko-KR" altLang="en-US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15673" y="3573015"/>
            <a:ext cx="4708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err="1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매탄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</a:t>
            </a:r>
            <a:r>
              <a:rPr lang="ko-KR" altLang="en-US" sz="2400" dirty="0" err="1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하이드레이트가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풍부하게 매장</a:t>
            </a:r>
          </a:p>
          <a:p>
            <a:endParaRPr lang="ko-KR" altLang="en-US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7285" y="5625242"/>
            <a:ext cx="63930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미네랄을 </a:t>
            </a:r>
            <a:r>
              <a:rPr lang="en-US" altLang="ko-KR" sz="2400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300</a:t>
            </a:r>
            <a:r>
              <a:rPr lang="ko-KR" altLang="en-US" sz="2400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배 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이상 함유하고 있어 개발이 기대</a:t>
            </a:r>
          </a:p>
          <a:p>
            <a:endParaRPr lang="ko-KR" altLang="en-US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9326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4794105" y="-6922"/>
            <a:ext cx="4349895" cy="6864922"/>
          </a:xfrm>
          <a:prstGeom prst="rect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95936" y="188640"/>
            <a:ext cx="5770984" cy="1156990"/>
          </a:xfrm>
        </p:spPr>
        <p:txBody>
          <a:bodyPr>
            <a:normAutofit/>
          </a:bodyPr>
          <a:lstStyle/>
          <a:p>
            <a:r>
              <a:rPr lang="ko-KR" altLang="en-US" sz="36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독도의 생태적 가치</a:t>
            </a:r>
            <a:endParaRPr lang="ko-KR" altLang="en-US" sz="36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6"/>
          <a:stretch/>
        </p:blipFill>
        <p:spPr>
          <a:xfrm>
            <a:off x="107504" y="1848678"/>
            <a:ext cx="3744416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34443" y="-6922"/>
            <a:ext cx="126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rgbClr val="22B1B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04</a:t>
            </a:r>
            <a:endParaRPr lang="ko-KR" altLang="en-US" sz="7200" dirty="0">
              <a:solidFill>
                <a:srgbClr val="22B1B4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0" y="1128054"/>
            <a:ext cx="9144000" cy="0"/>
            <a:chOff x="0" y="1124744"/>
            <a:chExt cx="9144000" cy="0"/>
          </a:xfrm>
        </p:grpSpPr>
        <p:cxnSp>
          <p:nvCxnSpPr>
            <p:cNvPr id="15" name="직선 연결선 14"/>
            <p:cNvCxnSpPr/>
            <p:nvPr/>
          </p:nvCxnSpPr>
          <p:spPr>
            <a:xfrm>
              <a:off x="0" y="1124744"/>
              <a:ext cx="9144000" cy="0"/>
            </a:xfrm>
            <a:prstGeom prst="line">
              <a:avLst/>
            </a:prstGeom>
            <a:ln w="38100">
              <a:solidFill>
                <a:srgbClr val="22B1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 flipH="1">
              <a:off x="4788024" y="1124744"/>
              <a:ext cx="37444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4881781" y="1772816"/>
            <a:ext cx="41745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50~60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여 종의 식물이 </a:t>
            </a:r>
            <a:r>
              <a:rPr lang="ko-KR" altLang="en-US" sz="24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자생하며</a:t>
            </a:r>
            <a:endParaRPr lang="en-US" altLang="ko-KR" sz="2400" dirty="0" smtClean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독특한 생태계</a:t>
            </a:r>
          </a:p>
          <a:p>
            <a:endParaRPr lang="ko-KR" altLang="en-US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37879" y="3218571"/>
            <a:ext cx="45079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먼 지역으로 이동하는 철새들에게 </a:t>
            </a:r>
            <a:endParaRPr lang="en-US" altLang="ko-KR" sz="2400" dirty="0" smtClean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중요한 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중간 서식지</a:t>
            </a:r>
          </a:p>
          <a:p>
            <a:endParaRPr lang="ko-KR" altLang="en-US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29864" y="4869160"/>
            <a:ext cx="45159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환경∙생태적으로 가치를 인정받아 </a:t>
            </a:r>
            <a:endParaRPr lang="en-US" altLang="ko-KR" sz="2400" dirty="0" smtClean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섬 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전체가 천연기념물로 지정</a:t>
            </a:r>
          </a:p>
          <a:p>
            <a:endParaRPr lang="ko-KR" altLang="en-US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3612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4794293" y="0"/>
            <a:ext cx="4349895" cy="6864922"/>
          </a:xfrm>
          <a:prstGeom prst="rect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63888" y="260230"/>
            <a:ext cx="5338936" cy="1036638"/>
          </a:xfrm>
        </p:spPr>
        <p:txBody>
          <a:bodyPr>
            <a:normAutofit/>
          </a:bodyPr>
          <a:lstStyle/>
          <a:p>
            <a:r>
              <a:rPr lang="ko-KR" altLang="en-US" sz="36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한국측 주장</a:t>
            </a:r>
            <a:endParaRPr lang="ko-KR" altLang="en-US" sz="36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1025" name="_x121535648" descr="EMB00001734572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" y="1340768"/>
            <a:ext cx="2933127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9" name="그림 8" descr="%BD%C5~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4" y="4040056"/>
            <a:ext cx="2699265" cy="2817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186209" y="1790595"/>
            <a:ext cx="1914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&lt;</a:t>
            </a:r>
            <a:r>
              <a:rPr lang="ko-KR" altLang="en-US" sz="24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세종 실록</a:t>
            </a:r>
            <a:r>
              <a:rPr lang="en-US" altLang="ko-KR" sz="24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&gt;</a:t>
            </a:r>
            <a:endParaRPr lang="ko-KR" altLang="en-US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8143" y="3964414"/>
            <a:ext cx="343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&lt;</a:t>
            </a:r>
            <a:r>
              <a:rPr lang="ko-KR" altLang="en-US" sz="2400" dirty="0" err="1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신증동국여지승람</a:t>
            </a:r>
            <a:r>
              <a:rPr lang="en-US" altLang="ko-KR" sz="24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&gt;</a:t>
            </a:r>
            <a:endParaRPr lang="ko-KR" altLang="en-US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0" y="1128054"/>
            <a:ext cx="9144000" cy="0"/>
            <a:chOff x="0" y="1124744"/>
            <a:chExt cx="9144000" cy="0"/>
          </a:xfrm>
        </p:grpSpPr>
        <p:cxnSp>
          <p:nvCxnSpPr>
            <p:cNvPr id="16" name="직선 연결선 15"/>
            <p:cNvCxnSpPr/>
            <p:nvPr/>
          </p:nvCxnSpPr>
          <p:spPr>
            <a:xfrm>
              <a:off x="0" y="1124744"/>
              <a:ext cx="9144000" cy="0"/>
            </a:xfrm>
            <a:prstGeom prst="line">
              <a:avLst/>
            </a:prstGeom>
            <a:ln w="38100">
              <a:solidFill>
                <a:srgbClr val="22B1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 flipH="1">
              <a:off x="4788024" y="1124744"/>
              <a:ext cx="37444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4629840" y="2165812"/>
            <a:ext cx="4929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독도가 우산국의 영토였음을 </a:t>
            </a:r>
            <a:endParaRPr lang="en-US" altLang="ko-KR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pPr algn="ctr"/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가장 먼저 명료하게 기록</a:t>
            </a:r>
          </a:p>
          <a:p>
            <a:endParaRPr lang="ko-KR" altLang="en-US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98991" y="4479532"/>
            <a:ext cx="31810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울릉도와 </a:t>
            </a:r>
            <a:r>
              <a:rPr lang="ko-KR" altLang="en-US" sz="2400" dirty="0" err="1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우산도를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</a:t>
            </a:r>
            <a:endParaRPr lang="en-US" altLang="ko-KR" sz="2400" dirty="0" smtClean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별개의 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두 섬으로 </a:t>
            </a:r>
            <a:endParaRPr lang="en-US" altLang="ko-KR" sz="2400" dirty="0" smtClean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동해 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가운데에 그려서 </a:t>
            </a:r>
            <a:endParaRPr lang="en-US" altLang="ko-KR" sz="2400" dirty="0" smtClean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조선영토로 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표시</a:t>
            </a:r>
          </a:p>
          <a:p>
            <a:endParaRPr lang="ko-KR" altLang="en-US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>
            <a:off x="4794105" y="1790595"/>
            <a:ext cx="410445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5039544" y="2996952"/>
            <a:ext cx="410445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4685147" y="3938184"/>
            <a:ext cx="410445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5037274" y="6093296"/>
            <a:ext cx="410445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34443" y="-6922"/>
            <a:ext cx="126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rgbClr val="22B1B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04</a:t>
            </a:r>
            <a:endParaRPr lang="ko-KR" altLang="en-US" sz="7200" dirty="0">
              <a:solidFill>
                <a:srgbClr val="22B1B4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4607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794293" y="0"/>
            <a:ext cx="4349895" cy="6864922"/>
          </a:xfrm>
          <a:prstGeom prst="rect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4443" y="-6922"/>
            <a:ext cx="126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rgbClr val="22B1B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04</a:t>
            </a:r>
            <a:endParaRPr lang="ko-KR" altLang="en-US" sz="7200" dirty="0">
              <a:solidFill>
                <a:srgbClr val="22B1B4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0" y="1124744"/>
            <a:ext cx="9144000" cy="0"/>
          </a:xfrm>
          <a:prstGeom prst="line">
            <a:avLst/>
          </a:prstGeom>
          <a:ln w="38100">
            <a:solidFill>
              <a:srgbClr val="22B1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 flipH="1">
            <a:off x="4788024" y="1124744"/>
            <a:ext cx="374441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71677" y="476672"/>
            <a:ext cx="3730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18</a:t>
            </a:r>
            <a:r>
              <a:rPr lang="ko-KR" altLang="en-US" sz="2800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세기 서양의 독도 인지</a:t>
            </a:r>
            <a:endParaRPr lang="ko-KR" altLang="en-US" sz="28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25041928" descr="EMB000004b077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2483768" cy="281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7" name="_x25047616" descr="EMB000004b0775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4400596"/>
            <a:ext cx="2454541" cy="229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00592" y="2173506"/>
            <a:ext cx="3937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1752</a:t>
            </a:r>
            <a:r>
              <a:rPr lang="ko-KR" altLang="en-US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년 </a:t>
            </a:r>
            <a:r>
              <a:rPr lang="ko-KR" altLang="en-US" b="1" dirty="0" err="1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보웬</a:t>
            </a:r>
            <a:r>
              <a:rPr lang="en-US" altLang="ko-KR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(</a:t>
            </a:r>
            <a:r>
              <a:rPr lang="en-US" altLang="ko-KR" b="1" dirty="0" err="1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E.Bowen</a:t>
            </a:r>
            <a:r>
              <a:rPr lang="en-US" altLang="ko-KR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)</a:t>
            </a:r>
            <a:r>
              <a:rPr lang="ko-KR" altLang="en-US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의 </a:t>
            </a:r>
            <a:r>
              <a:rPr lang="en-US" altLang="ko-KR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〈</a:t>
            </a:r>
            <a:r>
              <a:rPr lang="ko-KR" altLang="en-US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조선왕국도</a:t>
            </a:r>
            <a:r>
              <a:rPr lang="en-US" altLang="ko-KR" b="1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〉</a:t>
            </a:r>
            <a:endParaRPr lang="ko-KR" altLang="en-US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30687" y="5364425"/>
            <a:ext cx="342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err="1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도쿠가와막부의</a:t>
            </a:r>
            <a:r>
              <a:rPr lang="ko-KR" altLang="en-US" b="1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</a:t>
            </a:r>
            <a:r>
              <a:rPr lang="ko-KR" altLang="en-US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‘죽도도해면허’</a:t>
            </a:r>
            <a:r>
              <a:rPr lang="ko-KR" altLang="en-US" b="1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발급</a:t>
            </a:r>
            <a:endParaRPr lang="ko-KR" altLang="en-US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>
            <a:off x="5130687" y="2551088"/>
            <a:ext cx="401350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>
            <a:off x="4788024" y="2173506"/>
            <a:ext cx="410445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>
            <a:off x="4794293" y="5364425"/>
            <a:ext cx="410445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>
            <a:off x="5039732" y="5733757"/>
            <a:ext cx="410445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92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4794105" y="-6922"/>
            <a:ext cx="4349895" cy="6864922"/>
          </a:xfrm>
          <a:prstGeom prst="rect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각 삼각형 4"/>
          <p:cNvSpPr/>
          <p:nvPr/>
        </p:nvSpPr>
        <p:spPr>
          <a:xfrm rot="10800000">
            <a:off x="7812360" y="133108"/>
            <a:ext cx="1214230" cy="93610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08362" y="2602009"/>
            <a:ext cx="8459367" cy="923330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none" rtlCol="0">
            <a:spAutoFit/>
          </a:bodyPr>
          <a:lstStyle/>
          <a:p>
            <a:r>
              <a:rPr lang="ko-KR" altLang="en-US" sz="5400" b="1" dirty="0" smtClean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독도 영유권에 </a:t>
            </a:r>
            <a:r>
              <a:rPr lang="ko-KR" altLang="en-US" sz="5400" b="1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대한 일본 주</a:t>
            </a:r>
            <a:r>
              <a:rPr lang="ko-KR" altLang="en-US" sz="5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장</a:t>
            </a:r>
          </a:p>
        </p:txBody>
      </p:sp>
      <p:sp>
        <p:nvSpPr>
          <p:cNvPr id="10" name="직각 삼각형 9"/>
          <p:cNvSpPr/>
          <p:nvPr/>
        </p:nvSpPr>
        <p:spPr>
          <a:xfrm rot="16200000">
            <a:off x="7951423" y="5656295"/>
            <a:ext cx="1214230" cy="93610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각 삼각형 11"/>
          <p:cNvSpPr/>
          <p:nvPr/>
        </p:nvSpPr>
        <p:spPr>
          <a:xfrm rot="5400000">
            <a:off x="364860" y="-67412"/>
            <a:ext cx="910276" cy="1311316"/>
          </a:xfrm>
          <a:prstGeom prst="rtTriangle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각 삼각형 12"/>
          <p:cNvSpPr/>
          <p:nvPr/>
        </p:nvSpPr>
        <p:spPr>
          <a:xfrm>
            <a:off x="162973" y="5795359"/>
            <a:ext cx="1214230" cy="936104"/>
          </a:xfrm>
          <a:prstGeom prst="rtTriangle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417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794105" y="-6922"/>
            <a:ext cx="4349895" cy="6864922"/>
          </a:xfrm>
          <a:prstGeom prst="rect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4443" y="-6922"/>
            <a:ext cx="126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rgbClr val="22B1B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05</a:t>
            </a:r>
            <a:endParaRPr lang="ko-KR" altLang="en-US" sz="7200" dirty="0">
              <a:solidFill>
                <a:srgbClr val="22B1B4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1677" y="476672"/>
            <a:ext cx="4434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일본의 독도 영유권주장 경위</a:t>
            </a:r>
            <a:endParaRPr lang="ko-KR" altLang="en-US" sz="28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8648"/>
            <a:ext cx="3923928" cy="182582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769" y="4437112"/>
            <a:ext cx="3024336" cy="20142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7984" y="1844824"/>
            <a:ext cx="49968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ko-KR" altLang="en-US" sz="2400" b="1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일</a:t>
            </a: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본 메이지 정부의 영토확장정책 진행</a:t>
            </a:r>
            <a:endParaRPr lang="ko-KR" altLang="en-US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endParaRPr lang="ko-KR" altLang="en-US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28644" y="3039803"/>
            <a:ext cx="38058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일본의 태평양 전쟁의 </a:t>
            </a:r>
            <a:r>
              <a:rPr lang="ko-KR" altLang="en-US" sz="2400" b="1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패전과</a:t>
            </a:r>
            <a:endParaRPr lang="en-US" altLang="ko-KR" sz="2400" b="1" dirty="0" smtClean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pPr lvl="0"/>
            <a:r>
              <a:rPr lang="ko-KR" altLang="en-US" sz="2400" b="1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              포츠담선언</a:t>
            </a:r>
            <a:endParaRPr lang="ko-KR" altLang="en-US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endParaRPr lang="ko-KR" altLang="en-US" dirty="0"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42760" y="4581128"/>
            <a:ext cx="2446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 err="1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센프란시스코조약</a:t>
            </a:r>
            <a:endParaRPr lang="ko-KR" altLang="en-US" sz="2400" b="1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94027" y="5733256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그 이후</a:t>
            </a:r>
            <a:r>
              <a:rPr lang="en-US" altLang="ko-KR" sz="2400" b="1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…</a:t>
            </a:r>
            <a:endParaRPr lang="ko-KR" altLang="en-US" sz="2400" b="1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532" y="5468857"/>
            <a:ext cx="8572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그룹 18"/>
          <p:cNvGrpSpPr/>
          <p:nvPr/>
        </p:nvGrpSpPr>
        <p:grpSpPr>
          <a:xfrm>
            <a:off x="0" y="1128054"/>
            <a:ext cx="9144000" cy="0"/>
            <a:chOff x="0" y="1124744"/>
            <a:chExt cx="9144000" cy="0"/>
          </a:xfrm>
        </p:grpSpPr>
        <p:cxnSp>
          <p:nvCxnSpPr>
            <p:cNvPr id="6" name="직선 연결선 5"/>
            <p:cNvCxnSpPr/>
            <p:nvPr/>
          </p:nvCxnSpPr>
          <p:spPr>
            <a:xfrm>
              <a:off x="0" y="1124744"/>
              <a:ext cx="9144000" cy="0"/>
            </a:xfrm>
            <a:prstGeom prst="line">
              <a:avLst/>
            </a:prstGeom>
            <a:ln w="38100">
              <a:solidFill>
                <a:srgbClr val="22B1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 flipH="1">
              <a:off x="4788024" y="1124744"/>
              <a:ext cx="37444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90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804926" y="0"/>
            <a:ext cx="4349895" cy="6864922"/>
          </a:xfrm>
          <a:prstGeom prst="rect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0" y="1124744"/>
            <a:ext cx="9144000" cy="0"/>
            <a:chOff x="0" y="1124744"/>
            <a:chExt cx="9144000" cy="0"/>
          </a:xfrm>
        </p:grpSpPr>
        <p:cxnSp>
          <p:nvCxnSpPr>
            <p:cNvPr id="4" name="직선 연결선 3"/>
            <p:cNvCxnSpPr/>
            <p:nvPr/>
          </p:nvCxnSpPr>
          <p:spPr>
            <a:xfrm>
              <a:off x="0" y="1124744"/>
              <a:ext cx="9144000" cy="0"/>
            </a:xfrm>
            <a:prstGeom prst="line">
              <a:avLst/>
            </a:prstGeom>
            <a:ln w="38100">
              <a:solidFill>
                <a:srgbClr val="22B1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직선 연결선 4"/>
            <p:cNvCxnSpPr/>
            <p:nvPr/>
          </p:nvCxnSpPr>
          <p:spPr>
            <a:xfrm flipH="1">
              <a:off x="4788024" y="1124744"/>
              <a:ext cx="37444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234443" y="-6922"/>
            <a:ext cx="126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rgbClr val="22B1B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01</a:t>
            </a:r>
            <a:endParaRPr lang="ko-KR" altLang="en-US" sz="7200" dirty="0">
              <a:solidFill>
                <a:srgbClr val="22B1B4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040" y="332656"/>
            <a:ext cx="2757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쿠릴열도란</a:t>
            </a:r>
            <a:r>
              <a:rPr lang="en-US" altLang="ko-KR" sz="40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?</a:t>
            </a:r>
            <a:endParaRPr lang="ko-KR" altLang="en-US" sz="32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550" y="4149080"/>
            <a:ext cx="3384376" cy="255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47664" y="400857"/>
            <a:ext cx="256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 err="1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북변한계第</a:t>
            </a:r>
            <a:r>
              <a:rPr lang="en-US" altLang="ko-KR" sz="3600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1</a:t>
            </a:r>
            <a:endParaRPr lang="ko-KR" altLang="en-US" sz="3600" dirty="0">
              <a:solidFill>
                <a:srgbClr val="22B1B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6136" y="4293096"/>
            <a:ext cx="192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쿠릴열도 분쟁</a:t>
            </a:r>
            <a:endParaRPr lang="ko-KR" altLang="en-US" sz="2400" b="1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4804926" y="4327251"/>
            <a:ext cx="410445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5050365" y="4771663"/>
            <a:ext cx="410445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36611" y="1406908"/>
            <a:ext cx="649729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태평양 북서부 </a:t>
            </a:r>
            <a:r>
              <a:rPr lang="ko-KR" altLang="en-US" sz="2400" dirty="0" smtClean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캄차카반도와  </a:t>
            </a:r>
            <a:r>
              <a:rPr lang="ko-KR" altLang="en-US" sz="24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일본의 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북해도 </a:t>
            </a:r>
            <a:r>
              <a:rPr lang="ko-KR" altLang="en-US" sz="24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사이 </a:t>
            </a:r>
            <a:endParaRPr lang="en-US" altLang="ko-KR" sz="2400" dirty="0" smtClean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r>
              <a:rPr lang="en-US" altLang="ko-KR" sz="2400" dirty="0" smtClean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1,300km</a:t>
            </a:r>
            <a:r>
              <a:rPr lang="ko-KR" altLang="en-US" sz="2400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에 걸쳐 있는 </a:t>
            </a:r>
            <a:r>
              <a:rPr lang="ko-KR" altLang="en-US" sz="2400" dirty="0" smtClean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열도로</a:t>
            </a:r>
            <a:r>
              <a:rPr lang="en-US" altLang="ko-KR" sz="24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,</a:t>
            </a:r>
          </a:p>
          <a:p>
            <a:r>
              <a:rPr lang="en-US" altLang="ko-KR" sz="2400" dirty="0" smtClean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56</a:t>
            </a:r>
            <a:r>
              <a:rPr lang="ko-KR" altLang="en-US" sz="2400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개의 섬과 바위섬들이 줄지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어</a:t>
            </a:r>
            <a:r>
              <a:rPr lang="ko-KR" altLang="en-US" sz="2400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분포하며</a:t>
            </a:r>
            <a:r>
              <a:rPr lang="en-US" altLang="ko-KR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,</a:t>
            </a:r>
            <a:r>
              <a:rPr lang="en-US" altLang="ko-KR" sz="2400" dirty="0"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</a:t>
            </a:r>
            <a:endParaRPr lang="en-US" altLang="ko-KR" sz="2400" dirty="0" smtClean="0"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r>
              <a:rPr lang="ko-KR" altLang="en-US" sz="2400" dirty="0" smtClean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태평양과 </a:t>
            </a:r>
            <a:r>
              <a:rPr lang="ko-KR" altLang="en-US" sz="2400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오호츠크해를 </a:t>
            </a:r>
            <a:r>
              <a:rPr lang="ko-KR" altLang="en-US" sz="2400" dirty="0" err="1" smtClean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나누</a:t>
            </a:r>
            <a:r>
              <a:rPr lang="ko-KR" altLang="en-US" sz="2400" dirty="0" smtClean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 </a:t>
            </a:r>
            <a:r>
              <a:rPr lang="ko-KR" altLang="en-US" sz="24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는 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경계를 이룬다</a:t>
            </a:r>
            <a:r>
              <a:rPr lang="en-US" altLang="ko-KR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.</a:t>
            </a:r>
            <a:r>
              <a:rPr lang="ko-KR" altLang="en-US" sz="2400" dirty="0"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</a:t>
            </a:r>
            <a:endParaRPr lang="en-US" altLang="ko-KR" sz="2400" dirty="0" smtClean="0"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r>
              <a:rPr lang="ko-KR" altLang="en-US" sz="2400" dirty="0" smtClean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러시아 </a:t>
            </a:r>
            <a:r>
              <a:rPr lang="ko-KR" altLang="en-US" sz="2400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동부 </a:t>
            </a:r>
            <a:r>
              <a:rPr lang="ko-KR" altLang="en-US" sz="2400" dirty="0" err="1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사할린주</a:t>
            </a:r>
            <a:r>
              <a:rPr lang="en-US" altLang="ko-KR" sz="2400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(</a:t>
            </a:r>
            <a:r>
              <a:rPr lang="ko-KR" altLang="en-US" sz="2400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州</a:t>
            </a:r>
            <a:r>
              <a:rPr lang="en-US" altLang="ko-KR" sz="2400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)</a:t>
            </a:r>
            <a:r>
              <a:rPr lang="ko-KR" altLang="en-US" sz="2400" dirty="0" smtClean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에  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속하며 </a:t>
            </a:r>
            <a:endParaRPr lang="en-US" altLang="ko-KR" sz="2400" dirty="0" smtClean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r>
              <a:rPr lang="ko-KR" altLang="en-US" sz="2400" dirty="0" smtClean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일본 </a:t>
            </a:r>
            <a:r>
              <a:rPr lang="ko-KR" altLang="en-US" sz="2400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이름으로는 ‘</a:t>
            </a:r>
            <a:r>
              <a:rPr lang="ko-KR" altLang="en-US" sz="2400" dirty="0" err="1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치시마</a:t>
            </a:r>
            <a:r>
              <a:rPr lang="en-US" altLang="ko-KR" sz="2400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(</a:t>
            </a:r>
            <a:r>
              <a:rPr lang="ko-KR" altLang="en-US" sz="2400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千島</a:t>
            </a:r>
            <a:r>
              <a:rPr lang="en-US" altLang="ko-KR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)’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라고 한다</a:t>
            </a:r>
          </a:p>
        </p:txBody>
      </p:sp>
    </p:spTree>
    <p:extLst>
      <p:ext uri="{BB962C8B-B14F-4D97-AF65-F5344CB8AC3E}">
        <p14:creationId xmlns:p14="http://schemas.microsoft.com/office/powerpoint/2010/main" val="3292251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4794105" y="-6922"/>
            <a:ext cx="4349895" cy="6864922"/>
          </a:xfrm>
          <a:prstGeom prst="rect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0" y="1124744"/>
            <a:ext cx="9144000" cy="0"/>
          </a:xfrm>
          <a:prstGeom prst="line">
            <a:avLst/>
          </a:prstGeom>
          <a:ln w="38100">
            <a:solidFill>
              <a:srgbClr val="22B1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 flipH="1">
            <a:off x="4788024" y="1124744"/>
            <a:ext cx="374441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4443" y="-6922"/>
            <a:ext cx="126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rgbClr val="22B1B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05</a:t>
            </a:r>
            <a:endParaRPr lang="ko-KR" altLang="en-US" sz="7200" dirty="0">
              <a:solidFill>
                <a:srgbClr val="22B1B4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1677" y="476672"/>
            <a:ext cx="4421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일본의 독도 영유권주장 논리</a:t>
            </a:r>
            <a:endParaRPr lang="ko-KR" altLang="en-US" sz="28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37186" y="1668851"/>
            <a:ext cx="6276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“「</a:t>
            </a:r>
            <a:r>
              <a:rPr lang="ko-KR" altLang="en-US" sz="2400" b="1" dirty="0" err="1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타케시마</a:t>
            </a:r>
            <a:r>
              <a:rPr lang="ko-KR" altLang="en-US" sz="2400" b="1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」는 역사</a:t>
            </a: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성을 가진 일본 고유영토이다</a:t>
            </a:r>
            <a:r>
              <a:rPr lang="en-US" altLang="ko-KR" sz="2400" b="1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.”</a:t>
            </a:r>
            <a:endParaRPr lang="ko-KR" altLang="en-US" sz="2400" b="1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05184" y="2492896"/>
            <a:ext cx="63610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“「</a:t>
            </a:r>
            <a:r>
              <a:rPr lang="ko-KR" altLang="en-US" sz="2400" b="1" dirty="0" err="1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타케시마</a:t>
            </a:r>
            <a:r>
              <a:rPr lang="ko-KR" altLang="en-US" sz="2400" b="1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」는 </a:t>
            </a:r>
            <a:r>
              <a:rPr lang="en-US" altLang="ko-KR" sz="2400" b="1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1905</a:t>
            </a:r>
            <a:r>
              <a:rPr lang="ko-KR" altLang="en-US" sz="2400" b="1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년 </a:t>
            </a:r>
            <a:r>
              <a:rPr lang="en-US" altLang="ko-KR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2</a:t>
            </a: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월 </a:t>
            </a:r>
            <a:r>
              <a:rPr lang="en-US" altLang="ko-KR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22</a:t>
            </a: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일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무주지선점</a:t>
            </a:r>
            <a:r>
              <a:rPr lang="ko-KR" altLang="en-US" sz="2400" b="1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으로 </a:t>
            </a:r>
            <a:endParaRPr lang="en-US" altLang="ko-KR" sz="2400" b="1" dirty="0" smtClean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r>
              <a:rPr lang="ko-KR" altLang="en-US" sz="2400" b="1" dirty="0" smtClean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                      일본</a:t>
            </a:r>
            <a:r>
              <a:rPr lang="ko-KR" altLang="en-US" sz="2400" b="1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영토에 </a:t>
            </a:r>
            <a:r>
              <a:rPr lang="ko-KR" altLang="en-US" sz="2400" b="1" dirty="0" err="1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편입조치된</a:t>
            </a: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것이다”</a:t>
            </a:r>
          </a:p>
          <a:p>
            <a:endParaRPr lang="ko-KR" altLang="en-US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1840" y="3578190"/>
            <a:ext cx="52838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“</a:t>
            </a:r>
            <a:r>
              <a:rPr lang="ko-KR" altLang="en-US" sz="2400" b="1" dirty="0" err="1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점령기에도</a:t>
            </a:r>
            <a:r>
              <a:rPr lang="ko-KR" altLang="en-US" sz="2400" b="1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</a:t>
            </a: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연합국은 「</a:t>
            </a:r>
            <a:r>
              <a:rPr lang="ko-KR" altLang="en-US" sz="2400" b="1" dirty="0" err="1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타케시마</a:t>
            </a: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」</a:t>
            </a:r>
            <a:r>
              <a:rPr lang="ko-KR" altLang="en-US" sz="2400" b="1" dirty="0" err="1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를</a:t>
            </a: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일본 </a:t>
            </a:r>
            <a:endParaRPr lang="en-US" altLang="ko-KR" sz="2400" b="1" dirty="0" smtClean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r>
              <a:rPr lang="ko-KR" altLang="en-US" sz="2400" b="1" dirty="0" smtClean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영토로 </a:t>
            </a:r>
            <a:r>
              <a:rPr lang="ko-KR" altLang="en-US" sz="2400" b="1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인식</a:t>
            </a:r>
            <a:r>
              <a:rPr lang="en-US" altLang="ko-KR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, </a:t>
            </a: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인정하고 있었다“</a:t>
            </a:r>
          </a:p>
          <a:p>
            <a:endParaRPr lang="ko-KR" altLang="en-US" dirty="0"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61743" y="4708003"/>
            <a:ext cx="55515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“</a:t>
            </a:r>
            <a:r>
              <a:rPr lang="ko-KR" altLang="en-US" sz="2400" b="1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한국은 일본 </a:t>
            </a: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고유영토 </a:t>
            </a:r>
            <a:endParaRPr lang="en-US" altLang="ko-KR" sz="2400" b="1" dirty="0" smtClean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r>
              <a:rPr lang="ko-KR" altLang="en-US" sz="2400" b="1" dirty="0" smtClean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「</a:t>
            </a:r>
            <a:r>
              <a:rPr lang="ko-KR" altLang="en-US" sz="2400" b="1" dirty="0" err="1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타케시마</a:t>
            </a:r>
            <a:r>
              <a:rPr lang="ko-KR" altLang="en-US" sz="2400" b="1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」</a:t>
            </a:r>
            <a:r>
              <a:rPr lang="ko-KR" altLang="en-US" sz="2400" b="1" dirty="0" err="1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를</a:t>
            </a:r>
            <a:r>
              <a:rPr lang="ko-KR" altLang="en-US" sz="2400" b="1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</a:t>
            </a:r>
            <a:r>
              <a:rPr lang="ko-KR" altLang="en-US" sz="2400" b="1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불법으로 </a:t>
            </a: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군사점령 하고 있다”</a:t>
            </a:r>
          </a:p>
          <a:p>
            <a:endParaRPr lang="ko-KR" altLang="en-US" dirty="0"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6186"/>
            <a:ext cx="2514600" cy="180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6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3921" y="1628800"/>
            <a:ext cx="5881738" cy="186204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1500" b="1" dirty="0" smtClean="0">
                <a:solidFill>
                  <a:srgbClr val="22B1B4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THANK</a:t>
            </a:r>
            <a:endParaRPr lang="ko-KR" altLang="en-US" sz="11500" b="1" dirty="0">
              <a:solidFill>
                <a:srgbClr val="22B1B4"/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784" y="3140458"/>
            <a:ext cx="4354012" cy="1862048"/>
          </a:xfrm>
          <a:prstGeom prst="rect">
            <a:avLst/>
          </a:prstGeom>
          <a:solidFill>
            <a:srgbClr val="22B1B4"/>
          </a:solidFill>
        </p:spPr>
        <p:txBody>
          <a:bodyPr wrap="none" rtlCol="0">
            <a:spAutoFit/>
          </a:bodyPr>
          <a:lstStyle/>
          <a:p>
            <a:r>
              <a:rPr lang="en-US" altLang="ko-KR" sz="11500" b="1" dirty="0" smtClean="0">
                <a:solidFill>
                  <a:schemeClr val="bg1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_YOU</a:t>
            </a:r>
            <a:endParaRPr lang="ko-KR" altLang="en-US" sz="11500" b="1" dirty="0">
              <a:solidFill>
                <a:schemeClr val="bg1"/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6135" y="5013176"/>
            <a:ext cx="271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여긴 어디 나는 누구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’ 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5252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804926" y="0"/>
            <a:ext cx="4349895" cy="6864922"/>
          </a:xfrm>
          <a:prstGeom prst="rect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4443" y="-6922"/>
            <a:ext cx="126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rgbClr val="22B1B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01</a:t>
            </a:r>
            <a:endParaRPr lang="ko-KR" altLang="en-US" sz="7200" dirty="0">
              <a:solidFill>
                <a:srgbClr val="22B1B4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0" y="1124744"/>
            <a:ext cx="9144000" cy="0"/>
            <a:chOff x="0" y="1124744"/>
            <a:chExt cx="9144000" cy="0"/>
          </a:xfrm>
        </p:grpSpPr>
        <p:cxnSp>
          <p:nvCxnSpPr>
            <p:cNvPr id="6" name="직선 연결선 5"/>
            <p:cNvCxnSpPr/>
            <p:nvPr/>
          </p:nvCxnSpPr>
          <p:spPr>
            <a:xfrm>
              <a:off x="0" y="1124744"/>
              <a:ext cx="9144000" cy="0"/>
            </a:xfrm>
            <a:prstGeom prst="line">
              <a:avLst/>
            </a:prstGeom>
            <a:ln w="38100">
              <a:solidFill>
                <a:srgbClr val="22B1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/>
            <p:nvPr/>
          </p:nvCxnSpPr>
          <p:spPr>
            <a:xfrm flipH="1">
              <a:off x="4788024" y="1124744"/>
              <a:ext cx="37444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512213" y="404664"/>
            <a:ext cx="2565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 err="1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북변한계第</a:t>
            </a:r>
            <a:r>
              <a:rPr lang="en-US" altLang="ko-KR" sz="3200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2</a:t>
            </a:r>
            <a:endParaRPr lang="ko-KR" altLang="en-US" sz="3200" dirty="0">
              <a:solidFill>
                <a:srgbClr val="22B1B4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2040" y="281553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北海道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3384376" cy="20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54" y="4437112"/>
            <a:ext cx="335277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61719" y="1959222"/>
            <a:ext cx="3836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&lt;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과거 </a:t>
            </a:r>
            <a:r>
              <a:rPr lang="ko-KR" altLang="en-US" sz="2400" dirty="0" err="1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북해도개척당시모습</a:t>
            </a:r>
            <a:r>
              <a:rPr lang="en-US" altLang="ko-KR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&gt; </a:t>
            </a:r>
            <a:endParaRPr lang="ko-KR" altLang="en-US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61719" y="4650230"/>
            <a:ext cx="35509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&lt;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북해도에 살던 </a:t>
            </a:r>
            <a:r>
              <a:rPr lang="ko-KR" altLang="en-US" sz="2400" dirty="0" err="1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아이누족</a:t>
            </a:r>
            <a:r>
              <a:rPr lang="en-US" altLang="ko-KR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&gt;</a:t>
            </a:r>
          </a:p>
          <a:p>
            <a:endParaRPr lang="ko-KR" altLang="en-US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>
            <a:off x="4793570" y="1959222"/>
            <a:ext cx="410445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5039544" y="2420887"/>
            <a:ext cx="410445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4788024" y="4624852"/>
            <a:ext cx="410445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>
            <a:off x="5039544" y="5157192"/>
            <a:ext cx="410445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062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4804926" y="0"/>
            <a:ext cx="4349895" cy="6864922"/>
          </a:xfrm>
          <a:prstGeom prst="rect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1"/>
          <p:cNvGrpSpPr/>
          <p:nvPr/>
        </p:nvGrpSpPr>
        <p:grpSpPr>
          <a:xfrm>
            <a:off x="0" y="1124744"/>
            <a:ext cx="9144000" cy="0"/>
            <a:chOff x="0" y="1124744"/>
            <a:chExt cx="9144000" cy="0"/>
          </a:xfrm>
        </p:grpSpPr>
        <p:cxnSp>
          <p:nvCxnSpPr>
            <p:cNvPr id="3" name="직선 연결선 2"/>
            <p:cNvCxnSpPr/>
            <p:nvPr/>
          </p:nvCxnSpPr>
          <p:spPr>
            <a:xfrm>
              <a:off x="0" y="1124744"/>
              <a:ext cx="9144000" cy="0"/>
            </a:xfrm>
            <a:prstGeom prst="line">
              <a:avLst/>
            </a:prstGeom>
            <a:ln w="38100">
              <a:solidFill>
                <a:srgbClr val="22B1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연결선 3"/>
            <p:cNvCxnSpPr/>
            <p:nvPr/>
          </p:nvCxnSpPr>
          <p:spPr>
            <a:xfrm flipH="1">
              <a:off x="4788024" y="1124744"/>
              <a:ext cx="37444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234443" y="-6922"/>
            <a:ext cx="126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rgbClr val="22B1B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01</a:t>
            </a:r>
            <a:endParaRPr lang="ko-KR" altLang="en-US" sz="7200" dirty="0">
              <a:solidFill>
                <a:srgbClr val="22B1B4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12213" y="404664"/>
            <a:ext cx="2610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 err="1" smtClean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북변한계第</a:t>
            </a:r>
            <a:r>
              <a:rPr lang="en-US" altLang="ko-KR" sz="3600" dirty="0" smtClean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3</a:t>
            </a:r>
            <a:endParaRPr lang="ko-KR" altLang="en-US" sz="3200" dirty="0">
              <a:solidFill>
                <a:srgbClr val="22B1B4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2040" y="281553"/>
            <a:ext cx="22541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사할린</a:t>
            </a:r>
            <a:r>
              <a:rPr lang="ko-KR" altLang="en-US" sz="4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도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19514" y="1628800"/>
            <a:ext cx="39982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일본 홋카이도</a:t>
            </a:r>
            <a:r>
              <a:rPr lang="en-US" altLang="ko-KR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북쪽에 있으며</a:t>
            </a:r>
            <a:r>
              <a:rPr lang="en-US" altLang="ko-KR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, </a:t>
            </a:r>
            <a:endParaRPr lang="en-US" altLang="ko-KR" sz="2400" dirty="0" smtClean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일본에서는 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사할린을 </a:t>
            </a:r>
            <a:endParaRPr lang="en-US" altLang="ko-KR" sz="2400" dirty="0" smtClean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r>
              <a:rPr lang="ko-KR" altLang="en-US" sz="2400" dirty="0" err="1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가라후토</a:t>
            </a:r>
            <a:r>
              <a:rPr lang="ko-KR" altLang="en-US" sz="24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라고 부른다</a:t>
            </a:r>
            <a:r>
              <a:rPr lang="en-US" altLang="ko-KR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.</a:t>
            </a:r>
          </a:p>
          <a:p>
            <a:endParaRPr lang="ko-KR" altLang="en-US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614" y="4293096"/>
            <a:ext cx="2808312" cy="230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직선 연결선 10"/>
          <p:cNvCxnSpPr/>
          <p:nvPr/>
        </p:nvCxnSpPr>
        <p:spPr>
          <a:xfrm>
            <a:off x="4804926" y="4797152"/>
            <a:ext cx="410445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71948" y="4846239"/>
            <a:ext cx="1970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사할린도 지도</a:t>
            </a:r>
            <a:endParaRPr lang="ko-KR" altLang="en-US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5050365" y="5330825"/>
            <a:ext cx="410445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460" y="1655996"/>
            <a:ext cx="7715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258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804926" y="0"/>
            <a:ext cx="4349895" cy="6864922"/>
          </a:xfrm>
          <a:prstGeom prst="rect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0" y="1124744"/>
            <a:ext cx="9144000" cy="0"/>
            <a:chOff x="0" y="1124744"/>
            <a:chExt cx="9144000" cy="0"/>
          </a:xfrm>
        </p:grpSpPr>
        <p:cxnSp>
          <p:nvCxnSpPr>
            <p:cNvPr id="4" name="직선 연결선 3"/>
            <p:cNvCxnSpPr/>
            <p:nvPr/>
          </p:nvCxnSpPr>
          <p:spPr>
            <a:xfrm>
              <a:off x="0" y="1124744"/>
              <a:ext cx="9144000" cy="0"/>
            </a:xfrm>
            <a:prstGeom prst="line">
              <a:avLst/>
            </a:prstGeom>
            <a:ln w="38100">
              <a:solidFill>
                <a:srgbClr val="22B1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직선 연결선 4"/>
            <p:cNvCxnSpPr/>
            <p:nvPr/>
          </p:nvCxnSpPr>
          <p:spPr>
            <a:xfrm flipH="1">
              <a:off x="4788024" y="1124744"/>
              <a:ext cx="37444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234443" y="-6922"/>
            <a:ext cx="126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rgbClr val="22B1B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01</a:t>
            </a:r>
            <a:endParaRPr lang="ko-KR" altLang="en-US" sz="7200" dirty="0">
              <a:solidFill>
                <a:srgbClr val="22B1B4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12213" y="404664"/>
            <a:ext cx="1704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 err="1" smtClean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남변한계</a:t>
            </a:r>
            <a:endParaRPr lang="ko-KR" altLang="en-US" sz="3200" dirty="0">
              <a:solidFill>
                <a:srgbClr val="22B1B4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2040" y="281553"/>
            <a:ext cx="37802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 err="1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오가사와라군도</a:t>
            </a:r>
            <a:endParaRPr lang="ko-KR" altLang="en-US" sz="4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7020" y="1772816"/>
            <a:ext cx="45079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err="1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오가사와라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제도는 일본 열도에서 </a:t>
            </a:r>
            <a:endParaRPr lang="en-US" altLang="ko-KR" sz="2400" dirty="0" smtClean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남쪽으로 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약 </a:t>
            </a:r>
            <a:r>
              <a:rPr lang="en-US" altLang="ko-KR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1,000㎞ 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떨어진 </a:t>
            </a:r>
            <a:endParaRPr lang="en-US" altLang="ko-KR" sz="2400" dirty="0" smtClean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북서 </a:t>
            </a:r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태평양에 있다</a:t>
            </a:r>
            <a:r>
              <a:rPr lang="en-US" altLang="ko-KR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. </a:t>
            </a:r>
            <a:endParaRPr lang="ko-KR" altLang="en-US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94" y="3861048"/>
            <a:ext cx="3888432" cy="217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직선 연결선 10"/>
          <p:cNvCxnSpPr/>
          <p:nvPr/>
        </p:nvCxnSpPr>
        <p:spPr>
          <a:xfrm>
            <a:off x="4807020" y="4293096"/>
            <a:ext cx="410445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51651" y="4365104"/>
            <a:ext cx="28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err="1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오가사와라</a:t>
            </a:r>
            <a:r>
              <a:rPr lang="ko-KR" altLang="en-US" sz="24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군도이다</a:t>
            </a:r>
            <a:endParaRPr lang="ko-KR" altLang="en-US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5039544" y="4845161"/>
            <a:ext cx="410445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017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804926" y="0"/>
            <a:ext cx="4349895" cy="6864922"/>
          </a:xfrm>
          <a:prstGeom prst="rect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0" y="1124744"/>
            <a:ext cx="9144000" cy="0"/>
            <a:chOff x="0" y="1124744"/>
            <a:chExt cx="9144000" cy="0"/>
          </a:xfrm>
        </p:grpSpPr>
        <p:cxnSp>
          <p:nvCxnSpPr>
            <p:cNvPr id="4" name="직선 연결선 3"/>
            <p:cNvCxnSpPr/>
            <p:nvPr/>
          </p:nvCxnSpPr>
          <p:spPr>
            <a:xfrm>
              <a:off x="0" y="1124744"/>
              <a:ext cx="9144000" cy="0"/>
            </a:xfrm>
            <a:prstGeom prst="line">
              <a:avLst/>
            </a:prstGeom>
            <a:ln w="38100">
              <a:solidFill>
                <a:srgbClr val="22B1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직선 연결선 4"/>
            <p:cNvCxnSpPr/>
            <p:nvPr/>
          </p:nvCxnSpPr>
          <p:spPr>
            <a:xfrm flipH="1">
              <a:off x="4788024" y="1124744"/>
              <a:ext cx="37444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234443" y="-6922"/>
            <a:ext cx="126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rgbClr val="22B1B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01</a:t>
            </a:r>
            <a:endParaRPr lang="ko-KR" altLang="en-US" sz="7200" dirty="0">
              <a:solidFill>
                <a:srgbClr val="22B1B4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12213" y="404664"/>
            <a:ext cx="1704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 err="1" smtClean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서변한</a:t>
            </a:r>
            <a:r>
              <a:rPr lang="ko-KR" altLang="en-US" sz="3200" dirty="0" err="1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계</a:t>
            </a:r>
            <a:endParaRPr lang="ko-KR" altLang="en-US" sz="3200" dirty="0">
              <a:solidFill>
                <a:srgbClr val="22B1B4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2040" y="281553"/>
            <a:ext cx="16898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울릉도</a:t>
            </a:r>
            <a:endParaRPr lang="ko-KR" altLang="en-US" sz="4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0152" y="3201628"/>
            <a:ext cx="2244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울릉도 편입실패</a:t>
            </a:r>
            <a:endParaRPr lang="ko-KR" altLang="en-US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7076"/>
            <a:ext cx="3563888" cy="267291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944" y="4653136"/>
            <a:ext cx="301415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182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804926" y="0"/>
            <a:ext cx="4349895" cy="6864922"/>
          </a:xfrm>
          <a:prstGeom prst="rect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0" y="1124744"/>
            <a:ext cx="9144000" cy="0"/>
            <a:chOff x="0" y="1124744"/>
            <a:chExt cx="9144000" cy="0"/>
          </a:xfrm>
        </p:grpSpPr>
        <p:cxnSp>
          <p:nvCxnSpPr>
            <p:cNvPr id="4" name="직선 연결선 3"/>
            <p:cNvCxnSpPr/>
            <p:nvPr/>
          </p:nvCxnSpPr>
          <p:spPr>
            <a:xfrm>
              <a:off x="0" y="1124744"/>
              <a:ext cx="9144000" cy="0"/>
            </a:xfrm>
            <a:prstGeom prst="line">
              <a:avLst/>
            </a:prstGeom>
            <a:ln w="38100">
              <a:solidFill>
                <a:srgbClr val="22B1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직선 연결선 4"/>
            <p:cNvCxnSpPr/>
            <p:nvPr/>
          </p:nvCxnSpPr>
          <p:spPr>
            <a:xfrm flipH="1">
              <a:off x="4788024" y="1124744"/>
              <a:ext cx="37444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234443" y="-6922"/>
            <a:ext cx="126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rgbClr val="22B1B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01</a:t>
            </a:r>
            <a:endParaRPr lang="ko-KR" altLang="en-US" sz="7200" dirty="0">
              <a:solidFill>
                <a:srgbClr val="22B1B4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12213" y="404664"/>
            <a:ext cx="2084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 err="1" smtClean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서남변한계</a:t>
            </a:r>
            <a:endParaRPr lang="ko-KR" altLang="en-US" sz="3200" dirty="0">
              <a:solidFill>
                <a:srgbClr val="22B1B4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2040" y="281553"/>
            <a:ext cx="1281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유구</a:t>
            </a:r>
            <a:endParaRPr lang="ko-KR" altLang="en-US" sz="48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16" y="3413791"/>
            <a:ext cx="4320479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32040" y="1412776"/>
            <a:ext cx="39597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유구 편입 및 타이완침공 실패</a:t>
            </a:r>
            <a:endParaRPr lang="en-US" altLang="ko-KR" sz="24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endParaRPr lang="ko-KR" altLang="en-US" sz="32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47575" y="2132856"/>
            <a:ext cx="3996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유구</a:t>
            </a:r>
            <a:r>
              <a:rPr lang="en-US" altLang="ko-KR" sz="20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(</a:t>
            </a:r>
            <a:r>
              <a:rPr lang="ko-KR" altLang="en-US" sz="20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오키나와</a:t>
            </a:r>
            <a:r>
              <a:rPr lang="en-US" altLang="ko-KR" sz="20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)</a:t>
            </a:r>
            <a:r>
              <a:rPr lang="ko-KR" altLang="en-US" sz="20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는 주변이웃나라들과 </a:t>
            </a:r>
            <a:endParaRPr lang="en-US" altLang="ko-KR" sz="2000" dirty="0" smtClean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  <a:p>
            <a:r>
              <a:rPr lang="ko-KR" altLang="en-US" sz="2000" dirty="0" smtClean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교역관계를 </a:t>
            </a:r>
            <a:r>
              <a:rPr lang="ko-KR" altLang="en-US" sz="20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맺고 있던 독립국가였다</a:t>
            </a:r>
            <a:r>
              <a:rPr lang="en-US" altLang="ko-KR" sz="2000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.</a:t>
            </a:r>
            <a:endParaRPr lang="ko-KR" altLang="en-US" sz="20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338" y="1497717"/>
            <a:ext cx="78105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617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4804926" y="0"/>
            <a:ext cx="4349895" cy="6864922"/>
          </a:xfrm>
          <a:prstGeom prst="rect">
            <a:avLst/>
          </a:prstGeom>
          <a:solidFill>
            <a:srgbClr val="22B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lum bright="1000" contrast="-1000"/>
          </a:blip>
          <a:stretch>
            <a:fillRect/>
          </a:stretch>
        </p:blipFill>
        <p:spPr>
          <a:xfrm>
            <a:off x="0" y="1412776"/>
            <a:ext cx="3714456" cy="2087160"/>
          </a:xfrm>
          <a:prstGeom prst="rect">
            <a:avLst/>
          </a:prstGeom>
        </p:spPr>
      </p:pic>
      <p:sp>
        <p:nvSpPr>
          <p:cNvPr id="2" name="직사각형 1"/>
          <p:cNvSpPr txBox="1"/>
          <p:nvPr/>
        </p:nvSpPr>
        <p:spPr>
          <a:xfrm>
            <a:off x="4904661" y="501140"/>
            <a:ext cx="44645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ko-KR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 </a:t>
            </a:r>
            <a:r>
              <a:rPr lang="ko-KR" altLang="ko-KR" sz="28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제국주의 시대의 영토확장</a:t>
            </a:r>
          </a:p>
        </p:txBody>
      </p:sp>
      <p:pic>
        <p:nvPicPr>
          <p:cNvPr id="7" name="그림 4"/>
          <p:cNvPicPr/>
          <p:nvPr/>
        </p:nvPicPr>
        <p:blipFill rotWithShape="1">
          <a:blip r:embed="rId4">
            <a:lum/>
          </a:blip>
          <a:srcRect/>
          <a:stretch>
            <a:fillRect/>
          </a:stretch>
        </p:blipFill>
        <p:spPr>
          <a:xfrm>
            <a:off x="448950" y="3933056"/>
            <a:ext cx="4355976" cy="2736349"/>
          </a:xfrm>
          <a:prstGeom prst="rect">
            <a:avLst/>
          </a:prstGeom>
        </p:spPr>
      </p:pic>
      <p:sp>
        <p:nvSpPr>
          <p:cNvPr id="8" name="직사각형 7"/>
          <p:cNvSpPr txBox="1"/>
          <p:nvPr/>
        </p:nvSpPr>
        <p:spPr>
          <a:xfrm>
            <a:off x="3951262" y="1398282"/>
            <a:ext cx="51235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r>
              <a:rPr lang="ko-KR" altLang="en-US" sz="3200" b="1" dirty="0">
                <a:solidFill>
                  <a:srgbClr val="22B1B4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  <a:cs typeface="맑은 고딕"/>
              </a:rPr>
              <a:t>일본</a:t>
            </a:r>
            <a:r>
              <a:rPr lang="ko-KR" altLang="en-US" sz="32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  <a:cs typeface="맑은 고딕"/>
              </a:rPr>
              <a:t>의 </a:t>
            </a:r>
            <a:r>
              <a:rPr lang="ko-KR" altLang="ko-KR" sz="32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  <a:cs typeface="맑은 고딕"/>
              </a:rPr>
              <a:t>제국주의</a:t>
            </a:r>
            <a:r>
              <a:rPr lang="ko-KR" altLang="en-US" sz="32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  <a:cs typeface="맑은 고딕"/>
              </a:rPr>
              <a:t>(</a:t>
            </a:r>
            <a:r>
              <a:rPr lang="ko-KR" altLang="ko-KR" sz="32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  <a:cs typeface="맑은 고딕"/>
              </a:rPr>
              <a:t>1</a:t>
            </a:r>
            <a:r>
              <a:rPr lang="ko-KR" altLang="en-US" sz="32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  <a:cs typeface="맑은 고딕"/>
              </a:rPr>
              <a:t>868</a:t>
            </a:r>
            <a:r>
              <a:rPr lang="ko-KR" altLang="ko-KR" sz="32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  <a:cs typeface="맑은 고딕"/>
              </a:rPr>
              <a:t>~194</a:t>
            </a:r>
            <a:r>
              <a:rPr lang="ko-KR" altLang="en-US" sz="32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  <a:cs typeface="맑은 고딕"/>
              </a:rPr>
              <a:t>5)</a:t>
            </a:r>
            <a:endParaRPr lang="ko-KR" altLang="en-US" sz="2800" dirty="0">
              <a:solidFill>
                <a:schemeClr val="bg1"/>
              </a:solidFill>
              <a:latin typeface="인터파크고딕 L" panose="02000000000000000000" pitchFamily="2" charset="-127"/>
              <a:ea typeface="인터파크고딕 L" panose="02000000000000000000" pitchFamily="2" charset="-127"/>
            </a:endParaRPr>
          </a:p>
        </p:txBody>
      </p:sp>
      <p:sp>
        <p:nvSpPr>
          <p:cNvPr id="9" name="직사각형 8"/>
          <p:cNvSpPr txBox="1"/>
          <p:nvPr/>
        </p:nvSpPr>
        <p:spPr>
          <a:xfrm>
            <a:off x="6145284" y="2467381"/>
            <a:ext cx="2736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천황중심제</a:t>
            </a:r>
          </a:p>
        </p:txBody>
      </p:sp>
      <p:sp>
        <p:nvSpPr>
          <p:cNvPr id="10" name="직사각형 9"/>
          <p:cNvSpPr txBox="1"/>
          <p:nvPr/>
        </p:nvSpPr>
        <p:spPr>
          <a:xfrm>
            <a:off x="6073223" y="3787503"/>
            <a:ext cx="2196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약소국 침략</a:t>
            </a:r>
          </a:p>
        </p:txBody>
      </p:sp>
      <p:sp>
        <p:nvSpPr>
          <p:cNvPr id="11" name="직사각형 10"/>
          <p:cNvSpPr txBox="1"/>
          <p:nvPr/>
        </p:nvSpPr>
        <p:spPr>
          <a:xfrm>
            <a:off x="5556209" y="4885731"/>
            <a:ext cx="32499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400" b="1" dirty="0">
                <a:solidFill>
                  <a:schemeClr val="bg1"/>
                </a:solidFill>
                <a:latin typeface="인터파크고딕 L" panose="02000000000000000000" pitchFamily="2" charset="-127"/>
                <a:ea typeface="인터파크고딕 L" panose="02000000000000000000" pitchFamily="2" charset="-127"/>
              </a:rPr>
              <a:t>정치적, 경제적 지배권 장악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0" y="1124744"/>
            <a:ext cx="9144000" cy="0"/>
            <a:chOff x="0" y="1124744"/>
            <a:chExt cx="9144000" cy="0"/>
          </a:xfrm>
        </p:grpSpPr>
        <p:cxnSp>
          <p:nvCxnSpPr>
            <p:cNvPr id="14" name="직선 연결선 13"/>
            <p:cNvCxnSpPr/>
            <p:nvPr/>
          </p:nvCxnSpPr>
          <p:spPr>
            <a:xfrm>
              <a:off x="0" y="1124744"/>
              <a:ext cx="9144000" cy="0"/>
            </a:xfrm>
            <a:prstGeom prst="line">
              <a:avLst/>
            </a:prstGeom>
            <a:ln w="38100">
              <a:solidFill>
                <a:srgbClr val="22B1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 flipH="1">
              <a:off x="4788024" y="1124744"/>
              <a:ext cx="37444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34443" y="-6922"/>
            <a:ext cx="126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rgbClr val="22B1B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02</a:t>
            </a:r>
            <a:endParaRPr lang="ko-KR" altLang="en-US" sz="7200" dirty="0">
              <a:solidFill>
                <a:srgbClr val="22B1B4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7823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750</Words>
  <Application>Microsoft Office PowerPoint</Application>
  <PresentationFormat>화면 슬라이드 쇼(4:3)</PresentationFormat>
  <Paragraphs>200</Paragraphs>
  <Slides>31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31</vt:i4>
      </vt:variant>
    </vt:vector>
  </HeadingPairs>
  <TitlesOfParts>
    <vt:vector size="49" baseType="lpstr">
      <vt:lpstr>굴림</vt:lpstr>
      <vt:lpstr>Arial</vt:lpstr>
      <vt:lpstr>나눔명조</vt:lpstr>
      <vt:lpstr>인터파크고딕 L</vt:lpstr>
      <vt:lpstr>함초롬돋움</vt:lpstr>
      <vt:lpstr>함초롬바탕</vt:lpstr>
      <vt:lpstr>나눔고딕</vt:lpstr>
      <vt:lpstr>한컴돋움</vt:lpstr>
      <vt:lpstr>맑은 고딕</vt:lpstr>
      <vt:lpstr>나눔바른고딕</vt:lpstr>
      <vt:lpstr>Office 테마</vt:lpstr>
      <vt:lpstr>1_한컴오피스</vt:lpstr>
      <vt:lpstr>한컴오피스</vt:lpstr>
      <vt:lpstr>2_한컴오피스</vt:lpstr>
      <vt:lpstr>3_한컴오피스</vt:lpstr>
      <vt:lpstr>4_한컴오피스</vt:lpstr>
      <vt:lpstr>5_한컴오피스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독도는 우리땅</vt:lpstr>
      <vt:lpstr>獨島</vt:lpstr>
      <vt:lpstr>독도의 영역적 가치</vt:lpstr>
      <vt:lpstr>독도의 경제적 가치</vt:lpstr>
      <vt:lpstr>독도의 생태적 가치</vt:lpstr>
      <vt:lpstr>한국측 주장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스비니</dc:creator>
  <cp:lastModifiedBy>스비니</cp:lastModifiedBy>
  <cp:revision>55</cp:revision>
  <dcterms:created xsi:type="dcterms:W3CDTF">2015-03-28T05:58:43Z</dcterms:created>
  <dcterms:modified xsi:type="dcterms:W3CDTF">2015-03-29T08:23:35Z</dcterms:modified>
</cp:coreProperties>
</file>