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4"/>
  </p:notesMasterIdLst>
  <p:sldIdLst>
    <p:sldId id="308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8" r:id="rId10"/>
    <p:sldId id="269" r:id="rId11"/>
    <p:sldId id="272" r:id="rId12"/>
    <p:sldId id="270" r:id="rId13"/>
    <p:sldId id="271" r:id="rId14"/>
    <p:sldId id="30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3" r:id="rId24"/>
    <p:sldId id="264" r:id="rId25"/>
    <p:sldId id="265" r:id="rId26"/>
    <p:sldId id="266" r:id="rId27"/>
    <p:sldId id="267" r:id="rId28"/>
    <p:sldId id="273" r:id="rId29"/>
    <p:sldId id="274" r:id="rId30"/>
    <p:sldId id="275" r:id="rId31"/>
    <p:sldId id="276" r:id="rId32"/>
    <p:sldId id="277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23" d="100"/>
          <a:sy n="123" d="100"/>
        </p:scale>
        <p:origin x="-11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5DB8-5749-47B3-949B-A3469F8157DB}" type="datetimeFigureOut">
              <a:rPr lang="ko-KR" altLang="en-US" smtClean="0"/>
              <a:t>2015-09-30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EE1C-8781-4570-80BB-F089049A9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37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BA7DB-8676-429B-8286-7BF4C8A15326}" type="slidenum">
              <a:rPr lang="en-US" altLang="ko-KR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15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BA7DB-8676-429B-8286-7BF4C8A15326}" type="slidenum">
              <a:rPr lang="en-US" altLang="ko-KR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5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BA7DB-8676-429B-8286-7BF4C8A15326}" type="slidenum">
              <a:rPr lang="en-US" altLang="ko-KR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9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BA7DB-8676-429B-8286-7BF4C8A15326}" type="slidenum">
              <a:rPr lang="en-US" altLang="ko-KR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3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254F-83DB-4AFA-A553-04AB34063475}" type="slidenum">
              <a:rPr lang="ko-KR" altLang="en-US" smtClean="0"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18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6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2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45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59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58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988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11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85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82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96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599F2FF-2D57-4E74-B7B5-725FA00BB801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2E67E1A-59CB-4907-AA72-CB0DC74C8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26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xqFQoTCM39uMe6nsgCFYOhlAoduLoJ5A&amp;url=http://m.blog.daum.net/santaclausly/11793692&amp;psig=AFQjCNFky2_lspMDh-ABuEoMUbavQqxcnA&amp;ust=144369214063235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xqFQoTCIXZvsW2nsgCFYSllAodF_cPpA&amp;url=http://ljhlawyer.tistory.com/583&amp;bvm=bv.103627116,d.dGo&amp;psig=AFQjCNE3iS2z5jaG9voyaT8OP0u6UwOssg&amp;ust=1443691073286307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afe.naver.com/nb1ujr/19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kr/url?sa=i&amp;rct=j&amp;q=&amp;esrc=s&amp;source=images&amp;cd=&amp;cad=rja&amp;uact=8&amp;ved=0CAcQjRxqFQoTCI-l5d2ZmsgCFWIWpgodgeUGSw&amp;url=http://www.jlcxwb.co.kr/n_news/news/view.html?no%3D3109&amp;bvm=bv.103388427,d.dGY&amp;psig=AFQjCNEjHI_ejcO8AhxJWDCmk2erZnbMPA&amp;ust=144354587924664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://www.google.co.kr/url?sa=i&amp;rct=j&amp;q=&amp;esrc=s&amp;source=images&amp;cd=&amp;cad=rja&amp;uact=8&amp;ved=0CAcQjRxqFQoTCLmHseygmsgCFUuilAod5M4PVg&amp;url=http://arim.pe.kr/liguard_bbs/view.php?code%3Dli_mordern%26number%3D33%26page%3D1%26keyfield%3Dcata%26key%3D%C1%B6%BC%B1%2B%C8%C4%B1%E2_%C1%F6%B5%B5&amp;bvm=bv.103388427,d.dGo&amp;psig=AFQjCNG6uL2C64DNp1tg0Z-GtXeBZBZ2cg&amp;ust=144354780826857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3346" y="1198179"/>
            <a:ext cx="9966960" cy="2147821"/>
          </a:xfrm>
        </p:spPr>
        <p:txBody>
          <a:bodyPr/>
          <a:lstStyle/>
          <a:p>
            <a:r>
              <a:rPr lang="ko-KR" altLang="en-US" dirty="0" smtClean="0"/>
              <a:t>간도가 </a:t>
            </a:r>
            <a:r>
              <a:rPr lang="ko-KR" altLang="en-US" dirty="0" err="1" smtClean="0"/>
              <a:t>중국땅이라는</a:t>
            </a:r>
            <a:r>
              <a:rPr lang="ko-KR" altLang="en-US" dirty="0" smtClean="0"/>
              <a:t>   중국의 주장</a:t>
            </a:r>
            <a:endParaRPr lang="ko-KR" altLang="en-US" dirty="0"/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8408276" y="585152"/>
            <a:ext cx="3016469" cy="87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/>
              <a:t>4</a:t>
            </a:r>
            <a:r>
              <a:rPr lang="ko-KR" altLang="en-US" sz="3200" dirty="0" smtClean="0"/>
              <a:t>조</a:t>
            </a:r>
            <a:r>
              <a:rPr lang="en-US" altLang="ko-KR" sz="3200" dirty="0"/>
              <a:t>-</a:t>
            </a:r>
            <a:r>
              <a:rPr lang="ko-KR" altLang="en-US" sz="3200" dirty="0" err="1" smtClean="0"/>
              <a:t>독도영토학</a:t>
            </a:r>
            <a:endParaRPr lang="en-US" altLang="ko-KR" sz="3200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09186" y="4339117"/>
            <a:ext cx="39098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chemeClr val="bg1"/>
                </a:solidFill>
              </a:rPr>
              <a:t>체육학과 </a:t>
            </a:r>
            <a:r>
              <a:rPr lang="ko-KR" altLang="en-US" sz="2200" dirty="0" err="1">
                <a:solidFill>
                  <a:schemeClr val="bg1"/>
                </a:solidFill>
              </a:rPr>
              <a:t>이승강</a:t>
            </a:r>
            <a:r>
              <a:rPr lang="en-US" altLang="ko-KR" sz="2200" dirty="0">
                <a:solidFill>
                  <a:schemeClr val="bg1"/>
                </a:solidFill>
              </a:rPr>
              <a:t>(21504131)</a:t>
            </a:r>
          </a:p>
          <a:p>
            <a:r>
              <a:rPr lang="ko-KR" altLang="en-US" sz="2200" dirty="0">
                <a:solidFill>
                  <a:schemeClr val="bg1"/>
                </a:solidFill>
              </a:rPr>
              <a:t>체육학과 현재호</a:t>
            </a:r>
            <a:r>
              <a:rPr lang="en-US" altLang="ko-KR" sz="2200" dirty="0">
                <a:solidFill>
                  <a:schemeClr val="bg1"/>
                </a:solidFill>
              </a:rPr>
              <a:t>(21504005)</a:t>
            </a:r>
          </a:p>
          <a:p>
            <a:r>
              <a:rPr lang="ko-KR" altLang="en-US" sz="2200" dirty="0">
                <a:solidFill>
                  <a:schemeClr val="bg1"/>
                </a:solidFill>
              </a:rPr>
              <a:t>체육학과 손진우</a:t>
            </a:r>
            <a:r>
              <a:rPr lang="en-US" altLang="ko-KR" sz="2200" dirty="0">
                <a:solidFill>
                  <a:schemeClr val="bg1"/>
                </a:solidFill>
              </a:rPr>
              <a:t>(21503967)</a:t>
            </a:r>
          </a:p>
          <a:p>
            <a:r>
              <a:rPr lang="ko-KR" altLang="en-US" sz="2200" dirty="0">
                <a:solidFill>
                  <a:schemeClr val="bg1"/>
                </a:solidFill>
              </a:rPr>
              <a:t>체육학과 김태형</a:t>
            </a:r>
            <a:r>
              <a:rPr lang="en-US" altLang="ko-KR" sz="2200" dirty="0">
                <a:solidFill>
                  <a:schemeClr val="bg1"/>
                </a:solidFill>
              </a:rPr>
              <a:t>(21503828)</a:t>
            </a:r>
          </a:p>
          <a:p>
            <a:r>
              <a:rPr lang="ko-KR" altLang="en-US" sz="2200" dirty="0">
                <a:solidFill>
                  <a:schemeClr val="bg1"/>
                </a:solidFill>
              </a:rPr>
              <a:t>체육학과 박소현</a:t>
            </a:r>
            <a:r>
              <a:rPr lang="en-US" altLang="ko-KR" sz="2200" dirty="0">
                <a:solidFill>
                  <a:schemeClr val="bg1"/>
                </a:solidFill>
              </a:rPr>
              <a:t>(21504157</a:t>
            </a:r>
            <a:r>
              <a:rPr lang="en-US" altLang="ko-KR" sz="2200" dirty="0" smtClean="0">
                <a:solidFill>
                  <a:schemeClr val="bg1"/>
                </a:solidFill>
              </a:rPr>
              <a:t>)</a:t>
            </a:r>
            <a:endParaRPr lang="en-US" altLang="ko-KR" sz="2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193" y="4309241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chemeClr val="bg1"/>
                </a:solidFill>
              </a:rPr>
              <a:t>체육학과 </a:t>
            </a:r>
            <a:r>
              <a:rPr lang="ko-KR" altLang="en-US" sz="2200" dirty="0" smtClean="0">
                <a:solidFill>
                  <a:schemeClr val="bg1"/>
                </a:solidFill>
              </a:rPr>
              <a:t> 조재현</a:t>
            </a:r>
            <a:r>
              <a:rPr lang="en-US" altLang="ko-KR" sz="2200" dirty="0">
                <a:solidFill>
                  <a:schemeClr val="bg1"/>
                </a:solidFill>
              </a:rPr>
              <a:t>(21104243)</a:t>
            </a:r>
          </a:p>
          <a:p>
            <a:r>
              <a:rPr lang="ko-KR" altLang="en-US" sz="2200" dirty="0">
                <a:solidFill>
                  <a:schemeClr val="bg1"/>
                </a:solidFill>
              </a:rPr>
              <a:t>체육학과 </a:t>
            </a:r>
            <a:r>
              <a:rPr lang="ko-KR" altLang="en-US" sz="2200" dirty="0" smtClean="0">
                <a:solidFill>
                  <a:schemeClr val="bg1"/>
                </a:solidFill>
              </a:rPr>
              <a:t> 김강태</a:t>
            </a:r>
            <a:r>
              <a:rPr lang="en-US" altLang="ko-KR" sz="2200" dirty="0">
                <a:solidFill>
                  <a:schemeClr val="bg1"/>
                </a:solidFill>
              </a:rPr>
              <a:t>(21104201)</a:t>
            </a:r>
          </a:p>
          <a:p>
            <a:r>
              <a:rPr lang="ko-KR" altLang="en-US" sz="2200" dirty="0">
                <a:solidFill>
                  <a:schemeClr val="bg1"/>
                </a:solidFill>
              </a:rPr>
              <a:t>체육학과 </a:t>
            </a:r>
            <a:r>
              <a:rPr lang="ko-KR" altLang="en-US" sz="2200" dirty="0" smtClean="0">
                <a:solidFill>
                  <a:schemeClr val="bg1"/>
                </a:solidFill>
              </a:rPr>
              <a:t> 오성근</a:t>
            </a:r>
            <a:r>
              <a:rPr lang="en-US" altLang="ko-KR" sz="2200" dirty="0">
                <a:solidFill>
                  <a:schemeClr val="bg1"/>
                </a:solidFill>
              </a:rPr>
              <a:t>(21404422)</a:t>
            </a:r>
          </a:p>
          <a:p>
            <a:r>
              <a:rPr lang="ko-KR" altLang="en-US" sz="2200" dirty="0">
                <a:solidFill>
                  <a:schemeClr val="bg1"/>
                </a:solidFill>
              </a:rPr>
              <a:t>체육학과 </a:t>
            </a:r>
            <a:r>
              <a:rPr lang="ko-KR" altLang="en-US" sz="2200" dirty="0" smtClean="0">
                <a:solidFill>
                  <a:schemeClr val="bg1"/>
                </a:solidFill>
              </a:rPr>
              <a:t> 박예지</a:t>
            </a:r>
            <a:r>
              <a:rPr lang="en-US" altLang="ko-KR" sz="2200" dirty="0">
                <a:solidFill>
                  <a:schemeClr val="bg1"/>
                </a:solidFill>
              </a:rPr>
              <a:t>(21503983)</a:t>
            </a:r>
          </a:p>
          <a:p>
            <a:r>
              <a:rPr lang="ko-KR" altLang="en-US" sz="2200" dirty="0">
                <a:solidFill>
                  <a:schemeClr val="bg1"/>
                </a:solidFill>
              </a:rPr>
              <a:t>체육학과 </a:t>
            </a:r>
            <a:r>
              <a:rPr lang="ko-KR" altLang="en-US" sz="2200" dirty="0" smtClean="0">
                <a:solidFill>
                  <a:schemeClr val="bg1"/>
                </a:solidFill>
              </a:rPr>
              <a:t> 정요한</a:t>
            </a:r>
            <a:r>
              <a:rPr lang="en-US" altLang="ko-KR" sz="2200" dirty="0">
                <a:solidFill>
                  <a:schemeClr val="bg1"/>
                </a:solidFill>
              </a:rPr>
              <a:t>(21504173)</a:t>
            </a:r>
          </a:p>
          <a:p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081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428720" cy="1234440"/>
          </a:xfrm>
        </p:spPr>
        <p:txBody>
          <a:bodyPr/>
          <a:lstStyle/>
          <a:p>
            <a:pPr algn="ctr"/>
            <a:r>
              <a:rPr lang="ko-KR" altLang="en-US" dirty="0" err="1" smtClean="0"/>
              <a:t>을유감계회담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842248" y="3194050"/>
            <a:ext cx="5181600" cy="4351338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9262334" y="2619805"/>
            <a:ext cx="2528045" cy="279129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sz="3800" dirty="0" smtClean="0"/>
              <a:t>백두산 </a:t>
            </a:r>
            <a:endParaRPr lang="en-US" altLang="ko-KR" sz="3800" dirty="0" smtClean="0"/>
          </a:p>
          <a:p>
            <a:pPr marL="0" indent="0" algn="ctr">
              <a:buNone/>
            </a:pPr>
            <a:r>
              <a:rPr lang="ko-KR" altLang="en-US" sz="3800" dirty="0" smtClean="0"/>
              <a:t>정계비</a:t>
            </a:r>
            <a:endParaRPr lang="en-US" altLang="ko-KR" sz="3800" dirty="0" smtClean="0"/>
          </a:p>
          <a:p>
            <a:pPr marL="0" indent="0" algn="ctr">
              <a:buNone/>
            </a:pPr>
            <a:r>
              <a:rPr lang="ko-KR" altLang="en-US" sz="3800" dirty="0" smtClean="0"/>
              <a:t> 위치</a:t>
            </a:r>
            <a:endParaRPr lang="ko-KR" altLang="en-US" sz="3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04048" y="1368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25379552" descr="EMB000018885b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38" y="2054712"/>
            <a:ext cx="5442346" cy="427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줄무늬가 있는 오른쪽 화살표 1"/>
          <p:cNvSpPr/>
          <p:nvPr/>
        </p:nvSpPr>
        <p:spPr>
          <a:xfrm>
            <a:off x="6917167" y="2840019"/>
            <a:ext cx="2345167" cy="20547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4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/>
              <a:t>을유감계회담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368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17" y="2518269"/>
            <a:ext cx="45720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250620" y="2993809"/>
            <a:ext cx="3405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500" dirty="0">
                <a:solidFill>
                  <a:schemeClr val="accent1"/>
                </a:solidFill>
              </a:rPr>
              <a:t>백두산 정계비문 탁본</a:t>
            </a:r>
            <a:r>
              <a:rPr lang="en-US" altLang="ko-KR" sz="3500" dirty="0">
                <a:solidFill>
                  <a:schemeClr val="accent1"/>
                </a:solidFill>
              </a:rPr>
              <a:t>(</a:t>
            </a:r>
            <a:r>
              <a:rPr lang="ko-KR" altLang="en-US" sz="3500" dirty="0">
                <a:solidFill>
                  <a:schemeClr val="accent1"/>
                </a:solidFill>
              </a:rPr>
              <a:t>왼쪽</a:t>
            </a:r>
            <a:r>
              <a:rPr lang="en-US" altLang="ko-KR" sz="3500" dirty="0" smtClean="0">
                <a:solidFill>
                  <a:schemeClr val="accent1"/>
                </a:solidFill>
              </a:rPr>
              <a:t>)</a:t>
            </a:r>
          </a:p>
          <a:p>
            <a:endParaRPr lang="en-US" altLang="ko-KR" sz="3500" dirty="0" smtClean="0">
              <a:solidFill>
                <a:schemeClr val="accent1"/>
              </a:solidFill>
            </a:endParaRPr>
          </a:p>
          <a:p>
            <a:r>
              <a:rPr lang="ko-KR" altLang="en-US" sz="3500" dirty="0" smtClean="0">
                <a:solidFill>
                  <a:schemeClr val="accent1"/>
                </a:solidFill>
              </a:rPr>
              <a:t> </a:t>
            </a:r>
            <a:r>
              <a:rPr lang="ko-KR" altLang="en-US" sz="3500" dirty="0">
                <a:solidFill>
                  <a:schemeClr val="accent1"/>
                </a:solidFill>
              </a:rPr>
              <a:t>내용</a:t>
            </a:r>
            <a:r>
              <a:rPr lang="en-US" altLang="ko-KR" sz="3500" dirty="0">
                <a:solidFill>
                  <a:schemeClr val="accent1"/>
                </a:solidFill>
              </a:rPr>
              <a:t>(</a:t>
            </a:r>
            <a:r>
              <a:rPr lang="ko-KR" altLang="en-US" sz="3500" dirty="0">
                <a:solidFill>
                  <a:schemeClr val="accent1"/>
                </a:solidFill>
              </a:rPr>
              <a:t>오른쪽</a:t>
            </a:r>
            <a:r>
              <a:rPr lang="en-US" altLang="ko-KR" sz="3500" dirty="0">
                <a:solidFill>
                  <a:schemeClr val="accent1"/>
                </a:solidFill>
              </a:rPr>
              <a:t>). </a:t>
            </a:r>
          </a:p>
        </p:txBody>
      </p:sp>
      <p:sp>
        <p:nvSpPr>
          <p:cNvPr id="4" name="줄무늬가 있는 오른쪽 화살표 3"/>
          <p:cNvSpPr/>
          <p:nvPr/>
        </p:nvSpPr>
        <p:spPr>
          <a:xfrm>
            <a:off x="6022428" y="2793645"/>
            <a:ext cx="1776248" cy="28083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/>
              <a:t>을유감계회담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46376" y="3059113"/>
            <a:ext cx="5181600" cy="4351338"/>
          </a:xfrm>
        </p:spPr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2537355"/>
            <a:ext cx="5404867" cy="3642881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8176" y="1233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346603" y="2589080"/>
            <a:ext cx="3723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chemeClr val="accent1"/>
                </a:solidFill>
              </a:rPr>
              <a:t>조선과 청국의 국경문제 외교회담은 을유년인 </a:t>
            </a:r>
            <a:r>
              <a:rPr lang="en-US" altLang="ko-KR" sz="2800" dirty="0" smtClean="0">
                <a:solidFill>
                  <a:schemeClr val="accent1"/>
                </a:solidFill>
              </a:rPr>
              <a:t>1885</a:t>
            </a:r>
            <a:r>
              <a:rPr lang="ko-KR" altLang="en-US" sz="2800" dirty="0" smtClean="0">
                <a:solidFill>
                  <a:schemeClr val="accent1"/>
                </a:solidFill>
              </a:rPr>
              <a:t>년</a:t>
            </a:r>
            <a:r>
              <a:rPr lang="en-US" altLang="ko-KR" sz="2800" dirty="0" smtClean="0">
                <a:solidFill>
                  <a:schemeClr val="accent1"/>
                </a:solidFill>
              </a:rPr>
              <a:t> 1</a:t>
            </a:r>
            <a:r>
              <a:rPr lang="ko-KR" altLang="en-US" sz="2800" dirty="0" smtClean="0">
                <a:solidFill>
                  <a:schemeClr val="accent1"/>
                </a:solidFill>
              </a:rPr>
              <a:t>차 </a:t>
            </a:r>
            <a:r>
              <a:rPr lang="ko-KR" altLang="en-US" sz="2800" dirty="0" err="1" smtClean="0">
                <a:solidFill>
                  <a:schemeClr val="accent1"/>
                </a:solidFill>
              </a:rPr>
              <a:t>감계회담이</a:t>
            </a:r>
            <a:r>
              <a:rPr lang="ko-KR" altLang="en-US" sz="2800" dirty="0" smtClean="0">
                <a:solidFill>
                  <a:schemeClr val="accent1"/>
                </a:solidFill>
              </a:rPr>
              <a:t> 진행되었는데</a:t>
            </a:r>
            <a:r>
              <a:rPr lang="en-US" altLang="ko-KR" sz="2800" dirty="0" smtClean="0">
                <a:solidFill>
                  <a:schemeClr val="accent1"/>
                </a:solidFill>
              </a:rPr>
              <a:t>, </a:t>
            </a:r>
            <a:r>
              <a:rPr lang="ko-KR" altLang="en-US" sz="2800" dirty="0" smtClean="0">
                <a:solidFill>
                  <a:schemeClr val="accent1"/>
                </a:solidFill>
              </a:rPr>
              <a:t>일명 ‘</a:t>
            </a:r>
            <a:r>
              <a:rPr lang="ko-KR" altLang="en-US" sz="2800" dirty="0" err="1" smtClean="0">
                <a:solidFill>
                  <a:schemeClr val="accent1"/>
                </a:solidFill>
              </a:rPr>
              <a:t>을유감계회담</a:t>
            </a:r>
            <a:r>
              <a:rPr lang="en-US" altLang="ko-KR" sz="2800" dirty="0" smtClean="0">
                <a:solidFill>
                  <a:schemeClr val="accent1"/>
                </a:solidFill>
              </a:rPr>
              <a:t>(</a:t>
            </a:r>
            <a:r>
              <a:rPr lang="ko-KR" altLang="en-US" sz="2800" dirty="0" err="1" smtClean="0">
                <a:solidFill>
                  <a:schemeClr val="accent1"/>
                </a:solidFill>
              </a:rPr>
              <a:t>乙酉勘界會談</a:t>
            </a:r>
            <a:r>
              <a:rPr lang="en-US" altLang="ko-KR" sz="2800" dirty="0" smtClean="0">
                <a:solidFill>
                  <a:schemeClr val="accent1"/>
                </a:solidFill>
              </a:rPr>
              <a:t>)’</a:t>
            </a:r>
            <a:r>
              <a:rPr lang="ko-KR" altLang="en-US" sz="2800" dirty="0" smtClean="0">
                <a:solidFill>
                  <a:schemeClr val="accent1"/>
                </a:solidFill>
              </a:rPr>
              <a:t>이라고 한다</a:t>
            </a:r>
            <a:r>
              <a:rPr lang="en-US" altLang="ko-KR" sz="2800" dirty="0" smtClean="0">
                <a:solidFill>
                  <a:schemeClr val="accent1"/>
                </a:solidFill>
              </a:rPr>
              <a:t>.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/>
              <a:t>을유감계회담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01718" y="2211387"/>
            <a:ext cx="8555858" cy="5804629"/>
          </a:xfrm>
        </p:spPr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4" y="2076225"/>
            <a:ext cx="10235389" cy="3991087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44168" y="1233487"/>
            <a:ext cx="20131430" cy="60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2"/>
            <a:ext cx="12192000" cy="68580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8240" y="275652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ko-KR" altLang="en-US" sz="8500" dirty="0" err="1" smtClean="0">
                <a:solidFill>
                  <a:schemeClr val="bg1"/>
                </a:solidFill>
              </a:rPr>
              <a:t>봉금지대</a:t>
            </a:r>
            <a:endParaRPr lang="ko-KR" altLang="en-US" sz="8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10363200" cy="866775"/>
          </a:xfrm>
        </p:spPr>
        <p:txBody>
          <a:bodyPr>
            <a:normAutofit/>
          </a:bodyPr>
          <a:lstStyle/>
          <a:p>
            <a:pPr algn="ctr"/>
            <a:r>
              <a:rPr lang="ko-KR" altLang="en-US" b="1" dirty="0" err="1" smtClean="0"/>
              <a:t>봉금</a:t>
            </a:r>
            <a:r>
              <a:rPr lang="ko-KR" altLang="en-US" b="1" dirty="0" smtClean="0"/>
              <a:t> 지대란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300345" y="2785238"/>
            <a:ext cx="4572000" cy="2701159"/>
          </a:xfrm>
        </p:spPr>
        <p:txBody>
          <a:bodyPr>
            <a:normAutofit/>
          </a:bodyPr>
          <a:lstStyle/>
          <a:p>
            <a:r>
              <a:rPr lang="ko-KR" altLang="en-US" sz="3500" dirty="0"/>
              <a:t>봉금지대는 </a:t>
            </a:r>
            <a:r>
              <a:rPr lang="en-US" altLang="ko-KR" sz="3500" dirty="0"/>
              <a:t>17</a:t>
            </a:r>
            <a:r>
              <a:rPr lang="ko-KR" altLang="en-US" sz="3500" dirty="0"/>
              <a:t>세기 청조가 동북 지역</a:t>
            </a:r>
            <a:r>
              <a:rPr lang="en-US" altLang="ko-KR" sz="3500" dirty="0"/>
              <a:t>(</a:t>
            </a:r>
            <a:r>
              <a:rPr lang="ko-KR" altLang="en-US" sz="3500" dirty="0"/>
              <a:t>만주</a:t>
            </a:r>
            <a:r>
              <a:rPr lang="en-US" altLang="ko-KR" sz="3500" dirty="0"/>
              <a:t>)</a:t>
            </a:r>
            <a:r>
              <a:rPr lang="ko-KR" altLang="en-US" sz="3500" dirty="0" smtClean="0"/>
              <a:t>에</a:t>
            </a:r>
            <a:r>
              <a:rPr lang="en-US" altLang="ko-KR" sz="3500" dirty="0"/>
              <a:t> </a:t>
            </a:r>
            <a:r>
              <a:rPr lang="ko-KR" altLang="en-US" sz="3500" dirty="0" err="1" smtClean="0"/>
              <a:t>봉금정책을</a:t>
            </a:r>
            <a:r>
              <a:rPr lang="ko-KR" altLang="en-US" sz="3500" dirty="0" smtClean="0"/>
              <a:t> </a:t>
            </a:r>
            <a:r>
              <a:rPr lang="ko-KR" altLang="en-US" sz="3500" dirty="0"/>
              <a:t>실시하면서 생겨난 무인지대를 뜻한다</a:t>
            </a:r>
            <a:r>
              <a:rPr lang="en-US" altLang="ko-KR" sz="3500" dirty="0"/>
              <a:t>.</a:t>
            </a:r>
            <a:endParaRPr lang="ko-KR" altLang="en-US" sz="3500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3871480" descr="EMB00000c4c73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34" y="2448910"/>
            <a:ext cx="5444357" cy="303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줄무늬가 있는 오른쪽 화살표 5"/>
          <p:cNvSpPr/>
          <p:nvPr/>
        </p:nvSpPr>
        <p:spPr>
          <a:xfrm>
            <a:off x="5034455" y="2837793"/>
            <a:ext cx="1271752" cy="20600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5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1605937" y="2434968"/>
            <a:ext cx="1872988" cy="7496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o-KR" altLang="en-US" sz="2800" b="1" dirty="0" smtClean="0">
                <a:solidFill>
                  <a:schemeClr val="tx1"/>
                </a:solidFill>
              </a:rPr>
              <a:t>첫째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err="1" smtClean="0"/>
              <a:t>봉금지대에</a:t>
            </a:r>
            <a:r>
              <a:rPr lang="ko-KR" altLang="en-US" b="1" dirty="0" smtClean="0"/>
              <a:t> 대하여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3383" y="3697249"/>
            <a:ext cx="131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 둘째</a:t>
            </a:r>
            <a:endParaRPr lang="ko-KR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3383" y="527444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  셋째</a:t>
            </a:r>
            <a:endParaRPr lang="ko-KR" altLang="en-US" sz="28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2827283" y="2104319"/>
            <a:ext cx="2220912" cy="1172657"/>
            <a:chOff x="2827283" y="2104319"/>
            <a:chExt cx="2220912" cy="1172657"/>
          </a:xfrm>
        </p:grpSpPr>
        <p:pic>
          <p:nvPicPr>
            <p:cNvPr id="8" name="내용 개체 틀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414" y="2104319"/>
              <a:ext cx="1238781" cy="1172657"/>
            </a:xfrm>
            <a:prstGeom prst="rect">
              <a:avLst/>
            </a:prstGeom>
          </p:spPr>
        </p:pic>
        <p:sp>
          <p:nvSpPr>
            <p:cNvPr id="3" name="오른쪽 화살표 2"/>
            <p:cNvSpPr/>
            <p:nvPr/>
          </p:nvSpPr>
          <p:spPr>
            <a:xfrm>
              <a:off x="2827283" y="2511972"/>
              <a:ext cx="714703" cy="357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841742" y="3455652"/>
            <a:ext cx="2220912" cy="1172657"/>
            <a:chOff x="2827283" y="2104319"/>
            <a:chExt cx="2220912" cy="1172657"/>
          </a:xfrm>
        </p:grpSpPr>
        <p:pic>
          <p:nvPicPr>
            <p:cNvPr id="11" name="내용 개체 틀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414" y="2104319"/>
              <a:ext cx="1238781" cy="1172657"/>
            </a:xfrm>
            <a:prstGeom prst="rect">
              <a:avLst/>
            </a:prstGeom>
          </p:spPr>
        </p:pic>
        <p:sp>
          <p:nvSpPr>
            <p:cNvPr id="12" name="오른쪽 화살표 11"/>
            <p:cNvSpPr/>
            <p:nvPr/>
          </p:nvSpPr>
          <p:spPr>
            <a:xfrm>
              <a:off x="2827283" y="2511972"/>
              <a:ext cx="714703" cy="357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789323" y="4949727"/>
            <a:ext cx="2220912" cy="1172657"/>
            <a:chOff x="2827283" y="2104319"/>
            <a:chExt cx="2220912" cy="1172657"/>
          </a:xfrm>
        </p:grpSpPr>
        <p:pic>
          <p:nvPicPr>
            <p:cNvPr id="14" name="내용 개체 틀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414" y="2104319"/>
              <a:ext cx="1238781" cy="1172657"/>
            </a:xfrm>
            <a:prstGeom prst="rect">
              <a:avLst/>
            </a:prstGeom>
          </p:spPr>
        </p:pic>
        <p:sp>
          <p:nvSpPr>
            <p:cNvPr id="15" name="오른쪽 화살표 14"/>
            <p:cNvSpPr/>
            <p:nvPr/>
          </p:nvSpPr>
          <p:spPr>
            <a:xfrm>
              <a:off x="2827283" y="2511972"/>
              <a:ext cx="714703" cy="357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170" name="Picture 2" descr="http://cfile217.uf.daum.net/R400x0/183C11504EB692B228573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71" y="2073870"/>
            <a:ext cx="4965060" cy="37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986029" y="891268"/>
            <a:ext cx="10027920" cy="542960"/>
          </a:xfrm>
        </p:spPr>
        <p:txBody>
          <a:bodyPr>
            <a:noAutofit/>
          </a:bodyPr>
          <a:lstStyle/>
          <a:p>
            <a:pPr algn="ctr"/>
            <a:r>
              <a:rPr lang="ko-KR" altLang="en-US" b="1" dirty="0"/>
              <a:t>조선인과 청인 다툼 외교문제 비화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408569"/>
            <a:ext cx="8448937" cy="359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78" y="1728086"/>
            <a:ext cx="8832981" cy="4392488"/>
          </a:xfrm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4497" y="837152"/>
            <a:ext cx="10678510" cy="620648"/>
          </a:xfrm>
        </p:spPr>
        <p:txBody>
          <a:bodyPr>
            <a:noAutofit/>
          </a:bodyPr>
          <a:lstStyle/>
          <a:p>
            <a:pPr algn="ctr"/>
            <a:r>
              <a:rPr lang="ko-KR" altLang="en-US" sz="4400" b="1" dirty="0"/>
              <a:t>조약체결권 없는 일제의 간도협약은 무효 </a:t>
            </a:r>
          </a:p>
          <a:p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049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2"/>
            <a:ext cx="12192000" cy="68580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2520" y="1737360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err="1" smtClean="0"/>
              <a:t>정해감계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err="1">
                <a:solidFill>
                  <a:srgbClr val="FFFFFF"/>
                </a:solidFill>
                <a:latin typeface="맑은 고딕"/>
              </a:rPr>
              <a:t>丁亥勘界會談</a:t>
            </a:r>
            <a:endParaRPr lang="ko-KR" altLang="en-US" dirty="0">
              <a:solidFill>
                <a:srgbClr val="FFFFFF"/>
              </a:solidFill>
              <a:latin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6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ko-KR" altLang="en-US" sz="6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간도와 백두산정계비</a:t>
            </a:r>
            <a:endParaRPr lang="ko-KR" altLang="en-US" sz="6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75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0849" y="1734208"/>
            <a:ext cx="2535620" cy="2876682"/>
          </a:xfrm>
        </p:spPr>
        <p:txBody>
          <a:bodyPr/>
          <a:lstStyle/>
          <a:p>
            <a:r>
              <a:rPr lang="ko-KR" altLang="en-US" sz="4400" dirty="0">
                <a:latin typeface="HY중고딕"/>
              </a:rPr>
              <a:t>1887</a:t>
            </a:r>
            <a:r>
              <a:rPr lang="ko-KR" altLang="en-US" sz="4400" dirty="0" smtClean="0">
                <a:latin typeface="HY중고딕"/>
              </a:rPr>
              <a:t>년        한 중</a:t>
            </a:r>
            <a:r>
              <a:rPr lang="en-US" altLang="ko-KR" sz="4400" dirty="0" smtClean="0">
                <a:latin typeface="HY중고딕"/>
              </a:rPr>
              <a:t/>
            </a:r>
            <a:br>
              <a:rPr lang="en-US" altLang="ko-KR" sz="4400" dirty="0" smtClean="0">
                <a:latin typeface="HY중고딕"/>
              </a:rPr>
            </a:br>
            <a:r>
              <a:rPr lang="en-US" altLang="ko-KR" sz="4400" dirty="0" smtClean="0">
                <a:latin typeface="HY중고딕"/>
              </a:rPr>
              <a:t/>
            </a:r>
            <a:br>
              <a:rPr lang="en-US" altLang="ko-KR" sz="4400" dirty="0" smtClean="0">
                <a:latin typeface="HY중고딕"/>
              </a:rPr>
            </a:br>
            <a:r>
              <a:rPr lang="ko-KR" altLang="en-US" sz="4400" dirty="0" err="1" smtClean="0">
                <a:latin typeface="HY중고딕"/>
              </a:rPr>
              <a:t>감계지도</a:t>
            </a:r>
            <a:endParaRPr lang="ko-KR" altLang="en-US" sz="4400" dirty="0">
              <a:latin typeface="HY중고딕"/>
            </a:endParaRPr>
          </a:p>
        </p:txBody>
      </p:sp>
      <p:pic>
        <p:nvPicPr>
          <p:cNvPr id="5" name="그림 개체 틀 4" descr="1087890916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15" y="725488"/>
            <a:ext cx="5400743" cy="5206050"/>
          </a:xfrm>
        </p:spPr>
      </p:pic>
      <p:sp>
        <p:nvSpPr>
          <p:cNvPr id="8" name="오른쪽 화살표 7"/>
          <p:cNvSpPr/>
          <p:nvPr/>
        </p:nvSpPr>
        <p:spPr>
          <a:xfrm>
            <a:off x="3563007" y="2028495"/>
            <a:ext cx="1271752" cy="2774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7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91663" y="1513490"/>
            <a:ext cx="3208282" cy="3321269"/>
          </a:xfrm>
        </p:spPr>
        <p:txBody>
          <a:bodyPr/>
          <a:lstStyle/>
          <a:p>
            <a:pPr algn="ctr"/>
            <a:r>
              <a:rPr lang="ko-KR" altLang="en-US" sz="4400" dirty="0">
                <a:latin typeface="HY중고딕"/>
              </a:rPr>
              <a:t>간도 조선 </a:t>
            </a:r>
            <a:r>
              <a:rPr lang="en-US" altLang="ko-KR" sz="4400" dirty="0" smtClean="0">
                <a:latin typeface="HY중고딕"/>
              </a:rPr>
              <a:t/>
            </a:r>
            <a:br>
              <a:rPr lang="en-US" altLang="ko-KR" sz="4400" dirty="0" smtClean="0">
                <a:latin typeface="HY중고딕"/>
              </a:rPr>
            </a:br>
            <a:r>
              <a:rPr lang="ko-KR" altLang="en-US" sz="4400" dirty="0" smtClean="0">
                <a:latin typeface="HY중고딕"/>
              </a:rPr>
              <a:t>영토 </a:t>
            </a:r>
            <a:r>
              <a:rPr lang="ko-KR" altLang="en-US" sz="4400" dirty="0" err="1" smtClean="0">
                <a:latin typeface="HY중고딕"/>
              </a:rPr>
              <a:t>편입중</a:t>
            </a:r>
            <a:r>
              <a:rPr lang="ko-KR" altLang="en-US" sz="4400" dirty="0" smtClean="0">
                <a:latin typeface="HY중고딕"/>
              </a:rPr>
              <a:t> </a:t>
            </a:r>
            <a:r>
              <a:rPr lang="en-US" altLang="ko-KR" sz="4400" dirty="0" smtClean="0">
                <a:latin typeface="HY중고딕"/>
              </a:rPr>
              <a:t/>
            </a:r>
            <a:br>
              <a:rPr lang="en-US" altLang="ko-KR" sz="4400" dirty="0" smtClean="0">
                <a:latin typeface="HY중고딕"/>
              </a:rPr>
            </a:br>
            <a:r>
              <a:rPr lang="ko-KR" altLang="en-US" sz="4400" dirty="0" smtClean="0">
                <a:latin typeface="HY중고딕"/>
              </a:rPr>
              <a:t>외교지도 </a:t>
            </a:r>
            <a:r>
              <a:rPr lang="en-US" altLang="ko-KR" sz="4400" dirty="0" smtClean="0">
                <a:latin typeface="HY중고딕"/>
              </a:rPr>
              <a:t/>
            </a:r>
            <a:br>
              <a:rPr lang="en-US" altLang="ko-KR" sz="4400" dirty="0" smtClean="0">
                <a:latin typeface="HY중고딕"/>
              </a:rPr>
            </a:br>
            <a:r>
              <a:rPr lang="ko-KR" altLang="en-US" sz="4400" dirty="0" smtClean="0">
                <a:latin typeface="HY중고딕"/>
              </a:rPr>
              <a:t>발견</a:t>
            </a:r>
            <a:endParaRPr lang="ko-KR" altLang="en-US" sz="4400" dirty="0">
              <a:latin typeface="HY중고딕"/>
            </a:endParaRPr>
          </a:p>
        </p:txBody>
      </p:sp>
      <p:pic>
        <p:nvPicPr>
          <p:cNvPr id="7" name="그림 개체 틀 6" descr="kp1_2041012t1397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235" b="3235"/>
          <a:stretch>
            <a:fillRect/>
          </a:stretch>
        </p:blipFill>
        <p:spPr/>
      </p:pic>
      <p:sp>
        <p:nvSpPr>
          <p:cNvPr id="6" name="오른쪽 화살표 5"/>
          <p:cNvSpPr/>
          <p:nvPr/>
        </p:nvSpPr>
        <p:spPr>
          <a:xfrm>
            <a:off x="3783724" y="2081048"/>
            <a:ext cx="1271752" cy="2774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5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3703" y="2091558"/>
            <a:ext cx="3313386" cy="2900855"/>
          </a:xfrm>
        </p:spPr>
        <p:txBody>
          <a:bodyPr/>
          <a:lstStyle/>
          <a:p>
            <a:pPr algn="ctr"/>
            <a:r>
              <a:rPr lang="ko-KR" altLang="en-US" sz="4400" dirty="0" err="1" smtClean="0">
                <a:latin typeface="HY중고딕" charset="0"/>
              </a:rPr>
              <a:t>봉금지대는</a:t>
            </a:r>
            <a:r>
              <a:rPr lang="ko-KR" altLang="en-US" sz="4400" dirty="0" smtClean="0">
                <a:latin typeface="HY중고딕" charset="0"/>
              </a:rPr>
              <a:t> </a:t>
            </a:r>
            <a:r>
              <a:rPr lang="ko-KR" altLang="en-US" sz="4400" dirty="0">
                <a:latin typeface="HY중고딕" charset="0"/>
              </a:rPr>
              <a:t>조선과 </a:t>
            </a:r>
            <a:r>
              <a:rPr lang="en-US" altLang="ko-KR" sz="4400" dirty="0" smtClean="0">
                <a:latin typeface="HY중고딕" charset="0"/>
              </a:rPr>
              <a:t/>
            </a:r>
            <a:br>
              <a:rPr lang="en-US" altLang="ko-KR" sz="4400" dirty="0" smtClean="0">
                <a:latin typeface="HY중고딕" charset="0"/>
              </a:rPr>
            </a:br>
            <a:r>
              <a:rPr lang="ko-KR" altLang="en-US" sz="4400" dirty="0" smtClean="0">
                <a:latin typeface="HY중고딕" charset="0"/>
              </a:rPr>
              <a:t>청의 </a:t>
            </a:r>
            <a:r>
              <a:rPr lang="en-US" altLang="ko-KR" sz="4400" dirty="0" smtClean="0">
                <a:latin typeface="HY중고딕" charset="0"/>
              </a:rPr>
              <a:t/>
            </a:r>
            <a:br>
              <a:rPr lang="en-US" altLang="ko-KR" sz="4400" dirty="0" smtClean="0">
                <a:latin typeface="HY중고딕" charset="0"/>
              </a:rPr>
            </a:br>
            <a:r>
              <a:rPr lang="ko-KR" altLang="en-US" sz="4400" dirty="0" smtClean="0">
                <a:latin typeface="HY중고딕" charset="0"/>
              </a:rPr>
              <a:t>중립지대</a:t>
            </a:r>
            <a:endParaRPr lang="ko-KR" altLang="en-US" sz="4400" dirty="0">
              <a:latin typeface="HY중고딕" charset="0"/>
            </a:endParaRPr>
          </a:p>
        </p:txBody>
      </p:sp>
      <p:pic>
        <p:nvPicPr>
          <p:cNvPr id="6" name="그림 개체 틀 5" descr="%BF%AA~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184" r="7184"/>
          <a:stretch>
            <a:fillRect/>
          </a:stretch>
        </p:blipFill>
        <p:spPr/>
      </p:pic>
      <p:sp>
        <p:nvSpPr>
          <p:cNvPr id="2" name="오른쪽 화살표 1"/>
          <p:cNvSpPr/>
          <p:nvPr/>
        </p:nvSpPr>
        <p:spPr>
          <a:xfrm>
            <a:off x="3836276" y="2165130"/>
            <a:ext cx="1271752" cy="2774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5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2"/>
            <a:ext cx="12192000" cy="6858001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ko-KR" altLang="en-US" sz="6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러일전쟁과 을사보호조약</a:t>
            </a:r>
            <a:endParaRPr lang="ko-KR" altLang="en-US" sz="6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45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러일전쟁</a:t>
            </a:r>
            <a:endParaRPr lang="ko-KR" altLang="en-US" dirty="0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6" y="1771072"/>
            <a:ext cx="6508209" cy="4555746"/>
          </a:xfrm>
        </p:spPr>
      </p:pic>
      <p:pic>
        <p:nvPicPr>
          <p:cNvPr id="13" name="내용 개체 틀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508">
            <a:off x="8245242" y="697843"/>
            <a:ext cx="2837578" cy="4247822"/>
          </a:xfrm>
        </p:spPr>
      </p:pic>
      <p:sp>
        <p:nvSpPr>
          <p:cNvPr id="17" name="TextBox 16"/>
          <p:cNvSpPr txBox="1"/>
          <p:nvPr/>
        </p:nvSpPr>
        <p:spPr>
          <a:xfrm>
            <a:off x="7366654" y="5348873"/>
            <a:ext cx="4186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0070C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러시아</a:t>
            </a:r>
            <a:r>
              <a:rPr lang="ko-KR" altLang="en-US" sz="2800" dirty="0" smtClean="0">
                <a:solidFill>
                  <a:srgbClr val="A6B727">
                    <a:lumMod val="75000"/>
                  </a:srgbClr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VS</a:t>
            </a:r>
            <a:r>
              <a:rPr lang="ko-KR" altLang="en-US" sz="2800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rgbClr val="C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일본</a:t>
            </a:r>
            <a:endParaRPr lang="ko-KR" altLang="en-US" sz="2800" dirty="0">
              <a:solidFill>
                <a:srgbClr val="000000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r>
              <a:rPr lang="ko-KR" altLang="en-US" sz="2800" dirty="0" smtClean="0">
                <a:solidFill>
                  <a:srgbClr val="000000"/>
                </a:solidFill>
              </a:rPr>
              <a:t> </a:t>
            </a:r>
            <a:endParaRPr lang="ko-KR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러일전쟁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55" y="2227729"/>
            <a:ext cx="4479265" cy="4022725"/>
          </a:xfrm>
        </p:spPr>
      </p:pic>
      <p:pic>
        <p:nvPicPr>
          <p:cNvPr id="14" name="내용 개체 틀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38" y="2057400"/>
            <a:ext cx="4754563" cy="3063094"/>
          </a:xfrm>
        </p:spPr>
      </p:pic>
      <p:sp>
        <p:nvSpPr>
          <p:cNvPr id="15" name="TextBox 14"/>
          <p:cNvSpPr txBox="1"/>
          <p:nvPr/>
        </p:nvSpPr>
        <p:spPr>
          <a:xfrm>
            <a:off x="1253755" y="1688068"/>
            <a:ext cx="4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u="sng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러일전쟁과 간도의 관련</a:t>
            </a:r>
            <a:endParaRPr lang="ko-KR" altLang="en-US" u="sng" dirty="0">
              <a:solidFill>
                <a:srgbClr val="000000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0353" y="5459506"/>
            <a:ext cx="303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★결과★</a:t>
            </a:r>
            <a:endParaRPr lang="ko-KR" altLang="en-US" sz="3600" b="1" dirty="0">
              <a:solidFill>
                <a:srgbClr val="000000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을사보호조약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5" y="1703294"/>
            <a:ext cx="6186950" cy="4861175"/>
          </a:xfrm>
        </p:spPr>
      </p:pic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4" y="1801010"/>
            <a:ext cx="3387074" cy="3192332"/>
          </a:xfrm>
        </p:spPr>
      </p:pic>
      <p:sp>
        <p:nvSpPr>
          <p:cNvPr id="9" name="TextBox 8"/>
          <p:cNvSpPr txBox="1"/>
          <p:nvPr/>
        </p:nvSpPr>
        <p:spPr>
          <a:xfrm>
            <a:off x="9314330" y="4491317"/>
            <a:ext cx="2303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1905</a:t>
            </a:r>
            <a:r>
              <a:rPr lang="ko-KR" altLang="en-US" sz="2400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년 </a:t>
            </a:r>
            <a:r>
              <a:rPr lang="ko-KR" altLang="en-US" sz="2400" dirty="0" smtClean="0">
                <a:solidFill>
                  <a:srgbClr val="DF5327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일본</a:t>
            </a:r>
            <a:r>
              <a:rPr lang="ko-KR" altLang="en-US" sz="2400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이 </a:t>
            </a:r>
            <a:r>
              <a:rPr lang="ko-KR" altLang="en-US" sz="2400" dirty="0" smtClean="0">
                <a:solidFill>
                  <a:srgbClr val="0070C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한국</a:t>
            </a:r>
            <a:r>
              <a:rPr lang="ko-KR" altLang="en-US" sz="2400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의 외교권을 박탈하기 위해 강제로 체결한 조약</a:t>
            </a:r>
            <a:r>
              <a:rPr lang="en-US" altLang="ko-KR" sz="2400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1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을사보호조약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6653094" y="3057244"/>
            <a:ext cx="4754880" cy="1613368"/>
          </a:xfrm>
        </p:spPr>
        <p:txBody>
          <a:bodyPr/>
          <a:lstStyle/>
          <a:p>
            <a:pPr marL="45720" indent="0">
              <a:buNone/>
            </a:pPr>
            <a:r>
              <a:rPr lang="ko-KR" altLang="en-US" b="1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← 당시 고종황제의 일가</a:t>
            </a:r>
            <a:endParaRPr lang="en-US" altLang="ko-KR" b="1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45720" indent="0">
              <a:buNone/>
            </a:pPr>
            <a:r>
              <a:rPr lang="ko-KR" altLang="en-US" b="1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을사조약 당시 조선의 주권자였던 고종은 비준을 끝까지 거부하여  황위에서 쫓겨났다</a:t>
            </a:r>
            <a:r>
              <a:rPr lang="en-US" altLang="ko-KR" b="1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.</a:t>
            </a:r>
            <a:endParaRPr lang="ko-KR" altLang="en-US" b="1" dirty="0"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2" b="20742"/>
          <a:stretch/>
        </p:blipFill>
        <p:spPr>
          <a:xfrm>
            <a:off x="1143000" y="2299727"/>
            <a:ext cx="5333365" cy="3128402"/>
          </a:xfrm>
        </p:spPr>
      </p:pic>
      <p:sp>
        <p:nvSpPr>
          <p:cNvPr id="9" name="TextBox 8"/>
          <p:cNvSpPr txBox="1"/>
          <p:nvPr/>
        </p:nvSpPr>
        <p:spPr>
          <a:xfrm>
            <a:off x="7542393" y="5228074"/>
            <a:ext cx="2976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000000"/>
                </a:solidFill>
              </a:rPr>
              <a:t>을사보호조약의 결과</a:t>
            </a:r>
            <a:endParaRPr lang="ko-KR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2"/>
            <a:ext cx="12192000" cy="68580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23392" y="1988841"/>
            <a:ext cx="10363200" cy="1470025"/>
          </a:xfrm>
        </p:spPr>
        <p:txBody>
          <a:bodyPr/>
          <a:lstStyle/>
          <a:p>
            <a:r>
              <a:rPr lang="en-US" altLang="ko-KR" dirty="0" smtClean="0"/>
              <a:t>1909 </a:t>
            </a:r>
            <a:r>
              <a:rPr lang="ko-KR" altLang="en-US" dirty="0" smtClean="0"/>
              <a:t>간도 협약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5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3000" y="231227"/>
            <a:ext cx="9875520" cy="1356360"/>
          </a:xfrm>
        </p:spPr>
        <p:txBody>
          <a:bodyPr/>
          <a:lstStyle/>
          <a:p>
            <a:r>
              <a:rPr lang="ko-KR" altLang="en-US" dirty="0" smtClean="0"/>
              <a:t>간도협약이란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7173138" y="3195145"/>
            <a:ext cx="4608512" cy="32581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o-KR" altLang="en-US" sz="1600" dirty="0" smtClean="0">
                <a:solidFill>
                  <a:schemeClr val="tx1"/>
                </a:solidFill>
              </a:rPr>
              <a:t>    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ko-KR" altLang="en-US" sz="3100" dirty="0" smtClean="0">
                <a:solidFill>
                  <a:schemeClr val="tx1"/>
                </a:solidFill>
              </a:rPr>
              <a:t>일본은 대한제국의 외교권을 </a:t>
            </a:r>
            <a:endParaRPr lang="en-US" altLang="ko-KR" sz="3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ko-KR" altLang="en-US" sz="3100" dirty="0" smtClean="0">
                <a:solidFill>
                  <a:schemeClr val="tx1"/>
                </a:solidFill>
              </a:rPr>
              <a:t>박탈 청나라와 </a:t>
            </a:r>
            <a:r>
              <a:rPr lang="ko-KR" altLang="en-US" sz="3100" dirty="0">
                <a:solidFill>
                  <a:schemeClr val="tx1"/>
                </a:solidFill>
              </a:rPr>
              <a:t>철</a:t>
            </a:r>
            <a:r>
              <a:rPr lang="ko-KR" altLang="en-US" sz="3100" dirty="0" smtClean="0">
                <a:solidFill>
                  <a:schemeClr val="tx1"/>
                </a:solidFill>
              </a:rPr>
              <a:t>도 부설권과</a:t>
            </a:r>
            <a:endParaRPr lang="en-US" altLang="ko-KR" sz="3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ko-KR" altLang="en-US" sz="3100" dirty="0" smtClean="0">
                <a:solidFill>
                  <a:schemeClr val="tx1"/>
                </a:solidFill>
              </a:rPr>
              <a:t>탄광 채굴권을 얻는 대가로 </a:t>
            </a:r>
            <a:endParaRPr lang="en-US" altLang="ko-KR" sz="3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ko-KR" altLang="en-US" sz="3100" dirty="0" smtClean="0">
                <a:solidFill>
                  <a:schemeClr val="tx1"/>
                </a:solidFill>
              </a:rPr>
              <a:t>간도를 청나라에 넘겨주는 협약을 체결</a:t>
            </a:r>
            <a:endParaRPr lang="en-US" altLang="ko-KR" sz="31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ko-KR" sz="3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ko-KR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         </a:t>
            </a:r>
            <a:r>
              <a:rPr lang="ko-KR" altLang="en-US" sz="3600" dirty="0" smtClean="0">
                <a:solidFill>
                  <a:srgbClr val="FF0000"/>
                </a:solidFill>
              </a:rPr>
              <a:t>간도협약</a:t>
            </a:r>
            <a:r>
              <a:rPr lang="en-US" altLang="ko-KR" sz="3600" dirty="0" smtClean="0">
                <a:solidFill>
                  <a:srgbClr val="FF0000"/>
                </a:solidFill>
              </a:rPr>
              <a:t> = </a:t>
            </a:r>
            <a:r>
              <a:rPr lang="ko-KR" altLang="en-US" sz="3600" dirty="0" smtClean="0">
                <a:solidFill>
                  <a:srgbClr val="FF0000"/>
                </a:solidFill>
              </a:rPr>
              <a:t>불평등 조약</a:t>
            </a:r>
            <a:endParaRPr lang="en-US" altLang="ko-KR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              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099" name="Picture 3" descr="http://www.sjenews.com/news/photo/201409/6801_11398_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39" y="1340768"/>
            <a:ext cx="6870700" cy="2376264"/>
          </a:xfrm>
          <a:prstGeom prst="rect">
            <a:avLst/>
          </a:prstGeom>
          <a:noFill/>
        </p:spPr>
      </p:pic>
      <p:pic>
        <p:nvPicPr>
          <p:cNvPr id="4103" name="Picture 7" descr="카카오 이모티콘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5043" y="1018077"/>
            <a:ext cx="3072340" cy="2066181"/>
          </a:xfrm>
          <a:prstGeom prst="rect">
            <a:avLst/>
          </a:prstGeom>
          <a:noFill/>
        </p:spPr>
      </p:pic>
      <p:pic>
        <p:nvPicPr>
          <p:cNvPr id="4105" name="Picture 9" descr="https://encrypted-tbn2.gstatic.com/images?q=tbn:ANd9GcR43tV-GFlXor_rt8tNelYaTqdIe8RV5mBZn5gKZKsX3CrZYiQ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339" y="3861048"/>
            <a:ext cx="691276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6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백두산정계비란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13" name="내용 개체 틀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508">
            <a:off x="8298251" y="668252"/>
            <a:ext cx="2837578" cy="4247822"/>
          </a:xfrm>
        </p:spPr>
      </p:pic>
      <p:sp>
        <p:nvSpPr>
          <p:cNvPr id="17" name="TextBox 16"/>
          <p:cNvSpPr txBox="1"/>
          <p:nvPr/>
        </p:nvSpPr>
        <p:spPr>
          <a:xfrm>
            <a:off x="7379907" y="5123586"/>
            <a:ext cx="41865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1712</a:t>
            </a:r>
            <a:r>
              <a:rPr lang="ko-KR" altLang="en-US" sz="2500" dirty="0" smtClean="0"/>
              <a:t>년 숙종 때 백두산에 세워진 청나라와 조선의 국경 </a:t>
            </a:r>
            <a:r>
              <a:rPr lang="ko-KR" altLang="en-US" sz="2500" dirty="0" err="1" smtClean="0">
                <a:solidFill>
                  <a:srgbClr val="FF0000"/>
                </a:solidFill>
              </a:rPr>
              <a:t>경계비</a:t>
            </a:r>
            <a:r>
              <a:rPr lang="ko-KR" altLang="en-US" sz="2500" dirty="0" smtClean="0"/>
              <a:t> 이다</a:t>
            </a:r>
            <a:r>
              <a:rPr lang="en-US" altLang="ko-KR" sz="2500" dirty="0" smtClean="0"/>
              <a:t>.</a:t>
            </a:r>
          </a:p>
          <a:p>
            <a:endParaRPr lang="ko-KR" altLang="en-US" sz="2500" dirty="0" smtClean="0"/>
          </a:p>
          <a:p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pic>
        <p:nvPicPr>
          <p:cNvPr id="4098" name="Picture 2" descr="http://postfiles6.naver.net/20140814_261/thvksehs1_1407990368548MRaua_JPEG/fdfsasdd.JPG?type=w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306" y="1842051"/>
            <a:ext cx="6492633" cy="434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61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5275" y="199696"/>
            <a:ext cx="11439061" cy="922114"/>
          </a:xfrm>
        </p:spPr>
        <p:txBody>
          <a:bodyPr>
            <a:normAutofit/>
          </a:bodyPr>
          <a:lstStyle/>
          <a:p>
            <a:r>
              <a:rPr lang="ko-KR" altLang="en-US" sz="4800" dirty="0" smtClean="0"/>
              <a:t>간도협약</a:t>
            </a:r>
            <a:r>
              <a:rPr lang="en-US" altLang="ko-KR" sz="3600" dirty="0" smtClean="0"/>
              <a:t>=</a:t>
            </a:r>
            <a:r>
              <a:rPr lang="ko-KR" altLang="en-US" dirty="0" smtClean="0"/>
              <a:t>식민 청산의 마지막 과제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69371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7410" name="Picture 2" descr="http://cfile26.uf.tistory.com/image/1840CE254AA3721B2AF9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1" y="1556792"/>
            <a:ext cx="5280588" cy="3240360"/>
          </a:xfrm>
          <a:prstGeom prst="rect">
            <a:avLst/>
          </a:prstGeom>
          <a:noFill/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99043"/>
              </p:ext>
            </p:extLst>
          </p:nvPr>
        </p:nvGraphicFramePr>
        <p:xfrm>
          <a:off x="719403" y="4797152"/>
          <a:ext cx="374441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</a:rPr>
                        <a:t>독도</a:t>
                      </a: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</a:rPr>
                        <a:t>대한민국의 영토</a:t>
                      </a:r>
                      <a:endParaRPr lang="ko-KR" altLang="en-US" sz="2400" dirty="0"/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0296"/>
              </p:ext>
            </p:extLst>
          </p:nvPr>
        </p:nvGraphicFramePr>
        <p:xfrm>
          <a:off x="719403" y="5234919"/>
          <a:ext cx="374441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</a:rPr>
                        <a:t>간도</a:t>
                      </a: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</a:rPr>
                        <a:t>대한민국의 영토</a:t>
                      </a:r>
                      <a:endParaRPr lang="ko-KR" altLang="en-US" sz="2400" dirty="0"/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15951"/>
              </p:ext>
            </p:extLst>
          </p:nvPr>
        </p:nvGraphicFramePr>
        <p:xfrm>
          <a:off x="4175787" y="4874879"/>
          <a:ext cx="633670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</a:tblGrid>
              <a:tr h="5817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800" dirty="0" smtClean="0">
                          <a:solidFill>
                            <a:schemeClr val="tx1"/>
                          </a:solidFill>
                        </a:rPr>
                        <a:t>우리가 풀어야 할 </a:t>
                      </a:r>
                      <a:r>
                        <a:rPr lang="ko-KR" altLang="en-US" sz="4800" dirty="0" smtClean="0">
                          <a:solidFill>
                            <a:schemeClr val="accent6"/>
                          </a:solidFill>
                        </a:rPr>
                        <a:t>과제</a:t>
                      </a:r>
                      <a:endParaRPr lang="ko-KR" altLang="en-US" sz="4800" dirty="0">
                        <a:solidFill>
                          <a:schemeClr val="accent6"/>
                        </a:solidFill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412" name="Picture 4" descr="http://www.ourac.com/img/chaoshi/cha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979" y="1556792"/>
            <a:ext cx="5568619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2" y="5157192"/>
            <a:ext cx="10972800" cy="1143000"/>
          </a:xfrm>
        </p:spPr>
        <p:txBody>
          <a:bodyPr/>
          <a:lstStyle/>
          <a:p>
            <a:pPr algn="ctr"/>
            <a:r>
              <a:rPr lang="ko-KR" altLang="en-US" dirty="0" smtClean="0"/>
              <a:t>기억되지 않는 역사는 반복된다</a:t>
            </a:r>
            <a:endParaRPr lang="ko-KR" altLang="en-US" dirty="0"/>
          </a:p>
        </p:txBody>
      </p:sp>
      <p:pic>
        <p:nvPicPr>
          <p:cNvPr id="18434" name="Picture 2" descr="간도협약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2" y="332657"/>
            <a:ext cx="2857500" cy="2143125"/>
          </a:xfrm>
          <a:prstGeom prst="rect">
            <a:avLst/>
          </a:prstGeom>
          <a:noFill/>
        </p:spPr>
      </p:pic>
      <p:pic>
        <p:nvPicPr>
          <p:cNvPr id="18436" name="Picture 4" descr="http://cfile223.uf.daum.net/image/191F23344DE3891E175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8379" y="332657"/>
            <a:ext cx="7008777" cy="2664295"/>
          </a:xfrm>
          <a:prstGeom prst="rect">
            <a:avLst/>
          </a:prstGeom>
          <a:noFill/>
        </p:spPr>
      </p:pic>
      <p:pic>
        <p:nvPicPr>
          <p:cNvPr id="18438" name="Picture 6" descr="http://file.agora.media.daum.net/pcp_download.php?fhandle=MWo1dVlAZmlsZS5hZ29yYS5tZWRpYS5kYXVtLm5ldDovcGV0aXRpb24vMC8zLkpQRw==&amp;filename=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59" y="2996952"/>
            <a:ext cx="11624441" cy="2355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0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6870" y="5277058"/>
            <a:ext cx="10972800" cy="1143000"/>
          </a:xfrm>
        </p:spPr>
        <p:txBody>
          <a:bodyPr>
            <a:noAutofit/>
          </a:bodyPr>
          <a:lstStyle/>
          <a:p>
            <a:r>
              <a:rPr lang="ko-KR" altLang="en-US" sz="4000" dirty="0"/>
              <a:t>위</a:t>
            </a:r>
            <a:r>
              <a:rPr lang="ko-KR" altLang="en-US" sz="4000" dirty="0" smtClean="0"/>
              <a:t>와 </a:t>
            </a:r>
            <a:r>
              <a:rPr lang="ko-KR" altLang="en-US" sz="4000" dirty="0"/>
              <a:t>같은 뉴스 속보를 보게 되길 진심을 다해 </a:t>
            </a:r>
            <a:r>
              <a:rPr lang="ko-KR" altLang="en-US" sz="4000" dirty="0" smtClean="0"/>
              <a:t>기원합니다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pic>
        <p:nvPicPr>
          <p:cNvPr id="19458" name="Picture 2" descr="https://encrypted-tbn1.gstatic.com/images?q=tbn:ANd9GcQ3UaBbWkP7kQS7KnjCXTEl2RixUw1qvaGbbBHP6AXsvjQn3Y_6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446" y="476672"/>
            <a:ext cx="9985109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2"/>
            <a:ext cx="12192000" cy="68580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10411" y="2891017"/>
            <a:ext cx="10366176" cy="965969"/>
          </a:xfrm>
        </p:spPr>
        <p:txBody>
          <a:bodyPr>
            <a:normAutofit fontScale="90000"/>
          </a:bodyPr>
          <a:lstStyle/>
          <a:p>
            <a:r>
              <a:rPr lang="ko-KR" altLang="en-US" sz="8000" b="1" dirty="0" smtClean="0"/>
              <a:t>대일평화조약</a:t>
            </a:r>
            <a:r>
              <a:rPr lang="en-US" altLang="ko-KR" sz="8000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/>
            </a:r>
            <a:br>
              <a:rPr lang="en-US" altLang="ko-KR" b="1" dirty="0" smtClean="0">
                <a:solidFill>
                  <a:schemeClr val="bg1"/>
                </a:solidFill>
              </a:rPr>
            </a:br>
            <a:endParaRPr lang="ko-KR" altLang="en-US" sz="2600" b="1" dirty="0">
              <a:solidFill>
                <a:srgbClr val="FFC000"/>
              </a:solidFill>
            </a:endParaRPr>
          </a:p>
        </p:txBody>
      </p:sp>
      <p:pic>
        <p:nvPicPr>
          <p:cNvPr id="5" name="그림 4" descr="분필타이틀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5094" y="3796179"/>
            <a:ext cx="7392821" cy="244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8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"/>
          <a:stretch/>
        </p:blipFill>
        <p:spPr>
          <a:xfrm>
            <a:off x="4703368" y="2708921"/>
            <a:ext cx="6865240" cy="352277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152" y="692697"/>
            <a:ext cx="10522809" cy="948013"/>
          </a:xfrm>
        </p:spPr>
        <p:txBody>
          <a:bodyPr>
            <a:noAutofit/>
          </a:bodyPr>
          <a:lstStyle/>
          <a:p>
            <a:pPr algn="l"/>
            <a:r>
              <a:rPr lang="en-US" altLang="ko-KR" b="1" dirty="0" smtClean="0">
                <a:solidFill>
                  <a:schemeClr val="accent6"/>
                </a:solidFill>
              </a:rPr>
              <a:t>[ </a:t>
            </a:r>
            <a:r>
              <a:rPr lang="ko-KR" altLang="en-US" b="1" dirty="0" smtClean="0"/>
              <a:t>대일평화조약</a:t>
            </a:r>
            <a:r>
              <a:rPr lang="en-US" altLang="ko-KR" b="1" dirty="0" smtClean="0"/>
              <a:t> </a:t>
            </a:r>
            <a:r>
              <a:rPr lang="en-US" altLang="ko-KR" b="1" dirty="0"/>
              <a:t>Treaty of Peace with </a:t>
            </a:r>
            <a:r>
              <a:rPr lang="en-US" altLang="ko-KR" b="1" dirty="0" smtClean="0"/>
              <a:t>Japan </a:t>
            </a:r>
            <a:r>
              <a:rPr lang="en-US" altLang="ko-KR" b="1" dirty="0" smtClean="0">
                <a:solidFill>
                  <a:schemeClr val="accent6"/>
                </a:solidFill>
              </a:rPr>
              <a:t>]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3392" y="2131184"/>
            <a:ext cx="10945216" cy="45365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 smtClean="0">
                <a:solidFill>
                  <a:srgbClr val="FFC000"/>
                </a:solidFill>
              </a:rPr>
              <a:t>대일 평화조약이란</a:t>
            </a:r>
            <a:r>
              <a:rPr lang="en-US" altLang="ko-KR" sz="2800" b="1" dirty="0" smtClean="0">
                <a:solidFill>
                  <a:srgbClr val="FFC000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US" altLang="ko-KR" sz="2800" b="1" dirty="0" smtClean="0">
              <a:solidFill>
                <a:srgbClr val="FFC000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FFC000"/>
                </a:solidFill>
              </a:rPr>
              <a:t> 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: 1951</a:t>
            </a:r>
            <a:r>
              <a:rPr lang="ko-KR" altLang="en-US" sz="2800" b="1" dirty="0"/>
              <a:t>년 </a:t>
            </a:r>
            <a:r>
              <a:rPr lang="en-US" altLang="ko-KR" sz="2800" b="1" dirty="0"/>
              <a:t>9</a:t>
            </a:r>
            <a:r>
              <a:rPr lang="ko-KR" altLang="en-US" sz="2800" b="1" dirty="0"/>
              <a:t>월 </a:t>
            </a:r>
            <a:r>
              <a:rPr lang="en-US" altLang="ko-KR" sz="2800" b="1" dirty="0"/>
              <a:t>8</a:t>
            </a:r>
            <a:r>
              <a:rPr lang="ko-KR" altLang="en-US" sz="2800" b="1" dirty="0"/>
              <a:t>일 제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차 세계대전의 종결을 위해 </a:t>
            </a:r>
            <a:endParaRPr lang="en-US" altLang="ko-KR" sz="2800" b="1" dirty="0" smtClean="0"/>
          </a:p>
          <a:p>
            <a:pPr fontAlgn="base"/>
            <a:r>
              <a:rPr lang="en-US" altLang="ko-KR" sz="2800" b="1" dirty="0"/>
              <a:t> </a:t>
            </a:r>
            <a:r>
              <a:rPr lang="en-US" altLang="ko-KR" sz="2800" b="1" dirty="0" smtClean="0"/>
              <a:t>    </a:t>
            </a:r>
            <a:r>
              <a:rPr lang="ko-KR" altLang="en-US" sz="2800" b="1" dirty="0" smtClean="0"/>
              <a:t>일본과 </a:t>
            </a:r>
            <a:r>
              <a:rPr lang="ko-KR" altLang="en-US" sz="2800" b="1" dirty="0"/>
              <a:t>연합국 </a:t>
            </a:r>
            <a:r>
              <a:rPr lang="en-US" altLang="ko-KR" sz="2800" b="1" dirty="0"/>
              <a:t>48</a:t>
            </a:r>
            <a:r>
              <a:rPr lang="ko-KR" altLang="en-US" sz="2800" b="1" dirty="0"/>
              <a:t>개국이 맺은 평화조약</a:t>
            </a:r>
            <a:r>
              <a:rPr lang="en-US" altLang="ko-KR" sz="2800" b="1" dirty="0" smtClean="0"/>
              <a:t>.</a:t>
            </a:r>
          </a:p>
          <a:p>
            <a:pPr fontAlgn="base"/>
            <a:endParaRPr lang="en-US" altLang="ko-KR" sz="2800" b="1" dirty="0" smtClean="0"/>
          </a:p>
          <a:p>
            <a:pPr fontAlgn="base"/>
            <a:r>
              <a:rPr lang="ko-KR" altLang="en-US" sz="2800" b="1" dirty="0" smtClean="0"/>
              <a:t>   정식명칭</a:t>
            </a:r>
            <a:r>
              <a:rPr lang="en-US" altLang="ko-KR" sz="2800" b="1" dirty="0"/>
              <a:t>: </a:t>
            </a:r>
            <a:r>
              <a:rPr lang="ko-KR" altLang="en-US" sz="2800" b="1" dirty="0" smtClean="0"/>
              <a:t>일본 국과의 </a:t>
            </a:r>
            <a:r>
              <a:rPr lang="ko-KR" altLang="en-US" sz="2800" b="1" dirty="0"/>
              <a:t>평화조약</a:t>
            </a:r>
          </a:p>
          <a:p>
            <a:pPr fontAlgn="base"/>
            <a:r>
              <a:rPr lang="ko-KR" altLang="en-US" sz="2800" b="1" dirty="0" smtClean="0"/>
              <a:t>   동의어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샌프란시스코 평화조약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대일강화조약</a:t>
            </a:r>
          </a:p>
          <a:p>
            <a:pPr fontAlgn="base"/>
            <a:endParaRPr lang="en-US" altLang="ko-KR" sz="2200" dirty="0" smtClean="0"/>
          </a:p>
        </p:txBody>
      </p:sp>
      <p:pic>
        <p:nvPicPr>
          <p:cNvPr id="5" name="그림 4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371" y="1464471"/>
            <a:ext cx="9759677" cy="16419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9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5725" y="692697"/>
            <a:ext cx="10449236" cy="948013"/>
          </a:xfrm>
        </p:spPr>
        <p:txBody>
          <a:bodyPr>
            <a:noAutofit/>
          </a:bodyPr>
          <a:lstStyle/>
          <a:p>
            <a:pPr algn="l"/>
            <a:r>
              <a:rPr lang="en-US" altLang="ko-KR" b="1" dirty="0" smtClean="0">
                <a:solidFill>
                  <a:schemeClr val="accent6"/>
                </a:solidFill>
              </a:rPr>
              <a:t>[ </a:t>
            </a:r>
            <a:r>
              <a:rPr lang="ko-KR" altLang="en-US" b="1" dirty="0" smtClean="0"/>
              <a:t>대일평화조약</a:t>
            </a:r>
            <a:r>
              <a:rPr lang="en-US" altLang="ko-KR" b="1" dirty="0" smtClean="0"/>
              <a:t> </a:t>
            </a:r>
            <a:r>
              <a:rPr lang="en-US" altLang="ko-KR" b="1" dirty="0"/>
              <a:t>Treaty of Peace with </a:t>
            </a:r>
            <a:r>
              <a:rPr lang="en-US" altLang="ko-KR" b="1" dirty="0" smtClean="0"/>
              <a:t>Japan </a:t>
            </a:r>
            <a:r>
              <a:rPr lang="en-US" altLang="ko-KR" b="1" dirty="0" smtClean="0">
                <a:solidFill>
                  <a:schemeClr val="accent6"/>
                </a:solidFill>
              </a:rPr>
              <a:t>]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pic>
        <p:nvPicPr>
          <p:cNvPr id="5" name="그림 4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371" y="1464471"/>
            <a:ext cx="9759677" cy="16419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09" y="2073905"/>
            <a:ext cx="5842000" cy="3286125"/>
          </a:xfrm>
          <a:prstGeom prst="rect">
            <a:avLst/>
          </a:prstGeom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575584" y="5805265"/>
            <a:ext cx="11425269" cy="648073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000" b="1" dirty="0" smtClean="0"/>
              <a:t>&lt; </a:t>
            </a:r>
            <a:r>
              <a:rPr lang="ko-KR" altLang="en-US" sz="2000" b="1" dirty="0" smtClean="0"/>
              <a:t>왼쪽부터 </a:t>
            </a:r>
            <a:r>
              <a:rPr lang="ko-KR" altLang="en-US" sz="2000" b="1" dirty="0" err="1" smtClean="0"/>
              <a:t>덜레스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미국 장관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시볼드</a:t>
            </a:r>
            <a:r>
              <a:rPr lang="ko-KR" altLang="en-US" sz="2000" b="1" dirty="0"/>
              <a:t> 주일 미국 대사 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요시다 </a:t>
            </a:r>
            <a:r>
              <a:rPr lang="ko-KR" altLang="en-US" sz="2000" b="1" dirty="0" err="1"/>
              <a:t>시게루</a:t>
            </a:r>
            <a:r>
              <a:rPr lang="ko-KR" altLang="en-US" sz="2000" b="1" dirty="0"/>
              <a:t> 일본 총리 겸 </a:t>
            </a:r>
            <a:r>
              <a:rPr lang="ko-KR" altLang="en-US" sz="2000" b="1" dirty="0" smtClean="0"/>
              <a:t>외상 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  <a:p>
            <a:pPr fontAlgn="base"/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106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82869" y="692697"/>
            <a:ext cx="10773103" cy="948013"/>
          </a:xfrm>
        </p:spPr>
        <p:txBody>
          <a:bodyPr>
            <a:noAutofit/>
          </a:bodyPr>
          <a:lstStyle/>
          <a:p>
            <a:pPr algn="l"/>
            <a:r>
              <a:rPr lang="en-US" altLang="ko-KR" b="1" dirty="0" smtClean="0">
                <a:solidFill>
                  <a:schemeClr val="accent6"/>
                </a:solidFill>
              </a:rPr>
              <a:t>[ </a:t>
            </a:r>
            <a:r>
              <a:rPr lang="ko-KR" altLang="en-US" b="1" dirty="0" smtClean="0"/>
              <a:t>대일평화조약</a:t>
            </a:r>
            <a:r>
              <a:rPr lang="en-US" altLang="ko-KR" b="1" dirty="0" smtClean="0"/>
              <a:t> </a:t>
            </a:r>
            <a:r>
              <a:rPr lang="en-US" altLang="ko-KR" b="1" dirty="0"/>
              <a:t>Treaty of Peace with </a:t>
            </a:r>
            <a:r>
              <a:rPr lang="en-US" altLang="ko-KR" b="1" dirty="0" smtClean="0"/>
              <a:t>Japan </a:t>
            </a:r>
            <a:r>
              <a:rPr lang="en-US" altLang="ko-KR" b="1" dirty="0" smtClean="0">
                <a:solidFill>
                  <a:schemeClr val="accent6"/>
                </a:solidFill>
              </a:rPr>
              <a:t>]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pic>
        <p:nvPicPr>
          <p:cNvPr id="5" name="그림 4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371" y="1464471"/>
            <a:ext cx="9759677" cy="16419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13" y="2132857"/>
            <a:ext cx="3176915" cy="31568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132856"/>
            <a:ext cx="3176915" cy="31683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83" y="2132856"/>
            <a:ext cx="3187200" cy="3179885"/>
          </a:xfrm>
          <a:prstGeom prst="rect">
            <a:avLst/>
          </a:prstGeom>
        </p:spPr>
      </p:pic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2023760" y="5689763"/>
            <a:ext cx="8107295" cy="648073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400" b="1" dirty="0" smtClean="0"/>
              <a:t>&lt; </a:t>
            </a:r>
            <a:r>
              <a:rPr lang="ko-KR" altLang="en-US" sz="2400" b="1" dirty="0" smtClean="0"/>
              <a:t>이승만 前대통령</a:t>
            </a:r>
            <a:r>
              <a:rPr lang="en-US" altLang="ko-KR" sz="2400" b="1" dirty="0" smtClean="0"/>
              <a:t>,  </a:t>
            </a:r>
            <a:r>
              <a:rPr lang="ko-KR" altLang="en-US" sz="2400" b="1" dirty="0" smtClean="0"/>
              <a:t>요시다 </a:t>
            </a:r>
            <a:r>
              <a:rPr lang="ko-KR" altLang="en-US" sz="2400" b="1" dirty="0" err="1" smtClean="0"/>
              <a:t>시게루</a:t>
            </a:r>
            <a:r>
              <a:rPr lang="en-US" altLang="ko-KR" sz="2400" b="1" dirty="0" smtClean="0"/>
              <a:t>,  </a:t>
            </a:r>
            <a:r>
              <a:rPr lang="ko-KR" altLang="en-US" sz="2400" b="1" dirty="0" smtClean="0"/>
              <a:t>존 포스터 </a:t>
            </a:r>
            <a:r>
              <a:rPr lang="ko-KR" altLang="en-US" sz="2400" b="1" dirty="0" err="1" smtClean="0"/>
              <a:t>덜레스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&gt;</a:t>
            </a:r>
            <a:endParaRPr lang="ko-KR" altLang="en-US" sz="2400" b="1" dirty="0"/>
          </a:p>
          <a:p>
            <a:pPr fontAlgn="base"/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628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7049" y="692697"/>
            <a:ext cx="10627912" cy="948013"/>
          </a:xfrm>
        </p:spPr>
        <p:txBody>
          <a:bodyPr>
            <a:noAutofit/>
          </a:bodyPr>
          <a:lstStyle/>
          <a:p>
            <a:pPr algn="l"/>
            <a:r>
              <a:rPr lang="en-US" altLang="ko-KR" b="1" dirty="0" smtClean="0">
                <a:solidFill>
                  <a:schemeClr val="accent6"/>
                </a:solidFill>
              </a:rPr>
              <a:t>[ </a:t>
            </a:r>
            <a:r>
              <a:rPr lang="ko-KR" altLang="en-US" b="1" dirty="0" smtClean="0"/>
              <a:t>대일평화조약</a:t>
            </a:r>
            <a:r>
              <a:rPr lang="en-US" altLang="ko-KR" b="1" dirty="0" smtClean="0"/>
              <a:t> </a:t>
            </a:r>
            <a:r>
              <a:rPr lang="en-US" altLang="ko-KR" b="1" dirty="0"/>
              <a:t>Treaty of Peace with </a:t>
            </a:r>
            <a:r>
              <a:rPr lang="en-US" altLang="ko-KR" b="1" dirty="0" smtClean="0"/>
              <a:t>Japan </a:t>
            </a:r>
            <a:r>
              <a:rPr lang="en-US" altLang="ko-KR" b="1" dirty="0" smtClean="0">
                <a:solidFill>
                  <a:schemeClr val="accent6"/>
                </a:solidFill>
              </a:rPr>
              <a:t>]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pic>
        <p:nvPicPr>
          <p:cNvPr id="5" name="그림 4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371" y="1464471"/>
            <a:ext cx="9759677" cy="16419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4" y="2017125"/>
            <a:ext cx="4416491" cy="341774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53" y="1988841"/>
            <a:ext cx="4416491" cy="3417741"/>
          </a:xfrm>
          <a:prstGeom prst="rect">
            <a:avLst/>
          </a:prstGeom>
        </p:spPr>
      </p:pic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2848819" y="5800770"/>
            <a:ext cx="7008779" cy="648073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400" b="1" dirty="0" smtClean="0"/>
              <a:t>&lt; </a:t>
            </a:r>
            <a:r>
              <a:rPr lang="ko-KR" altLang="en-US" sz="2400" b="1" dirty="0" smtClean="0"/>
              <a:t>대일평화조약 </a:t>
            </a:r>
            <a:r>
              <a:rPr lang="ko-KR" altLang="en-US" sz="2400" b="1" dirty="0"/>
              <a:t>과정에서 유일하게 작성된 </a:t>
            </a:r>
            <a:r>
              <a:rPr lang="ko-KR" altLang="en-US" sz="2400" b="1" dirty="0" smtClean="0"/>
              <a:t>지도 </a:t>
            </a:r>
            <a:r>
              <a:rPr lang="en-US" altLang="ko-KR" sz="2400" b="1" dirty="0" smtClean="0"/>
              <a:t>&gt;</a:t>
            </a:r>
            <a:endParaRPr lang="ko-KR" altLang="en-US" sz="2400" b="1" dirty="0"/>
          </a:p>
          <a:p>
            <a:pPr fontAlgn="base"/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805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10411" y="2891017"/>
            <a:ext cx="10366176" cy="965969"/>
          </a:xfrm>
        </p:spPr>
        <p:txBody>
          <a:bodyPr>
            <a:normAutofit fontScale="90000"/>
          </a:bodyPr>
          <a:lstStyle/>
          <a:p>
            <a:r>
              <a:rPr lang="ko-KR" altLang="en-US" sz="8000" b="1" dirty="0">
                <a:latin typeface="HY궁서" panose="02030600000101010101" pitchFamily="18" charset="-127"/>
                <a:ea typeface="HY궁서" panose="02030600000101010101" pitchFamily="18" charset="-127"/>
              </a:rPr>
              <a:t>★ </a:t>
            </a:r>
            <a:r>
              <a:rPr lang="ko-KR" altLang="en-US" sz="8000" b="1" dirty="0" smtClean="0"/>
              <a:t>결과</a:t>
            </a:r>
            <a:r>
              <a:rPr lang="ko-KR" altLang="en-US" sz="8000" b="1" dirty="0">
                <a:latin typeface="HY궁서" panose="02030600000101010101" pitchFamily="18" charset="-127"/>
                <a:ea typeface="HY궁서" panose="02030600000101010101" pitchFamily="18" charset="-127"/>
              </a:rPr>
              <a:t> ★</a:t>
            </a:r>
            <a:r>
              <a:rPr lang="en-US" altLang="ko-KR" sz="8000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/>
            </a:r>
            <a:br>
              <a:rPr lang="en-US" altLang="ko-KR" b="1" dirty="0" smtClean="0">
                <a:solidFill>
                  <a:schemeClr val="bg1"/>
                </a:solidFill>
              </a:rPr>
            </a:br>
            <a:endParaRPr lang="ko-KR" altLang="en-US" sz="2600" b="1" dirty="0">
              <a:solidFill>
                <a:srgbClr val="FFC000"/>
              </a:solidFill>
            </a:endParaRPr>
          </a:p>
        </p:txBody>
      </p:sp>
      <p:pic>
        <p:nvPicPr>
          <p:cNvPr id="5" name="그림 4" descr="분필타이틀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5094" y="3796179"/>
            <a:ext cx="7392821" cy="244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2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15413" y="2132856"/>
            <a:ext cx="10363200" cy="2592288"/>
          </a:xfrm>
        </p:spPr>
        <p:txBody>
          <a:bodyPr>
            <a:normAutofit/>
          </a:bodyPr>
          <a:lstStyle/>
          <a:p>
            <a:r>
              <a:rPr lang="ko-KR" altLang="en-US" sz="5400" b="1" dirty="0" smtClean="0"/>
              <a:t>  </a:t>
            </a:r>
            <a:r>
              <a:rPr lang="ko-KR" altLang="en-US" sz="8900" b="1" dirty="0" err="1" smtClean="0"/>
              <a:t>조중변계조약</a:t>
            </a:r>
            <a:r>
              <a:rPr lang="en-US" altLang="ko-KR" sz="8900" b="1" dirty="0" smtClean="0"/>
              <a:t/>
            </a:r>
            <a:br>
              <a:rPr lang="en-US" altLang="ko-KR" sz="8900" b="1" dirty="0" smtClean="0"/>
            </a:br>
            <a:endParaRPr lang="ko-KR" altLang="en-US" sz="8900" b="1" dirty="0"/>
          </a:p>
        </p:txBody>
      </p:sp>
    </p:spTree>
    <p:extLst>
      <p:ext uri="{BB962C8B-B14F-4D97-AF65-F5344CB8AC3E}">
        <p14:creationId xmlns:p14="http://schemas.microsoft.com/office/powerpoint/2010/main" val="12447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백두산 정계비의 내용</a:t>
            </a:r>
            <a:endParaRPr lang="ko-KR" altLang="en-US" dirty="0"/>
          </a:p>
        </p:txBody>
      </p:sp>
      <p:pic>
        <p:nvPicPr>
          <p:cNvPr id="3074" name="Picture 2" descr="http://www.gasengi.com/data/cheditor4/1306/774a9c565597d345b82acbab21ed8687_MWIkafORHFq6XvIA1wYKNBuKmBkWtq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550505"/>
            <a:ext cx="3882886" cy="4871762"/>
          </a:xfrm>
          <a:prstGeom prst="rect">
            <a:avLst/>
          </a:prstGeom>
          <a:noFill/>
        </p:spPr>
      </p:pic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783368" y="1885122"/>
            <a:ext cx="6043658" cy="1679714"/>
          </a:xfrm>
        </p:spPr>
        <p:txBody>
          <a:bodyPr>
            <a:normAutofit fontScale="92500"/>
          </a:bodyPr>
          <a:lstStyle/>
          <a:p>
            <a:r>
              <a:rPr lang="ko-KR" altLang="en-US" sz="4800" b="1" dirty="0" err="1" smtClean="0">
                <a:solidFill>
                  <a:schemeClr val="accent4">
                    <a:lumMod val="75000"/>
                  </a:schemeClr>
                </a:solidFill>
              </a:rPr>
              <a:t>西爲鴨綠</a:t>
            </a:r>
            <a:r>
              <a:rPr lang="en-US" altLang="ko-KR" sz="48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altLang="ko-KR" sz="48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4800" b="1" dirty="0" err="1" smtClean="0">
                <a:solidFill>
                  <a:schemeClr val="accent4">
                    <a:lumMod val="75000"/>
                  </a:schemeClr>
                </a:solidFill>
              </a:rPr>
              <a:t>東爲土門</a:t>
            </a:r>
            <a:r>
              <a:rPr lang="en-US" altLang="ko-KR" sz="4800" b="1" dirty="0" smtClean="0">
                <a:solidFill>
                  <a:schemeClr val="accent2"/>
                </a:solidFill>
              </a:rPr>
              <a:t>, </a:t>
            </a:r>
            <a:r>
              <a:rPr lang="ko-KR" altLang="en-US" sz="4800" b="1" dirty="0" smtClean="0">
                <a:solidFill>
                  <a:schemeClr val="accent2"/>
                </a:solidFill>
              </a:rPr>
              <a:t>故於分水嶺</a:t>
            </a:r>
            <a:r>
              <a:rPr lang="en-US" altLang="ko-KR" sz="4800" b="1" dirty="0" smtClean="0">
                <a:solidFill>
                  <a:schemeClr val="accent2"/>
                </a:solidFill>
              </a:rPr>
              <a:t>, </a:t>
            </a:r>
            <a:r>
              <a:rPr lang="ko-KR" altLang="en-US" sz="4800" b="1" dirty="0" err="1" smtClean="0">
                <a:solidFill>
                  <a:schemeClr val="accent2"/>
                </a:solidFill>
              </a:rPr>
              <a:t>勒石爲記</a:t>
            </a:r>
            <a:endParaRPr lang="en-US" altLang="ko-KR" sz="4800" b="1" dirty="0" smtClean="0">
              <a:solidFill>
                <a:schemeClr val="accent2"/>
              </a:solidFill>
            </a:endParaRPr>
          </a:p>
          <a:p>
            <a:endParaRPr lang="en-US" altLang="ko-K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704522" y="3379304"/>
            <a:ext cx="62417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00B050"/>
                </a:solidFill>
              </a:rPr>
              <a:t>=</a:t>
            </a:r>
            <a:r>
              <a:rPr lang="ko-KR" altLang="en-US" sz="4000" b="1" dirty="0" smtClean="0">
                <a:solidFill>
                  <a:srgbClr val="00B050"/>
                </a:solidFill>
              </a:rPr>
              <a:t> 서쪽은 압록강으로 하고 동쪽은 </a:t>
            </a:r>
            <a:r>
              <a:rPr lang="ko-KR" altLang="en-US" sz="4000" b="1" dirty="0" err="1" smtClean="0">
                <a:solidFill>
                  <a:srgbClr val="00B050"/>
                </a:solidFill>
              </a:rPr>
              <a:t>토문강으로</a:t>
            </a:r>
            <a:r>
              <a:rPr lang="ko-KR" altLang="en-US" sz="4000" b="1" dirty="0" smtClean="0">
                <a:solidFill>
                  <a:srgbClr val="00B050"/>
                </a:solidFill>
              </a:rPr>
              <a:t> 하니 두 강의 분수령에 비석을 세워 적노라</a:t>
            </a:r>
            <a:r>
              <a:rPr lang="en-US" altLang="ko-KR" sz="4000" b="1" dirty="0" smtClean="0">
                <a:solidFill>
                  <a:srgbClr val="00B050"/>
                </a:solidFill>
              </a:rPr>
              <a:t>!</a:t>
            </a:r>
            <a:r>
              <a:rPr lang="ko-KR" altLang="en-US" sz="4000" dirty="0" smtClean="0">
                <a:solidFill>
                  <a:srgbClr val="00B050"/>
                </a:solidFill>
              </a:rPr>
              <a:t>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34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81297" y="1889671"/>
            <a:ext cx="6180082" cy="4248370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en-US" altLang="ko-KR" sz="4000" dirty="0" smtClean="0"/>
              <a:t>1945</a:t>
            </a:r>
            <a:r>
              <a:rPr lang="ko-KR" altLang="en-US" sz="4000" dirty="0" smtClean="0"/>
              <a:t>년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일제가 패망하면서 간도협약의 무효화</a:t>
            </a:r>
            <a:endParaRPr lang="en-US" altLang="ko-KR" sz="4000" dirty="0" smtClean="0"/>
          </a:p>
          <a:p>
            <a:r>
              <a:rPr lang="ko-KR" altLang="en-US" sz="4000" dirty="0" smtClean="0"/>
              <a:t>이에 새로 국경선을 정하기 위해 체결된 조약</a:t>
            </a:r>
            <a:endParaRPr lang="en-US" altLang="ko-KR" sz="4000" dirty="0" smtClean="0"/>
          </a:p>
          <a:p>
            <a:endParaRPr lang="ko-KR" altLang="en-US" sz="63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1" y="692696"/>
            <a:ext cx="11406407" cy="939784"/>
          </a:xfrm>
        </p:spPr>
        <p:txBody>
          <a:bodyPr/>
          <a:lstStyle/>
          <a:p>
            <a:pPr algn="ctr"/>
            <a:r>
              <a:rPr lang="ko-KR" altLang="en-US" dirty="0"/>
              <a:t>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조중</a:t>
            </a:r>
            <a:r>
              <a:rPr lang="ko-KR" altLang="en-US" dirty="0" smtClean="0"/>
              <a:t> 변계조약의  배경</a:t>
            </a:r>
            <a:endParaRPr lang="ko-KR" altLang="en-US" dirty="0"/>
          </a:p>
        </p:txBody>
      </p:sp>
      <p:pic>
        <p:nvPicPr>
          <p:cNvPr id="2050" name="Picture 2" descr="http://blogs.chosun.com/stonebird/wp-content/uploads/sites/3/2014/06/20131124_093907_b8551836caff4221f6c79b4051198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4" y="1889671"/>
            <a:ext cx="4811113" cy="39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제목 24"/>
          <p:cNvSpPr>
            <a:spLocks noGrp="1"/>
          </p:cNvSpPr>
          <p:nvPr>
            <p:ph type="title"/>
          </p:nvPr>
        </p:nvSpPr>
        <p:spPr>
          <a:xfrm>
            <a:off x="3616006" y="505074"/>
            <a:ext cx="4291968" cy="939784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  </a:t>
            </a:r>
            <a:r>
              <a:rPr lang="ko-KR" altLang="en-US" dirty="0" err="1" smtClean="0"/>
              <a:t>조중변계조약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0971" y="4437113"/>
            <a:ext cx="1065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 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31783" y="2177537"/>
            <a:ext cx="5327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/>
              <a:t>-1962</a:t>
            </a:r>
            <a:r>
              <a:rPr lang="ko-KR" altLang="en-US" sz="3000" dirty="0" smtClean="0"/>
              <a:t>년 </a:t>
            </a:r>
            <a:r>
              <a:rPr lang="en-US" altLang="ko-KR" sz="3000" dirty="0" smtClean="0"/>
              <a:t>10</a:t>
            </a:r>
            <a:r>
              <a:rPr lang="ko-KR" altLang="en-US" sz="3000" dirty="0" smtClean="0"/>
              <a:t>월 </a:t>
            </a:r>
            <a:r>
              <a:rPr lang="en-US" altLang="ko-KR" sz="3000" dirty="0" smtClean="0"/>
              <a:t>12</a:t>
            </a:r>
            <a:r>
              <a:rPr lang="ko-KR" altLang="en-US" sz="3000" dirty="0" smtClean="0"/>
              <a:t>일 조선민주주의공화국과 중화인민공화국 양국이 평양에서 체결한 국경 조약</a:t>
            </a:r>
            <a:endParaRPr lang="en-US" altLang="ko-KR" sz="3000" dirty="0" smtClean="0"/>
          </a:p>
          <a:p>
            <a:endParaRPr lang="en-US" altLang="ko-KR" sz="3000" dirty="0" smtClean="0"/>
          </a:p>
          <a:p>
            <a:r>
              <a:rPr lang="en-US" altLang="ko-KR" sz="3000" dirty="0" smtClean="0"/>
              <a:t>-1964</a:t>
            </a:r>
            <a:r>
              <a:rPr lang="ko-KR" altLang="en-US" sz="3000" dirty="0" smtClean="0"/>
              <a:t>년 </a:t>
            </a:r>
            <a:r>
              <a:rPr lang="en-US" altLang="ko-KR" sz="3000" dirty="0" smtClean="0"/>
              <a:t>3</a:t>
            </a:r>
            <a:r>
              <a:rPr lang="ko-KR" altLang="en-US" sz="3000" dirty="0" smtClean="0"/>
              <a:t>월 </a:t>
            </a:r>
            <a:r>
              <a:rPr lang="en-US" altLang="ko-KR" sz="3000" dirty="0" smtClean="0"/>
              <a:t>20</a:t>
            </a:r>
            <a:r>
              <a:rPr lang="ko-KR" altLang="en-US" sz="3000" dirty="0" smtClean="0"/>
              <a:t>일 베이징에서 양국이 의정서를 교환함으로써 발효</a:t>
            </a:r>
            <a:r>
              <a:rPr lang="en-US" altLang="ko-KR" sz="3000" dirty="0" smtClean="0"/>
              <a:t>.</a:t>
            </a:r>
            <a:endParaRPr lang="ko-KR" altLang="en-US" sz="3000" dirty="0"/>
          </a:p>
        </p:txBody>
      </p:sp>
      <p:pic>
        <p:nvPicPr>
          <p:cNvPr id="43" name="내용 개체 틀 4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77" y="1899568"/>
            <a:ext cx="5711853" cy="3626817"/>
          </a:xfrm>
        </p:spPr>
      </p:pic>
    </p:spTree>
    <p:extLst>
      <p:ext uri="{BB962C8B-B14F-4D97-AF65-F5344CB8AC3E}">
        <p14:creationId xmlns:p14="http://schemas.microsoft.com/office/powerpoint/2010/main" val="21787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8" y="764704"/>
            <a:ext cx="8860220" cy="3271268"/>
          </a:xfrm>
        </p:spPr>
      </p:pic>
      <p:sp>
        <p:nvSpPr>
          <p:cNvPr id="6" name="TextBox 5"/>
          <p:cNvSpPr txBox="1"/>
          <p:nvPr/>
        </p:nvSpPr>
        <p:spPr>
          <a:xfrm>
            <a:off x="1007435" y="4437112"/>
            <a:ext cx="98890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/>
              <a:t>▷ </a:t>
            </a:r>
            <a:r>
              <a:rPr lang="ko-KR" altLang="en-US" sz="4400" dirty="0" smtClean="0"/>
              <a:t>백두산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압록강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두만강을 경계로 양국의 국경선을 명확히 하는 내용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517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65433" y="2391363"/>
            <a:ext cx="10972800" cy="3168352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chemeClr val="accent4"/>
                </a:solidFill>
              </a:rPr>
              <a:t>이 조약은 양국이 모두 비밀로 하였기에 </a:t>
            </a:r>
            <a:r>
              <a:rPr lang="en-US" altLang="ko-KR" sz="2800" dirty="0">
                <a:solidFill>
                  <a:schemeClr val="accent4"/>
                </a:solidFill>
              </a:rPr>
              <a:t>1999</a:t>
            </a:r>
            <a:r>
              <a:rPr lang="ko-KR" altLang="en-US" sz="2800" dirty="0">
                <a:solidFill>
                  <a:schemeClr val="accent4"/>
                </a:solidFill>
              </a:rPr>
              <a:t>년에 세상에 알려짐</a:t>
            </a:r>
            <a:r>
              <a:rPr lang="en-US" altLang="ko-KR" sz="2800" dirty="0" smtClean="0">
                <a:solidFill>
                  <a:schemeClr val="accent4"/>
                </a:solidFill>
              </a:rPr>
              <a:t>. </a:t>
            </a:r>
          </a:p>
          <a:p>
            <a:endParaRPr lang="en-US" altLang="ko-KR" sz="2800" dirty="0" smtClean="0">
              <a:solidFill>
                <a:schemeClr val="accent4"/>
              </a:solidFill>
            </a:endParaRPr>
          </a:p>
          <a:p>
            <a:r>
              <a:rPr lang="ko-KR" altLang="en-US" sz="2800" dirty="0" smtClean="0">
                <a:solidFill>
                  <a:schemeClr val="accent4"/>
                </a:solidFill>
              </a:rPr>
              <a:t>국경선을 두만강으로 확정시켜 북한이 간도의 영유권을 포기하게 된 셈</a:t>
            </a:r>
            <a:r>
              <a:rPr lang="en-US" altLang="ko-KR" sz="2800" dirty="0" smtClean="0">
                <a:solidFill>
                  <a:schemeClr val="accent4"/>
                </a:solidFill>
              </a:rPr>
              <a:t>.</a:t>
            </a:r>
            <a:endParaRPr lang="en-US" altLang="ko-KR" sz="2800" dirty="0">
              <a:solidFill>
                <a:schemeClr val="accent4"/>
              </a:solidFill>
            </a:endParaRPr>
          </a:p>
          <a:p>
            <a:endParaRPr lang="en-US" altLang="ko-KR" sz="2800" dirty="0" smtClean="0">
              <a:solidFill>
                <a:schemeClr val="accent4"/>
              </a:solidFill>
            </a:endParaRPr>
          </a:p>
          <a:p>
            <a:r>
              <a:rPr lang="ko-KR" altLang="en-US" sz="2800" dirty="0" smtClean="0">
                <a:solidFill>
                  <a:schemeClr val="accent4"/>
                </a:solidFill>
              </a:rPr>
              <a:t>통일 후 중국과의 국경분쟁을 야기 시킬 수 있음</a:t>
            </a:r>
            <a:r>
              <a:rPr lang="en-US" altLang="ko-KR" sz="2800" dirty="0" smtClean="0">
                <a:solidFill>
                  <a:schemeClr val="accent4"/>
                </a:solidFill>
              </a:rPr>
              <a:t>.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    </a:t>
            </a:r>
            <a:r>
              <a:rPr lang="ko-KR" altLang="en-US" dirty="0" err="1" smtClean="0"/>
              <a:t>조중</a:t>
            </a:r>
            <a:r>
              <a:rPr lang="ko-KR" altLang="en-US" dirty="0" smtClean="0"/>
              <a:t> 변계조약의 문제와 한계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06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899429"/>
            <a:ext cx="10363200" cy="1829761"/>
          </a:xfrm>
        </p:spPr>
        <p:txBody>
          <a:bodyPr>
            <a:normAutofit fontScale="90000"/>
          </a:bodyPr>
          <a:lstStyle/>
          <a:p>
            <a:r>
              <a:rPr lang="ko-KR" altLang="en-US" sz="9900" dirty="0" smtClean="0"/>
              <a:t>간도가 중국 땅인 </a:t>
            </a:r>
            <a:r>
              <a:rPr lang="en-US" altLang="ko-KR" sz="9900" dirty="0" smtClean="0"/>
              <a:t/>
            </a:r>
            <a:br>
              <a:rPr lang="en-US" altLang="ko-KR" sz="9900" dirty="0" smtClean="0"/>
            </a:br>
            <a:r>
              <a:rPr lang="ko-KR" altLang="en-US" sz="9900" dirty="0" smtClean="0"/>
              <a:t>국제법적 이유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069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2923" y="2478573"/>
            <a:ext cx="6538711" cy="3480793"/>
          </a:xfrm>
        </p:spPr>
        <p:txBody>
          <a:bodyPr>
            <a:normAutofit/>
          </a:bodyPr>
          <a:lstStyle/>
          <a:p>
            <a:r>
              <a:rPr lang="ko-KR" altLang="en-US" dirty="0"/>
              <a:t>중국의 국경 안에서 전개된 모든 역사를 중국의 역사로 편입하려는 연구 프로젝트이다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 smtClean="0"/>
              <a:t>이해하려면 중국 역사 관점을 이해해야 함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중국이 이러한 정책을 시행하는 궁극적 목적은 중국의 전략지역인 동북지역</a:t>
            </a:r>
            <a:r>
              <a:rPr lang="en-US" altLang="ko-KR" dirty="0"/>
              <a:t>, </a:t>
            </a:r>
            <a:r>
              <a:rPr lang="ko-KR" altLang="en-US" dirty="0"/>
              <a:t>특히 고구려</a:t>
            </a:r>
            <a:r>
              <a:rPr lang="en-US" altLang="ko-KR" dirty="0"/>
              <a:t>· </a:t>
            </a:r>
            <a:r>
              <a:rPr lang="ko-KR" altLang="en-US" dirty="0"/>
              <a:t>발해 등 한반도와 관련된 역사를 중국의 역사로 만들어 한반도가 통일되었을 때 일어날 가능성이 있는 영토분쟁을 미연에 방지하는 데 있다</a:t>
            </a:r>
            <a:r>
              <a:rPr lang="en-US" altLang="ko-KR" b="1" dirty="0"/>
              <a:t>.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동북공정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62" y="2316874"/>
            <a:ext cx="4514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8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ᐁ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75" y="586484"/>
            <a:ext cx="7980083" cy="2808358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6952" y="4584211"/>
            <a:ext cx="1000584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/>
              <a:t>정리하면</a:t>
            </a:r>
            <a:r>
              <a:rPr lang="en-US" altLang="ko-KR" sz="3500" b="1" dirty="0"/>
              <a:t>,</a:t>
            </a:r>
            <a:r>
              <a:rPr lang="ko-KR" altLang="en-US" sz="3500" b="1" dirty="0"/>
              <a:t> 중국 日 </a:t>
            </a:r>
            <a:r>
              <a:rPr lang="en-US" altLang="ko-KR" sz="3500" b="1" dirty="0"/>
              <a:t>:</a:t>
            </a:r>
            <a:r>
              <a:rPr lang="ko-KR" altLang="en-US" sz="3500" b="1" dirty="0"/>
              <a:t> </a:t>
            </a:r>
            <a:r>
              <a:rPr lang="ko-KR" altLang="en-US" sz="3500" b="1" dirty="0">
                <a:solidFill>
                  <a:srgbClr val="FF0000"/>
                </a:solidFill>
              </a:rPr>
              <a:t>고구려와 발해가 우리 지방의 역사이니 간도 땅은 우리의 이어져온</a:t>
            </a:r>
            <a:r>
              <a:rPr lang="ko-KR" altLang="en-US" sz="3500" dirty="0">
                <a:solidFill>
                  <a:srgbClr val="FF0000"/>
                </a:solidFill>
              </a:rPr>
              <a:t> </a:t>
            </a:r>
            <a:r>
              <a:rPr lang="ko-KR" altLang="en-US" sz="3500" b="1" dirty="0">
                <a:solidFill>
                  <a:srgbClr val="FF0000"/>
                </a:solidFill>
              </a:rPr>
              <a:t>지방 </a:t>
            </a:r>
            <a:r>
              <a:rPr lang="ko-KR" altLang="en-US" sz="3500" b="1" dirty="0" smtClean="0">
                <a:solidFill>
                  <a:srgbClr val="FF0000"/>
                </a:solidFill>
              </a:rPr>
              <a:t>영토 역사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.</a:t>
            </a:r>
            <a:endParaRPr lang="ko-KR" altLang="en-US" sz="3500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sp>
        <p:nvSpPr>
          <p:cNvPr id="5" name="아래쪽 화살표 4"/>
          <p:cNvSpPr/>
          <p:nvPr/>
        </p:nvSpPr>
        <p:spPr>
          <a:xfrm>
            <a:off x="3510456" y="3594538"/>
            <a:ext cx="4582510" cy="546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82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4036" y="1205226"/>
            <a:ext cx="6919330" cy="483822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altLang="ko-KR" dirty="0" smtClean="0"/>
          </a:p>
          <a:p>
            <a:r>
              <a:rPr lang="ko-KR" altLang="en-US" sz="3500" dirty="0" smtClean="0"/>
              <a:t>간도 협약이란</a:t>
            </a:r>
            <a:r>
              <a:rPr lang="en-US" altLang="ko-KR" sz="3500" dirty="0" smtClean="0"/>
              <a:t>?</a:t>
            </a:r>
            <a:r>
              <a:rPr lang="ko-KR" altLang="en-US" sz="3500" dirty="0"/>
              <a:t> </a:t>
            </a:r>
            <a:endParaRPr lang="en-US" altLang="ko-KR" sz="3500" dirty="0" smtClean="0"/>
          </a:p>
          <a:p>
            <a:pPr marL="45720" indent="0">
              <a:buNone/>
            </a:pPr>
            <a:r>
              <a:rPr lang="en-US" altLang="ko-KR" sz="3500" dirty="0"/>
              <a:t>=</a:t>
            </a:r>
            <a:r>
              <a:rPr lang="ko-KR" altLang="en-US" sz="3500" dirty="0" smtClean="0"/>
              <a:t>일본이</a:t>
            </a:r>
            <a:r>
              <a:rPr lang="en-US" altLang="ko-KR" sz="3500" dirty="0" smtClean="0"/>
              <a:t> 1905</a:t>
            </a:r>
            <a:r>
              <a:rPr lang="ko-KR" altLang="en-US" sz="3500" dirty="0"/>
              <a:t>년 제</a:t>
            </a:r>
            <a:r>
              <a:rPr lang="en-US" altLang="ko-KR" sz="3500" dirty="0"/>
              <a:t>2</a:t>
            </a:r>
            <a:r>
              <a:rPr lang="ko-KR" altLang="en-US" sz="3500" dirty="0" smtClean="0"/>
              <a:t>차 한일 </a:t>
            </a:r>
            <a:r>
              <a:rPr lang="ko-KR" altLang="en-US" sz="3500" dirty="0"/>
              <a:t>협약으로 대한제국의 외교권을 불법적으로 강탈한 상태에서 </a:t>
            </a:r>
            <a:r>
              <a:rPr lang="en-US" altLang="ko-KR" sz="3500" dirty="0"/>
              <a:t>1909</a:t>
            </a:r>
            <a:r>
              <a:rPr lang="ko-KR" altLang="en-US" sz="3500" dirty="0"/>
              <a:t>년 </a:t>
            </a:r>
            <a:r>
              <a:rPr lang="en-US" altLang="ko-KR" sz="3500" dirty="0"/>
              <a:t>9</a:t>
            </a:r>
            <a:r>
              <a:rPr lang="ko-KR" altLang="en-US" sz="3500" dirty="0"/>
              <a:t>월 </a:t>
            </a:r>
            <a:r>
              <a:rPr lang="en-US" altLang="ko-KR" sz="3500" dirty="0"/>
              <a:t>4</a:t>
            </a:r>
            <a:r>
              <a:rPr lang="ko-KR" altLang="en-US" sz="3500" dirty="0"/>
              <a:t>일 청나라와 체결한 조약이다</a:t>
            </a:r>
            <a:r>
              <a:rPr lang="en-US" altLang="ko-KR" sz="3500" dirty="0"/>
              <a:t>.</a:t>
            </a:r>
            <a:endParaRPr lang="ko-KR" altLang="en-US" sz="3500" dirty="0"/>
          </a:p>
          <a:p>
            <a:pPr fontAlgn="base"/>
            <a:r>
              <a:rPr lang="ko-KR" altLang="en-US" sz="3500" dirty="0"/>
              <a:t>일제는 남만주철도 </a:t>
            </a:r>
            <a:r>
              <a:rPr lang="ko-KR" altLang="en-US" sz="3500" dirty="0" smtClean="0"/>
              <a:t>부설권과 </a:t>
            </a:r>
            <a:r>
              <a:rPr lang="ko-KR" altLang="en-US" sz="3500" dirty="0" err="1" smtClean="0"/>
              <a:t>푸순</a:t>
            </a:r>
            <a:r>
              <a:rPr lang="ko-KR" altLang="en-US" sz="3500" dirty="0" smtClean="0"/>
              <a:t> </a:t>
            </a:r>
            <a:r>
              <a:rPr lang="ko-KR" altLang="en-US" sz="3500" dirty="0"/>
              <a:t>채광 채굴권을 받고 간도 땅을 청나라에게 </a:t>
            </a:r>
            <a:r>
              <a:rPr lang="ko-KR" altLang="en-US" sz="3500" dirty="0" smtClean="0"/>
              <a:t>넘겨줌으로써 간도의 </a:t>
            </a:r>
            <a:r>
              <a:rPr lang="ko-KR" altLang="en-US" sz="3500" dirty="0"/>
              <a:t>지배권을 넘겨주게 된다</a:t>
            </a:r>
            <a:r>
              <a:rPr lang="en-US" altLang="ko-KR" sz="3500" dirty="0" smtClean="0"/>
              <a:t>.</a:t>
            </a:r>
          </a:p>
          <a:p>
            <a:pPr marL="109728" indent="0" fontAlgn="base">
              <a:buNone/>
            </a:pPr>
            <a:endParaRPr lang="en-US" altLang="ko-KR" dirty="0" smtClean="0"/>
          </a:p>
          <a:p>
            <a:pPr fontAlgn="base"/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1143000"/>
          </a:xfrm>
        </p:spPr>
        <p:txBody>
          <a:bodyPr/>
          <a:lstStyle/>
          <a:p>
            <a:pPr algn="ctr"/>
            <a:r>
              <a:rPr lang="ko-KR" altLang="en-US" dirty="0" smtClean="0"/>
              <a:t>간도 협약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66" y="2070537"/>
            <a:ext cx="4315150" cy="352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527381" y="908720"/>
            <a:ext cx="10972800" cy="5455674"/>
          </a:xfrm>
        </p:spPr>
        <p:txBody>
          <a:bodyPr/>
          <a:lstStyle/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국제법상 </a:t>
            </a:r>
            <a:r>
              <a:rPr lang="ko-KR" altLang="en-US" dirty="0"/>
              <a:t>분쟁이 있는 영토도 </a:t>
            </a:r>
            <a:r>
              <a:rPr lang="en-US" altLang="ko-KR" dirty="0" smtClean="0"/>
              <a:t>100</a:t>
            </a:r>
            <a:r>
              <a:rPr lang="ko-KR" altLang="en-US" dirty="0"/>
              <a:t>년간 땅을 지배하게 </a:t>
            </a:r>
            <a:r>
              <a:rPr lang="ko-KR" altLang="en-US" dirty="0" smtClean="0"/>
              <a:t>되면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 </a:t>
            </a:r>
            <a:r>
              <a:rPr lang="ko-KR" altLang="en-US" dirty="0"/>
              <a:t>땅은 그 나라의 것이 </a:t>
            </a:r>
            <a:r>
              <a:rPr lang="ko-KR" altLang="en-US" dirty="0" smtClean="0"/>
              <a:t>됨</a:t>
            </a:r>
            <a:r>
              <a:rPr lang="en-US" altLang="ko-KR" dirty="0" smtClean="0"/>
              <a:t>.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1909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월부터 중국이 간도 땅을 지배 해왔으니</a:t>
            </a:r>
            <a:endParaRPr lang="en-US" altLang="ko-KR" dirty="0" smtClean="0"/>
          </a:p>
          <a:p>
            <a:pPr marL="109728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현재 간도는 중국 땅이라고 볼 수 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098" name="Picture 2" descr="http://cfile22.uf.tistory.com/image/240D1935520DAFE91A27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84" y="3363310"/>
            <a:ext cx="8010844" cy="29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64"/>
            <a:ext cx="12192000" cy="6858001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260600" y="3409837"/>
            <a:ext cx="768138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ko-KR"/>
            </a:pPr>
            <a:endParaRPr lang="ko-KR" altLang="en-US" sz="2800">
              <a:solidFill>
                <a:schemeClr val="bg1">
                  <a:lumMod val="6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60600" y="2126331"/>
            <a:ext cx="739282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/>
            </a:pPr>
            <a:r>
              <a:rPr lang="ko-KR" altLang="en-US" sz="89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맑은 고딕"/>
                <a:ea typeface="맑은 고딕"/>
              </a:rPr>
              <a:t>통일한국과</a:t>
            </a:r>
          </a:p>
          <a:p>
            <a:pPr algn="ctr">
              <a:defRPr lang="ko-KR"/>
            </a:pPr>
            <a:r>
              <a:rPr lang="ko-KR" altLang="en-US" sz="89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맑은 고딕"/>
                <a:ea typeface="맑은 고딕"/>
              </a:rPr>
              <a:t>간도문제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07835" y="4941168"/>
            <a:ext cx="2976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ko-KR"/>
            </a:pPr>
            <a:endParaRPr lang="en-US" altLang="ko-KR" sz="1600">
              <a:solidFill>
                <a:schemeClr val="bg1">
                  <a:lumMod val="6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39616" y="6165305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en-US" altLang="ko" sz="1200">
              <a:solidFill>
                <a:schemeClr val="bg1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9581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ko-KR" dirty="0" err="1" smtClean="0"/>
              <a:t>동위토문</a:t>
            </a:r>
            <a:r>
              <a:rPr lang="ko-KR" altLang="ko-KR" dirty="0" smtClean="0"/>
              <a:t>(</a:t>
            </a:r>
            <a:r>
              <a:rPr lang="ko-KR" altLang="ko-KR" dirty="0" err="1" smtClean="0"/>
              <a:t>東爲土門</a:t>
            </a:r>
            <a:r>
              <a:rPr lang="ko-KR" altLang="ko-KR" dirty="0" smtClean="0"/>
              <a:t>)‘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중국의해석</a:t>
            </a:r>
            <a:endParaRPr lang="ko-KR" altLang="en-US" dirty="0"/>
          </a:p>
        </p:txBody>
      </p:sp>
      <p:pic>
        <p:nvPicPr>
          <p:cNvPr id="2050" name="Picture 2" descr="[중국 교환학생 in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97" y="2606251"/>
            <a:ext cx="4434613" cy="3198202"/>
          </a:xfrm>
          <a:prstGeom prst="rect">
            <a:avLst/>
          </a:prstGeom>
          <a:noFill/>
        </p:spPr>
      </p:pic>
      <p:pic>
        <p:nvPicPr>
          <p:cNvPr id="2052" name="Picture 4" descr="http://i.imgur.com/UPSg3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673" y="3525077"/>
            <a:ext cx="3847135" cy="277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구름 모양 설명선 10"/>
          <p:cNvSpPr/>
          <p:nvPr/>
        </p:nvSpPr>
        <p:spPr>
          <a:xfrm>
            <a:off x="8097077" y="2014330"/>
            <a:ext cx="3723861" cy="222636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dirty="0" err="1" smtClean="0"/>
              <a:t>토문강은</a:t>
            </a:r>
            <a:r>
              <a:rPr lang="ko-KR" altLang="en-US" sz="3500" dirty="0" smtClean="0"/>
              <a:t> </a:t>
            </a:r>
            <a:endParaRPr lang="en-US" altLang="ko-KR" sz="3500" dirty="0" smtClean="0"/>
          </a:p>
          <a:p>
            <a:pPr algn="ctr"/>
            <a:r>
              <a:rPr lang="ko-KR" altLang="en-US" sz="3500" dirty="0" smtClean="0"/>
              <a:t>두만강이다</a:t>
            </a:r>
            <a:r>
              <a:rPr lang="en-US" altLang="ko-KR" sz="3500" dirty="0" smtClean="0"/>
              <a:t>!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26671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내용 개체 틀 2"/>
          <p:cNvSpPr txBox="1"/>
          <p:nvPr/>
        </p:nvSpPr>
        <p:spPr>
          <a:xfrm>
            <a:off x="1103445" y="389806"/>
            <a:ext cx="10081683" cy="5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ts val="0"/>
              </a:spcAft>
              <a:defRPr lang="ko-KR"/>
            </a:pPr>
            <a:r>
              <a:rPr lang="ko-KR" altLang="en-US" sz="4400" b="1" dirty="0">
                <a:solidFill>
                  <a:schemeClr val="accent1"/>
                </a:solidFill>
                <a:latin typeface="맑은 고딕"/>
                <a:ea typeface="맑은 고딕"/>
              </a:rPr>
              <a:t>동북공정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35360" y="188640"/>
            <a:ext cx="11521280" cy="64087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527381" y="404664"/>
            <a:ext cx="576064" cy="360040"/>
            <a:chOff x="395536" y="404664"/>
            <a:chExt cx="432048" cy="360040"/>
          </a:xfrm>
        </p:grpSpPr>
        <p:sp>
          <p:nvSpPr>
            <p:cNvPr id="22" name="직사각형 21"/>
            <p:cNvSpPr/>
            <p:nvPr/>
          </p:nvSpPr>
          <p:spPr>
            <a:xfrm>
              <a:off x="395536" y="404664"/>
              <a:ext cx="288032" cy="288032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11560" y="548680"/>
              <a:ext cx="216024" cy="21602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518961" y="1274180"/>
            <a:ext cx="8063221" cy="2163771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/>
          </a:p>
        </p:txBody>
      </p:sp>
      <p:sp>
        <p:nvSpPr>
          <p:cNvPr id="72" name="직사각형 14"/>
          <p:cNvSpPr txBox="1"/>
          <p:nvPr/>
        </p:nvSpPr>
        <p:spPr>
          <a:xfrm>
            <a:off x="635319" y="1411909"/>
            <a:ext cx="6396101" cy="201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00" indent="-285600">
              <a:buFont typeface="Arial"/>
              <a:buChar char="•"/>
              <a:defRPr lang="ko-KR" altLang="en-US"/>
            </a:pPr>
            <a:r>
              <a:rPr lang="ko-KR" altLang="ko-KR" b="1" dirty="0">
                <a:solidFill>
                  <a:srgbClr val="000000"/>
                </a:solidFill>
              </a:rPr>
              <a:t>동북공정은 동북변강 역사와 현상계열 연구공정의 </a:t>
            </a:r>
            <a:r>
              <a:rPr lang="ko-KR" altLang="ko-KR" b="1" dirty="0" err="1">
                <a:solidFill>
                  <a:srgbClr val="000000"/>
                </a:solidFill>
              </a:rPr>
              <a:t>줄임말</a:t>
            </a:r>
            <a:endParaRPr lang="ko-KR" altLang="ko-KR" b="1" dirty="0">
              <a:solidFill>
                <a:srgbClr val="000000"/>
              </a:solidFill>
            </a:endParaRPr>
          </a:p>
          <a:p>
            <a:pPr marL="285600" indent="-285600">
              <a:buFont typeface="Arial"/>
              <a:buChar char="•"/>
              <a:defRPr lang="ko-KR" altLang="en-US"/>
            </a:pPr>
            <a:endParaRPr lang="ko-KR" altLang="ko-KR" b="1" dirty="0">
              <a:solidFill>
                <a:srgbClr val="000000"/>
              </a:solidFill>
            </a:endParaRPr>
          </a:p>
          <a:p>
            <a:pPr marL="285600" indent="-285600">
              <a:buFont typeface="Arial"/>
              <a:buChar char="•"/>
              <a:defRPr lang="ko-KR" altLang="en-US"/>
            </a:pPr>
            <a:r>
              <a:rPr lang="ko-KR" altLang="ko-KR" b="1" dirty="0">
                <a:solidFill>
                  <a:srgbClr val="000000"/>
                </a:solidFill>
              </a:rPr>
              <a:t>동북은 우리가 알고 있는 만주 지역을 뜻</a:t>
            </a:r>
            <a:r>
              <a:rPr lang="ko-KR" altLang="en-US" b="1" dirty="0">
                <a:solidFill>
                  <a:srgbClr val="000000"/>
                </a:solidFill>
              </a:rPr>
              <a:t>함</a:t>
            </a:r>
            <a:endParaRPr lang="ko-KR" altLang="ko-KR" b="1" dirty="0">
              <a:solidFill>
                <a:srgbClr val="000000"/>
              </a:solidFill>
            </a:endParaRPr>
          </a:p>
          <a:p>
            <a:pPr marL="285600" indent="-285600">
              <a:buFont typeface="Arial"/>
              <a:buChar char="•"/>
              <a:defRPr lang="ko-KR" altLang="en-US"/>
            </a:pPr>
            <a:endParaRPr lang="ko-KR" altLang="ko-KR" b="1" dirty="0">
              <a:solidFill>
                <a:srgbClr val="000000"/>
              </a:solidFill>
            </a:endParaRPr>
          </a:p>
          <a:p>
            <a:pPr marL="285600" indent="-285600">
              <a:buFont typeface="Arial"/>
              <a:buChar char="•"/>
              <a:defRPr lang="ko-KR" altLang="en-US"/>
            </a:pPr>
            <a:r>
              <a:rPr lang="ko-KR" altLang="ko-KR" b="1" dirty="0">
                <a:solidFill>
                  <a:srgbClr val="000000"/>
                </a:solidFill>
              </a:rPr>
              <a:t>공정은 일종의 공작으로 볼 수 있</a:t>
            </a:r>
            <a:r>
              <a:rPr lang="ko-KR" altLang="en-US" b="1" dirty="0">
                <a:solidFill>
                  <a:srgbClr val="000000"/>
                </a:solidFill>
              </a:rPr>
              <a:t>음</a:t>
            </a:r>
            <a:endParaRPr lang="ko-KR" altLang="ko-KR" b="1" dirty="0">
              <a:solidFill>
                <a:srgbClr val="000000"/>
              </a:solidFill>
            </a:endParaRPr>
          </a:p>
          <a:p>
            <a:pPr marL="285600" indent="-285600">
              <a:buFont typeface="Arial"/>
              <a:buChar char="•"/>
              <a:defRPr lang="ko-KR" altLang="en-US"/>
            </a:pPr>
            <a:endParaRPr lang="ko-KR" altLang="ko-KR" b="1" dirty="0">
              <a:solidFill>
                <a:srgbClr val="000000"/>
              </a:solidFill>
            </a:endParaRPr>
          </a:p>
          <a:p>
            <a:pPr marL="285600" indent="-285600">
              <a:buFont typeface="Arial"/>
              <a:buChar char="•"/>
              <a:defRPr lang="ko-KR" altLang="en-US"/>
            </a:pPr>
            <a:r>
              <a:rPr lang="ko-KR" altLang="ko-KR" b="1" dirty="0">
                <a:solidFill>
                  <a:srgbClr val="000000"/>
                </a:solidFill>
              </a:rPr>
              <a:t>중국의 동북 지방에 관해 구체적으로 추진하는 커다란 계획</a:t>
            </a:r>
          </a:p>
        </p:txBody>
      </p:sp>
      <p:pic>
        <p:nvPicPr>
          <p:cNvPr id="73" name="그림 13"/>
          <p:cNvPicPr>
            <a:picLocks noChangeAspect="1"/>
          </p:cNvPicPr>
          <p:nvPr/>
        </p:nvPicPr>
        <p:blipFill rotWithShape="1">
          <a:blip r:embed="rId2"/>
          <a:srcRect r="-1790" b="8280"/>
          <a:stretch>
            <a:fillRect/>
          </a:stretch>
        </p:blipFill>
        <p:spPr>
          <a:xfrm>
            <a:off x="4992415" y="3392996"/>
            <a:ext cx="6548916" cy="3116413"/>
          </a:xfrm>
          <a:prstGeom prst="roundRect">
            <a:avLst>
              <a:gd name="adj" fmla="val 16667"/>
            </a:avLst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4" name="그림 1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6200000" flipH="1">
            <a:off x="2262993" y="3850164"/>
            <a:ext cx="1477399" cy="22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8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"/>
          <p:cNvSpPr>
            <a:spLocks noChangeArrowheads="1"/>
          </p:cNvSpPr>
          <p:nvPr/>
        </p:nvSpPr>
        <p:spPr>
          <a:xfrm>
            <a:off x="1519606" y="1014358"/>
            <a:ext cx="7968886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indent="-342900" algn="ctr" defTabSz="885826" eaLnBrk="1" latinLnBrk="1" hangingPunct="1">
              <a:buFont typeface="Wingdings"/>
              <a:buChar char="v"/>
              <a:defRPr lang="ko-KR" altLang="en-US"/>
            </a:pPr>
            <a:r>
              <a:rPr lang="ko-KR" altLang="en-US" sz="4400" b="1" i="0" u="none" kern="1200" spc="-292" dirty="0">
                <a:solidFill>
                  <a:schemeClr val="tx2"/>
                </a:solidFill>
                <a:latin typeface="함초롬돋움"/>
                <a:ea typeface="함초롬돋움"/>
                <a:cs typeface="Times New Roman"/>
              </a:rPr>
              <a:t>간도영토 중국영유권 무효 증거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35360" y="188640"/>
            <a:ext cx="11521280" cy="64087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527381" y="404664"/>
            <a:ext cx="576064" cy="360040"/>
            <a:chOff x="395536" y="404664"/>
            <a:chExt cx="432048" cy="360040"/>
          </a:xfrm>
        </p:grpSpPr>
        <p:sp>
          <p:nvSpPr>
            <p:cNvPr id="25" name="직사각형 24"/>
            <p:cNvSpPr/>
            <p:nvPr/>
          </p:nvSpPr>
          <p:spPr>
            <a:xfrm>
              <a:off x="395536" y="404664"/>
              <a:ext cx="288032" cy="288032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11560" y="548680"/>
              <a:ext cx="216024" cy="21602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5" name="내용 개체 틀 2"/>
          <p:cNvSpPr txBox="1"/>
          <p:nvPr/>
        </p:nvSpPr>
        <p:spPr>
          <a:xfrm>
            <a:off x="1103445" y="389806"/>
            <a:ext cx="10081683" cy="5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0"/>
              </a:spcAft>
              <a:defRPr lang="ko-KR"/>
            </a:pPr>
            <a:r>
              <a:rPr lang="ko-KR" altLang="en-US" sz="2000" b="1">
                <a:latin typeface="맑은 고딕"/>
                <a:ea typeface="맑은 고딕"/>
              </a:rPr>
              <a:t>한국통일 후 간도영유권 문제</a:t>
            </a:r>
          </a:p>
        </p:txBody>
      </p:sp>
      <p:sp>
        <p:nvSpPr>
          <p:cNvPr id="39" name="직사각형 14"/>
          <p:cNvSpPr txBox="1"/>
          <p:nvPr/>
        </p:nvSpPr>
        <p:spPr>
          <a:xfrm>
            <a:off x="5291518" y="1888371"/>
            <a:ext cx="589361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00" indent="-285600">
              <a:buFont typeface="Arial"/>
              <a:buChar char="•"/>
              <a:defRPr lang="ko-KR" altLang="en-US"/>
            </a:pPr>
            <a:r>
              <a:rPr lang="ko-KR" altLang="ko-KR" sz="2500" b="1" dirty="0" smtClean="0">
                <a:solidFill>
                  <a:srgbClr val="000000"/>
                </a:solidFill>
              </a:rPr>
              <a:t>일제는 </a:t>
            </a:r>
            <a:r>
              <a:rPr lang="ko-KR" altLang="ko-KR" sz="2500" b="1" dirty="0" err="1">
                <a:solidFill>
                  <a:srgbClr val="000000"/>
                </a:solidFill>
              </a:rPr>
              <a:t>푸순탄광</a:t>
            </a:r>
            <a:r>
              <a:rPr lang="ko-KR" altLang="ko-KR" sz="2500" b="1" dirty="0">
                <a:solidFill>
                  <a:srgbClr val="000000"/>
                </a:solidFill>
              </a:rPr>
              <a:t> 개발권 남만주철도 부설권 등 4대 이권을 얻는 대가로 한국 영토인 간도를 청나라에 넘겨줬다</a:t>
            </a:r>
            <a:r>
              <a:rPr lang="ko-KR" altLang="en-US" sz="2500" b="1" dirty="0" smtClean="0">
                <a:solidFill>
                  <a:srgbClr val="000000"/>
                </a:solidFill>
              </a:rPr>
              <a:t>.</a:t>
            </a:r>
            <a:endParaRPr lang="ko-KR" altLang="en-US" sz="2500" b="1" dirty="0">
              <a:solidFill>
                <a:srgbClr val="000000"/>
              </a:solidFill>
            </a:endParaRPr>
          </a:p>
          <a:p>
            <a:pPr marL="285600" indent="-285600">
              <a:buFont typeface="Arial"/>
              <a:buChar char="•"/>
              <a:defRPr lang="ko-KR" altLang="en-US"/>
            </a:pPr>
            <a:endParaRPr lang="ko-KR" altLang="ko-KR" sz="2500" b="1" dirty="0">
              <a:solidFill>
                <a:srgbClr val="000000"/>
              </a:solidFill>
            </a:endParaRPr>
          </a:p>
          <a:p>
            <a:pPr marL="285600" indent="-285600">
              <a:buFont typeface="Arial"/>
              <a:buChar char="•"/>
              <a:defRPr lang="ko-KR" altLang="en-US"/>
            </a:pPr>
            <a:r>
              <a:rPr lang="ko-KR" altLang="ko-KR" sz="2500" b="1" dirty="0">
                <a:solidFill>
                  <a:srgbClr val="000000"/>
                </a:solidFill>
              </a:rPr>
              <a:t>중국과 북한이 60년대에 체결한 것을 알려지고 있는 국경조약도 남북이 통일될 경우 남한 입장에서는 비합법적 정부간에 체결된 조약이므로 </a:t>
            </a:r>
            <a:r>
              <a:rPr lang="ko-KR" altLang="ko-KR" sz="2500" b="1" dirty="0">
                <a:solidFill>
                  <a:schemeClr val="accent2"/>
                </a:solidFill>
              </a:rPr>
              <a:t>무효</a:t>
            </a:r>
            <a:r>
              <a:rPr lang="ko-KR" altLang="ko-KR" sz="2500" b="1" dirty="0">
                <a:solidFill>
                  <a:srgbClr val="000000"/>
                </a:solidFill>
              </a:rPr>
              <a:t>라는 주장을 할 수 있다. </a:t>
            </a:r>
          </a:p>
          <a:p>
            <a:pPr marL="285600" indent="-285600">
              <a:buFont typeface="Arial"/>
              <a:buChar char="•"/>
              <a:defRPr lang="ko-KR" altLang="en-US"/>
            </a:pPr>
            <a:endParaRPr lang="ko-KR" altLang="ko-KR" sz="2500" b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http://cfs11.tistory.com/image/27/tistory/2008/10/10/16/04/48eefe8f1fc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5" y="1888371"/>
            <a:ext cx="3924943" cy="20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file26.uf.tistory.com/image/2324653F5583C5260E58D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382814"/>
            <a:ext cx="3462487" cy="196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08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88456" y="2611761"/>
            <a:ext cx="8440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89062">
              <a:spcAft>
                <a:spcPct val="40000"/>
              </a:spcAft>
              <a:defRPr lang="ko-KR" altLang="en-US"/>
            </a:pPr>
            <a:r>
              <a:rPr lang="en-US" altLang="ko-KR" sz="7200" dirty="0">
                <a:solidFill>
                  <a:srgbClr val="333333"/>
                </a:solidFill>
                <a:latin typeface="맑은 고딕"/>
                <a:ea typeface="맑은 고딕"/>
              </a:rPr>
              <a:t>THANK YOU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35360" y="188640"/>
            <a:ext cx="11521280" cy="64087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85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ko-KR" dirty="0" err="1" smtClean="0"/>
              <a:t>동위토문</a:t>
            </a:r>
            <a:r>
              <a:rPr lang="ko-KR" altLang="ko-KR" dirty="0" smtClean="0"/>
              <a:t>(</a:t>
            </a:r>
            <a:r>
              <a:rPr lang="ko-KR" altLang="ko-KR" dirty="0" err="1" smtClean="0"/>
              <a:t>東爲土門</a:t>
            </a:r>
            <a:r>
              <a:rPr lang="ko-KR" altLang="ko-KR" dirty="0" smtClean="0"/>
              <a:t>)‘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한국의해석</a:t>
            </a:r>
            <a:endParaRPr lang="ko-KR" altLang="en-US" dirty="0"/>
          </a:p>
        </p:txBody>
      </p:sp>
      <p:sp>
        <p:nvSpPr>
          <p:cNvPr id="1030" name="AutoShape 6" descr="한국국기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http://cfile235.uf.daum.net/image/194B9A0E4B01DB673466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62" y="2251212"/>
            <a:ext cx="5153025" cy="3743325"/>
          </a:xfrm>
          <a:prstGeom prst="rect">
            <a:avLst/>
          </a:prstGeom>
          <a:noFill/>
        </p:spPr>
      </p:pic>
      <p:pic>
        <p:nvPicPr>
          <p:cNvPr id="1034" name="Picture 10" descr="http://blogimg.ohmynews.com/attach/6909/1249145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605" y="3366052"/>
            <a:ext cx="2574925" cy="3052556"/>
          </a:xfrm>
          <a:prstGeom prst="rect">
            <a:avLst/>
          </a:prstGeom>
          <a:noFill/>
        </p:spPr>
      </p:pic>
      <p:sp>
        <p:nvSpPr>
          <p:cNvPr id="12" name="구름 모양 설명선 11"/>
          <p:cNvSpPr/>
          <p:nvPr/>
        </p:nvSpPr>
        <p:spPr>
          <a:xfrm>
            <a:off x="8397689" y="1638658"/>
            <a:ext cx="3240106" cy="225287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 err="1" smtClean="0"/>
              <a:t>토문강</a:t>
            </a:r>
            <a:r>
              <a:rPr lang="ko-KR" altLang="en-US" sz="3600" dirty="0" smtClean="0"/>
              <a:t> 은 송화강이다</a:t>
            </a:r>
            <a:r>
              <a:rPr lang="en-US" altLang="ko-KR" sz="3600" dirty="0" smtClean="0"/>
              <a:t>!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867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99" y="304800"/>
            <a:ext cx="9875520" cy="1356360"/>
          </a:xfrm>
        </p:spPr>
        <p:txBody>
          <a:bodyPr/>
          <a:lstStyle/>
          <a:p>
            <a:pPr algn="ctr"/>
            <a:r>
              <a:rPr lang="ko-KR" altLang="en-US" dirty="0" smtClean="0"/>
              <a:t>백두산정계비와 간도 동영상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http://cafe.naver.com/nb1ujr/196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39" y="2604846"/>
            <a:ext cx="55530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99930"/>
          </a:xfrm>
        </p:spPr>
        <p:txBody>
          <a:bodyPr/>
          <a:lstStyle/>
          <a:p>
            <a:pPr algn="ctr"/>
            <a:r>
              <a:rPr lang="ko-KR" altLang="en-US" dirty="0" smtClean="0"/>
              <a:t>백두산정계비의 최근 연구</a:t>
            </a:r>
            <a:endParaRPr lang="ko-KR" altLang="en-US" dirty="0"/>
          </a:p>
        </p:txBody>
      </p:sp>
      <p:pic>
        <p:nvPicPr>
          <p:cNvPr id="18434" name="Picture 2" descr="http://www.jlcxwb.co.kr/n_news/peg/20150616102441_13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16" y="1713810"/>
            <a:ext cx="5145846" cy="1723473"/>
          </a:xfrm>
          <a:prstGeom prst="rect">
            <a:avLst/>
          </a:prstGeom>
          <a:noFill/>
        </p:spPr>
      </p:pic>
      <p:pic>
        <p:nvPicPr>
          <p:cNvPr id="18436" name="Picture 4" descr="http://arim.pe.kr/liguard_bbs/aribbs/data_file/li_mordern_33_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84" y="3611218"/>
            <a:ext cx="5238750" cy="2857500"/>
          </a:xfrm>
          <a:prstGeom prst="rect">
            <a:avLst/>
          </a:prstGeom>
          <a:noFill/>
        </p:spPr>
      </p:pic>
      <p:sp>
        <p:nvSpPr>
          <p:cNvPr id="8" name="아래쪽 화살표 7"/>
          <p:cNvSpPr/>
          <p:nvPr/>
        </p:nvSpPr>
        <p:spPr>
          <a:xfrm>
            <a:off x="7156173" y="4585251"/>
            <a:ext cx="2544418" cy="516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099590" y="5132875"/>
            <a:ext cx="51550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/>
              <a:t>토문강은</a:t>
            </a:r>
            <a:r>
              <a:rPr lang="ko-KR" altLang="en-US" sz="3200" dirty="0" smtClean="0"/>
              <a:t> 무슨 강 일까</a:t>
            </a:r>
            <a:r>
              <a:rPr lang="en-US" altLang="ko-KR" sz="3200" dirty="0" smtClean="0"/>
              <a:t>??</a:t>
            </a:r>
            <a:r>
              <a:rPr lang="ko-KR" altLang="en-US" sz="3200" dirty="0" smtClean="0"/>
              <a:t>  </a:t>
            </a:r>
            <a:endParaRPr lang="en-US" altLang="ko-KR" sz="3200" dirty="0" smtClean="0"/>
          </a:p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21" y="1863368"/>
            <a:ext cx="3775962" cy="24809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2"/>
            <a:ext cx="12192000" cy="68580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37593" y="2795751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ko-KR" altLang="en-US" sz="6600" dirty="0" err="1" smtClean="0">
                <a:solidFill>
                  <a:schemeClr val="bg1"/>
                </a:solidFill>
              </a:rPr>
              <a:t>을유감계회담</a:t>
            </a:r>
            <a:r>
              <a:rPr lang="ko-KR" altLang="en-US" sz="6600" dirty="0" smtClean="0">
                <a:solidFill>
                  <a:schemeClr val="bg1"/>
                </a:solidFill>
              </a:rPr>
              <a:t> </a:t>
            </a:r>
            <a:r>
              <a:rPr lang="en-US" altLang="ko-KR" sz="6600" dirty="0" smtClean="0">
                <a:solidFill>
                  <a:schemeClr val="bg1"/>
                </a:solidFill>
              </a:rPr>
              <a:t>(</a:t>
            </a:r>
            <a:r>
              <a:rPr lang="ko-KR" altLang="en-US" sz="6600" dirty="0" err="1" smtClean="0">
                <a:solidFill>
                  <a:schemeClr val="bg1"/>
                </a:solidFill>
              </a:rPr>
              <a:t>乙酉勘界談</a:t>
            </a:r>
            <a:r>
              <a:rPr lang="en-US" altLang="ko-KR" sz="6600" dirty="0">
                <a:solidFill>
                  <a:schemeClr val="bg1"/>
                </a:solidFill>
              </a:rPr>
              <a:t>) </a:t>
            </a:r>
            <a:r>
              <a:rPr lang="ko-KR" altLang="en-US" sz="6600" dirty="0">
                <a:solidFill>
                  <a:schemeClr val="bg1"/>
                </a:solidFill>
              </a:rPr>
              <a:t/>
            </a:r>
            <a:br>
              <a:rPr lang="ko-KR" altLang="en-US" sz="6600" dirty="0">
                <a:solidFill>
                  <a:schemeClr val="bg1"/>
                </a:solidFill>
              </a:rPr>
            </a:br>
            <a:endParaRPr lang="ko-KR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TM03457444[[fn=기본]]</Template>
  <TotalTime>310</TotalTime>
  <Words>747</Words>
  <Application>Microsoft Office PowerPoint</Application>
  <PresentationFormat>사용자 지정</PresentationFormat>
  <Paragraphs>157</Paragraphs>
  <Slides>52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3" baseType="lpstr">
      <vt:lpstr>기본</vt:lpstr>
      <vt:lpstr>간도가 중국땅이라는   중국의 주장</vt:lpstr>
      <vt:lpstr>간도와 백두산정계비</vt:lpstr>
      <vt:lpstr>백두산정계비란?</vt:lpstr>
      <vt:lpstr>백두산 정계비의 내용</vt:lpstr>
      <vt:lpstr>동위토문(東爲土門)‘의 중국의해석</vt:lpstr>
      <vt:lpstr>동위토문(東爲土門)‘의 한국의해석</vt:lpstr>
      <vt:lpstr>백두산정계비와 간도 동영상</vt:lpstr>
      <vt:lpstr>백두산정계비의 최근 연구</vt:lpstr>
      <vt:lpstr>을유감계회담 (乙酉勘界談)  </vt:lpstr>
      <vt:lpstr>을유감계회담</vt:lpstr>
      <vt:lpstr>을유감계회담</vt:lpstr>
      <vt:lpstr>을유감계회담</vt:lpstr>
      <vt:lpstr>을유감계회담</vt:lpstr>
      <vt:lpstr>봉금지대</vt:lpstr>
      <vt:lpstr>봉금 지대란?</vt:lpstr>
      <vt:lpstr>봉금지대에 대하여</vt:lpstr>
      <vt:lpstr>조선인과 청인 다툼 외교문제 비화 </vt:lpstr>
      <vt:lpstr>PowerPoint 프레젠테이션</vt:lpstr>
      <vt:lpstr> 정해감계  丁亥勘界會談</vt:lpstr>
      <vt:lpstr>1887년        한 중  감계지도</vt:lpstr>
      <vt:lpstr>간도 조선  영토 편입중  외교지도  발견</vt:lpstr>
      <vt:lpstr>봉금지대는 조선과  청의  중립지대</vt:lpstr>
      <vt:lpstr>러일전쟁과 을사보호조약</vt:lpstr>
      <vt:lpstr>러일전쟁</vt:lpstr>
      <vt:lpstr>러일전쟁</vt:lpstr>
      <vt:lpstr>을사보호조약</vt:lpstr>
      <vt:lpstr>을사보호조약</vt:lpstr>
      <vt:lpstr>1909 간도 협약</vt:lpstr>
      <vt:lpstr>간도협약이란?</vt:lpstr>
      <vt:lpstr>간도협약=식민 청산의 마지막 과제</vt:lpstr>
      <vt:lpstr>기억되지 않는 역사는 반복된다</vt:lpstr>
      <vt:lpstr>위와 같은 뉴스 속보를 보게 되길 진심을 다해 기원합니다.</vt:lpstr>
      <vt:lpstr>대일평화조약  </vt:lpstr>
      <vt:lpstr>[ 대일평화조약 Treaty of Peace with Japan ]</vt:lpstr>
      <vt:lpstr>[ 대일평화조약 Treaty of Peace with Japan ]</vt:lpstr>
      <vt:lpstr>[ 대일평화조약 Treaty of Peace with Japan ]</vt:lpstr>
      <vt:lpstr>[ 대일평화조약 Treaty of Peace with Japan ]</vt:lpstr>
      <vt:lpstr>★ 결과 ★  </vt:lpstr>
      <vt:lpstr>  조중변계조약 </vt:lpstr>
      <vt:lpstr>  조중 변계조약의  배경</vt:lpstr>
      <vt:lpstr>  조중변계조약</vt:lpstr>
      <vt:lpstr>PowerPoint 프레젠테이션</vt:lpstr>
      <vt:lpstr>    조중 변계조약의 문제와 한계</vt:lpstr>
      <vt:lpstr>간도가 중국 땅인  국제법적 이유 </vt:lpstr>
      <vt:lpstr>동북공정</vt:lpstr>
      <vt:lpstr> </vt:lpstr>
      <vt:lpstr>간도 협약</vt:lpstr>
      <vt:lpstr> 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러일전쟁과 을사보호조약</dc:title>
  <dc:creator>User</dc:creator>
  <cp:lastModifiedBy>사용자</cp:lastModifiedBy>
  <cp:revision>38</cp:revision>
  <dcterms:created xsi:type="dcterms:W3CDTF">2015-09-28T12:32:32Z</dcterms:created>
  <dcterms:modified xsi:type="dcterms:W3CDTF">2015-09-30T12:24:32Z</dcterms:modified>
</cp:coreProperties>
</file>