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9" r:id="rId4"/>
    <p:sldId id="260" r:id="rId5"/>
    <p:sldId id="279" r:id="rId6"/>
    <p:sldId id="280" r:id="rId7"/>
    <p:sldId id="262" r:id="rId8"/>
    <p:sldId id="263" r:id="rId9"/>
    <p:sldId id="264" r:id="rId10"/>
    <p:sldId id="290" r:id="rId11"/>
    <p:sldId id="289" r:id="rId12"/>
    <p:sldId id="294" r:id="rId13"/>
    <p:sldId id="292" r:id="rId14"/>
    <p:sldId id="293" r:id="rId15"/>
    <p:sldId id="295" r:id="rId16"/>
    <p:sldId id="291" r:id="rId17"/>
    <p:sldId id="296" r:id="rId18"/>
    <p:sldId id="297" r:id="rId19"/>
    <p:sldId id="298" r:id="rId20"/>
    <p:sldId id="301" r:id="rId21"/>
    <p:sldId id="300" r:id="rId22"/>
    <p:sldId id="303" r:id="rId23"/>
    <p:sldId id="302" r:id="rId24"/>
    <p:sldId id="267" r:id="rId25"/>
    <p:sldId id="275" r:id="rId26"/>
    <p:sldId id="276" r:id="rId27"/>
    <p:sldId id="274" r:id="rId28"/>
    <p:sldId id="269" r:id="rId29"/>
    <p:sldId id="271" r:id="rId30"/>
    <p:sldId id="272" r:id="rId31"/>
    <p:sldId id="273" r:id="rId32"/>
    <p:sldId id="283" r:id="rId33"/>
    <p:sldId id="282" r:id="rId34"/>
    <p:sldId id="286" r:id="rId35"/>
    <p:sldId id="285" r:id="rId36"/>
    <p:sldId id="287" r:id="rId37"/>
    <p:sldId id="270" r:id="rId38"/>
    <p:sldId id="277" r:id="rId39"/>
    <p:sldId id="305" r:id="rId40"/>
    <p:sldId id="278" r:id="rId41"/>
    <p:sldId id="304" r:id="rId4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98" d="100"/>
          <a:sy n="98" d="100"/>
        </p:scale>
        <p:origin x="-276" y="-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직사각형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직사각형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직사각형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직사각형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모서리가 둥근 직사각형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모서리가 둥근 직사각형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직사각형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직사각형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직사각형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직사각형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제목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9" name="부제목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  <p:sp>
        <p:nvSpPr>
          <p:cNvPr id="28" name="날짜 개체 틀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06D383BE-DE92-4DB4-A96D-7909E25A6FDD}" type="datetimeFigureOut">
              <a:rPr lang="ko-KR" altLang="en-US" smtClean="0"/>
              <a:pPr/>
              <a:t>2015-09-29</a:t>
            </a:fld>
            <a:endParaRPr lang="ko-KR" altLang="en-US"/>
          </a:p>
        </p:txBody>
      </p:sp>
      <p:sp>
        <p:nvSpPr>
          <p:cNvPr id="17" name="바닥글 개체 틀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F2B7418C-6EC3-4333-9795-3D8D5227AB6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383BE-DE92-4DB4-A96D-7909E25A6FDD}" type="datetimeFigureOut">
              <a:rPr lang="ko-KR" altLang="en-US" smtClean="0"/>
              <a:pPr/>
              <a:t>2015-09-29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7418C-6EC3-4333-9795-3D8D5227AB6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383BE-DE92-4DB4-A96D-7909E25A6FDD}" type="datetimeFigureOut">
              <a:rPr lang="ko-KR" altLang="en-US" smtClean="0"/>
              <a:pPr/>
              <a:t>2015-09-29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7418C-6EC3-4333-9795-3D8D5227AB6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383BE-DE92-4DB4-A96D-7909E25A6FDD}" type="datetimeFigureOut">
              <a:rPr lang="ko-KR" altLang="en-US" smtClean="0"/>
              <a:pPr/>
              <a:t>2015-09-29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7418C-6EC3-4333-9795-3D8D5227AB6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383BE-DE92-4DB4-A96D-7909E25A6FDD}" type="datetimeFigureOut">
              <a:rPr lang="ko-KR" altLang="en-US" smtClean="0"/>
              <a:pPr/>
              <a:t>2015-09-29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7418C-6EC3-4333-9795-3D8D5227AB6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383BE-DE92-4DB4-A96D-7909E25A6FDD}" type="datetimeFigureOut">
              <a:rPr lang="ko-KR" altLang="en-US" smtClean="0"/>
              <a:pPr/>
              <a:t>2015-09-29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7418C-6EC3-4333-9795-3D8D5227AB6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26" name="날짜 개체 틀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6D383BE-DE92-4DB4-A96D-7909E25A6FDD}" type="datetimeFigureOut">
              <a:rPr lang="ko-KR" altLang="en-US" smtClean="0"/>
              <a:pPr/>
              <a:t>2015-09-29</a:t>
            </a:fld>
            <a:endParaRPr lang="ko-KR" altLang="en-US"/>
          </a:p>
        </p:txBody>
      </p:sp>
      <p:sp>
        <p:nvSpPr>
          <p:cNvPr id="27" name="슬라이드 번호 개체 틀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2B7418C-6EC3-4333-9795-3D8D5227AB6A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8" name="바닥글 개체 틀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06D383BE-DE92-4DB4-A96D-7909E25A6FDD}" type="datetimeFigureOut">
              <a:rPr lang="ko-KR" altLang="en-US" smtClean="0"/>
              <a:pPr/>
              <a:t>2015-09-29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F2B7418C-6EC3-4333-9795-3D8D5227AB6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383BE-DE92-4DB4-A96D-7909E25A6FDD}" type="datetimeFigureOut">
              <a:rPr lang="ko-KR" altLang="en-US" smtClean="0"/>
              <a:pPr/>
              <a:t>2015-09-29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7418C-6EC3-4333-9795-3D8D5227AB6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383BE-DE92-4DB4-A96D-7909E25A6FDD}" type="datetimeFigureOut">
              <a:rPr lang="ko-KR" altLang="en-US" smtClean="0"/>
              <a:pPr/>
              <a:t>2015-09-29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7418C-6EC3-4333-9795-3D8D5227AB6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ko-KR" altLang="en-US" smtClean="0"/>
              <a:t>그림을 추가하려면 아이콘을 클릭하십시오</a:t>
            </a:r>
            <a:endParaRPr kumimoji="0" 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383BE-DE92-4DB4-A96D-7909E25A6FDD}" type="datetimeFigureOut">
              <a:rPr lang="ko-KR" altLang="en-US" smtClean="0"/>
              <a:pPr/>
              <a:t>2015-09-29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7418C-6EC3-4333-9795-3D8D5227AB6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직사각형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직사각형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직사각형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직사각형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모서리가 둥근 직사각형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모서리가 둥근 직사각형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직사각형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직사각형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직사각형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직사각형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직사각형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직사각형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제목 개체 틀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3" name="텍스트 개체 틀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smtClean="0"/>
              <a:t>둘째 수준</a:t>
            </a:r>
          </a:p>
          <a:p>
            <a:pPr lvl="2" eaLnBrk="1" latinLnBrk="0" hangingPunct="1"/>
            <a:r>
              <a:rPr kumimoji="0" lang="ko-KR" altLang="en-US" smtClean="0"/>
              <a:t>셋째 수준</a:t>
            </a:r>
          </a:p>
          <a:p>
            <a:pPr lvl="3" eaLnBrk="1" latinLnBrk="0" hangingPunct="1"/>
            <a:r>
              <a:rPr kumimoji="0" lang="ko-KR" altLang="en-US" smtClean="0"/>
              <a:t>넷째 수준</a:t>
            </a:r>
          </a:p>
          <a:p>
            <a:pPr lvl="4" eaLnBrk="1" latinLnBrk="0" hangingPunct="1"/>
            <a:r>
              <a:rPr kumimoji="0" lang="ko-KR" altLang="en-US" smtClean="0"/>
              <a:t>다섯째 수준</a:t>
            </a:r>
            <a:endParaRPr kumimoji="0" lang="en-US"/>
          </a:p>
        </p:txBody>
      </p:sp>
      <p:sp>
        <p:nvSpPr>
          <p:cNvPr id="14" name="날짜 개체 틀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06D383BE-DE92-4DB4-A96D-7909E25A6FDD}" type="datetimeFigureOut">
              <a:rPr lang="ko-KR" altLang="en-US" smtClean="0"/>
              <a:pPr/>
              <a:t>2015-09-29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23" name="슬라이드 번호 개체 틀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F2B7418C-6EC3-4333-9795-3D8D5227AB6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1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1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1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1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1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1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1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1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1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1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google.co.kr/url?sa=i&amp;rct=j&amp;q=&amp;esrc=s&amp;source=images&amp;cd=&amp;ved=0CAcQjRxqFQoTCOfIkMmejcgCFeSFpgodWxcHlQ&amp;url=http://contents.nahf.or.kr/education/item.do?type=print&amp;levelId=eddok_003_0030_0010&amp;page=&amp;rowPerPage=&amp;psig=AFQjCNG2wtjDApYacsS1rph7Xgl5r60icQ&amp;ust=1443100469249809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3.bp.blogspot.com/-d15M6UI1Ubg/UPeH6DVZ7_I/AAAAAAAADlw/fP22dKmM-RA/s1600/%EB%8B%A4%EB%82%98%EC%B9%B4%EC%82%AC%EC%9D%B4%ED%8A%B8.jp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google.co.kr/url?sa=i&amp;rct=j&amp;q=&amp;esrc=s&amp;source=images&amp;cd=&amp;ved=0CAcQjRxqFQoTCPWr8aXEjcgCFSYcpgodpLQLmQ&amp;url=http://photolog.blog.naver.com/PostThumbnailView.nhn?blogId=churchmen1&amp;logNo=20100496566&amp;categoryNo=210&amp;parentCategoryNo=0&amp;bvm=bv.103388427,d.dGY&amp;psig=AFQjCNHOpdUsEBO3aSfAYSVDcKm-KRuVKA&amp;ust=1443110571014907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ww.google.co.kr/url?sa=i&amp;rct=j&amp;q=&amp;esrc=s&amp;source=images&amp;cd=&amp;ved=0CAcQjRxqFQoTCMO2pJbPjcgCFYShlAodj8EEZA&amp;url=http://m.kakaotree.kr/dokdo&amp;bvm=bv.103388427,d.dGY&amp;psig=AFQjCNEdcsa6x15HYyZ6PLMSJ_8t1F5dKw&amp;ust=1443113478067652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istoryfoundation.or.kr/" TargetMode="External"/><Relationship Id="rId3" Type="http://schemas.openxmlformats.org/officeDocument/2006/relationships/hyperlink" Target="http://www.dokdohistory.com/kr/" TargetMode="External"/><Relationship Id="rId7" Type="http://schemas.openxmlformats.org/officeDocument/2006/relationships/hyperlink" Target="http://www.koreartnet.com/wOOrII/initial/dokdo/dokdo2.html" TargetMode="External"/><Relationship Id="rId2" Type="http://schemas.openxmlformats.org/officeDocument/2006/relationships/hyperlink" Target="http://www.dokdocenter.org/dokdo_news/index.cgi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ntents.nahf.or.kr/id/NAHF.eddok_003_0020_0010" TargetMode="External"/><Relationship Id="rId5" Type="http://schemas.openxmlformats.org/officeDocument/2006/relationships/hyperlink" Target="http://dokdo.mofa.go.kr/kor/" TargetMode="External"/><Relationship Id="rId4" Type="http://schemas.openxmlformats.org/officeDocument/2006/relationships/hyperlink" Target="http://dokdo.yu.ac.kr/" TargetMode="External"/><Relationship Id="rId9" Type="http://schemas.openxmlformats.org/officeDocument/2006/relationships/hyperlink" Target="http://contents.nahf.or.kr/index.do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3568" y="836712"/>
            <a:ext cx="7772400" cy="1470025"/>
          </a:xfrm>
        </p:spPr>
        <p:txBody>
          <a:bodyPr/>
          <a:lstStyle/>
          <a:p>
            <a:r>
              <a:rPr lang="ko-KR" alt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ea typeface="휴먼둥근헤드라인" pitchFamily="18" charset="-127"/>
              </a:rPr>
              <a:t>독도가 한국영토인 근거</a:t>
            </a:r>
            <a:endParaRPr lang="ko-KR" alt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ea typeface="휴먼둥근헤드라인" pitchFamily="18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683568" y="2420888"/>
            <a:ext cx="6984776" cy="598721"/>
          </a:xfrm>
        </p:spPr>
        <p:txBody>
          <a:bodyPr/>
          <a:lstStyle/>
          <a:p>
            <a:pPr algn="l"/>
            <a:r>
              <a:rPr lang="ko-KR" altLang="en-US" dirty="0" smtClean="0">
                <a:solidFill>
                  <a:schemeClr val="bg1"/>
                </a:solidFill>
                <a:latin typeface="휴먼둥근헤드라인" pitchFamily="18" charset="-127"/>
                <a:ea typeface="휴먼둥근헤드라인" pitchFamily="18" charset="-127"/>
              </a:rPr>
              <a:t>부제 </a:t>
            </a:r>
            <a:r>
              <a:rPr lang="en-US" altLang="ko-KR" dirty="0" smtClean="0">
                <a:solidFill>
                  <a:schemeClr val="bg1"/>
                </a:solidFill>
                <a:latin typeface="휴먼둥근헤드라인" pitchFamily="18" charset="-127"/>
                <a:ea typeface="휴먼둥근헤드라인" pitchFamily="18" charset="-127"/>
              </a:rPr>
              <a:t>: </a:t>
            </a:r>
            <a:r>
              <a:rPr lang="ko-KR" altLang="en-US" dirty="0" smtClean="0">
                <a:solidFill>
                  <a:schemeClr val="bg1"/>
                </a:solidFill>
                <a:latin typeface="휴먼둥근헤드라인" pitchFamily="18" charset="-127"/>
                <a:ea typeface="휴먼둥근헤드라인" pitchFamily="18" charset="-127"/>
              </a:rPr>
              <a:t>대한민국 국민으로서 우리의 역할은</a:t>
            </a:r>
            <a:r>
              <a:rPr lang="en-US" altLang="ko-KR" dirty="0" smtClean="0">
                <a:solidFill>
                  <a:schemeClr val="bg1"/>
                </a:solidFill>
                <a:latin typeface="휴먼둥근헤드라인" pitchFamily="18" charset="-127"/>
                <a:ea typeface="휴먼둥근헤드라인" pitchFamily="18" charset="-127"/>
              </a:rPr>
              <a:t>?</a:t>
            </a:r>
            <a:endParaRPr lang="ko-KR" altLang="en-US" dirty="0">
              <a:solidFill>
                <a:schemeClr val="bg1"/>
              </a:solidFill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4" name="부제목 2"/>
          <p:cNvSpPr txBox="1">
            <a:spLocks/>
          </p:cNvSpPr>
          <p:nvPr/>
        </p:nvSpPr>
        <p:spPr>
          <a:xfrm>
            <a:off x="3563888" y="4437112"/>
            <a:ext cx="5976664" cy="32403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64008" indent="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1" hangingPunct="1">
              <a:spcBef>
                <a:spcPts val="300"/>
              </a:spcBef>
              <a:buClr>
                <a:schemeClr val="accent2"/>
              </a:buClr>
              <a:buFont typeface="Georgia"/>
              <a:buNone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1" hangingPunct="1">
              <a:spcBef>
                <a:spcPts val="300"/>
              </a:spcBef>
              <a:buClr>
                <a:schemeClr val="accent1"/>
              </a:buClr>
              <a:buFont typeface="Wingdings 2"/>
              <a:buNone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1" hangingPunct="1">
              <a:spcBef>
                <a:spcPts val="300"/>
              </a:spcBef>
              <a:buClr>
                <a:schemeClr val="accent1"/>
              </a:buClr>
              <a:buFont typeface="Wingdings 2"/>
              <a:buNone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dirty="0" smtClean="0">
                <a:solidFill>
                  <a:schemeClr val="bg1"/>
                </a:solidFill>
                <a:latin typeface="휴먼둥근헤드라인" pitchFamily="18" charset="-127"/>
                <a:ea typeface="휴먼둥근헤드라인" pitchFamily="18" charset="-127"/>
              </a:rPr>
              <a:t>1</a:t>
            </a:r>
            <a:r>
              <a:rPr lang="ko-KR" altLang="en-US" sz="2000" dirty="0" smtClean="0">
                <a:solidFill>
                  <a:schemeClr val="bg1"/>
                </a:solidFill>
                <a:latin typeface="휴먼둥근헤드라인" pitchFamily="18" charset="-127"/>
                <a:ea typeface="휴먼둥근헤드라인" pitchFamily="18" charset="-127"/>
              </a:rPr>
              <a:t>조 </a:t>
            </a:r>
            <a:endParaRPr lang="en-US" altLang="ko-KR" sz="2000" dirty="0">
              <a:solidFill>
                <a:schemeClr val="bg1"/>
              </a:solidFill>
              <a:latin typeface="휴먼둥근헤드라인" pitchFamily="18" charset="-127"/>
              <a:ea typeface="휴먼둥근헤드라인" pitchFamily="18" charset="-127"/>
            </a:endParaRPr>
          </a:p>
          <a:p>
            <a:pPr fontAlgn="base"/>
            <a:r>
              <a:rPr lang="en-US" altLang="ko-KR" sz="2000" dirty="0" smtClean="0">
                <a:solidFill>
                  <a:schemeClr val="bg1"/>
                </a:solidFill>
                <a:latin typeface="휴먼둥근헤드라인" pitchFamily="18" charset="-127"/>
                <a:ea typeface="휴먼둥근헤드라인" pitchFamily="18" charset="-127"/>
              </a:rPr>
              <a:t>21540629 </a:t>
            </a:r>
            <a:r>
              <a:rPr lang="ko-KR" altLang="en-US" sz="2000" dirty="0" err="1" smtClean="0">
                <a:solidFill>
                  <a:schemeClr val="bg1"/>
                </a:solidFill>
                <a:latin typeface="휴먼둥근헤드라인" pitchFamily="18" charset="-127"/>
                <a:ea typeface="휴먼둥근헤드라인" pitchFamily="18" charset="-127"/>
              </a:rPr>
              <a:t>이서하</a:t>
            </a:r>
            <a:r>
              <a:rPr lang="ko-KR" altLang="en-US" sz="2000" dirty="0" smtClean="0">
                <a:solidFill>
                  <a:schemeClr val="bg1"/>
                </a:solidFill>
                <a:latin typeface="휴먼둥근헤드라인" pitchFamily="18" charset="-127"/>
                <a:ea typeface="휴먼둥근헤드라인" pitchFamily="18" charset="-127"/>
              </a:rPr>
              <a:t> </a:t>
            </a:r>
            <a:r>
              <a:rPr lang="en-US" altLang="ko-KR" sz="2000" dirty="0" smtClean="0">
                <a:solidFill>
                  <a:schemeClr val="bg1"/>
                </a:solidFill>
                <a:latin typeface="휴먼둥근헤드라인" pitchFamily="18" charset="-127"/>
                <a:ea typeface="휴먼둥근헤드라인" pitchFamily="18" charset="-127"/>
              </a:rPr>
              <a:t>21500834 </a:t>
            </a:r>
            <a:r>
              <a:rPr lang="ko-KR" altLang="en-US" sz="2000" dirty="0" smtClean="0">
                <a:solidFill>
                  <a:schemeClr val="bg1"/>
                </a:solidFill>
                <a:latin typeface="휴먼둥근헤드라인" pitchFamily="18" charset="-127"/>
                <a:ea typeface="휴먼둥근헤드라인" pitchFamily="18" charset="-127"/>
              </a:rPr>
              <a:t>소재욱</a:t>
            </a:r>
            <a:endParaRPr lang="en-US" altLang="ko-KR" sz="2000" dirty="0" smtClean="0">
              <a:solidFill>
                <a:schemeClr val="bg1"/>
              </a:solidFill>
              <a:latin typeface="휴먼둥근헤드라인" pitchFamily="18" charset="-127"/>
              <a:ea typeface="휴먼둥근헤드라인" pitchFamily="18" charset="-127"/>
            </a:endParaRPr>
          </a:p>
          <a:p>
            <a:pPr fontAlgn="base"/>
            <a:r>
              <a:rPr lang="en-US" altLang="ko-KR" sz="2000" dirty="0" smtClean="0">
                <a:solidFill>
                  <a:schemeClr val="bg1"/>
                </a:solidFill>
                <a:latin typeface="휴먼둥근헤드라인" pitchFamily="18" charset="-127"/>
                <a:ea typeface="휴먼둥근헤드라인" pitchFamily="18" charset="-127"/>
              </a:rPr>
              <a:t>21415398 </a:t>
            </a:r>
            <a:r>
              <a:rPr lang="ko-KR" altLang="en-US" sz="2000" dirty="0" smtClean="0">
                <a:solidFill>
                  <a:schemeClr val="bg1"/>
                </a:solidFill>
                <a:latin typeface="휴먼둥근헤드라인" pitchFamily="18" charset="-127"/>
                <a:ea typeface="휴먼둥근헤드라인" pitchFamily="18" charset="-127"/>
              </a:rPr>
              <a:t>이상엽 </a:t>
            </a:r>
            <a:r>
              <a:rPr lang="en-US" altLang="ko-KR" sz="2000" dirty="0" smtClean="0">
                <a:solidFill>
                  <a:schemeClr val="bg1"/>
                </a:solidFill>
                <a:latin typeface="휴먼둥근헤드라인" pitchFamily="18" charset="-127"/>
                <a:ea typeface="휴먼둥근헤드라인" pitchFamily="18" charset="-127"/>
              </a:rPr>
              <a:t>21105268 </a:t>
            </a:r>
            <a:r>
              <a:rPr lang="ko-KR" altLang="en-US" sz="2000" dirty="0" smtClean="0">
                <a:solidFill>
                  <a:schemeClr val="bg1"/>
                </a:solidFill>
                <a:latin typeface="휴먼둥근헤드라인" pitchFamily="18" charset="-127"/>
                <a:ea typeface="휴먼둥근헤드라인" pitchFamily="18" charset="-127"/>
              </a:rPr>
              <a:t>도정훈</a:t>
            </a:r>
            <a:endParaRPr lang="en-US" altLang="ko-KR" sz="2000" dirty="0" smtClean="0">
              <a:solidFill>
                <a:schemeClr val="bg1"/>
              </a:solidFill>
              <a:latin typeface="휴먼둥근헤드라인" pitchFamily="18" charset="-127"/>
              <a:ea typeface="휴먼둥근헤드라인" pitchFamily="18" charset="-127"/>
            </a:endParaRPr>
          </a:p>
          <a:p>
            <a:pPr fontAlgn="base"/>
            <a:r>
              <a:rPr lang="en-US" altLang="ko-KR" sz="2000" dirty="0" smtClean="0">
                <a:solidFill>
                  <a:schemeClr val="bg1"/>
                </a:solidFill>
                <a:latin typeface="휴먼둥근헤드라인" pitchFamily="18" charset="-127"/>
                <a:ea typeface="휴먼둥근헤드라인" pitchFamily="18" charset="-127"/>
              </a:rPr>
              <a:t>21500737 </a:t>
            </a:r>
            <a:r>
              <a:rPr lang="ko-KR" altLang="en-US" sz="2000" dirty="0" smtClean="0">
                <a:solidFill>
                  <a:schemeClr val="bg1"/>
                </a:solidFill>
                <a:latin typeface="휴먼둥근헤드라인" pitchFamily="18" charset="-127"/>
                <a:ea typeface="휴먼둥근헤드라인" pitchFamily="18" charset="-127"/>
              </a:rPr>
              <a:t>기범석 </a:t>
            </a:r>
            <a:r>
              <a:rPr lang="en-US" altLang="ko-KR" sz="2000" dirty="0" smtClean="0">
                <a:solidFill>
                  <a:schemeClr val="bg1"/>
                </a:solidFill>
                <a:latin typeface="휴먼둥근헤드라인" pitchFamily="18" charset="-127"/>
                <a:ea typeface="휴먼둥근헤드라인" pitchFamily="18" charset="-127"/>
              </a:rPr>
              <a:t>21500724 </a:t>
            </a:r>
            <a:r>
              <a:rPr lang="ko-KR" altLang="en-US" sz="2000" dirty="0" smtClean="0">
                <a:solidFill>
                  <a:schemeClr val="bg1"/>
                </a:solidFill>
                <a:latin typeface="휴먼둥근헤드라인" pitchFamily="18" charset="-127"/>
                <a:ea typeface="휴먼둥근헤드라인" pitchFamily="18" charset="-127"/>
              </a:rPr>
              <a:t>이준협</a:t>
            </a:r>
            <a:endParaRPr lang="en-US" altLang="ko-KR" sz="2000" dirty="0" smtClean="0">
              <a:solidFill>
                <a:schemeClr val="bg1"/>
              </a:solidFill>
              <a:latin typeface="휴먼둥근헤드라인" pitchFamily="18" charset="-127"/>
              <a:ea typeface="휴먼둥근헤드라인" pitchFamily="18" charset="-127"/>
            </a:endParaRPr>
          </a:p>
          <a:p>
            <a:pPr fontAlgn="base"/>
            <a:r>
              <a:rPr lang="en-US" altLang="ko-KR" sz="2000" dirty="0" smtClean="0">
                <a:solidFill>
                  <a:schemeClr val="bg1"/>
                </a:solidFill>
                <a:latin typeface="휴먼둥근헤드라인" pitchFamily="18" charset="-127"/>
                <a:ea typeface="휴먼둥근헤드라인" pitchFamily="18" charset="-127"/>
              </a:rPr>
              <a:t>21543639 </a:t>
            </a:r>
            <a:r>
              <a:rPr lang="ko-KR" altLang="en-US" sz="2000" dirty="0" smtClean="0">
                <a:solidFill>
                  <a:schemeClr val="bg1"/>
                </a:solidFill>
                <a:latin typeface="휴먼둥근헤드라인" pitchFamily="18" charset="-127"/>
                <a:ea typeface="휴먼둥근헤드라인" pitchFamily="18" charset="-127"/>
              </a:rPr>
              <a:t>김영민 </a:t>
            </a:r>
            <a:r>
              <a:rPr lang="en-US" altLang="ko-KR" sz="2000" dirty="0" smtClean="0">
                <a:solidFill>
                  <a:schemeClr val="bg1"/>
                </a:solidFill>
                <a:latin typeface="휴먼둥근헤드라인" pitchFamily="18" charset="-127"/>
                <a:ea typeface="휴먼둥근헤드라인" pitchFamily="18" charset="-127"/>
              </a:rPr>
              <a:t>21543723 </a:t>
            </a:r>
            <a:r>
              <a:rPr lang="ko-KR" altLang="en-US" sz="2000" dirty="0" smtClean="0">
                <a:solidFill>
                  <a:schemeClr val="bg1"/>
                </a:solidFill>
                <a:latin typeface="휴먼둥근헤드라인" pitchFamily="18" charset="-127"/>
                <a:ea typeface="휴먼둥근헤드라인" pitchFamily="18" charset="-127"/>
              </a:rPr>
              <a:t>김선주</a:t>
            </a:r>
            <a:endParaRPr lang="en-US" altLang="ko-KR" sz="2000" dirty="0" smtClean="0">
              <a:solidFill>
                <a:schemeClr val="bg1"/>
              </a:solidFill>
              <a:latin typeface="휴먼둥근헤드라인" pitchFamily="18" charset="-127"/>
              <a:ea typeface="휴먼둥근헤드라인" pitchFamily="18" charset="-127"/>
            </a:endParaRPr>
          </a:p>
          <a:p>
            <a:pPr fontAlgn="base"/>
            <a:r>
              <a:rPr lang="en-US" altLang="ko-KR" sz="2000" dirty="0" smtClean="0">
                <a:solidFill>
                  <a:schemeClr val="bg1"/>
                </a:solidFill>
                <a:latin typeface="휴먼둥근헤드라인" pitchFamily="18" charset="-127"/>
                <a:ea typeface="휴먼둥근헤드라인" pitchFamily="18" charset="-127"/>
              </a:rPr>
              <a:t>21543736 </a:t>
            </a:r>
            <a:r>
              <a:rPr lang="ko-KR" altLang="en-US" sz="2000" dirty="0" smtClean="0">
                <a:solidFill>
                  <a:schemeClr val="bg1"/>
                </a:solidFill>
                <a:latin typeface="휴먼둥근헤드라인" pitchFamily="18" charset="-127"/>
                <a:ea typeface="휴먼둥근헤드라인" pitchFamily="18" charset="-127"/>
              </a:rPr>
              <a:t>정지수</a:t>
            </a:r>
            <a:endParaRPr lang="en-US" altLang="ko-KR" sz="2000" dirty="0" smtClean="0">
              <a:solidFill>
                <a:schemeClr val="bg1"/>
              </a:solidFill>
              <a:latin typeface="휴먼둥근헤드라인" pitchFamily="18" charset="-127"/>
              <a:ea typeface="휴먼둥근헤드라인" pitchFamily="18" charset="-127"/>
            </a:endParaRPr>
          </a:p>
          <a:p>
            <a:pPr fontAlgn="base"/>
            <a:endParaRPr lang="en-US" altLang="ko-KR" sz="2000" dirty="0" smtClean="0">
              <a:solidFill>
                <a:schemeClr val="bg1"/>
              </a:solidFill>
              <a:latin typeface="휴먼둥근헤드라인" pitchFamily="18" charset="-127"/>
              <a:ea typeface="휴먼둥근헤드라인" pitchFamily="18" charset="-127"/>
            </a:endParaRPr>
          </a:p>
          <a:p>
            <a:pPr fontAlgn="base"/>
            <a:endParaRPr lang="en-US" altLang="ko-KR" sz="2000" dirty="0"/>
          </a:p>
        </p:txBody>
      </p:sp>
    </p:spTree>
    <p:extLst>
      <p:ext uri="{BB962C8B-B14F-4D97-AF65-F5344CB8AC3E}">
        <p14:creationId xmlns:p14="http://schemas.microsoft.com/office/powerpoint/2010/main" xmlns="" val="405363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23528" y="591071"/>
            <a:ext cx="5939446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ko-KR" altLang="en-US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역사적 근거</a:t>
            </a:r>
            <a:r>
              <a:rPr lang="en-US" altLang="ko-KR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(5) </a:t>
            </a:r>
            <a:r>
              <a:rPr lang="en-US" altLang="ko-KR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– </a:t>
            </a:r>
            <a:r>
              <a:rPr lang="ko-KR" altLang="en-US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세종실록지리지</a:t>
            </a:r>
            <a:endParaRPr lang="en-US" altLang="ko-KR" sz="3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7" name="Picture 2" descr="http://contents.nahf.or.kr/directory/downloadItemFile.do?fileName=eddok_0030310.jpg&amp;levelId=eddok_003_0020_00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2916000" cy="503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4367386" y="1988840"/>
            <a:ext cx="3024336" cy="3168352"/>
          </a:xfrm>
          <a:prstGeom prst="rect">
            <a:avLst/>
          </a:prstGeom>
          <a:solidFill>
            <a:schemeClr val="accent1">
              <a:lumMod val="60000"/>
              <a:lumOff val="4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</a:rPr>
              <a:t>우산과 </a:t>
            </a:r>
            <a:r>
              <a:rPr lang="ko-KR" altLang="en-US" dirty="0" err="1">
                <a:solidFill>
                  <a:schemeClr val="tx1"/>
                </a:solidFill>
              </a:rPr>
              <a:t>무릉</a:t>
            </a:r>
            <a:r>
              <a:rPr lang="ko-KR" altLang="en-US" dirty="0">
                <a:solidFill>
                  <a:schemeClr val="tx1"/>
                </a:solidFill>
              </a:rPr>
              <a:t> 두 섬은 </a:t>
            </a:r>
            <a:r>
              <a:rPr lang="ko-KR" altLang="en-US" dirty="0" err="1">
                <a:solidFill>
                  <a:schemeClr val="tx1"/>
                </a:solidFill>
              </a:rPr>
              <a:t>울진현의</a:t>
            </a:r>
            <a:r>
              <a:rPr lang="ko-KR" altLang="en-US" dirty="0">
                <a:solidFill>
                  <a:schemeClr val="tx1"/>
                </a:solidFill>
              </a:rPr>
              <a:t> 정동쪽 바다에 있다</a:t>
            </a:r>
            <a:r>
              <a:rPr lang="en-US" altLang="ko-KR" dirty="0">
                <a:solidFill>
                  <a:schemeClr val="tx1"/>
                </a:solidFill>
              </a:rPr>
              <a:t>. </a:t>
            </a:r>
            <a:r>
              <a:rPr lang="ko-KR" altLang="en-US" dirty="0">
                <a:solidFill>
                  <a:schemeClr val="tx1"/>
                </a:solidFill>
              </a:rPr>
              <a:t>두 섬은 서로의 거리가 </a:t>
            </a:r>
            <a:r>
              <a:rPr lang="ko-KR" altLang="en-US" dirty="0" err="1">
                <a:solidFill>
                  <a:schemeClr val="tx1"/>
                </a:solidFill>
              </a:rPr>
              <a:t>멀지않아</a:t>
            </a:r>
            <a:r>
              <a:rPr lang="ko-KR" altLang="en-US" dirty="0">
                <a:solidFill>
                  <a:schemeClr val="tx1"/>
                </a:solidFill>
              </a:rPr>
              <a:t> 날씨가 맑으면 바라볼 수 있다</a:t>
            </a:r>
            <a:r>
              <a:rPr lang="en-US" altLang="ko-KR" dirty="0">
                <a:solidFill>
                  <a:schemeClr val="tx1"/>
                </a:solidFill>
              </a:rPr>
              <a:t>. </a:t>
            </a:r>
            <a:r>
              <a:rPr lang="ko-KR" altLang="en-US" dirty="0">
                <a:solidFill>
                  <a:schemeClr val="tx1"/>
                </a:solidFill>
              </a:rPr>
              <a:t>신라 때에는 우산국이라 칭했는데</a:t>
            </a:r>
            <a:r>
              <a:rPr lang="en-US" altLang="ko-KR" dirty="0">
                <a:solidFill>
                  <a:schemeClr val="tx1"/>
                </a:solidFill>
              </a:rPr>
              <a:t>, </a:t>
            </a:r>
            <a:r>
              <a:rPr lang="ko-KR" altLang="en-US" dirty="0">
                <a:solidFill>
                  <a:schemeClr val="tx1"/>
                </a:solidFill>
              </a:rPr>
              <a:t>울릉도라고도 한다</a:t>
            </a:r>
            <a:r>
              <a:rPr lang="en-US" altLang="ko-KR" dirty="0" smtClean="0">
                <a:solidFill>
                  <a:schemeClr val="tx1"/>
                </a:solidFill>
              </a:rPr>
              <a:t>.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" name="포인트가 32개인 별 5"/>
          <p:cNvSpPr/>
          <p:nvPr/>
        </p:nvSpPr>
        <p:spPr>
          <a:xfrm>
            <a:off x="5715008" y="4286256"/>
            <a:ext cx="3744416" cy="3063552"/>
          </a:xfrm>
          <a:prstGeom prst="star32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</a:rPr>
              <a:t>역사적</a:t>
            </a:r>
            <a:r>
              <a:rPr lang="en-US" altLang="ko-KR" dirty="0" smtClean="0">
                <a:solidFill>
                  <a:schemeClr val="tx1"/>
                </a:solidFill>
              </a:rPr>
              <a:t>,</a:t>
            </a:r>
            <a:r>
              <a:rPr lang="ko-KR" altLang="en-US" dirty="0" smtClean="0">
                <a:solidFill>
                  <a:schemeClr val="tx1"/>
                </a:solidFill>
              </a:rPr>
              <a:t> 지리적으로도 우리나라의 영토임을 확인할 수 있다</a:t>
            </a:r>
            <a:r>
              <a:rPr lang="en-US" altLang="ko-KR" dirty="0">
                <a:solidFill>
                  <a:schemeClr val="tx1"/>
                </a:solidFill>
              </a:rPr>
              <a:t>!</a:t>
            </a:r>
            <a:r>
              <a:rPr lang="ko-KR" altLang="en-US" dirty="0" smtClean="0">
                <a:solidFill>
                  <a:schemeClr val="tx1"/>
                </a:solidFill>
              </a:rPr>
              <a:t> 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85243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23528" y="591071"/>
            <a:ext cx="6343403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ko-KR" altLang="en-US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역사적 근거</a:t>
            </a:r>
            <a:r>
              <a:rPr lang="en-US" altLang="ko-KR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(6) </a:t>
            </a:r>
            <a:r>
              <a:rPr lang="en-US" altLang="ko-KR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– </a:t>
            </a:r>
            <a:r>
              <a:rPr lang="ko-KR" altLang="en-US" sz="30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신증동국여지승람</a:t>
            </a:r>
            <a:endParaRPr lang="en-US" altLang="ko-KR" sz="3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7" name="Picture 2" descr="http://contents.nahf.or.kr/directory/downloadItemFile.do?fileName=eddok_0030360.jpg&amp;levelId=eddok_003_0020_00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3636000" cy="488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5148064" y="1916832"/>
            <a:ext cx="3024336" cy="4176464"/>
          </a:xfrm>
          <a:prstGeom prst="rect">
            <a:avLst/>
          </a:prstGeom>
          <a:solidFill>
            <a:schemeClr val="accent1">
              <a:lumMod val="60000"/>
              <a:lumOff val="4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>
                <a:solidFill>
                  <a:schemeClr val="tx1"/>
                </a:solidFill>
              </a:rPr>
              <a:t>무릉</a:t>
            </a: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ko-KR" altLang="en-US" dirty="0" err="1">
                <a:solidFill>
                  <a:schemeClr val="tx1"/>
                </a:solidFill>
              </a:rPr>
              <a:t>武陵</a:t>
            </a:r>
            <a:r>
              <a:rPr lang="en-US" altLang="ko-KR" dirty="0">
                <a:solidFill>
                  <a:schemeClr val="tx1"/>
                </a:solidFill>
              </a:rPr>
              <a:t>)</a:t>
            </a:r>
            <a:r>
              <a:rPr lang="ko-KR" altLang="en-US" dirty="0">
                <a:solidFill>
                  <a:schemeClr val="tx1"/>
                </a:solidFill>
              </a:rPr>
              <a:t>이라고도 하고</a:t>
            </a:r>
            <a:r>
              <a:rPr lang="en-US" altLang="ko-KR" dirty="0">
                <a:solidFill>
                  <a:schemeClr val="tx1"/>
                </a:solidFill>
              </a:rPr>
              <a:t>, </a:t>
            </a:r>
            <a:r>
              <a:rPr lang="ko-KR" altLang="en-US" dirty="0" err="1">
                <a:solidFill>
                  <a:schemeClr val="tx1"/>
                </a:solidFill>
              </a:rPr>
              <a:t>우릉</a:t>
            </a: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ko-KR" altLang="en-US" dirty="0" err="1">
                <a:solidFill>
                  <a:schemeClr val="tx1"/>
                </a:solidFill>
              </a:rPr>
              <a:t>羽陵</a:t>
            </a:r>
            <a:r>
              <a:rPr lang="en-US" altLang="ko-KR" dirty="0">
                <a:solidFill>
                  <a:schemeClr val="tx1"/>
                </a:solidFill>
              </a:rPr>
              <a:t>)</a:t>
            </a:r>
            <a:r>
              <a:rPr lang="ko-KR" altLang="en-US" dirty="0">
                <a:solidFill>
                  <a:schemeClr val="tx1"/>
                </a:solidFill>
              </a:rPr>
              <a:t>이라고도 한다</a:t>
            </a:r>
            <a:r>
              <a:rPr lang="en-US" altLang="ko-KR" dirty="0">
                <a:solidFill>
                  <a:schemeClr val="tx1"/>
                </a:solidFill>
              </a:rPr>
              <a:t>. </a:t>
            </a:r>
            <a:r>
              <a:rPr lang="ko-KR" altLang="en-US" dirty="0">
                <a:solidFill>
                  <a:schemeClr val="tx1"/>
                </a:solidFill>
              </a:rPr>
              <a:t>두 섬은 </a:t>
            </a: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ko-KR" altLang="en-US" dirty="0">
                <a:solidFill>
                  <a:schemeClr val="tx1"/>
                </a:solidFill>
              </a:rPr>
              <a:t>울진</a:t>
            </a:r>
            <a:r>
              <a:rPr lang="en-US" altLang="ko-KR" dirty="0">
                <a:solidFill>
                  <a:schemeClr val="tx1"/>
                </a:solidFill>
              </a:rPr>
              <a:t>)</a:t>
            </a:r>
            <a:r>
              <a:rPr lang="ko-KR" altLang="en-US" dirty="0">
                <a:solidFill>
                  <a:schemeClr val="tx1"/>
                </a:solidFill>
              </a:rPr>
              <a:t>현의 정동쪽 바다에 있다</a:t>
            </a:r>
            <a:r>
              <a:rPr lang="en-US" altLang="ko-KR" dirty="0">
                <a:solidFill>
                  <a:schemeClr val="tx1"/>
                </a:solidFill>
              </a:rPr>
              <a:t>. (</a:t>
            </a:r>
            <a:r>
              <a:rPr lang="ko-KR" altLang="en-US" dirty="0">
                <a:solidFill>
                  <a:schemeClr val="tx1"/>
                </a:solidFill>
              </a:rPr>
              <a:t>울릉도</a:t>
            </a:r>
            <a:r>
              <a:rPr lang="en-US" altLang="ko-KR" dirty="0">
                <a:solidFill>
                  <a:schemeClr val="tx1"/>
                </a:solidFill>
              </a:rPr>
              <a:t>) </a:t>
            </a:r>
            <a:r>
              <a:rPr lang="ko-KR" altLang="en-US" dirty="0">
                <a:solidFill>
                  <a:schemeClr val="tx1"/>
                </a:solidFill>
              </a:rPr>
              <a:t>세 봉우리가 우뚝 솟아 하늘에 닿았는데 남쪽 봉우리가 약간 낮다</a:t>
            </a:r>
            <a:r>
              <a:rPr lang="en-US" altLang="ko-KR" dirty="0">
                <a:solidFill>
                  <a:schemeClr val="tx1"/>
                </a:solidFill>
              </a:rPr>
              <a:t>. </a:t>
            </a:r>
            <a:r>
              <a:rPr lang="ko-KR" altLang="en-US" dirty="0">
                <a:solidFill>
                  <a:schemeClr val="tx1"/>
                </a:solidFill>
              </a:rPr>
              <a:t>날씨가 맑으면 봉우리 위의 수목과 산 밑의 모래톱을 또렷이 볼 수 있으며 순풍이면 이틀 만에 갈 수 있다</a:t>
            </a:r>
            <a:r>
              <a:rPr lang="en-US" altLang="ko-KR" dirty="0">
                <a:solidFill>
                  <a:schemeClr val="tx1"/>
                </a:solidFill>
              </a:rPr>
              <a:t>. </a:t>
            </a:r>
            <a:r>
              <a:rPr lang="ko-KR" altLang="en-US" dirty="0">
                <a:solidFill>
                  <a:schemeClr val="tx1"/>
                </a:solidFill>
              </a:rPr>
              <a:t>일설에 우산과 울릉이 본래 한 섬으로 땅이 사방 백리라고 한다</a:t>
            </a:r>
            <a:r>
              <a:rPr lang="en-US" altLang="ko-KR" dirty="0">
                <a:solidFill>
                  <a:schemeClr val="tx1"/>
                </a:solidFill>
              </a:rPr>
              <a:t>.</a:t>
            </a:r>
            <a:r>
              <a:rPr lang="en-US" altLang="ko-KR" dirty="0"/>
              <a:t/>
            </a:r>
            <a:br>
              <a:rPr lang="en-US" altLang="ko-KR" dirty="0"/>
            </a:b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243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23528" y="591071"/>
            <a:ext cx="6343403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ko-KR" altLang="en-US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역사적 근거</a:t>
            </a:r>
            <a:r>
              <a:rPr lang="en-US" altLang="ko-KR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(6) </a:t>
            </a:r>
            <a:r>
              <a:rPr lang="en-US" altLang="ko-KR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– </a:t>
            </a:r>
            <a:r>
              <a:rPr lang="ko-KR" altLang="en-US" sz="30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신증동국여지승람</a:t>
            </a:r>
            <a:endParaRPr lang="en-US" altLang="ko-KR" sz="3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7" name="Picture 2" descr="http://contents.nahf.or.kr/directory/downloadItemFile.do?fileName=eddok_0030360.jpg&amp;levelId=eddok_003_0020_00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3636000" cy="488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5148064" y="1916832"/>
            <a:ext cx="3024336" cy="4176464"/>
          </a:xfrm>
          <a:prstGeom prst="rect">
            <a:avLst/>
          </a:prstGeom>
          <a:solidFill>
            <a:schemeClr val="accent1">
              <a:lumMod val="60000"/>
              <a:lumOff val="4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>
                <a:solidFill>
                  <a:schemeClr val="tx1"/>
                </a:solidFill>
              </a:rPr>
              <a:t>무릉</a:t>
            </a: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ko-KR" altLang="en-US" dirty="0" err="1">
                <a:solidFill>
                  <a:schemeClr val="tx1"/>
                </a:solidFill>
              </a:rPr>
              <a:t>武陵</a:t>
            </a:r>
            <a:r>
              <a:rPr lang="en-US" altLang="ko-KR" dirty="0">
                <a:solidFill>
                  <a:schemeClr val="tx1"/>
                </a:solidFill>
              </a:rPr>
              <a:t>)</a:t>
            </a:r>
            <a:r>
              <a:rPr lang="ko-KR" altLang="en-US" dirty="0">
                <a:solidFill>
                  <a:schemeClr val="tx1"/>
                </a:solidFill>
              </a:rPr>
              <a:t>이라고도 하고</a:t>
            </a:r>
            <a:r>
              <a:rPr lang="en-US" altLang="ko-KR" dirty="0">
                <a:solidFill>
                  <a:schemeClr val="tx1"/>
                </a:solidFill>
              </a:rPr>
              <a:t>, </a:t>
            </a:r>
            <a:r>
              <a:rPr lang="ko-KR" altLang="en-US" dirty="0" err="1">
                <a:solidFill>
                  <a:schemeClr val="tx1"/>
                </a:solidFill>
              </a:rPr>
              <a:t>우릉</a:t>
            </a: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ko-KR" altLang="en-US" dirty="0" err="1">
                <a:solidFill>
                  <a:schemeClr val="tx1"/>
                </a:solidFill>
              </a:rPr>
              <a:t>羽陵</a:t>
            </a:r>
            <a:r>
              <a:rPr lang="en-US" altLang="ko-KR" dirty="0">
                <a:solidFill>
                  <a:schemeClr val="tx1"/>
                </a:solidFill>
              </a:rPr>
              <a:t>)</a:t>
            </a:r>
            <a:r>
              <a:rPr lang="ko-KR" altLang="en-US" dirty="0">
                <a:solidFill>
                  <a:schemeClr val="tx1"/>
                </a:solidFill>
              </a:rPr>
              <a:t>이라고도 한다</a:t>
            </a:r>
            <a:r>
              <a:rPr lang="en-US" altLang="ko-KR" dirty="0">
                <a:solidFill>
                  <a:schemeClr val="tx1"/>
                </a:solidFill>
              </a:rPr>
              <a:t>. </a:t>
            </a:r>
            <a:r>
              <a:rPr lang="ko-KR" altLang="en-US" dirty="0">
                <a:solidFill>
                  <a:schemeClr val="tx1"/>
                </a:solidFill>
              </a:rPr>
              <a:t>두 섬은 </a:t>
            </a: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ko-KR" altLang="en-US" dirty="0">
                <a:solidFill>
                  <a:schemeClr val="tx1"/>
                </a:solidFill>
              </a:rPr>
              <a:t>울진</a:t>
            </a:r>
            <a:r>
              <a:rPr lang="en-US" altLang="ko-KR" dirty="0">
                <a:solidFill>
                  <a:schemeClr val="tx1"/>
                </a:solidFill>
              </a:rPr>
              <a:t>)</a:t>
            </a:r>
            <a:r>
              <a:rPr lang="ko-KR" altLang="en-US" dirty="0">
                <a:solidFill>
                  <a:schemeClr val="tx1"/>
                </a:solidFill>
              </a:rPr>
              <a:t>현의 정동쪽 바다에 있다</a:t>
            </a:r>
            <a:r>
              <a:rPr lang="en-US" altLang="ko-KR" dirty="0">
                <a:solidFill>
                  <a:schemeClr val="tx1"/>
                </a:solidFill>
              </a:rPr>
              <a:t>. (</a:t>
            </a:r>
            <a:r>
              <a:rPr lang="ko-KR" altLang="en-US" dirty="0">
                <a:solidFill>
                  <a:schemeClr val="tx1"/>
                </a:solidFill>
              </a:rPr>
              <a:t>울릉도</a:t>
            </a:r>
            <a:r>
              <a:rPr lang="en-US" altLang="ko-KR" dirty="0">
                <a:solidFill>
                  <a:schemeClr val="tx1"/>
                </a:solidFill>
              </a:rPr>
              <a:t>) </a:t>
            </a:r>
            <a:r>
              <a:rPr lang="ko-KR" altLang="en-US" dirty="0">
                <a:solidFill>
                  <a:schemeClr val="tx1"/>
                </a:solidFill>
              </a:rPr>
              <a:t>세 봉우리가 우뚝 솟아 하늘에 닿았는데 남쪽 봉우리가 약간 낮다</a:t>
            </a:r>
            <a:r>
              <a:rPr lang="en-US" altLang="ko-KR" dirty="0">
                <a:solidFill>
                  <a:schemeClr val="tx1"/>
                </a:solidFill>
              </a:rPr>
              <a:t>. </a:t>
            </a:r>
            <a:r>
              <a:rPr lang="ko-KR" altLang="en-US" dirty="0">
                <a:solidFill>
                  <a:schemeClr val="tx1"/>
                </a:solidFill>
              </a:rPr>
              <a:t>날씨가 맑으면 봉우리 위의 수목과 산 밑의 모래톱을 또렷이 볼 수 있으며 순풍이면 이틀 만에 갈 수 있다</a:t>
            </a:r>
            <a:r>
              <a:rPr lang="en-US" altLang="ko-KR" dirty="0">
                <a:solidFill>
                  <a:schemeClr val="tx1"/>
                </a:solidFill>
              </a:rPr>
              <a:t>. </a:t>
            </a:r>
            <a:r>
              <a:rPr lang="ko-KR" altLang="en-US" dirty="0">
                <a:solidFill>
                  <a:schemeClr val="tx1"/>
                </a:solidFill>
              </a:rPr>
              <a:t>일설에 우산과 울릉이 본래 한 섬으로 땅이 사방 백리라고 한다</a:t>
            </a:r>
            <a:r>
              <a:rPr lang="en-US" altLang="ko-KR" dirty="0">
                <a:solidFill>
                  <a:schemeClr val="tx1"/>
                </a:solidFill>
              </a:rPr>
              <a:t>.</a:t>
            </a:r>
            <a:r>
              <a:rPr lang="en-US" altLang="ko-KR" dirty="0"/>
              <a:t/>
            </a:r>
            <a:br>
              <a:rPr lang="en-US" altLang="ko-KR" dirty="0"/>
            </a:b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243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23528" y="591071"/>
            <a:ext cx="5537093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ko-KR" altLang="en-US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역사적 근거</a:t>
            </a:r>
            <a:r>
              <a:rPr lang="en-US" altLang="ko-KR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(7) </a:t>
            </a:r>
            <a:r>
              <a:rPr lang="en-US" altLang="ko-KR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– </a:t>
            </a:r>
            <a:r>
              <a:rPr lang="ko-KR" altLang="en-US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동국문헌비교</a:t>
            </a:r>
            <a:endParaRPr lang="en-US" altLang="ko-KR" sz="3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5" name="Picture 2" descr="http://dokdo.mofa.go.kr/kor/img/contents/pic_q1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080" y="1844824"/>
            <a:ext cx="554355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5796136" y="1628800"/>
            <a:ext cx="3024336" cy="4176464"/>
          </a:xfrm>
          <a:prstGeom prst="rect">
            <a:avLst/>
          </a:prstGeom>
          <a:solidFill>
            <a:schemeClr val="accent1">
              <a:lumMod val="60000"/>
              <a:lumOff val="4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</a:rPr>
              <a:t>우산도∙울릉도</a:t>
            </a:r>
            <a:br>
              <a:rPr lang="ko-KR" altLang="en-US" dirty="0">
                <a:solidFill>
                  <a:schemeClr val="tx1"/>
                </a:solidFill>
              </a:rPr>
            </a:br>
            <a:r>
              <a:rPr lang="ko-KR" altLang="en-US" dirty="0">
                <a:solidFill>
                  <a:schemeClr val="tx1"/>
                </a:solidFill>
              </a:rPr>
              <a:t>두 섬으로 하나가 바로 우산이다</a:t>
            </a:r>
            <a:r>
              <a:rPr lang="en-US" altLang="ko-KR" dirty="0">
                <a:solidFill>
                  <a:schemeClr val="tx1"/>
                </a:solidFill>
              </a:rPr>
              <a:t>.</a:t>
            </a:r>
            <a:br>
              <a:rPr lang="en-US" altLang="ko-KR" dirty="0">
                <a:solidFill>
                  <a:schemeClr val="tx1"/>
                </a:solidFill>
              </a:rPr>
            </a:br>
            <a:r>
              <a:rPr lang="ko-KR" altLang="en-US" dirty="0" err="1">
                <a:solidFill>
                  <a:schemeClr val="tx1"/>
                </a:solidFill>
              </a:rPr>
              <a:t>여지지에</a:t>
            </a:r>
            <a:r>
              <a:rPr lang="ko-KR" altLang="en-US" dirty="0">
                <a:solidFill>
                  <a:schemeClr val="tx1"/>
                </a:solidFill>
              </a:rPr>
              <a:t> 이르기를</a:t>
            </a:r>
            <a:r>
              <a:rPr lang="en-US" altLang="ko-KR" dirty="0">
                <a:solidFill>
                  <a:schemeClr val="tx1"/>
                </a:solidFill>
              </a:rPr>
              <a:t>, </a:t>
            </a:r>
            <a:r>
              <a:rPr lang="ko-KR" altLang="en-US" dirty="0">
                <a:solidFill>
                  <a:schemeClr val="tx1"/>
                </a:solidFill>
              </a:rPr>
              <a:t>울릉과 우산은 모두 우산국의 </a:t>
            </a:r>
            <a:br>
              <a:rPr lang="ko-KR" altLang="en-US" dirty="0">
                <a:solidFill>
                  <a:schemeClr val="tx1"/>
                </a:solidFill>
              </a:rPr>
            </a:br>
            <a:r>
              <a:rPr lang="ko-KR" altLang="en-US" dirty="0">
                <a:solidFill>
                  <a:schemeClr val="tx1"/>
                </a:solidFill>
              </a:rPr>
              <a:t>땅인데</a:t>
            </a:r>
            <a:r>
              <a:rPr lang="en-US" altLang="ko-KR" dirty="0">
                <a:solidFill>
                  <a:schemeClr val="tx1"/>
                </a:solidFill>
              </a:rPr>
              <a:t>, </a:t>
            </a:r>
            <a:r>
              <a:rPr lang="ko-KR" altLang="en-US" dirty="0">
                <a:solidFill>
                  <a:schemeClr val="tx1"/>
                </a:solidFill>
              </a:rPr>
              <a:t>우산은 일본이 말하는 송도</a:t>
            </a: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ko-KR" altLang="en-US" dirty="0">
                <a:solidFill>
                  <a:schemeClr val="tx1"/>
                </a:solidFill>
              </a:rPr>
              <a:t>松島</a:t>
            </a:r>
            <a:r>
              <a:rPr lang="en-US" altLang="ko-KR" dirty="0">
                <a:solidFill>
                  <a:schemeClr val="tx1"/>
                </a:solidFill>
              </a:rPr>
              <a:t>)</a:t>
            </a:r>
            <a:r>
              <a:rPr lang="ko-KR" altLang="en-US" dirty="0">
                <a:solidFill>
                  <a:schemeClr val="tx1"/>
                </a:solidFill>
              </a:rPr>
              <a:t>라고 </a:t>
            </a:r>
            <a:r>
              <a:rPr lang="ko-KR" altLang="en-US" dirty="0" smtClean="0">
                <a:solidFill>
                  <a:schemeClr val="tx1"/>
                </a:solidFill>
              </a:rPr>
              <a:t>하였다</a:t>
            </a:r>
            <a:r>
              <a:rPr lang="en-US" altLang="ko-KR" dirty="0" smtClean="0">
                <a:solidFill>
                  <a:schemeClr val="tx1"/>
                </a:solidFill>
              </a:rPr>
              <a:t>.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243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23528" y="591071"/>
            <a:ext cx="4814138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ko-KR" altLang="en-US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역사적 근거</a:t>
            </a:r>
            <a:r>
              <a:rPr lang="en-US" altLang="ko-KR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(8) </a:t>
            </a:r>
            <a:r>
              <a:rPr lang="en-US" altLang="ko-KR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– </a:t>
            </a:r>
            <a:r>
              <a:rPr lang="ko-KR" altLang="en-US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만기요람</a:t>
            </a:r>
            <a:endParaRPr lang="en-US" altLang="ko-KR" sz="3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5" name="Picture 2" descr="http://dokdo.mofa.go.kr/kor/img/contents/pic_q14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532447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5796136" y="1628800"/>
            <a:ext cx="3024336" cy="4176464"/>
          </a:xfrm>
          <a:prstGeom prst="rect">
            <a:avLst/>
          </a:prstGeom>
          <a:solidFill>
            <a:schemeClr val="accent1">
              <a:lumMod val="60000"/>
              <a:lumOff val="4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</a:rPr>
              <a:t>울릉도가 울진 정동쪽 바다 가운데 있다</a:t>
            </a:r>
            <a:r>
              <a:rPr lang="en-US" altLang="ko-KR" dirty="0">
                <a:solidFill>
                  <a:schemeClr val="tx1"/>
                </a:solidFill>
              </a:rPr>
              <a:t>.</a:t>
            </a:r>
            <a:br>
              <a:rPr lang="en-US" altLang="ko-KR" dirty="0">
                <a:solidFill>
                  <a:schemeClr val="tx1"/>
                </a:solidFill>
              </a:rPr>
            </a:br>
            <a:r>
              <a:rPr lang="ko-KR" altLang="en-US" dirty="0" err="1">
                <a:solidFill>
                  <a:schemeClr val="tx1"/>
                </a:solidFill>
              </a:rPr>
              <a:t>여지지에</a:t>
            </a:r>
            <a:r>
              <a:rPr lang="ko-KR" altLang="en-US" dirty="0">
                <a:solidFill>
                  <a:schemeClr val="tx1"/>
                </a:solidFill>
              </a:rPr>
              <a:t> 이르기를</a:t>
            </a:r>
            <a:r>
              <a:rPr lang="en-US" altLang="ko-KR" dirty="0">
                <a:solidFill>
                  <a:schemeClr val="tx1"/>
                </a:solidFill>
              </a:rPr>
              <a:t>, </a:t>
            </a:r>
            <a:r>
              <a:rPr lang="ko-KR" altLang="en-US" dirty="0">
                <a:solidFill>
                  <a:schemeClr val="tx1"/>
                </a:solidFill>
              </a:rPr>
              <a:t>울릉과 우산은 모두 우산국의 </a:t>
            </a:r>
            <a:br>
              <a:rPr lang="ko-KR" altLang="en-US" dirty="0">
                <a:solidFill>
                  <a:schemeClr val="tx1"/>
                </a:solidFill>
              </a:rPr>
            </a:br>
            <a:r>
              <a:rPr lang="ko-KR" altLang="en-US" dirty="0">
                <a:solidFill>
                  <a:schemeClr val="tx1"/>
                </a:solidFill>
              </a:rPr>
              <a:t>땅인데</a:t>
            </a:r>
            <a:r>
              <a:rPr lang="en-US" altLang="ko-KR" dirty="0">
                <a:solidFill>
                  <a:schemeClr val="tx1"/>
                </a:solidFill>
              </a:rPr>
              <a:t>, </a:t>
            </a:r>
            <a:r>
              <a:rPr lang="ko-KR" altLang="en-US" dirty="0">
                <a:solidFill>
                  <a:schemeClr val="tx1"/>
                </a:solidFill>
              </a:rPr>
              <a:t>우산은 일본이 말하는 송도</a:t>
            </a: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ko-KR" altLang="en-US" dirty="0">
                <a:solidFill>
                  <a:schemeClr val="tx1"/>
                </a:solidFill>
              </a:rPr>
              <a:t>松島</a:t>
            </a:r>
            <a:r>
              <a:rPr lang="en-US" altLang="ko-KR" dirty="0">
                <a:solidFill>
                  <a:schemeClr val="tx1"/>
                </a:solidFill>
              </a:rPr>
              <a:t>)</a:t>
            </a:r>
            <a:r>
              <a:rPr lang="ko-KR" altLang="en-US" dirty="0">
                <a:solidFill>
                  <a:schemeClr val="tx1"/>
                </a:solidFill>
              </a:rPr>
              <a:t>라고 </a:t>
            </a:r>
            <a:r>
              <a:rPr lang="ko-KR" altLang="en-US" dirty="0" smtClean="0">
                <a:solidFill>
                  <a:schemeClr val="tx1"/>
                </a:solidFill>
              </a:rPr>
              <a:t>하였다</a:t>
            </a:r>
            <a:r>
              <a:rPr lang="en-US" altLang="ko-KR" dirty="0" smtClean="0">
                <a:solidFill>
                  <a:schemeClr val="tx1"/>
                </a:solidFill>
              </a:rPr>
              <a:t>.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243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23528" y="591071"/>
            <a:ext cx="794320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ko-KR" altLang="en-US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역사적 근거</a:t>
            </a:r>
            <a:r>
              <a:rPr lang="en-US" altLang="ko-KR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(9) – </a:t>
            </a:r>
            <a:r>
              <a:rPr lang="ko-KR" altLang="en-US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대한제국 칙령 제 </a:t>
            </a:r>
            <a:r>
              <a:rPr lang="en-US" altLang="ko-KR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41</a:t>
            </a:r>
            <a:r>
              <a:rPr lang="ko-KR" altLang="en-US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호 사진</a:t>
            </a:r>
            <a:endParaRPr lang="en-US" altLang="ko-KR" sz="3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6" name="Picture 2" descr="http://contents.nahf.or.kr/directory/downloadItemFile.do?fileName=eddok_0030740.jpg&amp;levelId=eddok_003_0030_001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3"/>
            <a:ext cx="7848000" cy="414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683568" y="5733256"/>
            <a:ext cx="7920880" cy="72008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</a:rPr>
              <a:t>㉮ 제</a:t>
            </a:r>
            <a:r>
              <a:rPr lang="en-US" altLang="ko-KR" dirty="0">
                <a:solidFill>
                  <a:schemeClr val="tx1"/>
                </a:solidFill>
              </a:rPr>
              <a:t>2</a:t>
            </a:r>
            <a:r>
              <a:rPr lang="ko-KR" altLang="en-US" dirty="0">
                <a:solidFill>
                  <a:schemeClr val="tx1"/>
                </a:solidFill>
              </a:rPr>
              <a:t>조 군청 위치는 </a:t>
            </a:r>
            <a:r>
              <a:rPr lang="ko-KR" altLang="en-US" dirty="0" err="1">
                <a:solidFill>
                  <a:schemeClr val="tx1"/>
                </a:solidFill>
              </a:rPr>
              <a:t>태하동으로</a:t>
            </a:r>
            <a:r>
              <a:rPr lang="ko-KR" altLang="en-US" dirty="0">
                <a:solidFill>
                  <a:schemeClr val="tx1"/>
                </a:solidFill>
              </a:rPr>
              <a:t> 정하고 구역은</a:t>
            </a:r>
            <a:br>
              <a:rPr lang="ko-KR" altLang="en-US" dirty="0">
                <a:solidFill>
                  <a:schemeClr val="tx1"/>
                </a:solidFill>
              </a:rPr>
            </a:br>
            <a:r>
              <a:rPr lang="ko-KR" altLang="en-US" dirty="0">
                <a:solidFill>
                  <a:schemeClr val="tx1"/>
                </a:solidFill>
              </a:rPr>
              <a:t>울릉전도</a:t>
            </a: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ko-KR" altLang="en-US" dirty="0">
                <a:solidFill>
                  <a:schemeClr val="tx1"/>
                </a:solidFill>
              </a:rPr>
              <a:t>鬱陵全島</a:t>
            </a:r>
            <a:r>
              <a:rPr lang="en-US" altLang="ko-KR" dirty="0">
                <a:solidFill>
                  <a:schemeClr val="tx1"/>
                </a:solidFill>
              </a:rPr>
              <a:t>)</a:t>
            </a:r>
            <a:r>
              <a:rPr lang="ko-KR" altLang="en-US" dirty="0">
                <a:solidFill>
                  <a:schemeClr val="tx1"/>
                </a:solidFill>
              </a:rPr>
              <a:t>와 죽도</a:t>
            </a: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ko-KR" altLang="en-US" dirty="0">
                <a:solidFill>
                  <a:schemeClr val="tx1"/>
                </a:solidFill>
              </a:rPr>
              <a:t>竹島</a:t>
            </a:r>
            <a:r>
              <a:rPr lang="en-US" altLang="ko-KR" dirty="0">
                <a:solidFill>
                  <a:schemeClr val="tx1"/>
                </a:solidFill>
              </a:rPr>
              <a:t>), </a:t>
            </a:r>
            <a:r>
              <a:rPr lang="ko-KR" altLang="en-US" dirty="0">
                <a:solidFill>
                  <a:schemeClr val="tx1"/>
                </a:solidFill>
              </a:rPr>
              <a:t>석도</a:t>
            </a: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ko-KR" altLang="en-US" dirty="0">
                <a:solidFill>
                  <a:schemeClr val="tx1"/>
                </a:solidFill>
              </a:rPr>
              <a:t>石島</a:t>
            </a:r>
            <a:r>
              <a:rPr lang="en-US" altLang="ko-KR" dirty="0">
                <a:solidFill>
                  <a:schemeClr val="tx1"/>
                </a:solidFill>
              </a:rPr>
              <a:t>)</a:t>
            </a:r>
            <a:r>
              <a:rPr lang="ko-KR" altLang="en-US" dirty="0">
                <a:solidFill>
                  <a:schemeClr val="tx1"/>
                </a:solidFill>
              </a:rPr>
              <a:t>를 관할할 것</a:t>
            </a:r>
          </a:p>
        </p:txBody>
      </p:sp>
    </p:spTree>
    <p:extLst>
      <p:ext uri="{BB962C8B-B14F-4D97-AF65-F5344CB8AC3E}">
        <p14:creationId xmlns:p14="http://schemas.microsoft.com/office/powerpoint/2010/main" xmlns="" val="285243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23528" y="591071"/>
            <a:ext cx="7075976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ko-KR" altLang="en-US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역사적 근거</a:t>
            </a:r>
            <a:r>
              <a:rPr lang="en-US" altLang="ko-KR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(9) – </a:t>
            </a:r>
            <a:r>
              <a:rPr lang="ko-KR" altLang="en-US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대한제국 칙령 제 </a:t>
            </a:r>
            <a:r>
              <a:rPr lang="en-US" altLang="ko-KR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41</a:t>
            </a:r>
            <a:r>
              <a:rPr lang="ko-KR" altLang="en-US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호</a:t>
            </a:r>
            <a:endParaRPr lang="en-US" altLang="ko-KR" sz="3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827584" y="1628800"/>
            <a:ext cx="7992888" cy="4176464"/>
          </a:xfrm>
          <a:prstGeom prst="rect">
            <a:avLst/>
          </a:prstGeom>
          <a:solidFill>
            <a:schemeClr val="accent1">
              <a:lumMod val="60000"/>
              <a:lumOff val="4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</a:rPr>
              <a:t>대한제국 정부는 </a:t>
            </a:r>
            <a:r>
              <a:rPr lang="en-US" altLang="ko-KR" dirty="0">
                <a:solidFill>
                  <a:schemeClr val="tx1"/>
                </a:solidFill>
              </a:rPr>
              <a:t>1900</a:t>
            </a:r>
            <a:r>
              <a:rPr lang="ko-KR" altLang="en-US" dirty="0">
                <a:solidFill>
                  <a:schemeClr val="tx1"/>
                </a:solidFill>
              </a:rPr>
              <a:t>년</a:t>
            </a: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ko-KR" altLang="en-US" dirty="0">
                <a:solidFill>
                  <a:schemeClr val="tx1"/>
                </a:solidFill>
              </a:rPr>
              <a:t>고종 </a:t>
            </a:r>
            <a:r>
              <a:rPr lang="en-US" altLang="ko-KR" dirty="0">
                <a:solidFill>
                  <a:schemeClr val="tx1"/>
                </a:solidFill>
              </a:rPr>
              <a:t>37) 10</a:t>
            </a:r>
            <a:r>
              <a:rPr lang="ko-KR" altLang="en-US" dirty="0">
                <a:solidFill>
                  <a:schemeClr val="tx1"/>
                </a:solidFill>
              </a:rPr>
              <a:t>월 </a:t>
            </a:r>
            <a:r>
              <a:rPr lang="en-US" altLang="ko-KR" dirty="0">
                <a:solidFill>
                  <a:schemeClr val="tx1"/>
                </a:solidFill>
              </a:rPr>
              <a:t>25</a:t>
            </a:r>
            <a:r>
              <a:rPr lang="ko-KR" altLang="en-US" dirty="0">
                <a:solidFill>
                  <a:schemeClr val="tx1"/>
                </a:solidFill>
              </a:rPr>
              <a:t>일자로 전문 </a:t>
            </a:r>
            <a:r>
              <a:rPr lang="en-US" altLang="ko-KR" dirty="0">
                <a:solidFill>
                  <a:schemeClr val="tx1"/>
                </a:solidFill>
              </a:rPr>
              <a:t>6</a:t>
            </a:r>
            <a:r>
              <a:rPr lang="ko-KR" altLang="en-US" dirty="0">
                <a:solidFill>
                  <a:schemeClr val="tx1"/>
                </a:solidFill>
              </a:rPr>
              <a:t>개조의 「울릉도</a:t>
            </a: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ko-KR" altLang="en-US" dirty="0">
                <a:solidFill>
                  <a:schemeClr val="tx1"/>
                </a:solidFill>
              </a:rPr>
              <a:t>鬱陵島</a:t>
            </a:r>
            <a:r>
              <a:rPr lang="en-US" altLang="ko-KR" dirty="0">
                <a:solidFill>
                  <a:schemeClr val="tx1"/>
                </a:solidFill>
              </a:rPr>
              <a:t>)</a:t>
            </a:r>
            <a:r>
              <a:rPr lang="ko-KR" altLang="en-US" dirty="0">
                <a:solidFill>
                  <a:schemeClr val="tx1"/>
                </a:solidFill>
              </a:rPr>
              <a:t>를 울도</a:t>
            </a: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ko-KR" altLang="en-US" dirty="0">
                <a:solidFill>
                  <a:schemeClr val="tx1"/>
                </a:solidFill>
              </a:rPr>
              <a:t>鬱島</a:t>
            </a:r>
            <a:r>
              <a:rPr lang="en-US" altLang="ko-KR" dirty="0">
                <a:solidFill>
                  <a:schemeClr val="tx1"/>
                </a:solidFill>
              </a:rPr>
              <a:t>)</a:t>
            </a:r>
            <a:r>
              <a:rPr lang="ko-KR" altLang="en-US" dirty="0">
                <a:solidFill>
                  <a:schemeClr val="tx1"/>
                </a:solidFill>
              </a:rPr>
              <a:t>로 개칭</a:t>
            </a: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ko-KR" altLang="en-US" dirty="0">
                <a:solidFill>
                  <a:schemeClr val="tx1"/>
                </a:solidFill>
              </a:rPr>
              <a:t>改稱</a:t>
            </a:r>
            <a:r>
              <a:rPr lang="en-US" altLang="ko-KR" dirty="0">
                <a:solidFill>
                  <a:schemeClr val="tx1"/>
                </a:solidFill>
              </a:rPr>
              <a:t>)</a:t>
            </a:r>
            <a:r>
              <a:rPr lang="ko-KR" altLang="en-US" dirty="0">
                <a:solidFill>
                  <a:schemeClr val="tx1"/>
                </a:solidFill>
              </a:rPr>
              <a:t>하고 도감</a:t>
            </a: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ko-KR" altLang="en-US" dirty="0">
                <a:solidFill>
                  <a:schemeClr val="tx1"/>
                </a:solidFill>
              </a:rPr>
              <a:t>島監</a:t>
            </a:r>
            <a:r>
              <a:rPr lang="en-US" altLang="ko-KR" dirty="0">
                <a:solidFill>
                  <a:schemeClr val="tx1"/>
                </a:solidFill>
              </a:rPr>
              <a:t>)</a:t>
            </a:r>
            <a:r>
              <a:rPr lang="ko-KR" altLang="en-US" dirty="0">
                <a:solidFill>
                  <a:schemeClr val="tx1"/>
                </a:solidFill>
              </a:rPr>
              <a:t>을 군수</a:t>
            </a: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ko-KR" altLang="en-US" dirty="0">
                <a:solidFill>
                  <a:schemeClr val="tx1"/>
                </a:solidFill>
              </a:rPr>
              <a:t>郡守</a:t>
            </a:r>
            <a:r>
              <a:rPr lang="en-US" altLang="ko-KR" dirty="0">
                <a:solidFill>
                  <a:schemeClr val="tx1"/>
                </a:solidFill>
              </a:rPr>
              <a:t>)</a:t>
            </a:r>
            <a:r>
              <a:rPr lang="ko-KR" altLang="en-US" dirty="0">
                <a:solidFill>
                  <a:schemeClr val="tx1"/>
                </a:solidFill>
              </a:rPr>
              <a:t>로 개정</a:t>
            </a: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ko-KR" altLang="en-US" dirty="0">
                <a:solidFill>
                  <a:schemeClr val="tx1"/>
                </a:solidFill>
              </a:rPr>
              <a:t>改正</a:t>
            </a:r>
            <a:r>
              <a:rPr lang="en-US" altLang="ko-KR" dirty="0">
                <a:solidFill>
                  <a:schemeClr val="tx1"/>
                </a:solidFill>
              </a:rPr>
              <a:t>)</a:t>
            </a:r>
            <a:r>
              <a:rPr lang="ko-KR" altLang="en-US" dirty="0">
                <a:solidFill>
                  <a:schemeClr val="tx1"/>
                </a:solidFill>
              </a:rPr>
              <a:t>한 건」 을 결정하였습니다</a:t>
            </a:r>
            <a:r>
              <a:rPr lang="en-US" altLang="ko-KR" dirty="0">
                <a:solidFill>
                  <a:schemeClr val="tx1"/>
                </a:solidFill>
              </a:rPr>
              <a:t>. </a:t>
            </a:r>
            <a:r>
              <a:rPr lang="ko-KR" altLang="en-US" dirty="0">
                <a:solidFill>
                  <a:schemeClr val="tx1"/>
                </a:solidFill>
              </a:rPr>
              <a:t>이 내용은 </a:t>
            </a:r>
            <a:r>
              <a:rPr lang="en-US" altLang="ko-KR" dirty="0">
                <a:solidFill>
                  <a:schemeClr val="tx1"/>
                </a:solidFill>
              </a:rPr>
              <a:t>1900</a:t>
            </a:r>
            <a:r>
              <a:rPr lang="ko-KR" altLang="en-US" dirty="0">
                <a:solidFill>
                  <a:schemeClr val="tx1"/>
                </a:solidFill>
              </a:rPr>
              <a:t>년 </a:t>
            </a:r>
            <a:r>
              <a:rPr lang="en-US" altLang="ko-KR" dirty="0">
                <a:solidFill>
                  <a:schemeClr val="tx1"/>
                </a:solidFill>
              </a:rPr>
              <a:t>10</a:t>
            </a:r>
            <a:r>
              <a:rPr lang="ko-KR" altLang="en-US" dirty="0">
                <a:solidFill>
                  <a:schemeClr val="tx1"/>
                </a:solidFill>
              </a:rPr>
              <a:t>월 </a:t>
            </a:r>
            <a:r>
              <a:rPr lang="en-US" altLang="ko-KR" dirty="0">
                <a:solidFill>
                  <a:schemeClr val="tx1"/>
                </a:solidFill>
              </a:rPr>
              <a:t>27</a:t>
            </a:r>
            <a:r>
              <a:rPr lang="ko-KR" altLang="en-US" dirty="0">
                <a:solidFill>
                  <a:schemeClr val="tx1"/>
                </a:solidFill>
              </a:rPr>
              <a:t>일자 대한제국 관보를 통해 공포되었습니다</a:t>
            </a:r>
            <a:r>
              <a:rPr lang="en-US" altLang="ko-KR" dirty="0">
                <a:solidFill>
                  <a:schemeClr val="tx1"/>
                </a:solidFill>
              </a:rPr>
              <a:t>. </a:t>
            </a:r>
            <a:r>
              <a:rPr lang="ko-KR" altLang="en-US" dirty="0">
                <a:solidFill>
                  <a:schemeClr val="tx1"/>
                </a:solidFill>
              </a:rPr>
              <a:t>이 칙령 제</a:t>
            </a:r>
            <a:r>
              <a:rPr lang="en-US" altLang="ko-KR" dirty="0">
                <a:solidFill>
                  <a:schemeClr val="tx1"/>
                </a:solidFill>
              </a:rPr>
              <a:t>2</a:t>
            </a:r>
            <a:r>
              <a:rPr lang="ko-KR" altLang="en-US" dirty="0">
                <a:solidFill>
                  <a:schemeClr val="tx1"/>
                </a:solidFill>
              </a:rPr>
              <a:t>조에는 “군청의 위치는 </a:t>
            </a:r>
            <a:r>
              <a:rPr lang="ko-KR" altLang="en-US" dirty="0" err="1">
                <a:solidFill>
                  <a:schemeClr val="tx1"/>
                </a:solidFill>
              </a:rPr>
              <a:t>태하동으로</a:t>
            </a:r>
            <a:r>
              <a:rPr lang="ko-KR" altLang="en-US" dirty="0">
                <a:solidFill>
                  <a:schemeClr val="tx1"/>
                </a:solidFill>
              </a:rPr>
              <a:t> 정하고 구역은 울릉전도</a:t>
            </a: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ko-KR" altLang="en-US" dirty="0">
                <a:solidFill>
                  <a:schemeClr val="tx1"/>
                </a:solidFill>
              </a:rPr>
              <a:t>鬱陵全島</a:t>
            </a:r>
            <a:r>
              <a:rPr lang="en-US" altLang="ko-KR" dirty="0">
                <a:solidFill>
                  <a:schemeClr val="tx1"/>
                </a:solidFill>
              </a:rPr>
              <a:t>)</a:t>
            </a:r>
            <a:r>
              <a:rPr lang="ko-KR" altLang="en-US" dirty="0">
                <a:solidFill>
                  <a:schemeClr val="tx1"/>
                </a:solidFill>
              </a:rPr>
              <a:t>와 죽도</a:t>
            </a: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ko-KR" altLang="en-US" dirty="0">
                <a:solidFill>
                  <a:schemeClr val="tx1"/>
                </a:solidFill>
              </a:rPr>
              <a:t>竹島</a:t>
            </a:r>
            <a:r>
              <a:rPr lang="en-US" altLang="ko-KR" dirty="0">
                <a:solidFill>
                  <a:schemeClr val="tx1"/>
                </a:solidFill>
              </a:rPr>
              <a:t>), </a:t>
            </a:r>
            <a:r>
              <a:rPr lang="ko-KR" altLang="en-US" dirty="0">
                <a:solidFill>
                  <a:schemeClr val="tx1"/>
                </a:solidFill>
              </a:rPr>
              <a:t>석도</a:t>
            </a: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ko-KR" altLang="en-US" dirty="0">
                <a:solidFill>
                  <a:schemeClr val="tx1"/>
                </a:solidFill>
              </a:rPr>
              <a:t>石島</a:t>
            </a:r>
            <a:r>
              <a:rPr lang="en-US" altLang="ko-KR" dirty="0">
                <a:solidFill>
                  <a:schemeClr val="tx1"/>
                </a:solidFill>
              </a:rPr>
              <a:t>)</a:t>
            </a:r>
            <a:r>
              <a:rPr lang="ko-KR" altLang="en-US" dirty="0">
                <a:solidFill>
                  <a:schemeClr val="tx1"/>
                </a:solidFill>
              </a:rPr>
              <a:t>를 관할할 것”을 규정하고 있습니다</a:t>
            </a:r>
            <a:r>
              <a:rPr lang="en-US" altLang="ko-KR" dirty="0">
                <a:solidFill>
                  <a:schemeClr val="tx1"/>
                </a:solidFill>
              </a:rPr>
              <a:t>. </a:t>
            </a:r>
            <a:r>
              <a:rPr lang="ko-KR" altLang="en-US" dirty="0">
                <a:solidFill>
                  <a:schemeClr val="tx1"/>
                </a:solidFill>
              </a:rPr>
              <a:t>죽도는 울릉도 </a:t>
            </a:r>
            <a:r>
              <a:rPr lang="ko-KR" altLang="en-US" dirty="0" err="1">
                <a:solidFill>
                  <a:schemeClr val="tx1"/>
                </a:solidFill>
              </a:rPr>
              <a:t>본섬에서</a:t>
            </a:r>
            <a:r>
              <a:rPr lang="ko-KR" altLang="en-US" dirty="0">
                <a:solidFill>
                  <a:schemeClr val="tx1"/>
                </a:solidFill>
              </a:rPr>
              <a:t> 약 </a:t>
            </a:r>
            <a:r>
              <a:rPr lang="en-US" altLang="ko-KR" dirty="0">
                <a:solidFill>
                  <a:schemeClr val="tx1"/>
                </a:solidFill>
              </a:rPr>
              <a:t>2km </a:t>
            </a:r>
            <a:r>
              <a:rPr lang="ko-KR" altLang="en-US" dirty="0">
                <a:solidFill>
                  <a:schemeClr val="tx1"/>
                </a:solidFill>
              </a:rPr>
              <a:t>떨어진 곳에 있는 섬으로 </a:t>
            </a:r>
            <a:r>
              <a:rPr lang="ko-KR" altLang="en-US" dirty="0" err="1">
                <a:solidFill>
                  <a:schemeClr val="tx1"/>
                </a:solidFill>
              </a:rPr>
              <a:t>서울릉도</a:t>
            </a:r>
            <a:r>
              <a:rPr lang="ko-KR" altLang="en-US" dirty="0">
                <a:solidFill>
                  <a:schemeClr val="tx1"/>
                </a:solidFill>
              </a:rPr>
              <a:t> 주민들은 이 섬을 </a:t>
            </a:r>
            <a:r>
              <a:rPr lang="ko-KR" altLang="en-US" dirty="0" err="1">
                <a:solidFill>
                  <a:schemeClr val="tx1"/>
                </a:solidFill>
              </a:rPr>
              <a:t>댓섬</a:t>
            </a: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ko-KR" altLang="en-US" dirty="0" err="1">
                <a:solidFill>
                  <a:schemeClr val="tx1"/>
                </a:solidFill>
              </a:rPr>
              <a:t>대나무섬</a:t>
            </a:r>
            <a:r>
              <a:rPr lang="en-US" altLang="ko-KR" dirty="0">
                <a:solidFill>
                  <a:schemeClr val="tx1"/>
                </a:solidFill>
              </a:rPr>
              <a:t>)</a:t>
            </a:r>
            <a:r>
              <a:rPr lang="ko-KR" altLang="en-US" dirty="0">
                <a:solidFill>
                  <a:schemeClr val="tx1"/>
                </a:solidFill>
              </a:rPr>
              <a:t>이라고도 부르는데</a:t>
            </a:r>
            <a:r>
              <a:rPr lang="en-US" altLang="ko-KR" dirty="0">
                <a:solidFill>
                  <a:schemeClr val="tx1"/>
                </a:solidFill>
              </a:rPr>
              <a:t>, </a:t>
            </a:r>
            <a:r>
              <a:rPr lang="ko-KR" altLang="en-US" dirty="0">
                <a:solidFill>
                  <a:schemeClr val="tx1"/>
                </a:solidFill>
              </a:rPr>
              <a:t>죽도</a:t>
            </a: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ko-KR" altLang="en-US" dirty="0">
                <a:solidFill>
                  <a:schemeClr val="tx1"/>
                </a:solidFill>
              </a:rPr>
              <a:t>竹島</a:t>
            </a:r>
            <a:r>
              <a:rPr lang="en-US" altLang="ko-KR" dirty="0">
                <a:solidFill>
                  <a:schemeClr val="tx1"/>
                </a:solidFill>
              </a:rPr>
              <a:t>)</a:t>
            </a:r>
            <a:r>
              <a:rPr lang="ko-KR" altLang="en-US" dirty="0">
                <a:solidFill>
                  <a:schemeClr val="tx1"/>
                </a:solidFill>
              </a:rPr>
              <a:t>는 </a:t>
            </a:r>
            <a:r>
              <a:rPr lang="ko-KR" altLang="en-US" dirty="0" err="1">
                <a:solidFill>
                  <a:schemeClr val="tx1"/>
                </a:solidFill>
              </a:rPr>
              <a:t>댓섬의</a:t>
            </a:r>
            <a:r>
              <a:rPr lang="ko-KR" altLang="en-US" dirty="0">
                <a:solidFill>
                  <a:schemeClr val="tx1"/>
                </a:solidFill>
              </a:rPr>
              <a:t> 뜻을 취하여 한자로 표기한 것입니다</a:t>
            </a:r>
            <a:r>
              <a:rPr lang="en-US" altLang="ko-KR" dirty="0">
                <a:solidFill>
                  <a:schemeClr val="tx1"/>
                </a:solidFill>
              </a:rPr>
              <a:t>. </a:t>
            </a:r>
            <a:r>
              <a:rPr lang="ko-KR" altLang="en-US" dirty="0">
                <a:solidFill>
                  <a:schemeClr val="tx1"/>
                </a:solidFill>
              </a:rPr>
              <a:t>석도</a:t>
            </a: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ko-KR" altLang="en-US" dirty="0">
                <a:solidFill>
                  <a:schemeClr val="tx1"/>
                </a:solidFill>
              </a:rPr>
              <a:t>石島</a:t>
            </a:r>
            <a:r>
              <a:rPr lang="en-US" altLang="ko-KR" dirty="0">
                <a:solidFill>
                  <a:schemeClr val="tx1"/>
                </a:solidFill>
              </a:rPr>
              <a:t>)</a:t>
            </a:r>
            <a:r>
              <a:rPr lang="ko-KR" altLang="en-US" dirty="0">
                <a:solidFill>
                  <a:schemeClr val="tx1"/>
                </a:solidFill>
              </a:rPr>
              <a:t>는 당시 독도를 가리키는 돌섬의 사투리인 </a:t>
            </a:r>
            <a:r>
              <a:rPr lang="ko-KR" altLang="en-US" dirty="0" err="1">
                <a:solidFill>
                  <a:schemeClr val="tx1"/>
                </a:solidFill>
              </a:rPr>
              <a:t>독섬의</a:t>
            </a:r>
            <a:r>
              <a:rPr lang="ko-KR" altLang="en-US" dirty="0">
                <a:solidFill>
                  <a:schemeClr val="tx1"/>
                </a:solidFill>
              </a:rPr>
              <a:t> 뜻을 취하여 한자로 표기한 것입니다</a:t>
            </a:r>
            <a:r>
              <a:rPr lang="en-US" altLang="ko-KR" dirty="0">
                <a:solidFill>
                  <a:schemeClr val="tx1"/>
                </a:solidFill>
              </a:rPr>
              <a:t>. </a:t>
            </a:r>
            <a:r>
              <a:rPr lang="ko-KR" altLang="en-US" dirty="0">
                <a:solidFill>
                  <a:schemeClr val="tx1"/>
                </a:solidFill>
              </a:rPr>
              <a:t>대한제국 정부는 칙령 제</a:t>
            </a:r>
            <a:r>
              <a:rPr lang="en-US" altLang="ko-KR" dirty="0">
                <a:solidFill>
                  <a:schemeClr val="tx1"/>
                </a:solidFill>
              </a:rPr>
              <a:t>41</a:t>
            </a:r>
            <a:r>
              <a:rPr lang="ko-KR" altLang="en-US" dirty="0">
                <a:solidFill>
                  <a:schemeClr val="tx1"/>
                </a:solidFill>
              </a:rPr>
              <a:t>호의 관보 게재를 통해 독도가 </a:t>
            </a:r>
            <a:r>
              <a:rPr lang="ko-KR" altLang="en-US" dirty="0" err="1">
                <a:solidFill>
                  <a:schemeClr val="tx1"/>
                </a:solidFill>
              </a:rPr>
              <a:t>울도군수의</a:t>
            </a:r>
            <a:r>
              <a:rPr lang="ko-KR" altLang="en-US" dirty="0">
                <a:solidFill>
                  <a:schemeClr val="tx1"/>
                </a:solidFill>
              </a:rPr>
              <a:t> 관할구역에 포함되어 있는 우리의 영토임을 국내외적으로 알렸습니다</a:t>
            </a:r>
            <a:r>
              <a:rPr lang="en-US" altLang="ko-KR" dirty="0">
                <a:solidFill>
                  <a:schemeClr val="tx1"/>
                </a:solidFill>
              </a:rPr>
              <a:t>.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243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23528" y="591071"/>
            <a:ext cx="6849952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ko-KR" altLang="en-US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역사적 근거</a:t>
            </a:r>
            <a:r>
              <a:rPr lang="en-US" altLang="ko-KR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(10) – </a:t>
            </a:r>
            <a:r>
              <a:rPr lang="ko-KR" altLang="en-US" sz="3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당빌</a:t>
            </a:r>
            <a:r>
              <a:rPr lang="en-US" altLang="ko-KR" sz="3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altLang="ko-KR" sz="3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‘</a:t>
            </a:r>
            <a:r>
              <a:rPr lang="ko-KR" altLang="en-US" sz="3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조선왕국전도</a:t>
            </a:r>
            <a:r>
              <a:rPr lang="en-US" altLang="ko-KR" sz="3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’</a:t>
            </a:r>
            <a:endParaRPr lang="en-US" altLang="ko-KR" sz="3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5" name="Picture 2" descr="http://monthly.chosun.com/upload/1106/1106_b087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1571612"/>
            <a:ext cx="3276000" cy="478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41jqwp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306" y="1571612"/>
            <a:ext cx="2857501" cy="329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6643702" y="1500174"/>
            <a:ext cx="2339752" cy="3999763"/>
          </a:xfrm>
          <a:prstGeom prst="rect">
            <a:avLst/>
          </a:prstGeom>
          <a:solidFill>
            <a:schemeClr val="accent1">
              <a:lumMod val="60000"/>
              <a:lumOff val="4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</a:rPr>
              <a:t>프랑스의 유명한 지리학자 </a:t>
            </a:r>
            <a:r>
              <a:rPr lang="ko-KR" altLang="en-US" dirty="0" err="1">
                <a:solidFill>
                  <a:schemeClr val="tx1"/>
                </a:solidFill>
              </a:rPr>
              <a:t>당빌이</a:t>
            </a:r>
            <a:r>
              <a:rPr lang="ko-KR" altLang="en-US" dirty="0">
                <a:solidFill>
                  <a:schemeClr val="tx1"/>
                </a:solidFill>
              </a:rPr>
              <a:t> </a:t>
            </a:r>
            <a:r>
              <a:rPr lang="en-US" altLang="ko-KR" dirty="0">
                <a:solidFill>
                  <a:schemeClr val="tx1"/>
                </a:solidFill>
              </a:rPr>
              <a:t>1737</a:t>
            </a:r>
            <a:r>
              <a:rPr lang="ko-KR" altLang="en-US" dirty="0">
                <a:solidFill>
                  <a:schemeClr val="tx1"/>
                </a:solidFill>
              </a:rPr>
              <a:t>년에 </a:t>
            </a:r>
            <a:r>
              <a:rPr lang="en-US" altLang="ko-KR" dirty="0">
                <a:solidFill>
                  <a:schemeClr val="tx1"/>
                </a:solidFill>
              </a:rPr>
              <a:t>&lt;</a:t>
            </a:r>
            <a:r>
              <a:rPr lang="ko-KR" altLang="en-US" dirty="0">
                <a:solidFill>
                  <a:schemeClr val="tx1"/>
                </a:solidFill>
              </a:rPr>
              <a:t>조선왕국전도</a:t>
            </a:r>
            <a:r>
              <a:rPr lang="en-US" altLang="ko-KR" dirty="0">
                <a:solidFill>
                  <a:schemeClr val="tx1"/>
                </a:solidFill>
              </a:rPr>
              <a:t>&gt; </a:t>
            </a:r>
            <a:r>
              <a:rPr lang="ko-KR" altLang="en-US" dirty="0" smtClean="0">
                <a:solidFill>
                  <a:schemeClr val="tx1"/>
                </a:solidFill>
              </a:rPr>
              <a:t>를 </a:t>
            </a:r>
            <a:r>
              <a:rPr lang="ko-KR" altLang="en-US" dirty="0">
                <a:solidFill>
                  <a:schemeClr val="tx1"/>
                </a:solidFill>
              </a:rPr>
              <a:t>그렸는데</a:t>
            </a:r>
            <a:r>
              <a:rPr lang="en-US" altLang="ko-KR" dirty="0">
                <a:solidFill>
                  <a:schemeClr val="tx1"/>
                </a:solidFill>
              </a:rPr>
              <a:t>, </a:t>
            </a:r>
            <a:r>
              <a:rPr lang="ko-KR" altLang="en-US" dirty="0">
                <a:solidFill>
                  <a:schemeClr val="tx1"/>
                </a:solidFill>
              </a:rPr>
              <a:t>독도와 울릉도를 조선 영토로 표시하였다</a:t>
            </a:r>
            <a:r>
              <a:rPr lang="en-US" altLang="ko-KR" dirty="0">
                <a:solidFill>
                  <a:schemeClr val="tx1"/>
                </a:solidFill>
              </a:rPr>
              <a:t>. </a:t>
            </a:r>
            <a:r>
              <a:rPr lang="ko-KR" altLang="en-US" dirty="0" err="1">
                <a:solidFill>
                  <a:schemeClr val="tx1"/>
                </a:solidFill>
              </a:rPr>
              <a:t>당빌의</a:t>
            </a:r>
            <a:r>
              <a:rPr lang="ko-KR" altLang="en-US" dirty="0">
                <a:solidFill>
                  <a:schemeClr val="tx1"/>
                </a:solidFill>
              </a:rPr>
              <a:t> 지도에서는 독도</a:t>
            </a: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ko-KR" altLang="en-US" dirty="0">
                <a:solidFill>
                  <a:schemeClr val="tx1"/>
                </a:solidFill>
              </a:rPr>
              <a:t>우산도</a:t>
            </a:r>
            <a:r>
              <a:rPr lang="en-US" altLang="ko-KR" dirty="0">
                <a:solidFill>
                  <a:schemeClr val="tx1"/>
                </a:solidFill>
              </a:rPr>
              <a:t>)</a:t>
            </a:r>
            <a:r>
              <a:rPr lang="ko-KR" altLang="en-US" dirty="0">
                <a:solidFill>
                  <a:schemeClr val="tx1"/>
                </a:solidFill>
              </a:rPr>
              <a:t>와 울릉도를 한국 동해안에 더욱 근접하게 그려 ‘독도’가 한국 영토임을 더욱 명료하게 표시하였다</a:t>
            </a:r>
          </a:p>
        </p:txBody>
      </p:sp>
      <p:sp>
        <p:nvSpPr>
          <p:cNvPr id="11" name="포인트가 32개인 별 10"/>
          <p:cNvSpPr/>
          <p:nvPr/>
        </p:nvSpPr>
        <p:spPr>
          <a:xfrm>
            <a:off x="3923928" y="3794448"/>
            <a:ext cx="3744416" cy="3063552"/>
          </a:xfrm>
          <a:prstGeom prst="star32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</a:rPr>
              <a:t>서양학자들도 이미 조선의 땅이라고 인식하고 있었다</a:t>
            </a:r>
            <a:r>
              <a:rPr lang="en-US" altLang="ko-KR" dirty="0">
                <a:solidFill>
                  <a:schemeClr val="tx1"/>
                </a:solidFill>
              </a:rPr>
              <a:t>!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243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23528" y="591071"/>
            <a:ext cx="6776214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ko-KR" altLang="en-US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역사적 근거</a:t>
            </a:r>
            <a:r>
              <a:rPr lang="en-US" altLang="ko-KR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(11) – </a:t>
            </a:r>
            <a:r>
              <a:rPr lang="ko-KR" altLang="en-US" sz="3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일본</a:t>
            </a:r>
            <a:r>
              <a:rPr lang="en-US" altLang="ko-KR" sz="3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altLang="ko-KR" sz="3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‘</a:t>
            </a:r>
            <a:r>
              <a:rPr lang="ko-KR" altLang="en-US" sz="3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은주시청합기</a:t>
            </a:r>
            <a:r>
              <a:rPr lang="en-US" altLang="ko-KR" sz="3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’</a:t>
            </a:r>
            <a:endParaRPr lang="en-US" altLang="ko-KR" sz="3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5" name="Picture 2" descr="http://dokdo.mofa.go.kr/kor/img/contents/pic_q2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2816"/>
            <a:ext cx="5162550" cy="391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5508104" y="1871167"/>
            <a:ext cx="3204864" cy="3286025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&lt;</a:t>
            </a:r>
            <a:r>
              <a:rPr lang="ko-KR" altLang="en-US" dirty="0" smtClean="0">
                <a:solidFill>
                  <a:schemeClr val="tx1"/>
                </a:solidFill>
              </a:rPr>
              <a:t>번역</a:t>
            </a:r>
            <a:r>
              <a:rPr lang="en-US" altLang="ko-KR" dirty="0" smtClean="0">
                <a:solidFill>
                  <a:schemeClr val="tx1"/>
                </a:solidFill>
              </a:rPr>
              <a:t>&gt;</a:t>
            </a:r>
          </a:p>
          <a:p>
            <a:pPr algn="ctr"/>
            <a:r>
              <a:rPr lang="ko-KR" altLang="en-US" dirty="0" smtClean="0">
                <a:solidFill>
                  <a:schemeClr val="tx1"/>
                </a:solidFill>
              </a:rPr>
              <a:t>이 </a:t>
            </a:r>
            <a:r>
              <a:rPr lang="ko-KR" altLang="en-US" dirty="0">
                <a:solidFill>
                  <a:schemeClr val="tx1"/>
                </a:solidFill>
              </a:rPr>
              <a:t>두 섬</a:t>
            </a: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ko-KR" altLang="en-US" dirty="0">
                <a:solidFill>
                  <a:schemeClr val="tx1"/>
                </a:solidFill>
              </a:rPr>
              <a:t>울릉도</a:t>
            </a:r>
            <a:r>
              <a:rPr lang="en-US" altLang="ko-KR" dirty="0">
                <a:solidFill>
                  <a:schemeClr val="tx1"/>
                </a:solidFill>
              </a:rPr>
              <a:t>, </a:t>
            </a:r>
            <a:r>
              <a:rPr lang="ko-KR" altLang="en-US" dirty="0">
                <a:solidFill>
                  <a:schemeClr val="tx1"/>
                </a:solidFill>
              </a:rPr>
              <a:t>독도</a:t>
            </a:r>
            <a:r>
              <a:rPr lang="en-US" altLang="ko-KR" dirty="0">
                <a:solidFill>
                  <a:schemeClr val="tx1"/>
                </a:solidFill>
              </a:rPr>
              <a:t>)</a:t>
            </a:r>
            <a:r>
              <a:rPr lang="ko-KR" altLang="en-US" dirty="0">
                <a:solidFill>
                  <a:schemeClr val="tx1"/>
                </a:solidFill>
              </a:rPr>
              <a:t>은 사람이 살지 않는 땅으로 </a:t>
            </a:r>
            <a:br>
              <a:rPr lang="ko-KR" altLang="en-US" dirty="0">
                <a:solidFill>
                  <a:schemeClr val="tx1"/>
                </a:solidFill>
              </a:rPr>
            </a:br>
            <a:r>
              <a:rPr lang="ko-KR" altLang="en-US" dirty="0">
                <a:solidFill>
                  <a:schemeClr val="tx1"/>
                </a:solidFill>
              </a:rPr>
              <a:t>고려를 보는 것이 </a:t>
            </a:r>
            <a:r>
              <a:rPr lang="ko-KR" altLang="en-US" dirty="0" err="1">
                <a:solidFill>
                  <a:schemeClr val="tx1"/>
                </a:solidFill>
              </a:rPr>
              <a:t>운슈</a:t>
            </a: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ko-KR" altLang="en-US" dirty="0">
                <a:solidFill>
                  <a:schemeClr val="tx1"/>
                </a:solidFill>
              </a:rPr>
              <a:t>雲州 </a:t>
            </a:r>
            <a:r>
              <a:rPr lang="en-US" altLang="ko-KR" dirty="0">
                <a:solidFill>
                  <a:schemeClr val="tx1"/>
                </a:solidFill>
              </a:rPr>
              <a:t>- </a:t>
            </a:r>
            <a:r>
              <a:rPr lang="ko-KR" altLang="en-US" dirty="0">
                <a:solidFill>
                  <a:schemeClr val="tx1"/>
                </a:solidFill>
              </a:rPr>
              <a:t>현재 </a:t>
            </a:r>
            <a:r>
              <a:rPr lang="ko-KR" altLang="en-US" dirty="0" err="1">
                <a:solidFill>
                  <a:schemeClr val="tx1"/>
                </a:solidFill>
              </a:rPr>
              <a:t>시마네현의</a:t>
            </a:r>
            <a:r>
              <a:rPr lang="ko-KR" altLang="en-US" dirty="0">
                <a:solidFill>
                  <a:schemeClr val="tx1"/>
                </a:solidFill>
              </a:rPr>
              <a:t> 동부</a:t>
            </a:r>
            <a:r>
              <a:rPr lang="en-US" altLang="ko-KR" dirty="0">
                <a:solidFill>
                  <a:schemeClr val="tx1"/>
                </a:solidFill>
              </a:rPr>
              <a:t>)</a:t>
            </a:r>
            <a:r>
              <a:rPr lang="ko-KR" altLang="en-US" dirty="0">
                <a:solidFill>
                  <a:schemeClr val="tx1"/>
                </a:solidFill>
              </a:rPr>
              <a:t>에서 </a:t>
            </a:r>
            <a:br>
              <a:rPr lang="ko-KR" altLang="en-US" dirty="0">
                <a:solidFill>
                  <a:schemeClr val="tx1"/>
                </a:solidFill>
              </a:rPr>
            </a:br>
            <a:r>
              <a:rPr lang="ko-KR" altLang="en-US" dirty="0" err="1">
                <a:solidFill>
                  <a:schemeClr val="tx1"/>
                </a:solidFill>
              </a:rPr>
              <a:t>온슈</a:t>
            </a: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ko-KR" altLang="en-US" dirty="0">
                <a:solidFill>
                  <a:schemeClr val="tx1"/>
                </a:solidFill>
              </a:rPr>
              <a:t>隱州</a:t>
            </a:r>
            <a:r>
              <a:rPr lang="en-US" altLang="ko-KR" dirty="0">
                <a:solidFill>
                  <a:schemeClr val="tx1"/>
                </a:solidFill>
              </a:rPr>
              <a:t>- </a:t>
            </a:r>
            <a:r>
              <a:rPr lang="ko-KR" altLang="en-US" dirty="0" err="1">
                <a:solidFill>
                  <a:schemeClr val="tx1"/>
                </a:solidFill>
              </a:rPr>
              <a:t>오키섬</a:t>
            </a:r>
            <a:r>
              <a:rPr lang="en-US" altLang="ko-KR" dirty="0">
                <a:solidFill>
                  <a:schemeClr val="tx1"/>
                </a:solidFill>
              </a:rPr>
              <a:t>)</a:t>
            </a:r>
            <a:r>
              <a:rPr lang="ko-KR" altLang="en-US" dirty="0">
                <a:solidFill>
                  <a:schemeClr val="tx1"/>
                </a:solidFill>
              </a:rPr>
              <a:t>를 보는 것과 같다</a:t>
            </a:r>
            <a:r>
              <a:rPr lang="en-US" altLang="ko-KR" dirty="0">
                <a:solidFill>
                  <a:schemeClr val="tx1"/>
                </a:solidFill>
              </a:rPr>
              <a:t>. </a:t>
            </a:r>
            <a:r>
              <a:rPr lang="ko-KR" altLang="en-US" dirty="0">
                <a:solidFill>
                  <a:schemeClr val="tx1"/>
                </a:solidFill>
              </a:rPr>
              <a:t>그러므로 일본의 </a:t>
            </a:r>
            <a:br>
              <a:rPr lang="ko-KR" altLang="en-US" dirty="0">
                <a:solidFill>
                  <a:schemeClr val="tx1"/>
                </a:solidFill>
              </a:rPr>
            </a:br>
            <a:r>
              <a:rPr lang="ko-KR" altLang="en-US" dirty="0">
                <a:solidFill>
                  <a:schemeClr val="tx1"/>
                </a:solidFill>
              </a:rPr>
              <a:t>서북쪽 경계는 이 주</a:t>
            </a: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ko-KR" altLang="en-US" dirty="0">
                <a:solidFill>
                  <a:schemeClr val="tx1"/>
                </a:solidFill>
              </a:rPr>
              <a:t>此州 </a:t>
            </a:r>
            <a:r>
              <a:rPr lang="en-US" altLang="ko-KR" dirty="0">
                <a:solidFill>
                  <a:schemeClr val="tx1"/>
                </a:solidFill>
              </a:rPr>
              <a:t>- </a:t>
            </a:r>
            <a:r>
              <a:rPr lang="ko-KR" altLang="en-US" dirty="0" err="1">
                <a:solidFill>
                  <a:schemeClr val="tx1"/>
                </a:solidFill>
              </a:rPr>
              <a:t>오키섬</a:t>
            </a:r>
            <a:r>
              <a:rPr lang="en-US" altLang="ko-KR" dirty="0">
                <a:solidFill>
                  <a:schemeClr val="tx1"/>
                </a:solidFill>
              </a:rPr>
              <a:t>)</a:t>
            </a:r>
            <a:r>
              <a:rPr lang="ko-KR" altLang="en-US" dirty="0">
                <a:solidFill>
                  <a:schemeClr val="tx1"/>
                </a:solidFill>
              </a:rPr>
              <a:t>를 한계로 한다</a:t>
            </a:r>
            <a:r>
              <a:rPr lang="en-US" altLang="ko-KR" dirty="0">
                <a:solidFill>
                  <a:schemeClr val="tx1"/>
                </a:solidFill>
              </a:rPr>
              <a:t>.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/>
            </a:r>
            <a:br>
              <a:rPr lang="en-US" altLang="ko-KR" dirty="0"/>
            </a:b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9" name="포인트가 32개인 별 8"/>
          <p:cNvSpPr/>
          <p:nvPr/>
        </p:nvSpPr>
        <p:spPr>
          <a:xfrm>
            <a:off x="2555776" y="3767166"/>
            <a:ext cx="3744416" cy="3063552"/>
          </a:xfrm>
          <a:prstGeom prst="star32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</a:rPr>
              <a:t>일본의 독도 영유권 주장은 억지 주장이다</a:t>
            </a:r>
            <a:r>
              <a:rPr lang="en-US" altLang="ko-KR" dirty="0">
                <a:solidFill>
                  <a:schemeClr val="tx1"/>
                </a:solidFill>
              </a:rPr>
              <a:t>!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243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23528" y="591071"/>
            <a:ext cx="8121134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ko-KR" altLang="en-US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역사적 근거</a:t>
            </a:r>
            <a:r>
              <a:rPr lang="en-US" altLang="ko-KR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(13) – </a:t>
            </a:r>
            <a:r>
              <a:rPr lang="ko-KR" altLang="en-US" sz="30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삼국접양지도</a:t>
            </a:r>
            <a:r>
              <a:rPr lang="ko-KR" altLang="en-US" sz="3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三國接攘之圖</a:t>
            </a:r>
            <a:endParaRPr lang="en-US" altLang="ko-KR" sz="3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0" name="Picture 4" descr="http://3.bp.blogspot.com/-d15M6UI1Ubg/UPeH6DVZ7_I/AAAAAAAADlw/fP22dKmM-RA/s640/%25EB%258B%25A4%25EB%2582%2598%25EC%25B9%25B4%25EC%2582%25AC%25EC%259D%25B4%25ED%258A%25B8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604"/>
          <a:stretch/>
        </p:blipFill>
        <p:spPr bwMode="auto">
          <a:xfrm>
            <a:off x="672969" y="1484784"/>
            <a:ext cx="3744000" cy="476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직사각형 10"/>
          <p:cNvSpPr/>
          <p:nvPr/>
        </p:nvSpPr>
        <p:spPr>
          <a:xfrm>
            <a:off x="5148064" y="1504561"/>
            <a:ext cx="3204864" cy="3286025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1785</a:t>
            </a:r>
            <a:r>
              <a:rPr lang="ko-KR" altLang="en-US" dirty="0" smtClean="0">
                <a:solidFill>
                  <a:schemeClr val="tx1"/>
                </a:solidFill>
              </a:rPr>
              <a:t>년 일본 실학자 </a:t>
            </a:r>
            <a:r>
              <a:rPr lang="ko-KR" altLang="en-US" dirty="0" err="1" smtClean="0">
                <a:solidFill>
                  <a:schemeClr val="tx1"/>
                </a:solidFill>
              </a:rPr>
              <a:t>하야시</a:t>
            </a:r>
            <a:r>
              <a:rPr lang="ko-KR" altLang="en-US" dirty="0" smtClean="0">
                <a:solidFill>
                  <a:schemeClr val="tx1"/>
                </a:solidFill>
              </a:rPr>
              <a:t> </a:t>
            </a:r>
            <a:r>
              <a:rPr lang="ko-KR" altLang="en-US" dirty="0" err="1" smtClean="0">
                <a:solidFill>
                  <a:schemeClr val="tx1"/>
                </a:solidFill>
              </a:rPr>
              <a:t>시에이가</a:t>
            </a:r>
            <a:r>
              <a:rPr lang="ko-KR" altLang="en-US" dirty="0" smtClean="0">
                <a:solidFill>
                  <a:schemeClr val="tx1"/>
                </a:solidFill>
              </a:rPr>
              <a:t> 그린 </a:t>
            </a:r>
            <a:r>
              <a:rPr lang="ko-KR" altLang="en-US" dirty="0" err="1" smtClean="0">
                <a:solidFill>
                  <a:schemeClr val="tx1"/>
                </a:solidFill>
              </a:rPr>
              <a:t>삼국접양지도는</a:t>
            </a:r>
            <a:endParaRPr lang="en-US" altLang="ko-KR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tx1"/>
                </a:solidFill>
              </a:rPr>
              <a:t>울릉도와 독도를 황색으로 칠하고 그 옆에 </a:t>
            </a:r>
            <a:r>
              <a:rPr lang="en-US" altLang="ko-KR" dirty="0" smtClean="0">
                <a:solidFill>
                  <a:schemeClr val="tx1"/>
                </a:solidFill>
              </a:rPr>
              <a:t>‘</a:t>
            </a:r>
            <a:r>
              <a:rPr lang="ko-KR" altLang="en-US" dirty="0" smtClean="0">
                <a:solidFill>
                  <a:schemeClr val="tx1"/>
                </a:solidFill>
              </a:rPr>
              <a:t>조선의 것</a:t>
            </a:r>
            <a:r>
              <a:rPr lang="en-US" altLang="ko-KR" dirty="0" smtClean="0">
                <a:solidFill>
                  <a:schemeClr val="tx1"/>
                </a:solidFill>
              </a:rPr>
              <a:t>’ </a:t>
            </a:r>
            <a:r>
              <a:rPr lang="ko-KR" altLang="en-US" dirty="0" smtClean="0">
                <a:solidFill>
                  <a:schemeClr val="tx1"/>
                </a:solidFill>
              </a:rPr>
              <a:t>이라고 글자를 써넣어 독도와 울릉도가 조선 영토임을 더욱 명료하게 표시하고 있다</a:t>
            </a:r>
            <a:r>
              <a:rPr lang="en-US" altLang="ko-KR" dirty="0" smtClean="0">
                <a:solidFill>
                  <a:schemeClr val="tx1"/>
                </a:solidFill>
              </a:rPr>
              <a:t>.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243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066800"/>
          </a:xfrm>
        </p:spPr>
        <p:txBody>
          <a:bodyPr/>
          <a:lstStyle/>
          <a:p>
            <a:r>
              <a:rPr lang="ko-KR" altLang="en-US" dirty="0" smtClean="0">
                <a:latin typeface="한양해서" pitchFamily="18" charset="-127"/>
                <a:ea typeface="한양해서" pitchFamily="18" charset="-127"/>
              </a:rPr>
              <a:t>목차</a:t>
            </a:r>
            <a:endParaRPr lang="ko-KR" altLang="en-US" dirty="0">
              <a:latin typeface="한양해서" pitchFamily="18" charset="-127"/>
              <a:ea typeface="한양해서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325112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latin typeface="한컴 윤고딕 250" pitchFamily="18" charset="-127"/>
                <a:ea typeface="한컴 윤고딕 250" pitchFamily="18" charset="-127"/>
              </a:rPr>
              <a:t>역사적인 근거</a:t>
            </a:r>
            <a:endParaRPr lang="en-US" altLang="ko-KR" dirty="0" smtClean="0">
              <a:latin typeface="한컴 윤고딕 250" pitchFamily="18" charset="-127"/>
              <a:ea typeface="한컴 윤고딕 250" pitchFamily="18" charset="-127"/>
            </a:endParaRPr>
          </a:p>
          <a:p>
            <a:endParaRPr lang="en-US" altLang="ko-KR" dirty="0" smtClean="0">
              <a:latin typeface="한컴 윤고딕 250" pitchFamily="18" charset="-127"/>
              <a:ea typeface="한컴 윤고딕 250" pitchFamily="18" charset="-127"/>
            </a:endParaRPr>
          </a:p>
          <a:p>
            <a:r>
              <a:rPr lang="ko-KR" altLang="en-US" dirty="0" smtClean="0">
                <a:latin typeface="한컴 윤고딕 250" pitchFamily="18" charset="-127"/>
                <a:ea typeface="한컴 윤고딕 250" pitchFamily="18" charset="-127"/>
              </a:rPr>
              <a:t>지리적인 근거</a:t>
            </a:r>
            <a:endParaRPr lang="en-US" altLang="ko-KR" dirty="0" smtClean="0">
              <a:latin typeface="한컴 윤고딕 250" pitchFamily="18" charset="-127"/>
              <a:ea typeface="한컴 윤고딕 250" pitchFamily="18" charset="-127"/>
            </a:endParaRPr>
          </a:p>
          <a:p>
            <a:endParaRPr lang="en-US" altLang="ko-KR" dirty="0" smtClean="0">
              <a:latin typeface="한컴 윤고딕 250" pitchFamily="18" charset="-127"/>
              <a:ea typeface="한컴 윤고딕 250" pitchFamily="18" charset="-127"/>
            </a:endParaRPr>
          </a:p>
          <a:p>
            <a:r>
              <a:rPr lang="ko-KR" altLang="en-US" dirty="0" smtClean="0">
                <a:latin typeface="한컴 윤고딕 250" pitchFamily="18" charset="-127"/>
                <a:ea typeface="한컴 윤고딕 250" pitchFamily="18" charset="-127"/>
              </a:rPr>
              <a:t>정치적인 근거</a:t>
            </a:r>
            <a:endParaRPr lang="en-US" altLang="ko-KR" dirty="0" smtClean="0">
              <a:latin typeface="한컴 윤고딕 250" pitchFamily="18" charset="-127"/>
              <a:ea typeface="한컴 윤고딕 250" pitchFamily="18" charset="-127"/>
            </a:endParaRPr>
          </a:p>
          <a:p>
            <a:pPr marL="109728" indent="0">
              <a:buNone/>
            </a:pPr>
            <a:endParaRPr lang="en-US" altLang="ko-KR" dirty="0" smtClean="0">
              <a:latin typeface="한컴 윤고딕 250" pitchFamily="18" charset="-127"/>
              <a:ea typeface="한컴 윤고딕 250" pitchFamily="18" charset="-127"/>
            </a:endParaRPr>
          </a:p>
          <a:p>
            <a:r>
              <a:rPr lang="ko-KR" altLang="en-US" dirty="0" smtClean="0">
                <a:latin typeface="한컴 윤고딕 250" pitchFamily="18" charset="-127"/>
                <a:ea typeface="한컴 윤고딕 250" pitchFamily="18" charset="-127"/>
              </a:rPr>
              <a:t>대한민국 국민으로서 역할은</a:t>
            </a:r>
            <a:r>
              <a:rPr lang="en-US" altLang="ko-KR" dirty="0" smtClean="0">
                <a:latin typeface="한컴 윤고딕 250" pitchFamily="18" charset="-127"/>
                <a:ea typeface="한컴 윤고딕 250" pitchFamily="18" charset="-12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416107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23528" y="591071"/>
            <a:ext cx="7116051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ko-KR" altLang="en-US" sz="30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삼국접양지도에</a:t>
            </a:r>
            <a:r>
              <a:rPr lang="ko-KR" altLang="en-US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대한 일본의 주장과 반박</a:t>
            </a:r>
            <a:endParaRPr lang="en-US" altLang="ko-KR" sz="3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내용 개체 틀 2"/>
          <p:cNvSpPr>
            <a:spLocks noGrp="1"/>
          </p:cNvSpPr>
          <p:nvPr>
            <p:ph sz="half" idx="4294967295"/>
          </p:nvPr>
        </p:nvSpPr>
        <p:spPr>
          <a:xfrm>
            <a:off x="467544" y="1484784"/>
            <a:ext cx="4000529" cy="3786214"/>
          </a:xfrm>
          <a:prstGeom prst="roundRect">
            <a:avLst>
              <a:gd name="adj" fmla="val 5345"/>
            </a:avLst>
          </a:prstGeom>
        </p:spPr>
        <p:txBody>
          <a:bodyPr/>
          <a:lstStyle/>
          <a:p>
            <a:pPr marL="0" indent="0" algn="ctr">
              <a:buNone/>
            </a:pPr>
            <a:r>
              <a:rPr lang="en-US" altLang="ko-KR" sz="2400" dirty="0" smtClean="0"/>
              <a:t>&lt;</a:t>
            </a:r>
            <a:r>
              <a:rPr lang="ko-KR" altLang="en-US" sz="2400" dirty="0" smtClean="0"/>
              <a:t>일본의 주장</a:t>
            </a:r>
            <a:r>
              <a:rPr lang="en-US" altLang="ko-KR" sz="2400" dirty="0" smtClean="0"/>
              <a:t>&gt;</a:t>
            </a:r>
          </a:p>
          <a:p>
            <a:pPr marL="0" indent="0" algn="ctr">
              <a:buNone/>
            </a:pPr>
            <a:endParaRPr lang="en-US" altLang="ko-KR" dirty="0" smtClean="0"/>
          </a:p>
          <a:p>
            <a:pPr marL="457200" indent="-457200" algn="ctr">
              <a:buFont typeface="+mj-lt"/>
              <a:buAutoNum type="arabicPeriod"/>
            </a:pPr>
            <a:r>
              <a:rPr lang="ko-KR" altLang="en-US" sz="2000" dirty="0" smtClean="0"/>
              <a:t>동해상에는 </a:t>
            </a:r>
            <a:r>
              <a:rPr lang="en-US" altLang="ko-KR" sz="2000" dirty="0" smtClean="0"/>
              <a:t>3</a:t>
            </a:r>
            <a:r>
              <a:rPr lang="ko-KR" altLang="en-US" sz="2000" dirty="0" smtClean="0"/>
              <a:t>개의 섬이 없다</a:t>
            </a:r>
            <a:r>
              <a:rPr lang="en-US" altLang="ko-KR" sz="2000" dirty="0" smtClean="0"/>
              <a:t>.</a:t>
            </a:r>
          </a:p>
          <a:p>
            <a:pPr marL="457200" indent="-457200" algn="ctr">
              <a:buFont typeface="+mj-lt"/>
              <a:buAutoNum type="arabicPeriod"/>
            </a:pPr>
            <a:endParaRPr lang="en-US" altLang="ko-KR" sz="2000" dirty="0" smtClean="0"/>
          </a:p>
          <a:p>
            <a:pPr marL="457200" indent="-457200" algn="ctr">
              <a:buFont typeface="+mj-lt"/>
              <a:buAutoNum type="arabicPeriod"/>
            </a:pPr>
            <a:r>
              <a:rPr lang="ko-KR" altLang="en-US" sz="2000" dirty="0" err="1" smtClean="0"/>
              <a:t>삼국접양지도의</a:t>
            </a:r>
            <a:r>
              <a:rPr lang="ko-KR" altLang="en-US" sz="2000" dirty="0" smtClean="0"/>
              <a:t> 울릉도 옆의 섬은 죽도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竹島</a:t>
            </a:r>
            <a:r>
              <a:rPr lang="en-US" altLang="ko-KR" sz="2000" dirty="0" smtClean="0"/>
              <a:t>)</a:t>
            </a:r>
            <a:r>
              <a:rPr lang="ko-KR" altLang="en-US" sz="2000" dirty="0" smtClean="0"/>
              <a:t>이다</a:t>
            </a:r>
            <a:r>
              <a:rPr lang="en-US" altLang="ko-KR" sz="2000" dirty="0" smtClean="0"/>
              <a:t>.</a:t>
            </a:r>
          </a:p>
          <a:p>
            <a:pPr marL="514350" indent="-514350" algn="ctr">
              <a:buFont typeface="+mj-lt"/>
              <a:buAutoNum type="arabicPeriod"/>
            </a:pPr>
            <a:endParaRPr lang="ko-KR" altLang="en-US" dirty="0"/>
          </a:p>
        </p:txBody>
      </p:sp>
      <p:sp>
        <p:nvSpPr>
          <p:cNvPr id="6" name="내용 개체 틀 4"/>
          <p:cNvSpPr>
            <a:spLocks noGrp="1"/>
          </p:cNvSpPr>
          <p:nvPr>
            <p:ph sz="half" idx="4294967295"/>
          </p:nvPr>
        </p:nvSpPr>
        <p:spPr>
          <a:xfrm>
            <a:off x="4716932" y="1500174"/>
            <a:ext cx="4000529" cy="3786214"/>
          </a:xfrm>
          <a:prstGeom prst="roundRect">
            <a:avLst>
              <a:gd name="adj" fmla="val 5345"/>
            </a:avLst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ko-KR" sz="2400" dirty="0" smtClean="0"/>
              <a:t>&lt;</a:t>
            </a:r>
            <a:r>
              <a:rPr lang="ko-KR" altLang="en-US" sz="2400" dirty="0" smtClean="0"/>
              <a:t>일본의 주장에 대한 반박</a:t>
            </a:r>
            <a:r>
              <a:rPr lang="en-US" altLang="ko-KR" sz="2400" dirty="0" smtClean="0"/>
              <a:t>&gt;</a:t>
            </a:r>
          </a:p>
          <a:p>
            <a:pPr marL="0" indent="0" algn="ctr">
              <a:buNone/>
            </a:pPr>
            <a:endParaRPr lang="en-US" altLang="ko-KR" sz="1400" dirty="0" smtClean="0"/>
          </a:p>
          <a:p>
            <a:pPr marL="457200" indent="-457200" algn="ctr">
              <a:buFont typeface="+mj-lt"/>
              <a:buAutoNum type="arabicPeriod"/>
            </a:pPr>
            <a:r>
              <a:rPr lang="ko-KR" altLang="en-US" sz="1400" dirty="0" err="1" smtClean="0"/>
              <a:t>하야시는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&lt;</a:t>
            </a:r>
            <a:r>
              <a:rPr lang="ko-KR" altLang="en-US" sz="1400" dirty="0" err="1" smtClean="0"/>
              <a:t>삼국통람도설</a:t>
            </a:r>
            <a:r>
              <a:rPr lang="en-US" altLang="ko-KR" sz="1400" dirty="0" smtClean="0"/>
              <a:t>&gt;</a:t>
            </a:r>
            <a:r>
              <a:rPr lang="ko-KR" altLang="en-US" sz="1400" dirty="0" err="1" smtClean="0"/>
              <a:t>제작시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‘</a:t>
            </a:r>
            <a:r>
              <a:rPr lang="ko-KR" altLang="en-US" sz="1400" dirty="0" smtClean="0"/>
              <a:t>조선팔도지도</a:t>
            </a:r>
            <a:r>
              <a:rPr lang="en-US" altLang="ko-KR" sz="1400" dirty="0" smtClean="0"/>
              <a:t>’, ‘</a:t>
            </a:r>
            <a:r>
              <a:rPr lang="ko-KR" altLang="en-US" sz="1400" dirty="0" smtClean="0"/>
              <a:t>개정일본여지노정전도</a:t>
            </a:r>
            <a:r>
              <a:rPr lang="en-US" altLang="ko-KR" sz="1400" dirty="0" smtClean="0"/>
              <a:t>’</a:t>
            </a:r>
            <a:r>
              <a:rPr lang="ko-KR" altLang="en-US" sz="1400" dirty="0" smtClean="0"/>
              <a:t>를 참조하여 그렸다</a:t>
            </a:r>
            <a:r>
              <a:rPr lang="en-US" altLang="ko-KR" sz="1400" dirty="0" smtClean="0"/>
              <a:t>. ‘</a:t>
            </a:r>
            <a:r>
              <a:rPr lang="ko-KR" altLang="en-US" sz="1400" dirty="0" smtClean="0"/>
              <a:t>조선팔도지도</a:t>
            </a:r>
            <a:r>
              <a:rPr lang="en-US" altLang="ko-KR" sz="1400" dirty="0" smtClean="0"/>
              <a:t>’</a:t>
            </a:r>
            <a:r>
              <a:rPr lang="ko-KR" altLang="en-US" sz="1400" dirty="0" smtClean="0"/>
              <a:t>에 그려진 울릉도를 한반도 가까이</a:t>
            </a:r>
            <a:r>
              <a:rPr lang="en-US" altLang="ko-KR" sz="1400" dirty="0" smtClean="0"/>
              <a:t>, ‘</a:t>
            </a:r>
            <a:r>
              <a:rPr lang="ko-KR" altLang="en-US" sz="1400" dirty="0" smtClean="0"/>
              <a:t>개정일본여지노정전도</a:t>
            </a:r>
            <a:r>
              <a:rPr lang="en-US" altLang="ko-KR" sz="1400" dirty="0" smtClean="0"/>
              <a:t>’</a:t>
            </a:r>
            <a:r>
              <a:rPr lang="ko-KR" altLang="en-US" sz="1400" dirty="0" smtClean="0"/>
              <a:t>에 그려진 </a:t>
            </a:r>
            <a:r>
              <a:rPr lang="ko-KR" altLang="en-US" sz="1400" dirty="0" err="1" smtClean="0"/>
              <a:t>다케시마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竹島</a:t>
            </a:r>
            <a:r>
              <a:rPr lang="en-US" altLang="ko-KR" sz="1400" dirty="0" smtClean="0"/>
              <a:t>,</a:t>
            </a:r>
            <a:r>
              <a:rPr lang="ko-KR" altLang="en-US" sz="1400" dirty="0" smtClean="0"/>
              <a:t> 당시의 울릉도</a:t>
            </a:r>
            <a:r>
              <a:rPr lang="en-US" altLang="ko-KR" sz="1400" dirty="0" smtClean="0"/>
              <a:t>)</a:t>
            </a:r>
            <a:r>
              <a:rPr lang="ko-KR" altLang="en-US" sz="1400" dirty="0" smtClean="0"/>
              <a:t>와 </a:t>
            </a:r>
            <a:r>
              <a:rPr lang="ko-KR" altLang="en-US" sz="1400" dirty="0" err="1" smtClean="0"/>
              <a:t>마쓰시마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松島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당시의 독도</a:t>
            </a:r>
            <a:r>
              <a:rPr lang="en-US" altLang="ko-KR" sz="1400" dirty="0" smtClean="0"/>
              <a:t>)</a:t>
            </a:r>
            <a:r>
              <a:rPr lang="ko-KR" altLang="en-US" sz="1400" dirty="0" smtClean="0"/>
              <a:t>도 그린 것이다</a:t>
            </a:r>
            <a:endParaRPr lang="en-US" altLang="ko-KR" sz="1400" dirty="0" smtClean="0"/>
          </a:p>
          <a:p>
            <a:pPr marL="457200" indent="-457200" algn="ctr">
              <a:buFont typeface="+mj-lt"/>
              <a:buAutoNum type="arabicPeriod"/>
            </a:pPr>
            <a:endParaRPr lang="en-US" altLang="ko-KR" sz="1400" dirty="0"/>
          </a:p>
          <a:p>
            <a:pPr marL="457200" indent="-457200" algn="ctr">
              <a:buFont typeface="+mj-lt"/>
              <a:buAutoNum type="arabicPeriod"/>
            </a:pPr>
            <a:r>
              <a:rPr lang="ko-KR" altLang="en-US" sz="1400" dirty="0" err="1" smtClean="0"/>
              <a:t>삼국접양지도의</a:t>
            </a:r>
            <a:r>
              <a:rPr lang="ko-KR" altLang="en-US" sz="1400" dirty="0" smtClean="0"/>
              <a:t> 개정판 지도의 발견과 더불어 그 지도의 울릉도 옆의 </a:t>
            </a:r>
            <a:r>
              <a:rPr lang="ko-KR" altLang="en-US" sz="1400" dirty="0" err="1" smtClean="0"/>
              <a:t>작은섬에</a:t>
            </a:r>
            <a:r>
              <a:rPr lang="ko-KR" altLang="en-US" sz="1400" dirty="0" smtClean="0"/>
              <a:t> </a:t>
            </a:r>
            <a:r>
              <a:rPr lang="ko-KR" altLang="en-US" sz="1400" dirty="0" err="1" smtClean="0"/>
              <a:t>마쓰시마</a:t>
            </a:r>
            <a:r>
              <a:rPr lang="en-US" altLang="ko-KR" sz="1400" dirty="0"/>
              <a:t> (</a:t>
            </a:r>
            <a:r>
              <a:rPr lang="ko-KR" altLang="en-US" sz="1400" dirty="0"/>
              <a:t>松島</a:t>
            </a:r>
            <a:r>
              <a:rPr lang="en-US" altLang="ko-KR" sz="1400" dirty="0"/>
              <a:t>, </a:t>
            </a:r>
            <a:r>
              <a:rPr lang="ko-KR" altLang="en-US" sz="1400" dirty="0"/>
              <a:t>당시의 독도</a:t>
            </a:r>
            <a:r>
              <a:rPr lang="en-US" altLang="ko-KR" sz="1400" dirty="0" smtClean="0"/>
              <a:t>)</a:t>
            </a:r>
            <a:r>
              <a:rPr lang="ko-KR" altLang="en-US" sz="1400" dirty="0" smtClean="0"/>
              <a:t>로 표시하고 있다</a:t>
            </a:r>
            <a:r>
              <a:rPr lang="en-US" altLang="ko-KR" sz="1400" dirty="0" smtClean="0"/>
              <a:t>.</a:t>
            </a:r>
          </a:p>
          <a:p>
            <a:pPr marL="457200" indent="-457200" algn="ctr">
              <a:buFont typeface="+mj-lt"/>
              <a:buAutoNum type="arabicPeriod"/>
            </a:pPr>
            <a:endParaRPr lang="en-US" altLang="ko-KR" sz="1400" dirty="0"/>
          </a:p>
          <a:p>
            <a:pPr marL="0" indent="0" algn="ctr">
              <a:buNone/>
            </a:pPr>
            <a:endParaRPr lang="en-US" altLang="ko-KR" sz="1400" dirty="0" smtClean="0"/>
          </a:p>
        </p:txBody>
      </p:sp>
      <p:sp>
        <p:nvSpPr>
          <p:cNvPr id="7" name="텍스트 개체 틀 3"/>
          <p:cNvSpPr txBox="1">
            <a:spLocks/>
          </p:cNvSpPr>
          <p:nvPr/>
        </p:nvSpPr>
        <p:spPr>
          <a:xfrm>
            <a:off x="500038" y="5429264"/>
            <a:ext cx="4005072" cy="7143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ko-KR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삼국접양지도는 거짓된 지도로 증거가 될 수 없다</a:t>
            </a:r>
            <a:r>
              <a:rPr kumimoji="0" lang="en-US" altLang="ko-K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텍스트 개체 틀 5"/>
          <p:cNvSpPr txBox="1">
            <a:spLocks/>
          </p:cNvSpPr>
          <p:nvPr/>
        </p:nvSpPr>
        <p:spPr>
          <a:xfrm>
            <a:off x="4714876" y="5429264"/>
            <a:ext cx="4000528" cy="714380"/>
          </a:xfrm>
          <a:prstGeom prst="roundRect">
            <a:avLst>
              <a:gd name="adj" fmla="val 16667"/>
            </a:avLst>
          </a:prstGeom>
        </p:spPr>
        <p:txBody>
          <a:bodyPr>
            <a:normAutofit/>
          </a:bodyPr>
          <a:lstStyle/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ko-KR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삼국접양지도는 독도가 한국영토임을 증명할 수 있다</a:t>
            </a:r>
            <a:r>
              <a:rPr kumimoji="0" lang="en-US" altLang="ko-K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243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23528" y="591071"/>
            <a:ext cx="7015062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ko-KR" altLang="en-US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역사적 근거</a:t>
            </a:r>
            <a:r>
              <a:rPr lang="en-US" altLang="ko-KR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(14) – </a:t>
            </a:r>
            <a:r>
              <a:rPr lang="ko-KR" altLang="en-US" sz="3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일본태정관</a:t>
            </a:r>
            <a:r>
              <a:rPr lang="ko-KR" altLang="en-US" sz="3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발행문서</a:t>
            </a:r>
            <a:endParaRPr lang="en-US" altLang="ko-KR" sz="3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5" name="Picture 2" descr="http://times.seoultech.ac.kr/up/news/1/6000/5933_4dd0f8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466" y="2132855"/>
            <a:ext cx="2880320" cy="336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5174484" y="1628800"/>
            <a:ext cx="3204864" cy="468052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1877</a:t>
            </a:r>
            <a:r>
              <a:rPr lang="ko-KR" altLang="en-US" dirty="0" smtClean="0">
                <a:solidFill>
                  <a:schemeClr val="tx1"/>
                </a:solidFill>
              </a:rPr>
              <a:t>년 일본 최고 행정기관인 </a:t>
            </a:r>
            <a:r>
              <a:rPr lang="ko-KR" altLang="en-US" dirty="0" err="1" smtClean="0">
                <a:solidFill>
                  <a:schemeClr val="tx1"/>
                </a:solidFill>
              </a:rPr>
              <a:t>태정관에서</a:t>
            </a:r>
            <a:r>
              <a:rPr lang="ko-KR" altLang="en-US" dirty="0" smtClean="0">
                <a:solidFill>
                  <a:schemeClr val="tx1"/>
                </a:solidFill>
              </a:rPr>
              <a:t> </a:t>
            </a:r>
            <a:r>
              <a:rPr lang="en-US" altLang="ko-KR" dirty="0" smtClean="0">
                <a:solidFill>
                  <a:schemeClr val="tx1"/>
                </a:solidFill>
              </a:rPr>
              <a:t>‘</a:t>
            </a:r>
            <a:r>
              <a:rPr lang="ko-KR" altLang="en-US" dirty="0" smtClean="0">
                <a:solidFill>
                  <a:schemeClr val="tx1"/>
                </a:solidFill>
              </a:rPr>
              <a:t>울릉도와 독도는 일본과 관계가 없다</a:t>
            </a:r>
            <a:r>
              <a:rPr lang="en-US" altLang="ko-KR" dirty="0" smtClean="0">
                <a:solidFill>
                  <a:schemeClr val="tx1"/>
                </a:solidFill>
              </a:rPr>
              <a:t>’</a:t>
            </a:r>
            <a:r>
              <a:rPr lang="ko-KR" altLang="en-US" dirty="0" smtClean="0">
                <a:solidFill>
                  <a:schemeClr val="tx1"/>
                </a:solidFill>
              </a:rPr>
              <a:t>는 것을 내무성에 지시</a:t>
            </a:r>
            <a:r>
              <a:rPr lang="en-US" altLang="ko-KR" dirty="0" smtClean="0">
                <a:solidFill>
                  <a:schemeClr val="tx1"/>
                </a:solidFill>
              </a:rPr>
              <a:t>(</a:t>
            </a:r>
            <a:r>
              <a:rPr lang="ko-KR" altLang="en-US" dirty="0" err="1" smtClean="0">
                <a:solidFill>
                  <a:schemeClr val="tx1"/>
                </a:solidFill>
              </a:rPr>
              <a:t>태정관지령</a:t>
            </a:r>
            <a:r>
              <a:rPr lang="en-US" altLang="ko-KR" dirty="0">
                <a:solidFill>
                  <a:schemeClr val="tx1"/>
                </a:solidFill>
              </a:rPr>
              <a:t>)</a:t>
            </a:r>
            <a:r>
              <a:rPr lang="ko-KR" altLang="en-US" dirty="0" smtClean="0">
                <a:solidFill>
                  <a:schemeClr val="tx1"/>
                </a:solidFill>
              </a:rPr>
              <a:t>를 내렸습니다</a:t>
            </a:r>
            <a:r>
              <a:rPr lang="en-US" altLang="ko-KR" dirty="0" smtClean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ko-KR" altLang="en-US" dirty="0" smtClean="0">
                <a:solidFill>
                  <a:schemeClr val="tx1"/>
                </a:solidFill>
              </a:rPr>
              <a:t>일본측에서는 </a:t>
            </a:r>
            <a:r>
              <a:rPr lang="ko-KR" altLang="en-US" dirty="0" err="1">
                <a:solidFill>
                  <a:schemeClr val="tx1"/>
                </a:solidFill>
              </a:rPr>
              <a:t>그동안</a:t>
            </a:r>
            <a:r>
              <a:rPr lang="ko-KR" altLang="en-US" dirty="0">
                <a:solidFill>
                  <a:schemeClr val="tx1"/>
                </a:solidFill>
              </a:rPr>
              <a:t> </a:t>
            </a:r>
            <a:r>
              <a:rPr lang="ko-KR" altLang="en-US" dirty="0" err="1">
                <a:solidFill>
                  <a:schemeClr val="tx1"/>
                </a:solidFill>
              </a:rPr>
              <a:t>태정관지령의</a:t>
            </a:r>
            <a:r>
              <a:rPr lang="ko-KR" altLang="en-US" dirty="0">
                <a:solidFill>
                  <a:schemeClr val="tx1"/>
                </a:solidFill>
              </a:rPr>
              <a:t> 존재 자체를 은폐해오다</a:t>
            </a:r>
            <a:r>
              <a:rPr lang="en-US" altLang="ko-KR" dirty="0">
                <a:solidFill>
                  <a:schemeClr val="tx1"/>
                </a:solidFill>
              </a:rPr>
              <a:t>, 1987</a:t>
            </a:r>
            <a:r>
              <a:rPr lang="ko-KR" altLang="en-US" dirty="0">
                <a:solidFill>
                  <a:schemeClr val="tx1"/>
                </a:solidFill>
              </a:rPr>
              <a:t>년 </a:t>
            </a:r>
            <a:r>
              <a:rPr lang="ko-KR" altLang="en-US" dirty="0" err="1">
                <a:solidFill>
                  <a:schemeClr val="tx1"/>
                </a:solidFill>
              </a:rPr>
              <a:t>교토대학</a:t>
            </a:r>
            <a:r>
              <a:rPr lang="ko-KR" altLang="en-US" dirty="0">
                <a:solidFill>
                  <a:schemeClr val="tx1"/>
                </a:solidFill>
              </a:rPr>
              <a:t> 교수의 논문발표로 알려지게 됐고</a:t>
            </a:r>
            <a:r>
              <a:rPr lang="en-US" altLang="ko-KR" dirty="0">
                <a:solidFill>
                  <a:schemeClr val="tx1"/>
                </a:solidFill>
              </a:rPr>
              <a:t>, 2006</a:t>
            </a:r>
            <a:r>
              <a:rPr lang="ko-KR" altLang="en-US" dirty="0">
                <a:solidFill>
                  <a:schemeClr val="tx1"/>
                </a:solidFill>
              </a:rPr>
              <a:t>년에 </a:t>
            </a:r>
            <a:r>
              <a:rPr lang="ko-KR" altLang="en-US" dirty="0" err="1">
                <a:solidFill>
                  <a:schemeClr val="tx1"/>
                </a:solidFill>
              </a:rPr>
              <a:t>가나자와</a:t>
            </a:r>
            <a:r>
              <a:rPr lang="ko-KR" altLang="en-US" dirty="0">
                <a:solidFill>
                  <a:schemeClr val="tx1"/>
                </a:solidFill>
              </a:rPr>
              <a:t> 교회 목사에 의해 첨부지도도 발견</a:t>
            </a:r>
            <a:r>
              <a:rPr lang="en-US" altLang="ko-KR" dirty="0">
                <a:solidFill>
                  <a:schemeClr val="tx1"/>
                </a:solidFill>
              </a:rPr>
              <a:t>·</a:t>
            </a:r>
            <a:r>
              <a:rPr lang="ko-KR" altLang="en-US" dirty="0">
                <a:solidFill>
                  <a:schemeClr val="tx1"/>
                </a:solidFill>
              </a:rPr>
              <a:t>공개되어 일본은 더 이상 이를 부인할 수 없게 </a:t>
            </a:r>
            <a:r>
              <a:rPr lang="ko-KR" altLang="en-US" dirty="0" smtClean="0">
                <a:solidFill>
                  <a:schemeClr val="tx1"/>
                </a:solidFill>
              </a:rPr>
              <a:t>되었습니다</a:t>
            </a:r>
            <a:r>
              <a:rPr lang="en-US" altLang="ko-KR" dirty="0" smtClean="0">
                <a:solidFill>
                  <a:schemeClr val="tx1"/>
                </a:solidFill>
              </a:rPr>
              <a:t>.</a:t>
            </a:r>
            <a:r>
              <a:rPr lang="en-US" altLang="ko-KR" dirty="0" smtClean="0"/>
              <a:t>.</a:t>
            </a:r>
            <a:endParaRPr lang="en-US" altLang="ko-K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243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23528" y="591071"/>
            <a:ext cx="5841664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ko-KR" altLang="en-US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역사적 근거</a:t>
            </a:r>
            <a:r>
              <a:rPr lang="en-US" altLang="ko-KR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(15) – </a:t>
            </a:r>
            <a:r>
              <a:rPr lang="ko-KR" altLang="en-US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조선 동해안도</a:t>
            </a:r>
            <a:endParaRPr lang="en-US" altLang="ko-KR" sz="3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7" name="Picture 2" descr="http://idkijc.com.ne.kr/data/sisa/EMB01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1357298"/>
            <a:ext cx="3132000" cy="488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ww.dokdocenter.org/board/upfiles/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514" t="934" r="819" b="-1"/>
          <a:stretch/>
        </p:blipFill>
        <p:spPr bwMode="auto">
          <a:xfrm>
            <a:off x="3571868" y="1285860"/>
            <a:ext cx="4104000" cy="393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/>
          <p:cNvSpPr/>
          <p:nvPr/>
        </p:nvSpPr>
        <p:spPr>
          <a:xfrm>
            <a:off x="5929322" y="5214950"/>
            <a:ext cx="3060848" cy="1330929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</a:rPr>
              <a:t>1876</a:t>
            </a:r>
            <a:r>
              <a:rPr lang="ko-KR" altLang="en-US" b="1" dirty="0">
                <a:solidFill>
                  <a:schemeClr val="tx1"/>
                </a:solidFill>
              </a:rPr>
              <a:t>년 일본 </a:t>
            </a:r>
            <a:r>
              <a:rPr lang="ko-KR" altLang="en-US" b="1" dirty="0" err="1">
                <a:solidFill>
                  <a:schemeClr val="tx1"/>
                </a:solidFill>
              </a:rPr>
              <a:t>해군수로부에서</a:t>
            </a:r>
            <a:r>
              <a:rPr lang="ko-KR" altLang="en-US" b="1" dirty="0">
                <a:solidFill>
                  <a:schemeClr val="tx1"/>
                </a:solidFill>
              </a:rPr>
              <a:t> 제작한 조선동해안도로서 독도가 </a:t>
            </a:r>
            <a:r>
              <a:rPr lang="ko-KR" altLang="en-US" b="1" dirty="0" smtClean="0">
                <a:solidFill>
                  <a:schemeClr val="tx1"/>
                </a:solidFill>
              </a:rPr>
              <a:t>조선의 영토임을  명확히 </a:t>
            </a:r>
            <a:r>
              <a:rPr lang="ko-KR" altLang="en-US" b="1" dirty="0">
                <a:solidFill>
                  <a:schemeClr val="tx1"/>
                </a:solidFill>
              </a:rPr>
              <a:t>입증하고 </a:t>
            </a:r>
            <a:r>
              <a:rPr lang="ko-KR" altLang="en-US" b="1" dirty="0" smtClean="0">
                <a:solidFill>
                  <a:schemeClr val="tx1"/>
                </a:solidFill>
              </a:rPr>
              <a:t> 있습니다</a:t>
            </a:r>
            <a:r>
              <a:rPr lang="en-US" altLang="ko-KR" b="1" dirty="0" smtClean="0">
                <a:solidFill>
                  <a:schemeClr val="tx1"/>
                </a:solidFill>
              </a:rPr>
              <a:t>.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243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23528" y="591071"/>
            <a:ext cx="537839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ko-KR" altLang="en-US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역사적 근거</a:t>
            </a:r>
            <a:r>
              <a:rPr lang="en-US" altLang="ko-KR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(16) – </a:t>
            </a:r>
            <a:r>
              <a:rPr lang="ko-KR" altLang="en-US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대일본전도</a:t>
            </a:r>
            <a:endParaRPr lang="en-US" altLang="ko-KR" sz="3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7" name="Picture 2" descr="http://postfiles14.naver.net/20100218_13/churchmen1_126643317082307O3C_jpg/kj_churchmen1.jpg?type=w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452437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5572132" y="2071678"/>
            <a:ext cx="3204864" cy="3286025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1877</a:t>
            </a:r>
            <a:r>
              <a:rPr lang="ko-KR" altLang="en-US" dirty="0">
                <a:solidFill>
                  <a:schemeClr val="tx1"/>
                </a:solidFill>
              </a:rPr>
              <a:t>년에 제작한 ‘대일본전도’에는 오키나와 등 일본 주변 섬들을 포함한 일본 영토를 자세하게 나타냈지만 독도는 빠져 있다</a:t>
            </a:r>
            <a:r>
              <a:rPr lang="en-US" altLang="ko-KR" dirty="0">
                <a:solidFill>
                  <a:schemeClr val="tx1"/>
                </a:solidFill>
              </a:rPr>
              <a:t>.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243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순서도: 판단 9"/>
          <p:cNvSpPr/>
          <p:nvPr/>
        </p:nvSpPr>
        <p:spPr>
          <a:xfrm>
            <a:off x="323528" y="2060848"/>
            <a:ext cx="8568952" cy="3168352"/>
          </a:xfrm>
          <a:prstGeom prst="flowChartDecision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ko-KR" altLang="en-US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지리적 근거</a:t>
            </a:r>
            <a:endParaRPr lang="ko-KR" altLang="en-US" sz="5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207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23528" y="591071"/>
            <a:ext cx="2836033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ko-KR" altLang="en-US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지리적 근거</a:t>
            </a:r>
            <a:r>
              <a:rPr lang="en-US" altLang="ko-KR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(1)</a:t>
            </a:r>
            <a:endParaRPr lang="en-US" altLang="ko-KR" sz="3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7876" y="1340768"/>
            <a:ext cx="74158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동도</a:t>
            </a:r>
            <a:r>
              <a:rPr lang="en-US" altLang="ko-KR" dirty="0"/>
              <a:t>(</a:t>
            </a:r>
            <a:r>
              <a:rPr lang="ko-KR" altLang="en-US" dirty="0"/>
              <a:t>동경 </a:t>
            </a:r>
            <a:r>
              <a:rPr lang="en-US" altLang="ko-KR" dirty="0"/>
              <a:t>131°52′10.4″,</a:t>
            </a:r>
            <a:r>
              <a:rPr lang="ko-KR" altLang="en-US" dirty="0"/>
              <a:t>북위 </a:t>
            </a:r>
            <a:r>
              <a:rPr lang="en-US" altLang="ko-KR" dirty="0"/>
              <a:t>37°14′26.8</a:t>
            </a:r>
            <a:r>
              <a:rPr lang="en-US" altLang="ko-KR" dirty="0" smtClean="0"/>
              <a:t>″</a:t>
            </a:r>
          </a:p>
          <a:p>
            <a:r>
              <a:rPr lang="ko-KR" altLang="en-US" dirty="0" smtClean="0"/>
              <a:t>서도</a:t>
            </a:r>
            <a:r>
              <a:rPr lang="en-US" altLang="ko-KR" dirty="0"/>
              <a:t>(</a:t>
            </a:r>
            <a:r>
              <a:rPr lang="ko-KR" altLang="en-US" dirty="0"/>
              <a:t>동경 </a:t>
            </a:r>
            <a:r>
              <a:rPr lang="en-US" altLang="ko-KR" dirty="0"/>
              <a:t>131°51′54.6″,</a:t>
            </a:r>
            <a:r>
              <a:rPr lang="ko-KR" altLang="en-US" dirty="0"/>
              <a:t>북위 </a:t>
            </a:r>
            <a:r>
              <a:rPr lang="en-US" altLang="ko-KR" dirty="0"/>
              <a:t>37°14′30.6″)</a:t>
            </a:r>
          </a:p>
          <a:p>
            <a:r>
              <a:rPr lang="ko-KR" altLang="en-US" dirty="0"/>
              <a:t>동도</a:t>
            </a:r>
            <a:r>
              <a:rPr lang="en-US" altLang="ko-KR" dirty="0"/>
              <a:t>·</a:t>
            </a:r>
            <a:r>
              <a:rPr lang="ko-KR" altLang="en-US" dirty="0"/>
              <a:t>서도간 거리는 </a:t>
            </a:r>
            <a:r>
              <a:rPr lang="en-US" altLang="ko-KR" dirty="0"/>
              <a:t>151m</a:t>
            </a:r>
            <a:r>
              <a:rPr lang="ko-KR" altLang="en-US" dirty="0"/>
              <a:t>로 좁은 수도를 이룬다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면적은 </a:t>
            </a:r>
            <a:r>
              <a:rPr lang="en-US" altLang="ko-KR" dirty="0"/>
              <a:t>187,554㎡(</a:t>
            </a:r>
            <a:r>
              <a:rPr lang="ko-KR" altLang="en-US" dirty="0"/>
              <a:t>동도 </a:t>
            </a:r>
            <a:r>
              <a:rPr lang="en-US" altLang="ko-KR" dirty="0"/>
              <a:t>73,297㎡, </a:t>
            </a:r>
            <a:r>
              <a:rPr lang="ko-KR" altLang="en-US" dirty="0"/>
              <a:t>서도 </a:t>
            </a:r>
            <a:r>
              <a:rPr lang="en-US" altLang="ko-KR" dirty="0"/>
              <a:t>88,740㎡, </a:t>
            </a:r>
            <a:r>
              <a:rPr lang="ko-KR" altLang="en-US" dirty="0"/>
              <a:t>부속도 </a:t>
            </a:r>
            <a:r>
              <a:rPr lang="en-US" altLang="ko-KR" dirty="0"/>
              <a:t>25,517㎡)</a:t>
            </a:r>
            <a:r>
              <a:rPr lang="ko-KR" altLang="en-US" dirty="0"/>
              <a:t>이다</a:t>
            </a:r>
            <a:r>
              <a:rPr lang="en-US" altLang="ko-KR" dirty="0"/>
              <a:t>.</a:t>
            </a:r>
          </a:p>
        </p:txBody>
      </p:sp>
      <p:pic>
        <p:nvPicPr>
          <p:cNvPr id="5" name="_x185014408" descr="EMB00002bd46df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136" y="2708920"/>
            <a:ext cx="5400600" cy="258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2772" y="5445224"/>
            <a:ext cx="8539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울릉도에서 동남쪽으로 </a:t>
            </a:r>
            <a:r>
              <a:rPr lang="en-US" altLang="ko-KR" dirty="0"/>
              <a:t>87.4㎞ </a:t>
            </a:r>
            <a:r>
              <a:rPr lang="ko-KR" altLang="en-US" dirty="0"/>
              <a:t>떨어진 동해 해상에 </a:t>
            </a:r>
            <a:r>
              <a:rPr lang="ko-KR" altLang="en-US" dirty="0" smtClean="0"/>
              <a:t>위치해 있다</a:t>
            </a:r>
            <a:r>
              <a:rPr lang="en-US" altLang="ko-KR" dirty="0" smtClean="0"/>
              <a:t>.</a:t>
            </a:r>
            <a:endParaRPr lang="ko-KR" altLang="en-US" dirty="0"/>
          </a:p>
          <a:p>
            <a:r>
              <a:rPr lang="ko-KR" altLang="en-US" dirty="0" smtClean="0"/>
              <a:t>일본의 </a:t>
            </a:r>
            <a:r>
              <a:rPr lang="ko-KR" altLang="en-US" dirty="0" err="1"/>
              <a:t>오키섬에서</a:t>
            </a:r>
            <a:r>
              <a:rPr lang="ko-KR" altLang="en-US" dirty="0"/>
              <a:t> 독도까지의 거리</a:t>
            </a:r>
            <a:r>
              <a:rPr lang="en-US" altLang="ko-KR" dirty="0"/>
              <a:t>(157.5km)</a:t>
            </a:r>
            <a:r>
              <a:rPr lang="ko-KR" altLang="en-US" dirty="0"/>
              <a:t>보다 가깝다</a:t>
            </a:r>
            <a:r>
              <a:rPr lang="en-US" altLang="ko-KR" dirty="0"/>
              <a:t>. </a:t>
            </a:r>
          </a:p>
          <a:p>
            <a:r>
              <a:rPr lang="ko-KR" altLang="en-US" dirty="0" smtClean="0"/>
              <a:t>울릉도에선 </a:t>
            </a:r>
            <a:r>
              <a:rPr lang="ko-KR" altLang="en-US" dirty="0"/>
              <a:t>독도가 육안으로 보이지만 </a:t>
            </a:r>
            <a:r>
              <a:rPr lang="ko-KR" altLang="en-US" dirty="0" err="1"/>
              <a:t>오키섬에선</a:t>
            </a:r>
            <a:r>
              <a:rPr lang="ko-KR" altLang="en-US" dirty="0"/>
              <a:t> 보이지 않는다</a:t>
            </a:r>
            <a:r>
              <a:rPr lang="en-US" altLang="ko-KR" dirty="0" smtClean="0"/>
              <a:t>.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xmlns="" val="385676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23528" y="591071"/>
            <a:ext cx="2789546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ko-KR" altLang="en-US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지리적 근거</a:t>
            </a:r>
            <a:r>
              <a:rPr lang="en-US" altLang="ko-KR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(2)</a:t>
            </a:r>
            <a:endParaRPr lang="en-US" altLang="ko-KR" sz="3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618" y="1257484"/>
            <a:ext cx="7881334" cy="3899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3674" y="5301208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영토란 그 국가의 국민이 생활을 해 온 </a:t>
            </a:r>
            <a:r>
              <a:rPr lang="ko-KR" altLang="en-US" dirty="0" smtClean="0"/>
              <a:t>공간을 의미한다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일본보다도 </a:t>
            </a:r>
            <a:r>
              <a:rPr lang="ko-KR" altLang="en-US" dirty="0"/>
              <a:t>가까운 거리에 위치해 있는 독도를 우리가 </a:t>
            </a:r>
            <a:r>
              <a:rPr lang="ko-KR" altLang="en-US" dirty="0" smtClean="0"/>
              <a:t>먼저 생활의 </a:t>
            </a:r>
            <a:r>
              <a:rPr lang="ko-KR" altLang="en-US" dirty="0"/>
              <a:t>터전으로 삼은 것은 의심의 여지가 없다</a:t>
            </a:r>
            <a:r>
              <a:rPr lang="en-US" altLang="ko-KR" dirty="0" smtClean="0"/>
              <a:t>.</a:t>
            </a:r>
            <a:r>
              <a:rPr lang="ko-KR" altLang="en-US" dirty="0"/>
              <a:t> </a:t>
            </a:r>
            <a:endParaRPr lang="en-US" altLang="ko-KR" dirty="0" smtClean="0"/>
          </a:p>
          <a:p>
            <a:r>
              <a:rPr lang="en-US" altLang="ko-KR" dirty="0" smtClean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73044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순서도: 판단 9"/>
          <p:cNvSpPr/>
          <p:nvPr/>
        </p:nvSpPr>
        <p:spPr>
          <a:xfrm>
            <a:off x="323528" y="2060848"/>
            <a:ext cx="8568952" cy="3168352"/>
          </a:xfrm>
          <a:prstGeom prst="flowChartDecision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ko-KR" altLang="en-US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국제법적 근거</a:t>
            </a:r>
            <a:endParaRPr lang="ko-KR" altLang="en-US" sz="5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455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23528" y="591071"/>
            <a:ext cx="3220753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ko-KR" altLang="en-US" sz="3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국제법</a:t>
            </a:r>
            <a:r>
              <a:rPr lang="ko-KR" altLang="en-US" sz="3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적</a:t>
            </a:r>
            <a:r>
              <a:rPr lang="ko-KR" altLang="en-US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근거</a:t>
            </a:r>
            <a:r>
              <a:rPr lang="en-US" altLang="ko-KR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(1) </a:t>
            </a:r>
            <a:endParaRPr lang="en-US" altLang="ko-KR" sz="3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544" y="1484784"/>
            <a:ext cx="83529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dirty="0"/>
              <a:t>1. 1905</a:t>
            </a:r>
            <a:r>
              <a:rPr lang="ko-KR" altLang="en-US" dirty="0"/>
              <a:t>년</a:t>
            </a:r>
            <a:r>
              <a:rPr lang="en-US" altLang="ko-KR" dirty="0"/>
              <a:t> </a:t>
            </a:r>
            <a:r>
              <a:rPr lang="ko-KR" altLang="en-US" dirty="0"/>
              <a:t>일본은 </a:t>
            </a:r>
            <a:r>
              <a:rPr lang="ko-KR" altLang="en-US" dirty="0" err="1"/>
              <a:t>러</a:t>
            </a:r>
            <a:r>
              <a:rPr lang="en-US" altLang="ko-KR" dirty="0"/>
              <a:t>.</a:t>
            </a:r>
            <a:r>
              <a:rPr lang="ko-KR" altLang="en-US" dirty="0"/>
              <a:t>일 전쟁 중에 독도를 </a:t>
            </a:r>
            <a:r>
              <a:rPr lang="ko-KR" altLang="en-US" dirty="0" err="1"/>
              <a:t>일본령으로</a:t>
            </a:r>
            <a:r>
              <a:rPr lang="ko-KR" altLang="en-US" dirty="0"/>
              <a:t> 편입</a:t>
            </a:r>
            <a:endParaRPr lang="en-US" altLang="ko-KR" dirty="0"/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ko-KR" dirty="0"/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dirty="0"/>
              <a:t>-&gt; 1905</a:t>
            </a:r>
            <a:r>
              <a:rPr lang="ko-KR" altLang="en-US" dirty="0"/>
              <a:t>년 </a:t>
            </a:r>
            <a:r>
              <a:rPr lang="en-US" altLang="ko-KR" dirty="0"/>
              <a:t>1</a:t>
            </a:r>
            <a:r>
              <a:rPr lang="ko-KR" altLang="en-US" dirty="0"/>
              <a:t>월 일본은 무주지 </a:t>
            </a:r>
            <a:r>
              <a:rPr lang="ko-KR" altLang="en-US" dirty="0" err="1"/>
              <a:t>선점론을</a:t>
            </a:r>
            <a:r>
              <a:rPr lang="ko-KR" altLang="en-US" dirty="0"/>
              <a:t> 근거로 </a:t>
            </a:r>
            <a:r>
              <a:rPr lang="ko-KR" altLang="en-US" dirty="0" err="1"/>
              <a:t>시마네현</a:t>
            </a:r>
            <a:r>
              <a:rPr lang="ko-KR" altLang="en-US" dirty="0"/>
              <a:t> 고시 제 </a:t>
            </a:r>
            <a:r>
              <a:rPr lang="en-US" altLang="ko-KR" dirty="0"/>
              <a:t>40</a:t>
            </a:r>
            <a:r>
              <a:rPr lang="ko-KR" altLang="en-US" dirty="0"/>
              <a:t>호로 독도를 </a:t>
            </a:r>
            <a:r>
              <a:rPr lang="ko-KR" altLang="en-US" dirty="0" err="1"/>
              <a:t>일본령으로</a:t>
            </a:r>
            <a:r>
              <a:rPr lang="ko-KR" altLang="en-US" dirty="0"/>
              <a:t> 편입하는 조치를 취하였다</a:t>
            </a:r>
            <a:r>
              <a:rPr lang="en-US" altLang="ko-KR" dirty="0"/>
              <a:t>. </a:t>
            </a:r>
            <a:r>
              <a:rPr lang="ko-KR" altLang="en-US" dirty="0"/>
              <a:t>이는 </a:t>
            </a:r>
            <a:r>
              <a:rPr lang="ko-KR" altLang="en-US" dirty="0" err="1"/>
              <a:t>러</a:t>
            </a:r>
            <a:r>
              <a:rPr lang="en-US" altLang="ko-KR" dirty="0"/>
              <a:t>.</a:t>
            </a:r>
            <a:r>
              <a:rPr lang="ko-KR" altLang="en-US" dirty="0"/>
              <a:t>일 전쟁 중 한반도 침탈과정에서 이루어진 것이며</a:t>
            </a:r>
            <a:r>
              <a:rPr lang="en-US" altLang="ko-KR" dirty="0"/>
              <a:t>, </a:t>
            </a:r>
            <a:r>
              <a:rPr lang="ko-KR" altLang="en-US" dirty="0"/>
              <a:t>이미 확립된 대한 제국의 독도 영유권에 대해 행해진 불법적 무효 조치이다</a:t>
            </a:r>
            <a:r>
              <a:rPr lang="en-US" altLang="ko-KR" dirty="0"/>
              <a:t>. </a:t>
            </a:r>
            <a:r>
              <a:rPr lang="ko-KR" altLang="en-US" dirty="0"/>
              <a:t>대한제국은 광무</a:t>
            </a:r>
            <a:r>
              <a:rPr lang="en-US" altLang="ko-KR" dirty="0"/>
              <a:t>4</a:t>
            </a:r>
            <a:r>
              <a:rPr lang="ko-KR" altLang="en-US" dirty="0"/>
              <a:t>년</a:t>
            </a:r>
            <a:r>
              <a:rPr lang="en-US" altLang="ko-KR" dirty="0"/>
              <a:t>”</a:t>
            </a:r>
            <a:r>
              <a:rPr lang="ko-KR" altLang="en-US" dirty="0"/>
              <a:t>칙령 제</a:t>
            </a:r>
            <a:r>
              <a:rPr lang="en-US" altLang="ko-KR" dirty="0"/>
              <a:t>41</a:t>
            </a:r>
            <a:r>
              <a:rPr lang="ko-KR" altLang="en-US" dirty="0"/>
              <a:t>호</a:t>
            </a:r>
            <a:r>
              <a:rPr lang="en-US" altLang="ko-KR" dirty="0"/>
              <a:t>”</a:t>
            </a:r>
            <a:r>
              <a:rPr lang="ko-KR" altLang="en-US" dirty="0"/>
              <a:t>로 </a:t>
            </a:r>
            <a:r>
              <a:rPr lang="ko-KR" altLang="en-US" dirty="0" err="1"/>
              <a:t>울도군</a:t>
            </a:r>
            <a:r>
              <a:rPr lang="ko-KR" altLang="en-US" dirty="0"/>
              <a:t> 관할구역에 석도</a:t>
            </a:r>
            <a:r>
              <a:rPr lang="en-US" altLang="ko-KR" dirty="0"/>
              <a:t>, </a:t>
            </a:r>
            <a:r>
              <a:rPr lang="ko-KR" altLang="en-US" dirty="0"/>
              <a:t>즉 독도를 포함시키는 행정조치를 통해 독도가 우리 영토임을 확고히 하였다</a:t>
            </a:r>
            <a:r>
              <a:rPr lang="en-US" altLang="ko-KR" dirty="0"/>
              <a:t>.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9853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23528" y="591071"/>
            <a:ext cx="327205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ko-KR" altLang="en-US" sz="3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국제법</a:t>
            </a:r>
            <a:r>
              <a:rPr lang="ko-KR" altLang="en-US" sz="3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적</a:t>
            </a:r>
            <a:r>
              <a:rPr lang="ko-KR" altLang="en-US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근거</a:t>
            </a:r>
            <a:r>
              <a:rPr lang="en-US" altLang="ko-KR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(2) </a:t>
            </a:r>
            <a:endParaRPr lang="en-US" altLang="ko-KR" sz="3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323528" y="1484784"/>
            <a:ext cx="8229600" cy="1066800"/>
          </a:xfrm>
        </p:spPr>
        <p:txBody>
          <a:bodyPr/>
          <a:lstStyle/>
          <a:p>
            <a:r>
              <a:rPr lang="en-US" altLang="ko-KR" dirty="0"/>
              <a:t>SCAPIN(</a:t>
            </a:r>
            <a:r>
              <a:rPr lang="ko-KR" altLang="en-US" dirty="0"/>
              <a:t>연합국 최고 사령관 각서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350168" y="2636912"/>
            <a:ext cx="8229600" cy="3960440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en-US" altLang="ko-KR" dirty="0"/>
              <a:t>1</a:t>
            </a:r>
            <a:r>
              <a:rPr lang="ko-KR" altLang="en-US" dirty="0"/>
              <a:t>월 </a:t>
            </a:r>
            <a:r>
              <a:rPr lang="en-US" altLang="ko-KR" dirty="0"/>
              <a:t>29</a:t>
            </a:r>
            <a:r>
              <a:rPr lang="ko-KR" altLang="en-US" dirty="0"/>
              <a:t>일</a:t>
            </a:r>
            <a:r>
              <a:rPr lang="en-US" altLang="ko-KR" dirty="0"/>
              <a:t>. </a:t>
            </a:r>
            <a:r>
              <a:rPr lang="ko-KR" altLang="en-US" dirty="0"/>
              <a:t>연합국최고사령관 </a:t>
            </a:r>
          </a:p>
          <a:p>
            <a:pPr marL="0" indent="0" fontAlgn="base">
              <a:buNone/>
            </a:pPr>
            <a:r>
              <a:rPr lang="ko-KR" altLang="en-US" dirty="0"/>
              <a:t>각서</a:t>
            </a:r>
            <a:r>
              <a:rPr lang="en-US" altLang="ko-KR" dirty="0"/>
              <a:t>(SCAPIN) </a:t>
            </a:r>
            <a:r>
              <a:rPr lang="ko-KR" altLang="en-US" dirty="0"/>
              <a:t>제</a:t>
            </a:r>
            <a:r>
              <a:rPr lang="en-US" altLang="ko-KR" dirty="0"/>
              <a:t>677</a:t>
            </a:r>
            <a:r>
              <a:rPr lang="ko-KR" altLang="en-US" dirty="0"/>
              <a:t>호</a:t>
            </a:r>
          </a:p>
          <a:p>
            <a:pPr marL="0" indent="0" fontAlgn="base">
              <a:buNone/>
            </a:pPr>
            <a:r>
              <a:rPr lang="ko-KR" altLang="en-US" dirty="0"/>
              <a:t>제</a:t>
            </a:r>
            <a:r>
              <a:rPr lang="en-US" altLang="ko-KR" dirty="0"/>
              <a:t>2</a:t>
            </a:r>
            <a:r>
              <a:rPr lang="ko-KR" altLang="en-US" dirty="0"/>
              <a:t>차 세계대전 종전 후 일본의 통치 행정범위에서 독도를 제외시킨 각서입니다</a:t>
            </a:r>
            <a:r>
              <a:rPr lang="en-US" altLang="ko-KR" dirty="0"/>
              <a:t>. </a:t>
            </a:r>
            <a:r>
              <a:rPr lang="ko-KR" altLang="en-US" dirty="0"/>
              <a:t>연합국 최고사령관은 일본의 영역에서 “울릉도</a:t>
            </a:r>
            <a:r>
              <a:rPr lang="en-US" altLang="ko-KR" dirty="0"/>
              <a:t>, </a:t>
            </a:r>
            <a:r>
              <a:rPr lang="ko-KR" altLang="en-US" dirty="0" err="1"/>
              <a:t>리앙쿠르암</a:t>
            </a:r>
            <a:r>
              <a:rPr lang="en-US" altLang="ko-KR" dirty="0"/>
              <a:t>(</a:t>
            </a:r>
            <a:r>
              <a:rPr lang="ko-KR" altLang="en-US" dirty="0"/>
              <a:t>독도</a:t>
            </a:r>
            <a:r>
              <a:rPr lang="en-US" altLang="ko-KR" dirty="0"/>
              <a:t>)</a:t>
            </a:r>
            <a:r>
              <a:rPr lang="ko-KR" altLang="en-US" dirty="0"/>
              <a:t>과 제주도는 제외된다</a:t>
            </a:r>
            <a:r>
              <a:rPr lang="en-US" altLang="ko-KR" dirty="0"/>
              <a:t>.”</a:t>
            </a:r>
            <a:r>
              <a:rPr lang="ko-KR" altLang="en-US" dirty="0"/>
              <a:t>라고 규정하였습니다</a:t>
            </a:r>
            <a:r>
              <a:rPr lang="en-US" altLang="ko-KR" dirty="0"/>
              <a:t>.</a:t>
            </a:r>
            <a:endParaRPr lang="ko-KR" altLang="en-US" dirty="0"/>
          </a:p>
          <a:p>
            <a:pPr fontAlgn="base"/>
            <a:r>
              <a:rPr lang="en-US" altLang="ko-KR" dirty="0"/>
              <a:t>6</a:t>
            </a:r>
            <a:r>
              <a:rPr lang="ko-KR" altLang="en-US" dirty="0"/>
              <a:t>월 </a:t>
            </a:r>
            <a:r>
              <a:rPr lang="en-US" altLang="ko-KR" dirty="0"/>
              <a:t>22</a:t>
            </a:r>
            <a:r>
              <a:rPr lang="ko-KR" altLang="en-US" dirty="0"/>
              <a:t>일</a:t>
            </a:r>
            <a:r>
              <a:rPr lang="en-US" altLang="ko-KR" dirty="0"/>
              <a:t>. </a:t>
            </a:r>
            <a:r>
              <a:rPr lang="ko-KR" altLang="en-US" dirty="0"/>
              <a:t>연합국최고사령관 </a:t>
            </a:r>
          </a:p>
          <a:p>
            <a:pPr marL="0" indent="0" fontAlgn="base">
              <a:buNone/>
            </a:pPr>
            <a:r>
              <a:rPr lang="ko-KR" altLang="en-US" dirty="0"/>
              <a:t>각서</a:t>
            </a:r>
            <a:r>
              <a:rPr lang="en-US" altLang="ko-KR" dirty="0"/>
              <a:t>(SCAPIN) </a:t>
            </a:r>
            <a:r>
              <a:rPr lang="ko-KR" altLang="en-US" dirty="0"/>
              <a:t>제</a:t>
            </a:r>
            <a:r>
              <a:rPr lang="en-US" altLang="ko-KR" dirty="0"/>
              <a:t>1033</a:t>
            </a:r>
            <a:r>
              <a:rPr lang="ko-KR" altLang="en-US" dirty="0"/>
              <a:t>호</a:t>
            </a:r>
          </a:p>
          <a:p>
            <a:pPr marL="0" indent="0" fontAlgn="base">
              <a:buNone/>
            </a:pPr>
            <a:r>
              <a:rPr lang="ko-KR" altLang="en-US" dirty="0"/>
              <a:t>연합국 최고사령관이 </a:t>
            </a:r>
            <a:r>
              <a:rPr lang="en-US" altLang="ko-KR" dirty="0"/>
              <a:t>SCAPIN </a:t>
            </a:r>
            <a:r>
              <a:rPr lang="ko-KR" altLang="en-US" dirty="0"/>
              <a:t>제</a:t>
            </a:r>
            <a:r>
              <a:rPr lang="en-US" altLang="ko-KR" dirty="0"/>
              <a:t>677</a:t>
            </a:r>
            <a:r>
              <a:rPr lang="ko-KR" altLang="en-US" dirty="0"/>
              <a:t>호에 이어 일본의 선박 및 국민이 독도 또는 독도 주변 </a:t>
            </a:r>
            <a:r>
              <a:rPr lang="en-US" altLang="ko-KR" dirty="0"/>
              <a:t>12</a:t>
            </a:r>
            <a:r>
              <a:rPr lang="ko-KR" altLang="en-US" dirty="0"/>
              <a:t>해리 이내에 접근하는 것을 금지한 각서입니다</a:t>
            </a:r>
            <a:r>
              <a:rPr lang="en-US" altLang="ko-KR" dirty="0"/>
              <a:t>. 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48096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순서도: 판단 9"/>
          <p:cNvSpPr/>
          <p:nvPr/>
        </p:nvSpPr>
        <p:spPr>
          <a:xfrm>
            <a:off x="323528" y="2060848"/>
            <a:ext cx="8568952" cy="3168352"/>
          </a:xfrm>
          <a:prstGeom prst="flowChartDecision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ko-KR" alt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역사적 근거</a:t>
            </a:r>
            <a:endParaRPr lang="ko-KR" altLang="en-US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373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23528" y="591071"/>
            <a:ext cx="327205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ko-KR" altLang="en-US" sz="3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국제법</a:t>
            </a:r>
            <a:r>
              <a:rPr lang="ko-KR" altLang="en-US" sz="3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적</a:t>
            </a:r>
            <a:r>
              <a:rPr lang="ko-KR" altLang="en-US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근거</a:t>
            </a:r>
            <a:r>
              <a:rPr lang="en-US" altLang="ko-KR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(3) </a:t>
            </a:r>
            <a:endParaRPr lang="en-US" altLang="ko-KR" sz="3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544" y="1484784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dirty="0" smtClean="0"/>
              <a:t>샌프란시스코 조약</a:t>
            </a:r>
            <a:endParaRPr lang="en-US" altLang="ko-KR" dirty="0" smtClean="0"/>
          </a:p>
        </p:txBody>
      </p:sp>
      <p:pic>
        <p:nvPicPr>
          <p:cNvPr id="3" name="샌프란시스코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0159" y="2204864"/>
            <a:ext cx="6987698" cy="395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828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23528" y="591071"/>
            <a:ext cx="3281668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ko-KR" altLang="en-US" sz="3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국제법</a:t>
            </a:r>
            <a:r>
              <a:rPr lang="ko-KR" altLang="en-US" sz="3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적</a:t>
            </a:r>
            <a:r>
              <a:rPr lang="ko-KR" altLang="en-US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근거</a:t>
            </a:r>
            <a:r>
              <a:rPr lang="en-US" altLang="ko-KR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(4) </a:t>
            </a:r>
            <a:endParaRPr lang="en-US" altLang="ko-KR" sz="3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544" y="1484784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defRPr/>
            </a:pPr>
            <a:r>
              <a:rPr lang="ko-KR" altLang="en-US" dirty="0"/>
              <a:t>미국의 </a:t>
            </a:r>
            <a:r>
              <a:rPr lang="ko-KR" altLang="en-US" dirty="0" err="1"/>
              <a:t>러스크</a:t>
            </a:r>
            <a:r>
              <a:rPr lang="ko-KR" altLang="en-US" dirty="0"/>
              <a:t> 서한이 무효인 이유</a:t>
            </a:r>
            <a:endParaRPr lang="en-US" altLang="ko-KR" dirty="0"/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ko-KR" dirty="0" smtClean="0"/>
          </a:p>
        </p:txBody>
      </p:sp>
      <p:pic>
        <p:nvPicPr>
          <p:cNvPr id="3" name="러스크 서한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2133599"/>
            <a:ext cx="7827693" cy="443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59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ko-KR" dirty="0" smtClean="0"/>
              <a:t> </a:t>
            </a:r>
            <a:r>
              <a:rPr lang="ko-KR" altLang="en-US" dirty="0" smtClean="0"/>
              <a:t>독도는 섬이 아니라 바위섬이기 때문에 어느 나라 영토도 될 수 없는 것인가</a:t>
            </a:r>
            <a:r>
              <a:rPr lang="en-US" altLang="ko-KR" dirty="0" smtClean="0"/>
              <a:t>?</a:t>
            </a:r>
          </a:p>
          <a:p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323528" y="591071"/>
            <a:ext cx="5625258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ko-KR" altLang="en-US" sz="3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국제법적으로 독도에 관한 </a:t>
            </a:r>
            <a:r>
              <a:rPr lang="en-US" altLang="ko-KR" sz="3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Q&amp;a</a:t>
            </a:r>
            <a:endParaRPr lang="en-US" altLang="ko-KR" sz="3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23528" y="591071"/>
            <a:ext cx="5625258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ko-KR" altLang="en-US" sz="3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국제법적으로 독도에 관한 </a:t>
            </a:r>
            <a:r>
              <a:rPr lang="en-US" altLang="ko-KR" sz="3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Q&amp;a</a:t>
            </a:r>
            <a:endParaRPr lang="en-US" altLang="ko-KR" sz="3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2643182"/>
            <a:ext cx="72866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000" dirty="0" smtClean="0"/>
              <a:t>. </a:t>
            </a:r>
            <a:r>
              <a:rPr lang="ko-KR" altLang="en-US" sz="3000" dirty="0" smtClean="0"/>
              <a:t>독도문제를 일본에서 주장하는 것처럼 국제사법재판소에서 재판할 수 있는가</a:t>
            </a:r>
            <a:r>
              <a:rPr lang="en-US" altLang="ko-KR" sz="3000" dirty="0" smtClean="0"/>
              <a:t>?</a:t>
            </a:r>
            <a:endParaRPr lang="ko-KR" alt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23528" y="591071"/>
            <a:ext cx="5625258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ko-KR" altLang="en-US" sz="3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국제법적으로 독도에 관한 </a:t>
            </a:r>
            <a:r>
              <a:rPr lang="en-US" altLang="ko-KR" sz="3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Q&amp;a</a:t>
            </a:r>
            <a:endParaRPr lang="en-US" altLang="ko-KR" sz="3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4348" y="2928934"/>
            <a:ext cx="6715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dirty="0" smtClean="0"/>
              <a:t>만약 국제 재판소에서 재판한다면 어느 나라가 이기는가</a:t>
            </a:r>
            <a:r>
              <a:rPr lang="en-US" altLang="ko-KR" sz="3000" dirty="0" smtClean="0"/>
              <a:t>?</a:t>
            </a:r>
            <a:endParaRPr lang="ko-KR" alt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23528" y="591071"/>
            <a:ext cx="5625258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ko-KR" altLang="en-US" sz="3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국제법적으로 독도에 관한 </a:t>
            </a:r>
            <a:r>
              <a:rPr lang="en-US" altLang="ko-KR" sz="3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Q&amp;a</a:t>
            </a:r>
            <a:endParaRPr lang="en-US" altLang="ko-KR" sz="3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20" y="2500306"/>
            <a:ext cx="8572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dirty="0" smtClean="0"/>
              <a:t>독도문제에 대한 우리 정부의 대응 </a:t>
            </a:r>
            <a:r>
              <a:rPr lang="ko-KR" altLang="en-US" sz="3000" dirty="0" smtClean="0"/>
              <a:t>방안은</a:t>
            </a:r>
            <a:endParaRPr lang="en-US" altLang="ko-KR" sz="3000" dirty="0" smtClean="0"/>
          </a:p>
          <a:p>
            <a:r>
              <a:rPr lang="ko-KR" altLang="en-US" sz="3000" dirty="0" smtClean="0"/>
              <a:t> </a:t>
            </a:r>
            <a:r>
              <a:rPr lang="ko-KR" altLang="en-US" sz="3000" dirty="0" smtClean="0"/>
              <a:t>올바른가</a:t>
            </a:r>
            <a:r>
              <a:rPr lang="en-US" altLang="ko-KR" sz="3000" dirty="0" smtClean="0"/>
              <a:t>?</a:t>
            </a:r>
            <a:endParaRPr lang="ko-KR" alt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23528" y="591071"/>
            <a:ext cx="5625258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ko-KR" altLang="en-US" sz="3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국제법적으로 독도에 관한 </a:t>
            </a:r>
            <a:r>
              <a:rPr lang="en-US" altLang="ko-KR" sz="3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Q&amp;a</a:t>
            </a:r>
            <a:endParaRPr lang="en-US" altLang="ko-KR" sz="3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20" y="2571744"/>
            <a:ext cx="85725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dirty="0" smtClean="0"/>
              <a:t>한일어업협정이 독도의 영토권을 침해하는가</a:t>
            </a:r>
            <a:r>
              <a:rPr lang="en-US" altLang="ko-KR" sz="3000" dirty="0" smtClean="0"/>
              <a:t>?</a:t>
            </a:r>
            <a:endParaRPr lang="ko-KR" alt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순서도: 판단 5"/>
          <p:cNvSpPr/>
          <p:nvPr/>
        </p:nvSpPr>
        <p:spPr>
          <a:xfrm>
            <a:off x="323528" y="2060848"/>
            <a:ext cx="8568952" cy="3168352"/>
          </a:xfrm>
          <a:prstGeom prst="flowChartDecision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ko-KR" alt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대한민국 국민으로서 우리의 역할은</a:t>
            </a:r>
            <a:r>
              <a:rPr lang="en-US" altLang="ko-KR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ko-KR" alt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072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타원 4"/>
          <p:cNvSpPr/>
          <p:nvPr/>
        </p:nvSpPr>
        <p:spPr>
          <a:xfrm>
            <a:off x="2627784" y="1844824"/>
            <a:ext cx="3960440" cy="3960440"/>
          </a:xfrm>
          <a:prstGeom prst="ellipse">
            <a:avLst/>
          </a:prstGeom>
          <a:solidFill>
            <a:schemeClr val="tx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>
                    <a:lumMod val="65000"/>
                  </a:schemeClr>
                </a:solidFill>
              </a:rPr>
              <a:t/>
            </a:r>
            <a:br>
              <a:rPr lang="en-US" altLang="ko-KR" dirty="0" smtClean="0">
                <a:solidFill>
                  <a:schemeClr val="tx1">
                    <a:lumMod val="65000"/>
                  </a:schemeClr>
                </a:solidFill>
              </a:rPr>
            </a:br>
            <a:r>
              <a:rPr lang="en-US" altLang="ko-KR" sz="2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6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</a:t>
            </a:r>
            <a:r>
              <a:rPr lang="ko-KR" altLang="en-US" sz="2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6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독도는 우리땅</a:t>
            </a:r>
            <a:r>
              <a:rPr lang="en-US" altLang="ko-KR" sz="2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6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ko-KR" altLang="en-US" sz="2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6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뭐가 문제야</a:t>
            </a:r>
            <a:r>
              <a:rPr lang="en-US" altLang="ko-KR" sz="2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6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?”</a:t>
            </a:r>
          </a:p>
          <a:p>
            <a:pPr algn="ctr"/>
            <a:endParaRPr lang="en-US" altLang="ko-KR" sz="27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>
                  <a:lumMod val="6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ko-KR" altLang="en-US" sz="2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6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안일한 생각</a:t>
            </a:r>
            <a:endParaRPr lang="ko-KR" alt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>
                  <a:lumMod val="6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2267744" y="3756771"/>
            <a:ext cx="4570003" cy="298284"/>
            <a:chOff x="2288184" y="3670775"/>
            <a:chExt cx="4570003" cy="298284"/>
          </a:xfrm>
        </p:grpSpPr>
        <p:sp>
          <p:nvSpPr>
            <p:cNvPr id="9" name="직사각형 8"/>
            <p:cNvSpPr/>
            <p:nvPr/>
          </p:nvSpPr>
          <p:spPr>
            <a:xfrm rot="1517946">
              <a:off x="2321683" y="3670775"/>
              <a:ext cx="4536504" cy="288032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/>
            <p:cNvSpPr/>
            <p:nvPr/>
          </p:nvSpPr>
          <p:spPr>
            <a:xfrm rot="9358192">
              <a:off x="2288184" y="3681027"/>
              <a:ext cx="4536504" cy="288032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429338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2" descr="http://m.kakaotree.kr/upload/1f0a5e17_ECBAA1ECB298-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26" r="17" b="1508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23528" y="591071"/>
            <a:ext cx="5995552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ko-KR" altLang="en-US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역사적 근거</a:t>
            </a:r>
            <a:r>
              <a:rPr lang="en-US" altLang="ko-KR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(1) – </a:t>
            </a:r>
            <a:r>
              <a:rPr lang="ko-KR" altLang="en-US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독도명칭의 변화</a:t>
            </a:r>
            <a:endParaRPr lang="en-US" altLang="ko-KR" sz="3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3" name="Picture 2" descr="C:\Users\USER\Desktop\cfile10_uf_125DCA034C907034305CF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4734" y="1412776"/>
            <a:ext cx="6867281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1726046" y="5805264"/>
            <a:ext cx="5904656" cy="7920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‘</a:t>
            </a:r>
            <a:r>
              <a:rPr lang="ko-KR" altLang="en-US" b="1" dirty="0" err="1" smtClean="0">
                <a:solidFill>
                  <a:schemeClr val="tx1">
                    <a:lumMod val="85000"/>
                  </a:schemeClr>
                </a:solidFill>
              </a:rPr>
              <a:t>다케시마</a:t>
            </a:r>
            <a:r>
              <a:rPr lang="en-US" altLang="ko-KR" b="1" dirty="0" smtClean="0">
                <a:solidFill>
                  <a:schemeClr val="tx1">
                    <a:lumMod val="85000"/>
                  </a:schemeClr>
                </a:solidFill>
              </a:rPr>
              <a:t>(</a:t>
            </a:r>
            <a:r>
              <a:rPr lang="ko-KR" altLang="en-US" b="1" dirty="0" smtClean="0">
                <a:solidFill>
                  <a:schemeClr val="tx1">
                    <a:lumMod val="85000"/>
                  </a:schemeClr>
                </a:solidFill>
              </a:rPr>
              <a:t>竹島</a:t>
            </a:r>
            <a:r>
              <a:rPr lang="en-US" altLang="ko-KR" b="1" dirty="0" smtClean="0">
                <a:solidFill>
                  <a:schemeClr val="tx1">
                    <a:lumMod val="85000"/>
                  </a:schemeClr>
                </a:solidFill>
              </a:rPr>
              <a:t>)’ </a:t>
            </a:r>
            <a:r>
              <a:rPr lang="ko-KR" altLang="en-US" b="1" dirty="0" smtClean="0">
                <a:solidFill>
                  <a:schemeClr val="tx1">
                    <a:lumMod val="85000"/>
                  </a:schemeClr>
                </a:solidFill>
              </a:rPr>
              <a:t>란 명칭은 역사적으로 올바르지 않다</a:t>
            </a:r>
            <a:r>
              <a:rPr lang="en-US" altLang="ko-KR" b="1" dirty="0" smtClean="0">
                <a:solidFill>
                  <a:schemeClr val="tx1">
                    <a:lumMod val="85000"/>
                  </a:schemeClr>
                </a:solidFill>
              </a:rPr>
              <a:t>!</a:t>
            </a:r>
            <a:endParaRPr lang="ko-KR" altLang="en-US" b="1" dirty="0">
              <a:solidFill>
                <a:schemeClr val="tx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198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71800" y="3212976"/>
            <a:ext cx="355654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000" dirty="0" smtClean="0"/>
              <a:t>감사합니다</a:t>
            </a:r>
            <a:endParaRPr lang="ko-KR" altLang="en-US" sz="5000" dirty="0"/>
          </a:p>
        </p:txBody>
      </p:sp>
    </p:spTree>
    <p:extLst>
      <p:ext uri="{BB962C8B-B14F-4D97-AF65-F5344CB8AC3E}">
        <p14:creationId xmlns:p14="http://schemas.microsoft.com/office/powerpoint/2010/main" xmlns="" val="336228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출처</a:t>
            </a:r>
            <a:endParaRPr lang="ko-KR" altLang="en-US" dirty="0"/>
          </a:p>
        </p:txBody>
      </p:sp>
      <p:sp>
        <p:nvSpPr>
          <p:cNvPr id="4" name="내용 개체 틀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sz="2000" dirty="0" smtClean="0"/>
              <a:t>독도 본부 </a:t>
            </a:r>
            <a:r>
              <a:rPr lang="en-US" altLang="ko-KR" sz="2000" dirty="0" smtClean="0"/>
              <a:t>– </a:t>
            </a:r>
            <a:r>
              <a:rPr lang="en-US" altLang="ko-KR" sz="2000" dirty="0">
                <a:hlinkClick r:id="rId2"/>
              </a:rPr>
              <a:t>http://</a:t>
            </a:r>
            <a:r>
              <a:rPr lang="en-US" altLang="ko-KR" sz="2000" dirty="0" smtClean="0">
                <a:hlinkClick r:id="rId2"/>
              </a:rPr>
              <a:t>www.dokdocenter.org/dokdo_news/index.cgi</a:t>
            </a:r>
            <a:endParaRPr lang="en-US" altLang="ko-KR" sz="2000" dirty="0" smtClean="0"/>
          </a:p>
          <a:p>
            <a:r>
              <a:rPr lang="ko-KR" altLang="en-US" sz="2000" dirty="0" smtClean="0"/>
              <a:t>독도 연구소 </a:t>
            </a:r>
            <a:r>
              <a:rPr lang="en-US" altLang="ko-KR" sz="2000" dirty="0"/>
              <a:t>- </a:t>
            </a:r>
            <a:r>
              <a:rPr lang="en-US" altLang="ko-KR" sz="2000" dirty="0">
                <a:hlinkClick r:id="rId3"/>
              </a:rPr>
              <a:t>http://www.dokdohistory.com/kr</a:t>
            </a:r>
            <a:r>
              <a:rPr lang="en-US" altLang="ko-KR" sz="2000" dirty="0" smtClean="0">
                <a:hlinkClick r:id="rId3"/>
              </a:rPr>
              <a:t>/</a:t>
            </a:r>
            <a:endParaRPr lang="en-US" altLang="ko-KR" sz="2000" dirty="0" smtClean="0"/>
          </a:p>
          <a:p>
            <a:r>
              <a:rPr lang="ko-KR" altLang="en-US" sz="2000" dirty="0" smtClean="0"/>
              <a:t>영남대학교 독도연구소 </a:t>
            </a:r>
            <a:r>
              <a:rPr lang="en-US" altLang="ko-KR" sz="2000" dirty="0" smtClean="0"/>
              <a:t>- </a:t>
            </a:r>
            <a:r>
              <a:rPr lang="en-US" altLang="ko-KR" sz="2000" dirty="0" smtClean="0">
                <a:hlinkClick r:id="rId4"/>
              </a:rPr>
              <a:t>dokdo.yu.ac.kr</a:t>
            </a:r>
            <a:endParaRPr lang="en-US" altLang="ko-KR" sz="2000" dirty="0" smtClean="0"/>
          </a:p>
          <a:p>
            <a:r>
              <a:rPr lang="ko-KR" altLang="en-US" sz="2000" dirty="0" smtClean="0"/>
              <a:t>외교부 독도 </a:t>
            </a:r>
            <a:r>
              <a:rPr lang="en-US" altLang="ko-KR" sz="2000" dirty="0"/>
              <a:t>- </a:t>
            </a:r>
            <a:r>
              <a:rPr lang="en-US" altLang="ko-KR" sz="2000" dirty="0">
                <a:hlinkClick r:id="rId5"/>
              </a:rPr>
              <a:t>http://dokdo.mofa.go.kr/kor</a:t>
            </a:r>
            <a:r>
              <a:rPr lang="en-US" altLang="ko-KR" sz="2000" dirty="0" smtClean="0">
                <a:hlinkClick r:id="rId5"/>
              </a:rPr>
              <a:t>/</a:t>
            </a:r>
            <a:endParaRPr lang="en-US" altLang="ko-KR" sz="2000" dirty="0" smtClean="0"/>
          </a:p>
          <a:p>
            <a:r>
              <a:rPr lang="ko-KR" altLang="en-US" sz="2000" dirty="0" smtClean="0"/>
              <a:t>동북아 인터넷역사교육 </a:t>
            </a:r>
            <a:r>
              <a:rPr lang="en-US" altLang="ko-KR" sz="2000" dirty="0"/>
              <a:t>- </a:t>
            </a:r>
            <a:r>
              <a:rPr lang="en-US" altLang="ko-KR" sz="2000" dirty="0">
                <a:hlinkClick r:id="rId6"/>
              </a:rPr>
              <a:t>http://</a:t>
            </a:r>
            <a:r>
              <a:rPr lang="en-US" altLang="ko-KR" sz="2000" dirty="0" smtClean="0">
                <a:hlinkClick r:id="rId6"/>
              </a:rPr>
              <a:t>contents.nahf.or.kr/id/NAHF.eddok_003_0020_0010</a:t>
            </a:r>
            <a:endParaRPr lang="en-US" altLang="ko-KR" sz="2000" dirty="0" smtClean="0"/>
          </a:p>
          <a:p>
            <a:r>
              <a:rPr lang="ko-KR" altLang="en-US" sz="2000" dirty="0" smtClean="0"/>
              <a:t>동북아</a:t>
            </a:r>
            <a:endParaRPr lang="en-US" altLang="ko-KR" sz="2000" dirty="0" smtClean="0"/>
          </a:p>
          <a:p>
            <a:r>
              <a:rPr lang="ko-KR" altLang="en-US" sz="2000" dirty="0" smtClean="0"/>
              <a:t>우리의 유산 독도 </a:t>
            </a:r>
            <a:r>
              <a:rPr lang="en-US" altLang="ko-KR" sz="2000" dirty="0"/>
              <a:t>- </a:t>
            </a:r>
            <a:r>
              <a:rPr lang="en-US" altLang="ko-KR" sz="2000" dirty="0">
                <a:hlinkClick r:id="rId7"/>
              </a:rPr>
              <a:t>http://</a:t>
            </a:r>
            <a:r>
              <a:rPr lang="en-US" altLang="ko-KR" sz="2000" dirty="0" smtClean="0">
                <a:hlinkClick r:id="rId7"/>
              </a:rPr>
              <a:t>www.koreartnet.com/wOOrII/initial/dokdo/dokdo2.html</a:t>
            </a:r>
            <a:endParaRPr lang="en-US" altLang="ko-KR" sz="2000" dirty="0" smtClean="0"/>
          </a:p>
          <a:p>
            <a:r>
              <a:rPr lang="ko-KR" altLang="en-US" sz="2000" dirty="0" smtClean="0"/>
              <a:t>동북아역사재단</a:t>
            </a:r>
            <a:r>
              <a:rPr lang="en-US" altLang="ko-KR" sz="2000" dirty="0"/>
              <a:t> - </a:t>
            </a:r>
            <a:r>
              <a:rPr lang="en-US" altLang="ko-KR" sz="2000" dirty="0">
                <a:hlinkClick r:id="rId8"/>
              </a:rPr>
              <a:t>http://www.historyfoundation.or.kr</a:t>
            </a:r>
            <a:r>
              <a:rPr lang="en-US" altLang="ko-KR" sz="2000" dirty="0" smtClean="0">
                <a:hlinkClick r:id="rId8"/>
              </a:rPr>
              <a:t>/</a:t>
            </a:r>
            <a:endParaRPr lang="en-US" altLang="ko-KR" sz="2000" dirty="0" smtClean="0"/>
          </a:p>
          <a:p>
            <a:r>
              <a:rPr lang="ko-KR" altLang="en-US" sz="2000" dirty="0" err="1" smtClean="0"/>
              <a:t>동북아역사넷</a:t>
            </a:r>
            <a:r>
              <a:rPr lang="ko-KR" altLang="en-US" sz="2000" dirty="0" smtClean="0"/>
              <a:t> </a:t>
            </a:r>
            <a:r>
              <a:rPr lang="en-US" altLang="ko-KR" sz="2000" dirty="0"/>
              <a:t>- </a:t>
            </a:r>
            <a:r>
              <a:rPr lang="en-US" altLang="ko-KR" sz="2000" dirty="0">
                <a:hlinkClick r:id="rId9"/>
              </a:rPr>
              <a:t>http://</a:t>
            </a:r>
            <a:r>
              <a:rPr lang="en-US" altLang="ko-KR" sz="2000" dirty="0" smtClean="0">
                <a:hlinkClick r:id="rId9"/>
              </a:rPr>
              <a:t>contents.nahf.or.kr/index.do</a:t>
            </a:r>
            <a:endParaRPr lang="en-US" altLang="ko-KR" sz="2000" dirty="0" smtClean="0"/>
          </a:p>
          <a:p>
            <a:endParaRPr lang="ko-KR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23528" y="595546"/>
            <a:ext cx="5277407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ko-KR" altLang="en-US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역사적 근거</a:t>
            </a:r>
            <a:r>
              <a:rPr lang="en-US" altLang="ko-KR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(2) – </a:t>
            </a:r>
            <a:r>
              <a:rPr lang="ko-KR" altLang="en-US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독도의 발견</a:t>
            </a:r>
            <a:endParaRPr lang="en-US" altLang="ko-KR" sz="3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2844" y="1428736"/>
            <a:ext cx="885831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dirty="0" smtClean="0">
                <a:latin typeface="HY견명조" pitchFamily="18" charset="-127"/>
                <a:ea typeface="HY견명조" pitchFamily="18" charset="-127"/>
              </a:rPr>
              <a:t>독도가 처음 우리나라 문헌에 등장한 시기는 고려시대 김부식이 편찬한 </a:t>
            </a:r>
            <a:r>
              <a:rPr lang="en-US" altLang="ko-KR" sz="3000" dirty="0" smtClean="0">
                <a:latin typeface="HY견명조" pitchFamily="18" charset="-127"/>
                <a:ea typeface="HY견명조" pitchFamily="18" charset="-127"/>
              </a:rPr>
              <a:t>‘</a:t>
            </a:r>
            <a:r>
              <a:rPr lang="ko-KR" altLang="en-US" sz="3000" dirty="0" smtClean="0">
                <a:latin typeface="HY견명조" pitchFamily="18" charset="-127"/>
                <a:ea typeface="HY견명조" pitchFamily="18" charset="-127"/>
              </a:rPr>
              <a:t>삼국사기</a:t>
            </a:r>
            <a:r>
              <a:rPr lang="en-US" altLang="ko-KR" sz="3000" dirty="0" smtClean="0">
                <a:latin typeface="HY견명조" pitchFamily="18" charset="-127"/>
                <a:ea typeface="HY견명조" pitchFamily="18" charset="-127"/>
              </a:rPr>
              <a:t>’</a:t>
            </a:r>
            <a:r>
              <a:rPr lang="ko-KR" altLang="en-US" sz="3000" dirty="0" smtClean="0">
                <a:latin typeface="HY견명조" pitchFamily="18" charset="-127"/>
                <a:ea typeface="HY견명조" pitchFamily="18" charset="-127"/>
              </a:rPr>
              <a:t>에 기록되어 있다</a:t>
            </a:r>
            <a:r>
              <a:rPr lang="en-US" altLang="ko-KR" sz="3000" dirty="0" smtClean="0">
                <a:latin typeface="HY견명조" pitchFamily="18" charset="-127"/>
                <a:ea typeface="HY견명조" pitchFamily="18" charset="-127"/>
              </a:rPr>
              <a:t>.</a:t>
            </a:r>
          </a:p>
          <a:p>
            <a:r>
              <a:rPr lang="ko-KR" altLang="en-US" sz="3000" u="sng" dirty="0" smtClean="0">
                <a:latin typeface="HY견명조" pitchFamily="18" charset="-127"/>
                <a:ea typeface="HY견명조" pitchFamily="18" charset="-127"/>
              </a:rPr>
              <a:t>독도는 신라시대 </a:t>
            </a:r>
            <a:r>
              <a:rPr lang="en-US" altLang="ko-KR" sz="3000" u="sng" dirty="0" smtClean="0">
                <a:latin typeface="HY견명조" pitchFamily="18" charset="-127"/>
                <a:ea typeface="HY견명조" pitchFamily="18" charset="-127"/>
              </a:rPr>
              <a:t>512</a:t>
            </a:r>
            <a:r>
              <a:rPr lang="ko-KR" altLang="en-US" sz="3000" u="sng" dirty="0" smtClean="0">
                <a:latin typeface="HY견명조" pitchFamily="18" charset="-127"/>
                <a:ea typeface="HY견명조" pitchFamily="18" charset="-127"/>
              </a:rPr>
              <a:t>년 </a:t>
            </a:r>
            <a:r>
              <a:rPr lang="en-US" altLang="ko-KR" sz="3000" u="sng" dirty="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ko-KR" altLang="en-US" sz="3000" u="sng" dirty="0" err="1" smtClean="0">
                <a:latin typeface="HY견명조" pitchFamily="18" charset="-127"/>
                <a:ea typeface="HY견명조" pitchFamily="18" charset="-127"/>
              </a:rPr>
              <a:t>지증왕</a:t>
            </a:r>
            <a:r>
              <a:rPr lang="en-US" altLang="ko-KR" sz="3000" u="sng" dirty="0" smtClean="0">
                <a:latin typeface="HY견명조" pitchFamily="18" charset="-127"/>
                <a:ea typeface="HY견명조" pitchFamily="18" charset="-127"/>
              </a:rPr>
              <a:t> 13</a:t>
            </a:r>
            <a:r>
              <a:rPr lang="ko-KR" altLang="en-US" sz="3000" u="sng" dirty="0" smtClean="0">
                <a:latin typeface="HY견명조" pitchFamily="18" charset="-127"/>
                <a:ea typeface="HY견명조" pitchFamily="18" charset="-127"/>
              </a:rPr>
              <a:t>년</a:t>
            </a:r>
            <a:r>
              <a:rPr lang="en-US" altLang="ko-KR" sz="3000" u="sng" dirty="0" smtClean="0">
                <a:latin typeface="HY견명조" pitchFamily="18" charset="-127"/>
                <a:ea typeface="HY견명조" pitchFamily="18" charset="-127"/>
              </a:rPr>
              <a:t>)</a:t>
            </a:r>
            <a:r>
              <a:rPr lang="ko-KR" altLang="en-US" sz="3000" u="sng" dirty="0" smtClean="0">
                <a:latin typeface="HY견명조" pitchFamily="18" charset="-127"/>
                <a:ea typeface="HY견명조" pitchFamily="18" charset="-127"/>
              </a:rPr>
              <a:t>에 이사부가 우산국을 최초로 정복하였다</a:t>
            </a:r>
            <a:r>
              <a:rPr lang="en-US" altLang="ko-KR" sz="3000" u="sng" dirty="0" smtClean="0">
                <a:latin typeface="HY견명조" pitchFamily="18" charset="-127"/>
                <a:ea typeface="HY견명조" pitchFamily="18" charset="-127"/>
              </a:rPr>
              <a:t>.</a:t>
            </a:r>
          </a:p>
          <a:p>
            <a:r>
              <a:rPr lang="ko-KR" altLang="en-US" sz="3000" u="sng" dirty="0" smtClean="0">
                <a:latin typeface="HY견명조" pitchFamily="18" charset="-127"/>
                <a:ea typeface="HY견명조" pitchFamily="18" charset="-127"/>
              </a:rPr>
              <a:t>우산국은 울릉도와 우산도</a:t>
            </a:r>
            <a:r>
              <a:rPr lang="en-US" altLang="ko-KR" sz="3000" u="sng" dirty="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ko-KR" altLang="en-US" sz="3000" u="sng" dirty="0" smtClean="0">
                <a:latin typeface="HY견명조" pitchFamily="18" charset="-127"/>
                <a:ea typeface="HY견명조" pitchFamily="18" charset="-127"/>
              </a:rPr>
              <a:t>독도</a:t>
            </a:r>
            <a:r>
              <a:rPr lang="en-US" altLang="ko-KR" sz="3000" u="sng" dirty="0" smtClean="0">
                <a:latin typeface="HY견명조" pitchFamily="18" charset="-127"/>
                <a:ea typeface="HY견명조" pitchFamily="18" charset="-127"/>
              </a:rPr>
              <a:t>)</a:t>
            </a:r>
            <a:r>
              <a:rPr lang="ko-KR" altLang="en-US" sz="3000" u="sng" dirty="0" smtClean="0">
                <a:latin typeface="HY견명조" pitchFamily="18" charset="-127"/>
                <a:ea typeface="HY견명조" pitchFamily="18" charset="-127"/>
              </a:rPr>
              <a:t>라는 두 개의 섬이 우산국이라는 하나의 독립국을 형성하고 있다</a:t>
            </a:r>
            <a:r>
              <a:rPr lang="en-US" altLang="ko-KR" sz="3000" u="sng" dirty="0" smtClean="0">
                <a:latin typeface="HY견명조" pitchFamily="18" charset="-127"/>
                <a:ea typeface="HY견명조" pitchFamily="18" charset="-127"/>
              </a:rPr>
              <a:t>.</a:t>
            </a:r>
            <a:r>
              <a:rPr lang="en-US" altLang="ko-KR" sz="3000" dirty="0" smtClean="0"/>
              <a:t/>
            </a:r>
            <a:br>
              <a:rPr lang="en-US" altLang="ko-KR" sz="3000" dirty="0" smtClean="0"/>
            </a:br>
            <a:endParaRPr lang="en-US" altLang="ko-KR" sz="3000" dirty="0" smtClean="0">
              <a:latin typeface="HY견명조" pitchFamily="18" charset="-127"/>
              <a:ea typeface="HY견명조" pitchFamily="18" charset="-127"/>
            </a:endParaRPr>
          </a:p>
          <a:p>
            <a:endParaRPr lang="ko-KR" altLang="en-US" sz="3000" dirty="0"/>
          </a:p>
        </p:txBody>
      </p:sp>
    </p:spTree>
    <p:extLst>
      <p:ext uri="{BB962C8B-B14F-4D97-AF65-F5344CB8AC3E}">
        <p14:creationId xmlns:p14="http://schemas.microsoft.com/office/powerpoint/2010/main" xmlns="" val="320690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23528" y="595546"/>
            <a:ext cx="673133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ko-KR" altLang="en-US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역사적 </a:t>
            </a:r>
            <a:r>
              <a:rPr lang="ko-KR" altLang="en-US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근거</a:t>
            </a:r>
            <a:r>
              <a:rPr lang="en-US" altLang="ko-KR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(</a:t>
            </a:r>
            <a:r>
              <a:rPr lang="en-US" altLang="ko-KR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2) </a:t>
            </a:r>
          </a:p>
          <a:p>
            <a:r>
              <a:rPr lang="ko-KR" altLang="en-US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독도의 발견이 기록되어 있는</a:t>
            </a:r>
            <a:r>
              <a:rPr lang="en-US" altLang="ko-KR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ko-KR" altLang="en-US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삼국사기</a:t>
            </a:r>
            <a:endParaRPr lang="en-US" altLang="ko-KR" sz="3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3116"/>
            <a:ext cx="4896544" cy="3515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http://postfiles6.naver.net/20120426_133/destory11_1335419235299UBtAI_JPEG/%B5%B6%B5%B5%C0%C7_%BF%AA%BB%E7_3.jpg?type=w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3504" y="2714620"/>
            <a:ext cx="3810000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0690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23528" y="591071"/>
            <a:ext cx="5662127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ko-KR" altLang="en-US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역사적 근거</a:t>
            </a:r>
            <a:r>
              <a:rPr lang="en-US" altLang="ko-KR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(3) – </a:t>
            </a:r>
            <a:r>
              <a:rPr lang="ko-KR" altLang="en-US" sz="3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안용복의 활약</a:t>
            </a:r>
            <a:endParaRPr lang="en-US" altLang="ko-KR" sz="3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31840" y="1700808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 smtClean="0"/>
              <a:t>조선의 어부</a:t>
            </a:r>
            <a:endParaRPr lang="ko-KR" altLang="en-US" sz="2400" dirty="0"/>
          </a:p>
        </p:txBody>
      </p:sp>
      <p:sp>
        <p:nvSpPr>
          <p:cNvPr id="7" name="아래쪽 화살표 6"/>
          <p:cNvSpPr/>
          <p:nvPr/>
        </p:nvSpPr>
        <p:spPr>
          <a:xfrm>
            <a:off x="4283968" y="2276872"/>
            <a:ext cx="504056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2555776" y="2924944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 smtClean="0"/>
              <a:t>일본인들의 출어금지 요구</a:t>
            </a:r>
            <a:endParaRPr lang="ko-KR" altLang="en-US" sz="2400" dirty="0"/>
          </a:p>
        </p:txBody>
      </p:sp>
      <p:sp>
        <p:nvSpPr>
          <p:cNvPr id="9" name="아래쪽 화살표 8"/>
          <p:cNvSpPr/>
          <p:nvPr/>
        </p:nvSpPr>
        <p:spPr>
          <a:xfrm>
            <a:off x="4355976" y="3717032"/>
            <a:ext cx="504056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1763688" y="4365104"/>
            <a:ext cx="6045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dirty="0" err="1" smtClean="0"/>
              <a:t>에도막부</a:t>
            </a:r>
            <a:r>
              <a:rPr lang="ko-KR" altLang="en-US" sz="2400" dirty="0" smtClean="0"/>
              <a:t> </a:t>
            </a:r>
            <a:r>
              <a:rPr lang="en-US" altLang="ko-KR" sz="2400" dirty="0" smtClean="0"/>
              <a:t>– </a:t>
            </a:r>
            <a:r>
              <a:rPr lang="ko-KR" altLang="en-US" sz="2400" dirty="0" smtClean="0"/>
              <a:t>울릉도는 일본의 영토가 아니다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11" name="아래쪽 화살표 10"/>
          <p:cNvSpPr/>
          <p:nvPr/>
        </p:nvSpPr>
        <p:spPr>
          <a:xfrm>
            <a:off x="4355976" y="5085184"/>
            <a:ext cx="504056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2627784" y="5733256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 smtClean="0"/>
              <a:t>울릉도 도해 금지령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17369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23528" y="591071"/>
            <a:ext cx="8658139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ko-KR" altLang="en-US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역사적 근거</a:t>
            </a:r>
            <a:r>
              <a:rPr lang="en-US" altLang="ko-KR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(4) – </a:t>
            </a:r>
            <a:r>
              <a:rPr lang="ko-KR" altLang="en-US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각종 역사적 지도에 표기된 독도</a:t>
            </a:r>
            <a:endParaRPr lang="en-US" altLang="ko-KR" sz="3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내용 개체 틀 4"/>
          <p:cNvSpPr>
            <a:spLocks noGrp="1"/>
          </p:cNvSpPr>
          <p:nvPr>
            <p:ph sz="half" idx="1"/>
          </p:nvPr>
        </p:nvSpPr>
        <p:spPr>
          <a:xfrm>
            <a:off x="785782" y="1643050"/>
            <a:ext cx="3786218" cy="4429156"/>
          </a:xfrm>
        </p:spPr>
        <p:txBody>
          <a:bodyPr/>
          <a:lstStyle/>
          <a:p>
            <a:pPr algn="ctr"/>
            <a:r>
              <a:rPr lang="ko-KR" altLang="en-US" dirty="0" smtClean="0"/>
              <a:t>우리나라</a:t>
            </a:r>
            <a:endParaRPr lang="en-US" altLang="ko-KR" dirty="0" smtClean="0"/>
          </a:p>
          <a:p>
            <a:r>
              <a:rPr lang="ko-KR" altLang="en-US" sz="2000" dirty="0" smtClean="0"/>
              <a:t>고려사</a:t>
            </a:r>
            <a:r>
              <a:rPr lang="en-US" altLang="ko-KR" sz="2000" dirty="0" smtClean="0"/>
              <a:t>(1451)</a:t>
            </a:r>
          </a:p>
          <a:p>
            <a:r>
              <a:rPr lang="ko-KR" altLang="en-US" sz="2000" dirty="0" smtClean="0"/>
              <a:t>세종실록 </a:t>
            </a:r>
            <a:r>
              <a:rPr lang="en-US" altLang="ko-KR" sz="2000" dirty="0" smtClean="0"/>
              <a:t>‘</a:t>
            </a:r>
            <a:r>
              <a:rPr lang="ko-KR" altLang="en-US" sz="2000" dirty="0" smtClean="0"/>
              <a:t>지리지</a:t>
            </a:r>
            <a:r>
              <a:rPr lang="en-US" altLang="ko-KR" sz="2000" dirty="0" smtClean="0"/>
              <a:t>’(1432)</a:t>
            </a:r>
          </a:p>
          <a:p>
            <a:r>
              <a:rPr lang="ko-KR" altLang="en-US" sz="2000" dirty="0" err="1" smtClean="0"/>
              <a:t>신증동국여지승람</a:t>
            </a:r>
            <a:r>
              <a:rPr lang="en-US" altLang="ko-KR" sz="2000" dirty="0" smtClean="0"/>
              <a:t>(1530)</a:t>
            </a:r>
          </a:p>
          <a:p>
            <a:r>
              <a:rPr lang="ko-KR" altLang="en-US" sz="2000" dirty="0" smtClean="0"/>
              <a:t>동국문헌비고</a:t>
            </a:r>
            <a:r>
              <a:rPr lang="en-US" altLang="ko-KR" sz="2000" dirty="0" smtClean="0"/>
              <a:t>(1770)</a:t>
            </a:r>
          </a:p>
          <a:p>
            <a:r>
              <a:rPr lang="ko-KR" altLang="en-US" sz="2000" dirty="0" smtClean="0"/>
              <a:t>만기요람</a:t>
            </a:r>
            <a:r>
              <a:rPr lang="en-US" altLang="ko-KR" sz="2000" dirty="0" smtClean="0"/>
              <a:t>(1808)</a:t>
            </a:r>
          </a:p>
          <a:p>
            <a:r>
              <a:rPr lang="ko-KR" altLang="en-US" sz="2000" dirty="0" smtClean="0"/>
              <a:t>증보문헌비고</a:t>
            </a:r>
            <a:r>
              <a:rPr lang="en-US" altLang="ko-KR" sz="2000" dirty="0" smtClean="0"/>
              <a:t>(1908)</a:t>
            </a:r>
          </a:p>
          <a:p>
            <a:r>
              <a:rPr lang="ko-KR" altLang="en-US" sz="2000" dirty="0" smtClean="0"/>
              <a:t>대한제국 칙령 제 </a:t>
            </a:r>
            <a:r>
              <a:rPr lang="en-US" altLang="ko-KR" sz="2000" dirty="0" smtClean="0"/>
              <a:t>41</a:t>
            </a:r>
            <a:r>
              <a:rPr lang="ko-KR" altLang="en-US" sz="2000" dirty="0" smtClean="0"/>
              <a:t>호</a:t>
            </a:r>
            <a:endParaRPr lang="en-US" altLang="ko-KR" sz="2000" dirty="0" smtClean="0"/>
          </a:p>
        </p:txBody>
      </p:sp>
      <p:sp>
        <p:nvSpPr>
          <p:cNvPr id="5" name="내용 개체 틀 3"/>
          <p:cNvSpPr txBox="1">
            <a:spLocks/>
          </p:cNvSpPr>
          <p:nvPr/>
        </p:nvSpPr>
        <p:spPr>
          <a:xfrm>
            <a:off x="4714876" y="1643050"/>
            <a:ext cx="3785616" cy="4429156"/>
          </a:xfrm>
          <a:prstGeom prst="roundRect">
            <a:avLst>
              <a:gd name="adj" fmla="val 6980"/>
            </a:avLst>
          </a:prstGeom>
        </p:spPr>
        <p:txBody>
          <a:bodyPr/>
          <a:lstStyle/>
          <a:p>
            <a:pPr marL="365760" marR="0" lvl="0" indent="-256032" algn="ctr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ko-KR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외국</a:t>
            </a:r>
            <a:endParaRPr kumimoji="0" lang="en-US" altLang="ko-KR" sz="2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ko-KR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당빌 </a:t>
            </a:r>
            <a:r>
              <a:rPr kumimoji="0" lang="en-US" altLang="ko-KR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‘</a:t>
            </a:r>
            <a:r>
              <a:rPr kumimoji="0" lang="ko-KR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조선왕국전도</a:t>
            </a:r>
            <a:r>
              <a:rPr kumimoji="0" lang="en-US" altLang="ko-KR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’(1737)</a:t>
            </a:r>
          </a:p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ko-KR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일본 </a:t>
            </a:r>
            <a:r>
              <a:rPr kumimoji="0" lang="en-US" altLang="ko-KR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‘</a:t>
            </a:r>
            <a:r>
              <a:rPr kumimoji="0" lang="ko-KR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은주시청합기</a:t>
            </a:r>
            <a:r>
              <a:rPr kumimoji="0" lang="en-US" altLang="ko-KR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’</a:t>
            </a:r>
          </a:p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ko-KR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삼국접양지도</a:t>
            </a:r>
            <a:r>
              <a:rPr kumimoji="0" lang="en-US" altLang="ko-KR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(1785)</a:t>
            </a:r>
          </a:p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ko-KR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일본 </a:t>
            </a:r>
            <a:r>
              <a:rPr kumimoji="0" lang="en-US" altLang="ko-KR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‘</a:t>
            </a:r>
            <a:r>
              <a:rPr kumimoji="0" lang="ko-KR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태정관 발행문서</a:t>
            </a:r>
            <a:r>
              <a:rPr kumimoji="0" lang="en-US" altLang="ko-KR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</a:t>
            </a:r>
            <a:r>
              <a:rPr kumimoji="0" lang="ko-KR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독도는 일본이랑 관계없다</a:t>
            </a:r>
            <a:r>
              <a:rPr kumimoji="0" lang="en-US" altLang="ko-KR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’</a:t>
            </a:r>
          </a:p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ko-KR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조선동해안도</a:t>
            </a:r>
            <a:r>
              <a:rPr kumimoji="0" lang="en-US" altLang="ko-KR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(1876)</a:t>
            </a:r>
          </a:p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ko-KR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대일본전도</a:t>
            </a:r>
            <a:r>
              <a:rPr kumimoji="0" lang="en-US" altLang="ko-KR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(1887)</a:t>
            </a:r>
          </a:p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endParaRPr kumimoji="0" lang="en-US" altLang="ko-KR" sz="2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036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23528" y="591071"/>
            <a:ext cx="441980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ko-KR" altLang="en-US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역사적 근거</a:t>
            </a:r>
            <a:r>
              <a:rPr lang="en-US" altLang="ko-KR" sz="3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(4) – </a:t>
            </a:r>
            <a:r>
              <a:rPr lang="ko-KR" altLang="en-US" sz="3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고려사</a:t>
            </a:r>
            <a:endParaRPr lang="en-US" altLang="ko-KR" sz="3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3" name="Picture 7" descr="http://contents.nahf.or.kr/directory/downloadItemFile.do?fileName=eddok_0030300.jpg&amp;levelId=eddok_003_0020_0010&amp;type=thumbn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29241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4355976" y="1700808"/>
            <a:ext cx="3024336" cy="3168352"/>
          </a:xfrm>
          <a:prstGeom prst="rect">
            <a:avLst/>
          </a:prstGeom>
          <a:solidFill>
            <a:schemeClr val="accent1">
              <a:lumMod val="60000"/>
              <a:lumOff val="4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</a:rPr>
              <a:t>어떤 이는 말하기를</a:t>
            </a:r>
            <a:r>
              <a:rPr lang="en-US" altLang="ko-KR" dirty="0">
                <a:solidFill>
                  <a:schemeClr val="tx1"/>
                </a:solidFill>
              </a:rPr>
              <a:t>, </a:t>
            </a:r>
            <a:r>
              <a:rPr lang="ko-KR" altLang="en-US" dirty="0">
                <a:solidFill>
                  <a:schemeClr val="tx1"/>
                </a:solidFill>
              </a:rPr>
              <a:t>우산</a:t>
            </a: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ko-KR" altLang="en-US" dirty="0">
                <a:solidFill>
                  <a:schemeClr val="tx1"/>
                </a:solidFill>
              </a:rPr>
              <a:t>독도</a:t>
            </a:r>
            <a:r>
              <a:rPr lang="en-US" altLang="ko-KR" dirty="0">
                <a:solidFill>
                  <a:schemeClr val="tx1"/>
                </a:solidFill>
              </a:rPr>
              <a:t>)</a:t>
            </a:r>
            <a:r>
              <a:rPr lang="ko-KR" altLang="en-US" dirty="0">
                <a:solidFill>
                  <a:schemeClr val="tx1"/>
                </a:solidFill>
              </a:rPr>
              <a:t>과 </a:t>
            </a:r>
            <a:r>
              <a:rPr lang="ko-KR" altLang="en-US" dirty="0" err="1">
                <a:solidFill>
                  <a:schemeClr val="tx1"/>
                </a:solidFill>
              </a:rPr>
              <a:t>무릉</a:t>
            </a: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ko-KR" altLang="en-US" dirty="0">
                <a:solidFill>
                  <a:schemeClr val="tx1"/>
                </a:solidFill>
              </a:rPr>
              <a:t>울릉도</a:t>
            </a:r>
            <a:r>
              <a:rPr lang="en-US" altLang="ko-KR" dirty="0">
                <a:solidFill>
                  <a:schemeClr val="tx1"/>
                </a:solidFill>
              </a:rPr>
              <a:t>)</a:t>
            </a:r>
            <a:r>
              <a:rPr lang="ko-KR" altLang="en-US" dirty="0">
                <a:solidFill>
                  <a:schemeClr val="tx1"/>
                </a:solidFill>
              </a:rPr>
              <a:t>은 본래 다른 섬으로 서로의 거리가 멀지 않아 </a:t>
            </a:r>
            <a:r>
              <a:rPr lang="ko-KR" altLang="en-US" dirty="0">
                <a:solidFill>
                  <a:srgbClr val="FF0000"/>
                </a:solidFill>
              </a:rPr>
              <a:t>날씨가 맑으면 바라볼 수 있다고 하였다</a:t>
            </a:r>
            <a:r>
              <a:rPr lang="en-US" altLang="ko-KR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ko-KR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포인트가 32개인 별 5"/>
          <p:cNvSpPr/>
          <p:nvPr/>
        </p:nvSpPr>
        <p:spPr>
          <a:xfrm>
            <a:off x="5508104" y="3861048"/>
            <a:ext cx="3744416" cy="3063552"/>
          </a:xfrm>
          <a:prstGeom prst="star32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</a:rPr>
              <a:t>역사적</a:t>
            </a:r>
            <a:r>
              <a:rPr lang="en-US" altLang="ko-KR" dirty="0" smtClean="0">
                <a:solidFill>
                  <a:schemeClr val="tx1"/>
                </a:solidFill>
              </a:rPr>
              <a:t>,</a:t>
            </a:r>
            <a:r>
              <a:rPr lang="ko-KR" altLang="en-US" dirty="0" smtClean="0">
                <a:solidFill>
                  <a:schemeClr val="tx1"/>
                </a:solidFill>
              </a:rPr>
              <a:t> 지리적으로도 우리나라의 영토임을 확인할 수 있다</a:t>
            </a:r>
            <a:r>
              <a:rPr lang="en-US" altLang="ko-KR" dirty="0">
                <a:solidFill>
                  <a:schemeClr val="tx1"/>
                </a:solidFill>
              </a:rPr>
              <a:t>!</a:t>
            </a:r>
            <a:r>
              <a:rPr lang="ko-KR" altLang="en-US" dirty="0" smtClean="0">
                <a:solidFill>
                  <a:schemeClr val="tx1"/>
                </a:solidFill>
              </a:rPr>
              <a:t> 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85243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도시">
  <a:themeElements>
    <a:clrScheme name="도시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도시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도시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307</TotalTime>
  <Words>1357</Words>
  <Application>Microsoft Office PowerPoint</Application>
  <PresentationFormat>화면 슬라이드 쇼(4:3)</PresentationFormat>
  <Paragraphs>151</Paragraphs>
  <Slides>41</Slides>
  <Notes>0</Notes>
  <HiddenSlides>0</HiddenSlides>
  <MMClips>2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41</vt:i4>
      </vt:variant>
    </vt:vector>
  </HeadingPairs>
  <TitlesOfParts>
    <vt:vector size="42" baseType="lpstr">
      <vt:lpstr>도시</vt:lpstr>
      <vt:lpstr>독도가 한국영토인 근거</vt:lpstr>
      <vt:lpstr>목차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SCAPIN(연합국 최고 사령관 각서)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출처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독도영토학</dc:title>
  <dc:creator>user</dc:creator>
  <cp:lastModifiedBy>user</cp:lastModifiedBy>
  <cp:revision>27</cp:revision>
  <dcterms:created xsi:type="dcterms:W3CDTF">2015-09-25T03:51:26Z</dcterms:created>
  <dcterms:modified xsi:type="dcterms:W3CDTF">2015-09-29T10:11:51Z</dcterms:modified>
</cp:coreProperties>
</file>