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77"/>
  </p:notes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6" r:id="rId14"/>
    <p:sldId id="264" r:id="rId15"/>
    <p:sldId id="257" r:id="rId16"/>
    <p:sldId id="265" r:id="rId17"/>
    <p:sldId id="258" r:id="rId18"/>
    <p:sldId id="266" r:id="rId19"/>
    <p:sldId id="259" r:id="rId20"/>
    <p:sldId id="267" r:id="rId21"/>
    <p:sldId id="260" r:id="rId22"/>
    <p:sldId id="261" r:id="rId23"/>
    <p:sldId id="262" r:id="rId24"/>
    <p:sldId id="270" r:id="rId25"/>
    <p:sldId id="268" r:id="rId26"/>
    <p:sldId id="269" r:id="rId27"/>
    <p:sldId id="271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380" y="-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10228-E6F6-49AB-90CB-B164446F6F13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pPr latinLnBrk="1"/>
          <a:endParaRPr lang="ko-KR" altLang="en-US"/>
        </a:p>
      </dgm:t>
    </dgm:pt>
    <dgm:pt modelId="{7912B16F-534D-4DA8-A2D6-80D7D42EE9C5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미국</a:t>
          </a:r>
          <a:r>
            <a:rPr lang="en-US" altLang="ko-KR" sz="1800" dirty="0" smtClean="0">
              <a:latin typeface="한컴 윤고딕 240" pitchFamily="18" charset="-127"/>
              <a:ea typeface="한컴 윤고딕 240" pitchFamily="18" charset="-127"/>
            </a:rPr>
            <a:t>(</a:t>
          </a:r>
          <a:r>
            <a:rPr lang="ko-KR" altLang="en-US" sz="1800" dirty="0" err="1" smtClean="0">
              <a:latin typeface="한컴 윤고딕 240" pitchFamily="18" charset="-127"/>
              <a:ea typeface="한컴 윤고딕 240" pitchFamily="18" charset="-127"/>
            </a:rPr>
            <a:t>기초국</a:t>
          </a:r>
          <a:r>
            <a:rPr lang="en-US" altLang="ko-KR" sz="1800" dirty="0" smtClean="0">
              <a:latin typeface="한컴 윤고딕 240" pitchFamily="18" charset="-127"/>
              <a:ea typeface="한컴 윤고딕 240" pitchFamily="18" charset="-127"/>
            </a:rPr>
            <a:t>)</a:t>
          </a:r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 초안 작성</a:t>
          </a:r>
          <a:endParaRPr lang="ko-KR" altLang="en-US" sz="1800" dirty="0">
            <a:latin typeface="한컴 윤고딕 240" pitchFamily="18" charset="-127"/>
            <a:ea typeface="한컴 윤고딕 240" pitchFamily="18" charset="-127"/>
          </a:endParaRPr>
        </a:p>
      </dgm:t>
    </dgm:pt>
    <dgm:pt modelId="{E9F846AB-270D-46D1-83AE-5236263937A2}" type="parTrans" cxnId="{9CABEE8E-6F0C-422C-8424-44722781D0FB}">
      <dgm:prSet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2FE5E41C-0DED-4A18-8A0C-3666FE542DB4}" type="sibTrans" cxnId="{9CABEE8E-6F0C-422C-8424-44722781D0FB}">
      <dgm:prSet custT="1"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9E22C998-17DB-418D-BE58-8083D5002085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연합국 </a:t>
          </a:r>
          <a:endParaRPr lang="en-US" altLang="ko-KR" sz="1800" dirty="0" smtClean="0">
            <a:latin typeface="한컴 윤고딕 240" pitchFamily="18" charset="-127"/>
            <a:ea typeface="한컴 윤고딕 240" pitchFamily="18" charset="-127"/>
          </a:endParaRPr>
        </a:p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의견</a:t>
          </a:r>
          <a:endParaRPr lang="ko-KR" altLang="en-US" sz="1800" dirty="0">
            <a:latin typeface="한컴 윤고딕 240" pitchFamily="18" charset="-127"/>
            <a:ea typeface="한컴 윤고딕 240" pitchFamily="18" charset="-127"/>
          </a:endParaRPr>
        </a:p>
      </dgm:t>
    </dgm:pt>
    <dgm:pt modelId="{B337FA21-F388-4377-B6D7-8042BF61DCF8}" type="parTrans" cxnId="{4E5D0DD7-4D2B-4B78-8FF5-13BF9F13F7D5}">
      <dgm:prSet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2D46DAA6-C18C-4D5A-BF65-4EDE52DDB1D8}" type="sibTrans" cxnId="{4E5D0DD7-4D2B-4B78-8FF5-13BF9F13F7D5}">
      <dgm:prSet custT="1"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FB8951FF-349D-4EAA-B78F-A64825531562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수정</a:t>
          </a:r>
          <a:endParaRPr lang="ko-KR" altLang="en-US" sz="1800" dirty="0">
            <a:latin typeface="한컴 윤고딕 240" pitchFamily="18" charset="-127"/>
            <a:ea typeface="한컴 윤고딕 240" pitchFamily="18" charset="-127"/>
          </a:endParaRPr>
        </a:p>
      </dgm:t>
    </dgm:pt>
    <dgm:pt modelId="{3957AFAF-D7ED-4DFE-B925-1AB7EC0F9B02}" type="parTrans" cxnId="{86465D10-2B41-4BB0-B0B2-FB7BE6CB7FC9}">
      <dgm:prSet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99F2724F-6401-433C-A5C6-0D29499B7E83}" type="sibTrans" cxnId="{86465D10-2B41-4BB0-B0B2-FB7BE6CB7FC9}">
      <dgm:prSet custT="1"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E3758851-E154-4DD3-9718-0DFBD88C0A77}">
      <dgm:prSet custT="1"/>
      <dgm:spPr/>
      <dgm:t>
        <a:bodyPr/>
        <a:lstStyle/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새로운 </a:t>
          </a:r>
          <a:endParaRPr lang="en-US" altLang="ko-KR" sz="1800" dirty="0" smtClean="0">
            <a:latin typeface="한컴 윤고딕 240" pitchFamily="18" charset="-127"/>
            <a:ea typeface="한컴 윤고딕 240" pitchFamily="18" charset="-127"/>
          </a:endParaRPr>
        </a:p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초안 작성</a:t>
          </a:r>
          <a:endParaRPr lang="ko-KR" altLang="en-US" sz="1800" dirty="0">
            <a:latin typeface="한컴 윤고딕 240" pitchFamily="18" charset="-127"/>
            <a:ea typeface="한컴 윤고딕 240" pitchFamily="18" charset="-127"/>
          </a:endParaRPr>
        </a:p>
      </dgm:t>
    </dgm:pt>
    <dgm:pt modelId="{93B151EA-2596-40BB-A458-B3BBF9BD659D}" type="parTrans" cxnId="{037580A2-1886-487E-B6C0-029CD320C363}">
      <dgm:prSet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323C7BDC-0F55-470B-8E0D-88F845A38C2C}" type="sibTrans" cxnId="{037580A2-1886-487E-B6C0-029CD320C363}">
      <dgm:prSet custT="1"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FB28B7DC-C809-4BF3-8A1F-8A021F8D3F6D}">
      <dgm:prSet custT="1"/>
      <dgm:spPr/>
      <dgm:t>
        <a:bodyPr/>
        <a:lstStyle/>
        <a:p>
          <a:pPr latinLnBrk="1"/>
          <a:r>
            <a:rPr lang="ko-KR" altLang="en-US" sz="1800" dirty="0" smtClean="0">
              <a:latin typeface="한컴 윤고딕 240" pitchFamily="18" charset="-127"/>
              <a:ea typeface="한컴 윤고딕 240" pitchFamily="18" charset="-127"/>
            </a:rPr>
            <a:t>새로운 초안 합의 서명</a:t>
          </a:r>
          <a:endParaRPr lang="ko-KR" altLang="en-US" sz="1800" dirty="0">
            <a:latin typeface="한컴 윤고딕 240" pitchFamily="18" charset="-127"/>
            <a:ea typeface="한컴 윤고딕 240" pitchFamily="18" charset="-127"/>
          </a:endParaRPr>
        </a:p>
      </dgm:t>
    </dgm:pt>
    <dgm:pt modelId="{789932D2-5F95-4FF0-8579-B3EA4F1D3AE3}" type="parTrans" cxnId="{797FCAB3-74D3-43C9-88D1-96312F55B5C6}">
      <dgm:prSet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1A7834F5-7911-4B35-B803-685F0FD65DA7}" type="sibTrans" cxnId="{797FCAB3-74D3-43C9-88D1-96312F55B5C6}">
      <dgm:prSet/>
      <dgm:spPr/>
      <dgm:t>
        <a:bodyPr/>
        <a:lstStyle/>
        <a:p>
          <a:pPr latinLnBrk="1"/>
          <a:endParaRPr lang="ko-KR" altLang="en-US" sz="1800">
            <a:latin typeface="한컴 윤고딕 240" pitchFamily="18" charset="-127"/>
            <a:ea typeface="한컴 윤고딕 240" pitchFamily="18" charset="-127"/>
          </a:endParaRPr>
        </a:p>
      </dgm:t>
    </dgm:pt>
    <dgm:pt modelId="{1E0FE460-88C0-474F-8CC2-79FBA920942A}" type="pres">
      <dgm:prSet presAssocID="{F2210228-E6F6-49AB-90CB-B164446F6F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8E6B14-105A-48BC-9039-B30579966098}" type="pres">
      <dgm:prSet presAssocID="{7912B16F-534D-4DA8-A2D6-80D7D42EE9C5}" presName="node" presStyleLbl="node1" presStyleIdx="0" presStyleCnt="5" custScaleX="115065" custScaleY="2467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9127BA7-89A7-4FAF-91BA-3F16C6A25540}" type="pres">
      <dgm:prSet presAssocID="{2FE5E41C-0DED-4A18-8A0C-3666FE542DB4}" presName="sibTrans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C3EBAD20-FCE5-4785-A72A-2BADF0A9049A}" type="pres">
      <dgm:prSet presAssocID="{2FE5E41C-0DED-4A18-8A0C-3666FE542DB4}" presName="connectorText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6B0A078F-5BB0-4765-AC9F-459E2AAFB006}" type="pres">
      <dgm:prSet presAssocID="{9E22C998-17DB-418D-BE58-8083D5002085}" presName="node" presStyleLbl="node1" presStyleIdx="1" presStyleCnt="5" custScaleY="2467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D4898C1-234A-4DC7-B24D-D2020552C38F}" type="pres">
      <dgm:prSet presAssocID="{2D46DAA6-C18C-4D5A-BF65-4EDE52DDB1D8}" presName="sibTrans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2E24ED7F-B9EB-4A76-9413-7EAE2CAEEE48}" type="pres">
      <dgm:prSet presAssocID="{2D46DAA6-C18C-4D5A-BF65-4EDE52DDB1D8}" presName="connectorText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643D9B8A-1A19-4C82-8043-C30E5D041A44}" type="pres">
      <dgm:prSet presAssocID="{FB8951FF-349D-4EAA-B78F-A64825531562}" presName="node" presStyleLbl="node1" presStyleIdx="2" presStyleCnt="5" custScaleX="77780" custScaleY="2467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8CEA467-43C5-405E-8F84-A426F7919E98}" type="pres">
      <dgm:prSet presAssocID="{99F2724F-6401-433C-A5C6-0D29499B7E83}" presName="sibTrans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AD16C655-7D21-4690-BF05-C5C553ED267C}" type="pres">
      <dgm:prSet presAssocID="{99F2724F-6401-433C-A5C6-0D29499B7E83}" presName="connectorText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3817B8B4-BE74-4993-AFEC-48C438F548D5}" type="pres">
      <dgm:prSet presAssocID="{E3758851-E154-4DD3-9718-0DFBD88C0A77}" presName="node" presStyleLbl="node1" presStyleIdx="3" presStyleCnt="5" custScaleY="254201" custLinFactNeighborX="14363" custLinFactNeighborY="373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F294A0F-694B-461C-8ED4-72B5FDB5760E}" type="pres">
      <dgm:prSet presAssocID="{323C7BDC-0F55-470B-8E0D-88F845A38C2C}" presName="sibTrans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9C2F6EB0-D64D-46F1-936F-1D665B8A80C3}" type="pres">
      <dgm:prSet presAssocID="{323C7BDC-0F55-470B-8E0D-88F845A38C2C}" presName="connectorText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67AF144F-0F68-4C72-90E3-136DD92D8B6B}" type="pres">
      <dgm:prSet presAssocID="{FB28B7DC-C809-4BF3-8A1F-8A021F8D3F6D}" presName="node" presStyleLbl="node1" presStyleIdx="4" presStyleCnt="5" custScaleX="112460" custScaleY="2467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97FCAB3-74D3-43C9-88D1-96312F55B5C6}" srcId="{F2210228-E6F6-49AB-90CB-B164446F6F13}" destId="{FB28B7DC-C809-4BF3-8A1F-8A021F8D3F6D}" srcOrd="4" destOrd="0" parTransId="{789932D2-5F95-4FF0-8579-B3EA4F1D3AE3}" sibTransId="{1A7834F5-7911-4B35-B803-685F0FD65DA7}"/>
    <dgm:cxn modelId="{AD5230A6-3196-4C6C-B8F4-0B55BE75116E}" type="presOf" srcId="{F2210228-E6F6-49AB-90CB-B164446F6F13}" destId="{1E0FE460-88C0-474F-8CC2-79FBA920942A}" srcOrd="0" destOrd="0" presId="urn:microsoft.com/office/officeart/2005/8/layout/process1"/>
    <dgm:cxn modelId="{BEF05A0C-29B6-47CB-9010-A8DA14F83D04}" type="presOf" srcId="{2FE5E41C-0DED-4A18-8A0C-3666FE542DB4}" destId="{C3EBAD20-FCE5-4785-A72A-2BADF0A9049A}" srcOrd="1" destOrd="0" presId="urn:microsoft.com/office/officeart/2005/8/layout/process1"/>
    <dgm:cxn modelId="{9CABEE8E-6F0C-422C-8424-44722781D0FB}" srcId="{F2210228-E6F6-49AB-90CB-B164446F6F13}" destId="{7912B16F-534D-4DA8-A2D6-80D7D42EE9C5}" srcOrd="0" destOrd="0" parTransId="{E9F846AB-270D-46D1-83AE-5236263937A2}" sibTransId="{2FE5E41C-0DED-4A18-8A0C-3666FE542DB4}"/>
    <dgm:cxn modelId="{037580A2-1886-487E-B6C0-029CD320C363}" srcId="{F2210228-E6F6-49AB-90CB-B164446F6F13}" destId="{E3758851-E154-4DD3-9718-0DFBD88C0A77}" srcOrd="3" destOrd="0" parTransId="{93B151EA-2596-40BB-A458-B3BBF9BD659D}" sibTransId="{323C7BDC-0F55-470B-8E0D-88F845A38C2C}"/>
    <dgm:cxn modelId="{0F1CEC8F-44C1-4B36-9872-A6C716D4EB15}" type="presOf" srcId="{FB28B7DC-C809-4BF3-8A1F-8A021F8D3F6D}" destId="{67AF144F-0F68-4C72-90E3-136DD92D8B6B}" srcOrd="0" destOrd="0" presId="urn:microsoft.com/office/officeart/2005/8/layout/process1"/>
    <dgm:cxn modelId="{E3F60D5E-5C04-4C44-9459-C126EFC2C985}" type="presOf" srcId="{2D46DAA6-C18C-4D5A-BF65-4EDE52DDB1D8}" destId="{2E24ED7F-B9EB-4A76-9413-7EAE2CAEEE48}" srcOrd="1" destOrd="0" presId="urn:microsoft.com/office/officeart/2005/8/layout/process1"/>
    <dgm:cxn modelId="{BA1B6E97-7C2F-4176-B5AB-B25C4AA604C1}" type="presOf" srcId="{2D46DAA6-C18C-4D5A-BF65-4EDE52DDB1D8}" destId="{4D4898C1-234A-4DC7-B24D-D2020552C38F}" srcOrd="0" destOrd="0" presId="urn:microsoft.com/office/officeart/2005/8/layout/process1"/>
    <dgm:cxn modelId="{7FC58782-48EB-46B4-980A-E04808932501}" type="presOf" srcId="{E3758851-E154-4DD3-9718-0DFBD88C0A77}" destId="{3817B8B4-BE74-4993-AFEC-48C438F548D5}" srcOrd="0" destOrd="0" presId="urn:microsoft.com/office/officeart/2005/8/layout/process1"/>
    <dgm:cxn modelId="{CB80423F-5706-4BC5-8CCF-7867C2EB19F3}" type="presOf" srcId="{2FE5E41C-0DED-4A18-8A0C-3666FE542DB4}" destId="{49127BA7-89A7-4FAF-91BA-3F16C6A25540}" srcOrd="0" destOrd="0" presId="urn:microsoft.com/office/officeart/2005/8/layout/process1"/>
    <dgm:cxn modelId="{9C9EB1DB-71EF-4B4C-90FB-CBC99471BB7C}" type="presOf" srcId="{323C7BDC-0F55-470B-8E0D-88F845A38C2C}" destId="{6F294A0F-694B-461C-8ED4-72B5FDB5760E}" srcOrd="0" destOrd="0" presId="urn:microsoft.com/office/officeart/2005/8/layout/process1"/>
    <dgm:cxn modelId="{4E5D0DD7-4D2B-4B78-8FF5-13BF9F13F7D5}" srcId="{F2210228-E6F6-49AB-90CB-B164446F6F13}" destId="{9E22C998-17DB-418D-BE58-8083D5002085}" srcOrd="1" destOrd="0" parTransId="{B337FA21-F388-4377-B6D7-8042BF61DCF8}" sibTransId="{2D46DAA6-C18C-4D5A-BF65-4EDE52DDB1D8}"/>
    <dgm:cxn modelId="{86465D10-2B41-4BB0-B0B2-FB7BE6CB7FC9}" srcId="{F2210228-E6F6-49AB-90CB-B164446F6F13}" destId="{FB8951FF-349D-4EAA-B78F-A64825531562}" srcOrd="2" destOrd="0" parTransId="{3957AFAF-D7ED-4DFE-B925-1AB7EC0F9B02}" sibTransId="{99F2724F-6401-433C-A5C6-0D29499B7E83}"/>
    <dgm:cxn modelId="{42F53CD3-4293-4137-90EE-7DE2C70206C9}" type="presOf" srcId="{99F2724F-6401-433C-A5C6-0D29499B7E83}" destId="{B8CEA467-43C5-405E-8F84-A426F7919E98}" srcOrd="0" destOrd="0" presId="urn:microsoft.com/office/officeart/2005/8/layout/process1"/>
    <dgm:cxn modelId="{7182365D-FBD5-462F-A2C0-F2B6C90D4F02}" type="presOf" srcId="{323C7BDC-0F55-470B-8E0D-88F845A38C2C}" destId="{9C2F6EB0-D64D-46F1-936F-1D665B8A80C3}" srcOrd="1" destOrd="0" presId="urn:microsoft.com/office/officeart/2005/8/layout/process1"/>
    <dgm:cxn modelId="{78442D53-67F4-435C-9E95-E36C8C562024}" type="presOf" srcId="{7912B16F-534D-4DA8-A2D6-80D7D42EE9C5}" destId="{998E6B14-105A-48BC-9039-B30579966098}" srcOrd="0" destOrd="0" presId="urn:microsoft.com/office/officeart/2005/8/layout/process1"/>
    <dgm:cxn modelId="{597D3436-D335-4C05-ADF0-4A5BC00B3116}" type="presOf" srcId="{FB8951FF-349D-4EAA-B78F-A64825531562}" destId="{643D9B8A-1A19-4C82-8043-C30E5D041A44}" srcOrd="0" destOrd="0" presId="urn:microsoft.com/office/officeart/2005/8/layout/process1"/>
    <dgm:cxn modelId="{D8EE613F-5A35-4597-BEB7-87902E84B601}" type="presOf" srcId="{9E22C998-17DB-418D-BE58-8083D5002085}" destId="{6B0A078F-5BB0-4765-AC9F-459E2AAFB006}" srcOrd="0" destOrd="0" presId="urn:microsoft.com/office/officeart/2005/8/layout/process1"/>
    <dgm:cxn modelId="{13CF7EB0-45C3-4B8C-A8DE-A15F26190F5B}" type="presOf" srcId="{99F2724F-6401-433C-A5C6-0D29499B7E83}" destId="{AD16C655-7D21-4690-BF05-C5C553ED267C}" srcOrd="1" destOrd="0" presId="urn:microsoft.com/office/officeart/2005/8/layout/process1"/>
    <dgm:cxn modelId="{932548B1-579C-4583-87A0-E517620195C3}" type="presParOf" srcId="{1E0FE460-88C0-474F-8CC2-79FBA920942A}" destId="{998E6B14-105A-48BC-9039-B30579966098}" srcOrd="0" destOrd="0" presId="urn:microsoft.com/office/officeart/2005/8/layout/process1"/>
    <dgm:cxn modelId="{0419DFCC-219C-4477-860E-7D990186245B}" type="presParOf" srcId="{1E0FE460-88C0-474F-8CC2-79FBA920942A}" destId="{49127BA7-89A7-4FAF-91BA-3F16C6A25540}" srcOrd="1" destOrd="0" presId="urn:microsoft.com/office/officeart/2005/8/layout/process1"/>
    <dgm:cxn modelId="{C507BE3F-7519-44A2-8446-32983189E02B}" type="presParOf" srcId="{49127BA7-89A7-4FAF-91BA-3F16C6A25540}" destId="{C3EBAD20-FCE5-4785-A72A-2BADF0A9049A}" srcOrd="0" destOrd="0" presId="urn:microsoft.com/office/officeart/2005/8/layout/process1"/>
    <dgm:cxn modelId="{DACF9928-B425-451A-BDFD-A7488BD2E208}" type="presParOf" srcId="{1E0FE460-88C0-474F-8CC2-79FBA920942A}" destId="{6B0A078F-5BB0-4765-AC9F-459E2AAFB006}" srcOrd="2" destOrd="0" presId="urn:microsoft.com/office/officeart/2005/8/layout/process1"/>
    <dgm:cxn modelId="{CB92898A-5628-47D6-B90C-219BB34B2B1B}" type="presParOf" srcId="{1E0FE460-88C0-474F-8CC2-79FBA920942A}" destId="{4D4898C1-234A-4DC7-B24D-D2020552C38F}" srcOrd="3" destOrd="0" presId="urn:microsoft.com/office/officeart/2005/8/layout/process1"/>
    <dgm:cxn modelId="{5400A450-B4AE-4914-9689-51385C1FB814}" type="presParOf" srcId="{4D4898C1-234A-4DC7-B24D-D2020552C38F}" destId="{2E24ED7F-B9EB-4A76-9413-7EAE2CAEEE48}" srcOrd="0" destOrd="0" presId="urn:microsoft.com/office/officeart/2005/8/layout/process1"/>
    <dgm:cxn modelId="{1F278EF8-21B3-44C1-8827-BE5DB964FC6B}" type="presParOf" srcId="{1E0FE460-88C0-474F-8CC2-79FBA920942A}" destId="{643D9B8A-1A19-4C82-8043-C30E5D041A44}" srcOrd="4" destOrd="0" presId="urn:microsoft.com/office/officeart/2005/8/layout/process1"/>
    <dgm:cxn modelId="{487D7B10-A7B4-4ED8-9D87-D668B4A31B3F}" type="presParOf" srcId="{1E0FE460-88C0-474F-8CC2-79FBA920942A}" destId="{B8CEA467-43C5-405E-8F84-A426F7919E98}" srcOrd="5" destOrd="0" presId="urn:microsoft.com/office/officeart/2005/8/layout/process1"/>
    <dgm:cxn modelId="{077FBBE5-4270-44DE-895F-1B94B0DB7AA4}" type="presParOf" srcId="{B8CEA467-43C5-405E-8F84-A426F7919E98}" destId="{AD16C655-7D21-4690-BF05-C5C553ED267C}" srcOrd="0" destOrd="0" presId="urn:microsoft.com/office/officeart/2005/8/layout/process1"/>
    <dgm:cxn modelId="{C8A3F6EC-9983-4D26-A012-33164EE5FCA1}" type="presParOf" srcId="{1E0FE460-88C0-474F-8CC2-79FBA920942A}" destId="{3817B8B4-BE74-4993-AFEC-48C438F548D5}" srcOrd="6" destOrd="0" presId="urn:microsoft.com/office/officeart/2005/8/layout/process1"/>
    <dgm:cxn modelId="{E79068AA-D1FC-4007-88C4-F470F96825D9}" type="presParOf" srcId="{1E0FE460-88C0-474F-8CC2-79FBA920942A}" destId="{6F294A0F-694B-461C-8ED4-72B5FDB5760E}" srcOrd="7" destOrd="0" presId="urn:microsoft.com/office/officeart/2005/8/layout/process1"/>
    <dgm:cxn modelId="{537FDEBB-0073-4659-8904-58AF3452740F}" type="presParOf" srcId="{6F294A0F-694B-461C-8ED4-72B5FDB5760E}" destId="{9C2F6EB0-D64D-46F1-936F-1D665B8A80C3}" srcOrd="0" destOrd="0" presId="urn:microsoft.com/office/officeart/2005/8/layout/process1"/>
    <dgm:cxn modelId="{141FCABF-39C2-4AC3-A333-1335297D32BD}" type="presParOf" srcId="{1E0FE460-88C0-474F-8CC2-79FBA920942A}" destId="{67AF144F-0F68-4C72-90E3-136DD92D8B6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97F1E1-0B3A-40FE-9413-5411229D9832}" type="doc">
      <dgm:prSet loTypeId="urn:microsoft.com/office/officeart/2005/8/layout/process4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pPr latinLnBrk="1"/>
          <a:endParaRPr lang="ko-KR" altLang="en-US"/>
        </a:p>
      </dgm:t>
    </dgm:pt>
    <dgm:pt modelId="{EB004183-2A38-4E60-97CF-197663623E6E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한컴 소망 M" pitchFamily="18" charset="-127"/>
              <a:ea typeface="한컴 소망 M" pitchFamily="18" charset="-127"/>
            </a:rPr>
            <a:t>양유찬의 요청서</a:t>
          </a:r>
          <a:endParaRPr lang="ko-KR" altLang="en-US" sz="1800" dirty="0">
            <a:latin typeface="한컴 소망 M" pitchFamily="18" charset="-127"/>
            <a:ea typeface="한컴 소망 M" pitchFamily="18" charset="-127"/>
          </a:endParaRPr>
        </a:p>
      </dgm:t>
    </dgm:pt>
    <dgm:pt modelId="{2A99C3EB-69ED-4488-99B5-62BC490301CF}" type="parTrans" cxnId="{124887B2-19A4-4A0F-8080-B543BA4C80F4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22AF9E17-FAB4-4518-B1A5-542256ABA4C4}" type="sibTrans" cxnId="{124887B2-19A4-4A0F-8080-B543BA4C80F4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CDD146E4-5B31-426D-A986-8EBF28D50117}">
      <dgm:prSet phldrT="[텍스트]" custT="1"/>
      <dgm:spPr/>
      <dgm:t>
        <a:bodyPr/>
        <a:lstStyle/>
        <a:p>
          <a:pPr latinLnBrk="1"/>
          <a:r>
            <a:rPr lang="ko-KR" altLang="en-US" sz="1600" dirty="0" smtClean="0">
              <a:latin typeface="한컴 소망 M" pitchFamily="18" charset="-127"/>
              <a:ea typeface="한컴 소망 M" pitchFamily="18" charset="-127"/>
            </a:rPr>
            <a:t>한국정부가 독도 언급 요청</a:t>
          </a:r>
          <a:endParaRPr lang="ko-KR" altLang="en-US" sz="1600" dirty="0">
            <a:latin typeface="한컴 소망 M" pitchFamily="18" charset="-127"/>
            <a:ea typeface="한컴 소망 M" pitchFamily="18" charset="-127"/>
          </a:endParaRPr>
        </a:p>
      </dgm:t>
    </dgm:pt>
    <dgm:pt modelId="{0D1E38DF-E5F6-4724-8DC6-742B374F205A}" type="parTrans" cxnId="{D0BDCCB2-327C-44B4-9428-7957AEA17F36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A3BCF5B1-9AA1-42A2-BB35-A9D3A1A82FD4}" type="sibTrans" cxnId="{D0BDCCB2-327C-44B4-9428-7957AEA17F36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89B96073-941D-401C-94CD-2FDF02F20C9C}">
      <dgm:prSet phldrT="[텍스트]" custT="1"/>
      <dgm:spPr/>
      <dgm:t>
        <a:bodyPr/>
        <a:lstStyle/>
        <a:p>
          <a:pPr latinLnBrk="1"/>
          <a:r>
            <a:rPr lang="ko-KR" altLang="en-US" sz="2000" dirty="0" err="1" smtClean="0">
              <a:latin typeface="한컴 소망 M" pitchFamily="18" charset="-127"/>
              <a:ea typeface="한컴 소망 M" pitchFamily="18" charset="-127"/>
            </a:rPr>
            <a:t>러스크서한</a:t>
          </a:r>
          <a:endParaRPr lang="ko-KR" altLang="en-US" sz="2000" dirty="0">
            <a:latin typeface="한컴 소망 M" pitchFamily="18" charset="-127"/>
            <a:ea typeface="한컴 소망 M" pitchFamily="18" charset="-127"/>
          </a:endParaRPr>
        </a:p>
      </dgm:t>
    </dgm:pt>
    <dgm:pt modelId="{493E65B8-7A99-400A-9ABC-20CFEE45171E}" type="parTrans" cxnId="{2F776FD0-F4F8-4F10-920F-ABD9A3B2940F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35F162DD-6667-42B4-B2AB-8D3D19F86077}" type="sibTrans" cxnId="{2F776FD0-F4F8-4F10-920F-ABD9A3B2940F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DB2F6C26-77E3-435E-88E0-D583874B0CAA}">
      <dgm:prSet phldrT="[텍스트]" custT="1"/>
      <dgm:spPr/>
      <dgm:t>
        <a:bodyPr/>
        <a:lstStyle/>
        <a:p>
          <a:pPr latinLnBrk="1"/>
          <a:r>
            <a:rPr lang="ko-KR" altLang="en-US" sz="1400" dirty="0" smtClean="0">
              <a:latin typeface="한컴 소망 M" pitchFamily="18" charset="-127"/>
              <a:ea typeface="한컴 소망 M" pitchFamily="18" charset="-127"/>
            </a:rPr>
            <a:t> </a:t>
          </a:r>
          <a:r>
            <a:rPr lang="ko-KR" altLang="en-US" sz="1600" dirty="0" err="1" smtClean="0">
              <a:latin typeface="한컴 소망 M" pitchFamily="18" charset="-127"/>
              <a:ea typeface="한컴 소망 M" pitchFamily="18" charset="-127"/>
            </a:rPr>
            <a:t>러스크</a:t>
          </a:r>
          <a:r>
            <a:rPr lang="ko-KR" altLang="en-US" sz="1600" dirty="0" smtClean="0">
              <a:latin typeface="한컴 소망 M" pitchFamily="18" charset="-127"/>
              <a:ea typeface="한컴 소망 M" pitchFamily="18" charset="-127"/>
            </a:rPr>
            <a:t> 서한으로 회답하며 거부</a:t>
          </a:r>
          <a:endParaRPr lang="ko-KR" altLang="en-US" sz="1600" dirty="0">
            <a:latin typeface="한컴 소망 M" pitchFamily="18" charset="-127"/>
            <a:ea typeface="한컴 소망 M" pitchFamily="18" charset="-127"/>
          </a:endParaRPr>
        </a:p>
      </dgm:t>
    </dgm:pt>
    <dgm:pt modelId="{58A77813-02B7-4171-85C5-64CE51A10B2D}" type="parTrans" cxnId="{204343FA-B18A-4C8E-BAAD-CECC84A91B88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05455778-65C0-41D7-8412-30D7FC1D6A14}" type="sibTrans" cxnId="{204343FA-B18A-4C8E-BAAD-CECC84A91B88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009AA876-9463-497D-B17C-B6AEDD8BFF0B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한컴 소망 M" pitchFamily="18" charset="-127"/>
              <a:ea typeface="한컴 소망 M" pitchFamily="18" charset="-127"/>
            </a:rPr>
            <a:t>독도영유권에 대한 </a:t>
          </a:r>
          <a:endParaRPr lang="en-US" altLang="ko-KR" sz="1800" dirty="0" smtClean="0">
            <a:latin typeface="한컴 소망 M" pitchFamily="18" charset="-127"/>
            <a:ea typeface="한컴 소망 M" pitchFamily="18" charset="-127"/>
          </a:endParaRPr>
        </a:p>
        <a:p>
          <a:pPr latinLnBrk="1"/>
          <a:r>
            <a:rPr lang="ko-KR" altLang="en-US" sz="1800" dirty="0" smtClean="0">
              <a:latin typeface="한컴 소망 M" pitchFamily="18" charset="-127"/>
              <a:ea typeface="한컴 소망 M" pitchFamily="18" charset="-127"/>
            </a:rPr>
            <a:t>일본의 주된 반박</a:t>
          </a:r>
          <a:endParaRPr lang="ko-KR" altLang="en-US" sz="1800" dirty="0">
            <a:latin typeface="한컴 소망 M" pitchFamily="18" charset="-127"/>
            <a:ea typeface="한컴 소망 M" pitchFamily="18" charset="-127"/>
          </a:endParaRPr>
        </a:p>
      </dgm:t>
    </dgm:pt>
    <dgm:pt modelId="{FD4F46B7-2873-4E9E-8E18-45A80A2CDF7F}" type="parTrans" cxnId="{B7C10851-07E2-4B9E-B697-887362D1FA41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5C10D9CA-8E74-4014-A565-9A922F947A3D}" type="sibTrans" cxnId="{B7C10851-07E2-4B9E-B697-887362D1FA41}">
      <dgm:prSet/>
      <dgm:spPr/>
      <dgm:t>
        <a:bodyPr/>
        <a:lstStyle/>
        <a:p>
          <a:pPr latinLnBrk="1"/>
          <a:endParaRPr lang="ko-KR" altLang="en-US">
            <a:latin typeface="한컴 소망 M" pitchFamily="18" charset="-127"/>
            <a:ea typeface="한컴 소망 M" pitchFamily="18" charset="-127"/>
          </a:endParaRPr>
        </a:p>
      </dgm:t>
    </dgm:pt>
    <dgm:pt modelId="{D9644935-7B3A-4D98-A02D-5BD745E9C2BD}" type="pres">
      <dgm:prSet presAssocID="{C797F1E1-0B3A-40FE-9413-5411229D98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9C32650-6A60-4A60-B353-1C48A34C9372}" type="pres">
      <dgm:prSet presAssocID="{009AA876-9463-497D-B17C-B6AEDD8BFF0B}" presName="boxAndChildren" presStyleCnt="0"/>
      <dgm:spPr/>
    </dgm:pt>
    <dgm:pt modelId="{E90B54CD-59CF-450A-B4CB-ECCC4C900BB7}" type="pres">
      <dgm:prSet presAssocID="{009AA876-9463-497D-B17C-B6AEDD8BFF0B}" presName="parentTextBox" presStyleLbl="node1" presStyleIdx="0" presStyleCnt="3" custScaleY="75949"/>
      <dgm:spPr/>
      <dgm:t>
        <a:bodyPr/>
        <a:lstStyle/>
        <a:p>
          <a:pPr latinLnBrk="1"/>
          <a:endParaRPr lang="ko-KR" altLang="en-US"/>
        </a:p>
      </dgm:t>
    </dgm:pt>
    <dgm:pt modelId="{79F7DB8E-A867-4A58-A8A1-C9C56EEA2E01}" type="pres">
      <dgm:prSet presAssocID="{35F162DD-6667-42B4-B2AB-8D3D19F86077}" presName="sp" presStyleCnt="0"/>
      <dgm:spPr/>
    </dgm:pt>
    <dgm:pt modelId="{D2EB2AA8-559E-4F42-BDFD-9FAA4C038335}" type="pres">
      <dgm:prSet presAssocID="{89B96073-941D-401C-94CD-2FDF02F20C9C}" presName="arrowAndChildren" presStyleCnt="0"/>
      <dgm:spPr/>
    </dgm:pt>
    <dgm:pt modelId="{92D40CD0-0DDC-4FBE-9D04-2E82734C81E1}" type="pres">
      <dgm:prSet presAssocID="{89B96073-941D-401C-94CD-2FDF02F20C9C}" presName="parentTextArrow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73EE867E-E056-4539-8140-989A5D574C30}" type="pres">
      <dgm:prSet presAssocID="{89B96073-941D-401C-94CD-2FDF02F20C9C}" presName="arrow" presStyleLbl="node1" presStyleIdx="1" presStyleCnt="3" custScaleY="110516"/>
      <dgm:spPr/>
      <dgm:t>
        <a:bodyPr/>
        <a:lstStyle/>
        <a:p>
          <a:pPr latinLnBrk="1"/>
          <a:endParaRPr lang="ko-KR" altLang="en-US"/>
        </a:p>
      </dgm:t>
    </dgm:pt>
    <dgm:pt modelId="{6D6F3278-FFCA-4CD5-92D0-A9B6E9458AFE}" type="pres">
      <dgm:prSet presAssocID="{89B96073-941D-401C-94CD-2FDF02F20C9C}" presName="descendantArrow" presStyleCnt="0"/>
      <dgm:spPr/>
    </dgm:pt>
    <dgm:pt modelId="{081EE6AB-A00A-4963-A58C-DBFF405162E5}" type="pres">
      <dgm:prSet presAssocID="{DB2F6C26-77E3-435E-88E0-D583874B0CAA}" presName="childTextArrow" presStyleLbl="fgAccFollowNode1" presStyleIdx="0" presStyleCnt="2" custScaleY="1660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07EA46E-79A7-420E-BE40-A0DF771D2025}" type="pres">
      <dgm:prSet presAssocID="{22AF9E17-FAB4-4518-B1A5-542256ABA4C4}" presName="sp" presStyleCnt="0"/>
      <dgm:spPr/>
    </dgm:pt>
    <dgm:pt modelId="{449B5575-A6DC-4F34-9E47-387C3FE9F3EB}" type="pres">
      <dgm:prSet presAssocID="{EB004183-2A38-4E60-97CF-197663623E6E}" presName="arrowAndChildren" presStyleCnt="0"/>
      <dgm:spPr/>
    </dgm:pt>
    <dgm:pt modelId="{628AC975-868D-4DAC-9D19-23D380D9E71F}" type="pres">
      <dgm:prSet presAssocID="{EB004183-2A38-4E60-97CF-197663623E6E}" presName="parentTextArrow" presStyleLbl="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6EE474E9-919F-42D3-94F5-D398540C33E0}" type="pres">
      <dgm:prSet presAssocID="{EB004183-2A38-4E60-97CF-197663623E6E}" presName="arrow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B87BF88B-AF25-4222-8CAE-CA9592D1B13F}" type="pres">
      <dgm:prSet presAssocID="{EB004183-2A38-4E60-97CF-197663623E6E}" presName="descendantArrow" presStyleCnt="0"/>
      <dgm:spPr/>
    </dgm:pt>
    <dgm:pt modelId="{2E522717-8370-48E3-839A-DAF992C4CF92}" type="pres">
      <dgm:prSet presAssocID="{CDD146E4-5B31-426D-A986-8EBF28D50117}" presName="childTextArrow" presStyleLbl="fgAccFollowNode1" presStyleIdx="1" presStyleCnt="2" custScaleY="14432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7C10851-07E2-4B9E-B697-887362D1FA41}" srcId="{C797F1E1-0B3A-40FE-9413-5411229D9832}" destId="{009AA876-9463-497D-B17C-B6AEDD8BFF0B}" srcOrd="2" destOrd="0" parTransId="{FD4F46B7-2873-4E9E-8E18-45A80A2CDF7F}" sibTransId="{5C10D9CA-8E74-4014-A565-9A922F947A3D}"/>
    <dgm:cxn modelId="{8F07FE1F-C418-4FD6-9A62-8D44E549F093}" type="presOf" srcId="{C797F1E1-0B3A-40FE-9413-5411229D9832}" destId="{D9644935-7B3A-4D98-A02D-5BD745E9C2BD}" srcOrd="0" destOrd="0" presId="urn:microsoft.com/office/officeart/2005/8/layout/process4"/>
    <dgm:cxn modelId="{F9CF41D1-585F-4660-87BE-BEDA1BDE077B}" type="presOf" srcId="{CDD146E4-5B31-426D-A986-8EBF28D50117}" destId="{2E522717-8370-48E3-839A-DAF992C4CF92}" srcOrd="0" destOrd="0" presId="urn:microsoft.com/office/officeart/2005/8/layout/process4"/>
    <dgm:cxn modelId="{2F776FD0-F4F8-4F10-920F-ABD9A3B2940F}" srcId="{C797F1E1-0B3A-40FE-9413-5411229D9832}" destId="{89B96073-941D-401C-94CD-2FDF02F20C9C}" srcOrd="1" destOrd="0" parTransId="{493E65B8-7A99-400A-9ABC-20CFEE45171E}" sibTransId="{35F162DD-6667-42B4-B2AB-8D3D19F86077}"/>
    <dgm:cxn modelId="{5C46B16D-9AB6-462C-BE4C-FA505EC48781}" type="presOf" srcId="{009AA876-9463-497D-B17C-B6AEDD8BFF0B}" destId="{E90B54CD-59CF-450A-B4CB-ECCC4C900BB7}" srcOrd="0" destOrd="0" presId="urn:microsoft.com/office/officeart/2005/8/layout/process4"/>
    <dgm:cxn modelId="{2460AEBC-73F3-4110-A8B7-062A30F7770E}" type="presOf" srcId="{EB004183-2A38-4E60-97CF-197663623E6E}" destId="{628AC975-868D-4DAC-9D19-23D380D9E71F}" srcOrd="0" destOrd="0" presId="urn:microsoft.com/office/officeart/2005/8/layout/process4"/>
    <dgm:cxn modelId="{D0BDCCB2-327C-44B4-9428-7957AEA17F36}" srcId="{EB004183-2A38-4E60-97CF-197663623E6E}" destId="{CDD146E4-5B31-426D-A986-8EBF28D50117}" srcOrd="0" destOrd="0" parTransId="{0D1E38DF-E5F6-4724-8DC6-742B374F205A}" sibTransId="{A3BCF5B1-9AA1-42A2-BB35-A9D3A1A82FD4}"/>
    <dgm:cxn modelId="{204343FA-B18A-4C8E-BAAD-CECC84A91B88}" srcId="{89B96073-941D-401C-94CD-2FDF02F20C9C}" destId="{DB2F6C26-77E3-435E-88E0-D583874B0CAA}" srcOrd="0" destOrd="0" parTransId="{58A77813-02B7-4171-85C5-64CE51A10B2D}" sibTransId="{05455778-65C0-41D7-8412-30D7FC1D6A14}"/>
    <dgm:cxn modelId="{A35F71C2-AD69-4EAE-9581-AAECBA1DE4E8}" type="presOf" srcId="{EB004183-2A38-4E60-97CF-197663623E6E}" destId="{6EE474E9-919F-42D3-94F5-D398540C33E0}" srcOrd="1" destOrd="0" presId="urn:microsoft.com/office/officeart/2005/8/layout/process4"/>
    <dgm:cxn modelId="{BE9E2A97-0D24-4C51-AB01-2E88D4617B14}" type="presOf" srcId="{89B96073-941D-401C-94CD-2FDF02F20C9C}" destId="{92D40CD0-0DDC-4FBE-9D04-2E82734C81E1}" srcOrd="0" destOrd="0" presId="urn:microsoft.com/office/officeart/2005/8/layout/process4"/>
    <dgm:cxn modelId="{469402FE-576C-423A-AB88-F32F1133BBF4}" type="presOf" srcId="{DB2F6C26-77E3-435E-88E0-D583874B0CAA}" destId="{081EE6AB-A00A-4963-A58C-DBFF405162E5}" srcOrd="0" destOrd="0" presId="urn:microsoft.com/office/officeart/2005/8/layout/process4"/>
    <dgm:cxn modelId="{124887B2-19A4-4A0F-8080-B543BA4C80F4}" srcId="{C797F1E1-0B3A-40FE-9413-5411229D9832}" destId="{EB004183-2A38-4E60-97CF-197663623E6E}" srcOrd="0" destOrd="0" parTransId="{2A99C3EB-69ED-4488-99B5-62BC490301CF}" sibTransId="{22AF9E17-FAB4-4518-B1A5-542256ABA4C4}"/>
    <dgm:cxn modelId="{7917116A-980C-4849-9A3D-E038204FA9A2}" type="presOf" srcId="{89B96073-941D-401C-94CD-2FDF02F20C9C}" destId="{73EE867E-E056-4539-8140-989A5D574C30}" srcOrd="1" destOrd="0" presId="urn:microsoft.com/office/officeart/2005/8/layout/process4"/>
    <dgm:cxn modelId="{C370117D-37D2-4E94-8BA0-1E2329591FDA}" type="presParOf" srcId="{D9644935-7B3A-4D98-A02D-5BD745E9C2BD}" destId="{E9C32650-6A60-4A60-B353-1C48A34C9372}" srcOrd="0" destOrd="0" presId="urn:microsoft.com/office/officeart/2005/8/layout/process4"/>
    <dgm:cxn modelId="{D9C24973-019A-4F03-91DB-D69DE1FE9D15}" type="presParOf" srcId="{E9C32650-6A60-4A60-B353-1C48A34C9372}" destId="{E90B54CD-59CF-450A-B4CB-ECCC4C900BB7}" srcOrd="0" destOrd="0" presId="urn:microsoft.com/office/officeart/2005/8/layout/process4"/>
    <dgm:cxn modelId="{533CB1CA-CF36-4671-9F52-0CFCAABECCD8}" type="presParOf" srcId="{D9644935-7B3A-4D98-A02D-5BD745E9C2BD}" destId="{79F7DB8E-A867-4A58-A8A1-C9C56EEA2E01}" srcOrd="1" destOrd="0" presId="urn:microsoft.com/office/officeart/2005/8/layout/process4"/>
    <dgm:cxn modelId="{4FB2DAEB-0710-4EC6-A64E-A97262A60AF8}" type="presParOf" srcId="{D9644935-7B3A-4D98-A02D-5BD745E9C2BD}" destId="{D2EB2AA8-559E-4F42-BDFD-9FAA4C038335}" srcOrd="2" destOrd="0" presId="urn:microsoft.com/office/officeart/2005/8/layout/process4"/>
    <dgm:cxn modelId="{D85821D4-3BFA-426E-91A3-FE051C5C2C69}" type="presParOf" srcId="{D2EB2AA8-559E-4F42-BDFD-9FAA4C038335}" destId="{92D40CD0-0DDC-4FBE-9D04-2E82734C81E1}" srcOrd="0" destOrd="0" presId="urn:microsoft.com/office/officeart/2005/8/layout/process4"/>
    <dgm:cxn modelId="{66926C33-065B-426F-A388-55779C485A33}" type="presParOf" srcId="{D2EB2AA8-559E-4F42-BDFD-9FAA4C038335}" destId="{73EE867E-E056-4539-8140-989A5D574C30}" srcOrd="1" destOrd="0" presId="urn:microsoft.com/office/officeart/2005/8/layout/process4"/>
    <dgm:cxn modelId="{BD372AFD-DF0C-48EE-91A5-FD42C15DA1BB}" type="presParOf" srcId="{D2EB2AA8-559E-4F42-BDFD-9FAA4C038335}" destId="{6D6F3278-FFCA-4CD5-92D0-A9B6E9458AFE}" srcOrd="2" destOrd="0" presId="urn:microsoft.com/office/officeart/2005/8/layout/process4"/>
    <dgm:cxn modelId="{18DDE3C7-2FD9-47D2-9F3A-EF3D6E8055C6}" type="presParOf" srcId="{6D6F3278-FFCA-4CD5-92D0-A9B6E9458AFE}" destId="{081EE6AB-A00A-4963-A58C-DBFF405162E5}" srcOrd="0" destOrd="0" presId="urn:microsoft.com/office/officeart/2005/8/layout/process4"/>
    <dgm:cxn modelId="{94C7C968-6421-4DDF-A402-F02139B9AE1D}" type="presParOf" srcId="{D9644935-7B3A-4D98-A02D-5BD745E9C2BD}" destId="{207EA46E-79A7-420E-BE40-A0DF771D2025}" srcOrd="3" destOrd="0" presId="urn:microsoft.com/office/officeart/2005/8/layout/process4"/>
    <dgm:cxn modelId="{329B8A2C-A50A-410B-A504-2F8BBEE7B526}" type="presParOf" srcId="{D9644935-7B3A-4D98-A02D-5BD745E9C2BD}" destId="{449B5575-A6DC-4F34-9E47-387C3FE9F3EB}" srcOrd="4" destOrd="0" presId="urn:microsoft.com/office/officeart/2005/8/layout/process4"/>
    <dgm:cxn modelId="{678C539D-5AA2-436D-BF58-82CE3F9D6F2A}" type="presParOf" srcId="{449B5575-A6DC-4F34-9E47-387C3FE9F3EB}" destId="{628AC975-868D-4DAC-9D19-23D380D9E71F}" srcOrd="0" destOrd="0" presId="urn:microsoft.com/office/officeart/2005/8/layout/process4"/>
    <dgm:cxn modelId="{D75A05EB-DBCE-4F3C-8EBD-85B1DE7D3B93}" type="presParOf" srcId="{449B5575-A6DC-4F34-9E47-387C3FE9F3EB}" destId="{6EE474E9-919F-42D3-94F5-D398540C33E0}" srcOrd="1" destOrd="0" presId="urn:microsoft.com/office/officeart/2005/8/layout/process4"/>
    <dgm:cxn modelId="{90EF4E85-78C8-4ADF-9AA7-6B716A112C67}" type="presParOf" srcId="{449B5575-A6DC-4F34-9E47-387C3FE9F3EB}" destId="{B87BF88B-AF25-4222-8CAE-CA9592D1B13F}" srcOrd="2" destOrd="0" presId="urn:microsoft.com/office/officeart/2005/8/layout/process4"/>
    <dgm:cxn modelId="{4105A140-97CF-4E6E-8EB7-C87BF90E1852}" type="presParOf" srcId="{B87BF88B-AF25-4222-8CAE-CA9592D1B13F}" destId="{2E522717-8370-48E3-839A-DAF992C4CF9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88B0E6-C5BD-4136-B6BE-408179EDEF05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pPr latinLnBrk="1"/>
          <a:endParaRPr lang="ko-KR" altLang="en-US"/>
        </a:p>
      </dgm:t>
    </dgm:pt>
    <dgm:pt modelId="{C1E2660B-B7CD-440C-BB6B-1761F69E52F1}">
      <dgm:prSet phldrT="[텍스트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en-US" altLang="ko-KR" dirty="0" smtClean="0">
              <a:latin typeface="한컴 윤고딕 230" pitchFamily="18" charset="-127"/>
              <a:ea typeface="한컴 윤고딕 230" pitchFamily="18" charset="-127"/>
            </a:rPr>
            <a:t>‘</a:t>
          </a:r>
          <a:r>
            <a:rPr lang="ko-KR" altLang="en-US" dirty="0" smtClean="0">
              <a:latin typeface="한컴 윤고딕 230" pitchFamily="18" charset="-127"/>
              <a:ea typeface="한컴 윤고딕 230" pitchFamily="18" charset="-127"/>
            </a:rPr>
            <a:t>포기한다</a:t>
          </a:r>
          <a:r>
            <a:rPr lang="en-US" altLang="ko-KR" dirty="0" smtClean="0">
              <a:latin typeface="한컴 윤고딕 230" pitchFamily="18" charset="-127"/>
              <a:ea typeface="한컴 윤고딕 230" pitchFamily="18" charset="-127"/>
            </a:rPr>
            <a:t>’  →  ‘</a:t>
          </a:r>
          <a:r>
            <a:rPr lang="ko-KR" altLang="en-US" dirty="0" smtClean="0">
              <a:latin typeface="한컴 윤고딕 230" pitchFamily="18" charset="-127"/>
              <a:ea typeface="한컴 윤고딕 230" pitchFamily="18" charset="-127"/>
            </a:rPr>
            <a:t>거문도</a:t>
          </a:r>
          <a:r>
            <a:rPr lang="en-US" altLang="ko-KR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dirty="0" smtClean="0">
              <a:latin typeface="한컴 윤고딕 230" pitchFamily="18" charset="-127"/>
              <a:ea typeface="한컴 윤고딕 230" pitchFamily="18" charset="-127"/>
            </a:rPr>
            <a:t>울릉도</a:t>
          </a:r>
          <a:r>
            <a:rPr lang="en-US" altLang="ko-KR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b="1" dirty="0" smtClean="0">
              <a:latin typeface="한컴 윤고딕 230" pitchFamily="18" charset="-127"/>
              <a:ea typeface="한컴 윤고딕 230" pitchFamily="18" charset="-127"/>
            </a:rPr>
            <a:t>독도</a:t>
          </a:r>
          <a:r>
            <a:rPr lang="ko-KR" altLang="en-US" dirty="0" smtClean="0">
              <a:latin typeface="한컴 윤고딕 230" pitchFamily="18" charset="-127"/>
              <a:ea typeface="한컴 윤고딕 230" pitchFamily="18" charset="-127"/>
            </a:rPr>
            <a:t> 및 파랑도 등 일본의 모든 권리</a:t>
          </a:r>
          <a:r>
            <a:rPr lang="en-US" altLang="ko-KR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dirty="0" smtClean="0">
              <a:latin typeface="한컴 윤고딕 230" pitchFamily="18" charset="-127"/>
              <a:ea typeface="한컴 윤고딕 230" pitchFamily="18" charset="-127"/>
            </a:rPr>
            <a:t>주권 및 청구권 포기한다</a:t>
          </a:r>
          <a:r>
            <a:rPr lang="en-US" altLang="ko-KR" dirty="0" smtClean="0">
              <a:latin typeface="한컴 윤고딕 230" pitchFamily="18" charset="-127"/>
              <a:ea typeface="한컴 윤고딕 230" pitchFamily="18" charset="-127"/>
            </a:rPr>
            <a:t>’</a:t>
          </a:r>
          <a:endParaRPr lang="ko-KR" altLang="en-US" dirty="0">
            <a:latin typeface="한컴 윤고딕 230" pitchFamily="18" charset="-127"/>
            <a:ea typeface="한컴 윤고딕 230" pitchFamily="18" charset="-127"/>
          </a:endParaRPr>
        </a:p>
      </dgm:t>
    </dgm:pt>
    <dgm:pt modelId="{A6518D17-3EF2-4AA8-AAD1-9A0E1115A104}" type="parTrans" cxnId="{B6C01710-1C1C-4002-A09A-64DCBF319B1B}">
      <dgm:prSet/>
      <dgm:spPr/>
      <dgm:t>
        <a:bodyPr/>
        <a:lstStyle/>
        <a:p>
          <a:pPr latinLnBrk="1"/>
          <a:endParaRPr lang="ko-KR" altLang="en-US"/>
        </a:p>
      </dgm:t>
    </dgm:pt>
    <dgm:pt modelId="{89770378-8A35-4DC8-A246-AD316DA3CF7A}" type="sibTrans" cxnId="{B6C01710-1C1C-4002-A09A-64DCBF319B1B}">
      <dgm:prSet/>
      <dgm:spPr/>
      <dgm:t>
        <a:bodyPr/>
        <a:lstStyle/>
        <a:p>
          <a:pPr latinLnBrk="1"/>
          <a:endParaRPr lang="ko-KR" altLang="en-US"/>
        </a:p>
      </dgm:t>
    </dgm:pt>
    <dgm:pt modelId="{500EF2A1-2F4A-45E5-BEA1-9353CB3C61E0}" type="pres">
      <dgm:prSet presAssocID="{4388B0E6-C5BD-4136-B6BE-408179EDEF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24426F0-9289-4557-972E-1BCEB07EDD0A}" type="pres">
      <dgm:prSet presAssocID="{C1E2660B-B7CD-440C-BB6B-1761F69E52F1}" presName="linNode" presStyleCnt="0"/>
      <dgm:spPr/>
    </dgm:pt>
    <dgm:pt modelId="{EAC39A7D-B9AD-4BB6-B68E-1F75D0712597}" type="pres">
      <dgm:prSet presAssocID="{C1E2660B-B7CD-440C-BB6B-1761F69E52F1}" presName="parentText" presStyleLbl="node1" presStyleIdx="0" presStyleCnt="1" custScaleX="26684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6C01710-1C1C-4002-A09A-64DCBF319B1B}" srcId="{4388B0E6-C5BD-4136-B6BE-408179EDEF05}" destId="{C1E2660B-B7CD-440C-BB6B-1761F69E52F1}" srcOrd="0" destOrd="0" parTransId="{A6518D17-3EF2-4AA8-AAD1-9A0E1115A104}" sibTransId="{89770378-8A35-4DC8-A246-AD316DA3CF7A}"/>
    <dgm:cxn modelId="{18075B01-8985-4FB9-8A26-BF8FF924151D}" type="presOf" srcId="{C1E2660B-B7CD-440C-BB6B-1761F69E52F1}" destId="{EAC39A7D-B9AD-4BB6-B68E-1F75D0712597}" srcOrd="0" destOrd="0" presId="urn:microsoft.com/office/officeart/2005/8/layout/vList5"/>
    <dgm:cxn modelId="{5040A0A4-8B86-41F6-8F4A-819F6B28AD78}" type="presOf" srcId="{4388B0E6-C5BD-4136-B6BE-408179EDEF05}" destId="{500EF2A1-2F4A-45E5-BEA1-9353CB3C61E0}" srcOrd="0" destOrd="0" presId="urn:microsoft.com/office/officeart/2005/8/layout/vList5"/>
    <dgm:cxn modelId="{70A43C89-6ABA-4C09-81F3-8177DFF65260}" type="presParOf" srcId="{500EF2A1-2F4A-45E5-BEA1-9353CB3C61E0}" destId="{824426F0-9289-4557-972E-1BCEB07EDD0A}" srcOrd="0" destOrd="0" presId="urn:microsoft.com/office/officeart/2005/8/layout/vList5"/>
    <dgm:cxn modelId="{AA7FB4BB-63AA-4086-8D5B-AD4FBB7BDC50}" type="presParOf" srcId="{824426F0-9289-4557-972E-1BCEB07EDD0A}" destId="{EAC39A7D-B9AD-4BB6-B68E-1F75D071259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E6B14-105A-48BC-9039-B30579966098}">
      <dsp:nvSpPr>
        <dsp:cNvPr id="0" name=""/>
        <dsp:cNvSpPr/>
      </dsp:nvSpPr>
      <dsp:spPr>
        <a:xfrm>
          <a:off x="5206" y="1452355"/>
          <a:ext cx="1684685" cy="21673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미국</a:t>
          </a:r>
          <a:r>
            <a:rPr lang="en-US" altLang="ko-KR" sz="1800" kern="1200" dirty="0" smtClean="0">
              <a:latin typeface="한컴 윤고딕 240" pitchFamily="18" charset="-127"/>
              <a:ea typeface="한컴 윤고딕 240" pitchFamily="18" charset="-127"/>
            </a:rPr>
            <a:t>(</a:t>
          </a:r>
          <a:r>
            <a:rPr lang="ko-KR" altLang="en-US" sz="1800" kern="1200" dirty="0" err="1" smtClean="0">
              <a:latin typeface="한컴 윤고딕 240" pitchFamily="18" charset="-127"/>
              <a:ea typeface="한컴 윤고딕 240" pitchFamily="18" charset="-127"/>
            </a:rPr>
            <a:t>기초국</a:t>
          </a:r>
          <a:r>
            <a:rPr lang="en-US" altLang="ko-KR" sz="1800" kern="1200" dirty="0" smtClean="0">
              <a:latin typeface="한컴 윤고딕 240" pitchFamily="18" charset="-127"/>
              <a:ea typeface="한컴 윤고딕 240" pitchFamily="18" charset="-127"/>
            </a:rPr>
            <a:t>)</a:t>
          </a: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 초안 작성</a:t>
          </a:r>
          <a:endParaRPr lang="ko-KR" altLang="en-US" sz="1800" kern="1200" dirty="0">
            <a:latin typeface="한컴 윤고딕 240" pitchFamily="18" charset="-127"/>
            <a:ea typeface="한컴 윤고딕 240" pitchFamily="18" charset="-127"/>
          </a:endParaRPr>
        </a:p>
      </dsp:txBody>
      <dsp:txXfrm>
        <a:off x="54549" y="1501698"/>
        <a:ext cx="1585999" cy="2068700"/>
      </dsp:txXfrm>
    </dsp:sp>
    <dsp:sp modelId="{49127BA7-89A7-4FAF-91BA-3F16C6A25540}">
      <dsp:nvSpPr>
        <dsp:cNvPr id="0" name=""/>
        <dsp:cNvSpPr/>
      </dsp:nvSpPr>
      <dsp:spPr>
        <a:xfrm>
          <a:off x="1836303" y="2354498"/>
          <a:ext cx="310392" cy="3631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800" kern="1200">
            <a:latin typeface="한컴 윤고딕 240" pitchFamily="18" charset="-127"/>
            <a:ea typeface="한컴 윤고딕 240" pitchFamily="18" charset="-127"/>
          </a:endParaRPr>
        </a:p>
      </dsp:txBody>
      <dsp:txXfrm>
        <a:off x="1836303" y="2427118"/>
        <a:ext cx="217274" cy="217860"/>
      </dsp:txXfrm>
    </dsp:sp>
    <dsp:sp modelId="{6B0A078F-5BB0-4765-AC9F-459E2AAFB006}">
      <dsp:nvSpPr>
        <dsp:cNvPr id="0" name=""/>
        <dsp:cNvSpPr/>
      </dsp:nvSpPr>
      <dsp:spPr>
        <a:xfrm>
          <a:off x="2275538" y="1452355"/>
          <a:ext cx="1464116" cy="21673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연합국 </a:t>
          </a:r>
          <a:endParaRPr lang="en-US" altLang="ko-KR" sz="1800" kern="1200" dirty="0" smtClean="0">
            <a:latin typeface="한컴 윤고딕 240" pitchFamily="18" charset="-127"/>
            <a:ea typeface="한컴 윤고딕 240" pitchFamily="18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의견</a:t>
          </a:r>
          <a:endParaRPr lang="ko-KR" altLang="en-US" sz="1800" kern="1200" dirty="0">
            <a:latin typeface="한컴 윤고딕 240" pitchFamily="18" charset="-127"/>
            <a:ea typeface="한컴 윤고딕 240" pitchFamily="18" charset="-127"/>
          </a:endParaRPr>
        </a:p>
      </dsp:txBody>
      <dsp:txXfrm>
        <a:off x="2318420" y="1495237"/>
        <a:ext cx="1378352" cy="2081622"/>
      </dsp:txXfrm>
    </dsp:sp>
    <dsp:sp modelId="{4D4898C1-234A-4DC7-B24D-D2020552C38F}">
      <dsp:nvSpPr>
        <dsp:cNvPr id="0" name=""/>
        <dsp:cNvSpPr/>
      </dsp:nvSpPr>
      <dsp:spPr>
        <a:xfrm>
          <a:off x="3886066" y="2354498"/>
          <a:ext cx="310392" cy="3631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800" kern="1200">
            <a:latin typeface="한컴 윤고딕 240" pitchFamily="18" charset="-127"/>
            <a:ea typeface="한컴 윤고딕 240" pitchFamily="18" charset="-127"/>
          </a:endParaRPr>
        </a:p>
      </dsp:txBody>
      <dsp:txXfrm>
        <a:off x="3886066" y="2427118"/>
        <a:ext cx="217274" cy="217860"/>
      </dsp:txXfrm>
    </dsp:sp>
    <dsp:sp modelId="{643D9B8A-1A19-4C82-8043-C30E5D041A44}">
      <dsp:nvSpPr>
        <dsp:cNvPr id="0" name=""/>
        <dsp:cNvSpPr/>
      </dsp:nvSpPr>
      <dsp:spPr>
        <a:xfrm>
          <a:off x="4325301" y="1452355"/>
          <a:ext cx="1138789" cy="21673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수정</a:t>
          </a:r>
          <a:endParaRPr lang="ko-KR" altLang="en-US" sz="1800" kern="1200" dirty="0">
            <a:latin typeface="한컴 윤고딕 240" pitchFamily="18" charset="-127"/>
            <a:ea typeface="한컴 윤고딕 240" pitchFamily="18" charset="-127"/>
          </a:endParaRPr>
        </a:p>
      </dsp:txBody>
      <dsp:txXfrm>
        <a:off x="4358655" y="1485709"/>
        <a:ext cx="1072081" cy="2100678"/>
      </dsp:txXfrm>
    </dsp:sp>
    <dsp:sp modelId="{B8CEA467-43C5-405E-8F84-A426F7919E98}">
      <dsp:nvSpPr>
        <dsp:cNvPr id="0" name=""/>
        <dsp:cNvSpPr/>
      </dsp:nvSpPr>
      <dsp:spPr>
        <a:xfrm rot="57277">
          <a:off x="5631506" y="2369733"/>
          <a:ext cx="355023" cy="3631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800" kern="1200">
            <a:latin typeface="한컴 윤고딕 240" pitchFamily="18" charset="-127"/>
            <a:ea typeface="한컴 윤고딕 240" pitchFamily="18" charset="-127"/>
          </a:endParaRPr>
        </a:p>
      </dsp:txBody>
      <dsp:txXfrm>
        <a:off x="5631513" y="2441466"/>
        <a:ext cx="248516" cy="217860"/>
      </dsp:txXfrm>
    </dsp:sp>
    <dsp:sp modelId="{3817B8B4-BE74-4993-AFEC-48C438F548D5}">
      <dsp:nvSpPr>
        <dsp:cNvPr id="0" name=""/>
        <dsp:cNvSpPr/>
      </dsp:nvSpPr>
      <dsp:spPr>
        <a:xfrm>
          <a:off x="6133853" y="1452355"/>
          <a:ext cx="1464116" cy="22330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새로운 </a:t>
          </a:r>
          <a:endParaRPr lang="en-US" altLang="ko-KR" sz="1800" kern="1200" dirty="0" smtClean="0">
            <a:latin typeface="한컴 윤고딕 240" pitchFamily="18" charset="-127"/>
            <a:ea typeface="한컴 윤고딕 240" pitchFamily="18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초안 작성</a:t>
          </a:r>
          <a:endParaRPr lang="ko-KR" altLang="en-US" sz="1800" kern="1200" dirty="0">
            <a:latin typeface="한컴 윤고딕 240" pitchFamily="18" charset="-127"/>
            <a:ea typeface="한컴 윤고딕 240" pitchFamily="18" charset="-127"/>
          </a:endParaRPr>
        </a:p>
      </dsp:txBody>
      <dsp:txXfrm>
        <a:off x="6176735" y="1495237"/>
        <a:ext cx="1378352" cy="2147314"/>
      </dsp:txXfrm>
    </dsp:sp>
    <dsp:sp modelId="{6F294A0F-694B-461C-8ED4-72B5FDB5760E}">
      <dsp:nvSpPr>
        <dsp:cNvPr id="0" name=""/>
        <dsp:cNvSpPr/>
      </dsp:nvSpPr>
      <dsp:spPr>
        <a:xfrm rot="21545107">
          <a:off x="7723335" y="2371529"/>
          <a:ext cx="265844" cy="3631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800" kern="1200">
            <a:latin typeface="한컴 윤고딕 240" pitchFamily="18" charset="-127"/>
            <a:ea typeface="한컴 윤고딕 240" pitchFamily="18" charset="-127"/>
          </a:endParaRPr>
        </a:p>
      </dsp:txBody>
      <dsp:txXfrm>
        <a:off x="7723340" y="2444786"/>
        <a:ext cx="186091" cy="217860"/>
      </dsp:txXfrm>
    </dsp:sp>
    <dsp:sp modelId="{67AF144F-0F68-4C72-90E3-136DD92D8B6B}">
      <dsp:nvSpPr>
        <dsp:cNvPr id="0" name=""/>
        <dsp:cNvSpPr/>
      </dsp:nvSpPr>
      <dsp:spPr>
        <a:xfrm>
          <a:off x="8099500" y="1452355"/>
          <a:ext cx="1646545" cy="21673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윤고딕 240" pitchFamily="18" charset="-127"/>
              <a:ea typeface="한컴 윤고딕 240" pitchFamily="18" charset="-127"/>
            </a:rPr>
            <a:t>새로운 초안 합의 서명</a:t>
          </a:r>
          <a:endParaRPr lang="ko-KR" altLang="en-US" sz="1800" kern="1200" dirty="0">
            <a:latin typeface="한컴 윤고딕 240" pitchFamily="18" charset="-127"/>
            <a:ea typeface="한컴 윤고딕 240" pitchFamily="18" charset="-127"/>
          </a:endParaRPr>
        </a:p>
      </dsp:txBody>
      <dsp:txXfrm>
        <a:off x="8147726" y="1500581"/>
        <a:ext cx="1550093" cy="2070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B54CD-59CF-450A-B4CB-ECCC4C900BB7}">
      <dsp:nvSpPr>
        <dsp:cNvPr id="0" name=""/>
        <dsp:cNvSpPr/>
      </dsp:nvSpPr>
      <dsp:spPr>
        <a:xfrm>
          <a:off x="0" y="4158145"/>
          <a:ext cx="2786082" cy="9842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소망 M" pitchFamily="18" charset="-127"/>
              <a:ea typeface="한컴 소망 M" pitchFamily="18" charset="-127"/>
            </a:rPr>
            <a:t>독도영유권에 대한 </a:t>
          </a:r>
          <a:endParaRPr lang="en-US" altLang="ko-KR" sz="1800" kern="1200" dirty="0" smtClean="0">
            <a:latin typeface="한컴 소망 M" pitchFamily="18" charset="-127"/>
            <a:ea typeface="한컴 소망 M" pitchFamily="18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소망 M" pitchFamily="18" charset="-127"/>
              <a:ea typeface="한컴 소망 M" pitchFamily="18" charset="-127"/>
            </a:rPr>
            <a:t>일본의 주된 반박</a:t>
          </a:r>
          <a:endParaRPr lang="ko-KR" altLang="en-US" sz="1800" kern="1200" dirty="0">
            <a:latin typeface="한컴 소망 M" pitchFamily="18" charset="-127"/>
            <a:ea typeface="한컴 소망 M" pitchFamily="18" charset="-127"/>
          </a:endParaRPr>
        </a:p>
      </dsp:txBody>
      <dsp:txXfrm>
        <a:off x="0" y="4158145"/>
        <a:ext cx="2786082" cy="984245"/>
      </dsp:txXfrm>
    </dsp:sp>
    <dsp:sp modelId="{73EE867E-E056-4539-8140-989A5D574C30}">
      <dsp:nvSpPr>
        <dsp:cNvPr id="0" name=""/>
        <dsp:cNvSpPr/>
      </dsp:nvSpPr>
      <dsp:spPr>
        <a:xfrm rot="10800000">
          <a:off x="0" y="1974845"/>
          <a:ext cx="2786082" cy="220273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err="1" smtClean="0">
              <a:latin typeface="한컴 소망 M" pitchFamily="18" charset="-127"/>
              <a:ea typeface="한컴 소망 M" pitchFamily="18" charset="-127"/>
            </a:rPr>
            <a:t>러스크서한</a:t>
          </a:r>
          <a:endParaRPr lang="ko-KR" altLang="en-US" sz="2000" kern="1200" dirty="0">
            <a:latin typeface="한컴 소망 M" pitchFamily="18" charset="-127"/>
            <a:ea typeface="한컴 소망 M" pitchFamily="18" charset="-127"/>
          </a:endParaRPr>
        </a:p>
      </dsp:txBody>
      <dsp:txXfrm rot="-10800000">
        <a:off x="0" y="1974845"/>
        <a:ext cx="2786082" cy="773161"/>
      </dsp:txXfrm>
    </dsp:sp>
    <dsp:sp modelId="{081EE6AB-A00A-4963-A58C-DBFF405162E5}">
      <dsp:nvSpPr>
        <dsp:cNvPr id="0" name=""/>
        <dsp:cNvSpPr/>
      </dsp:nvSpPr>
      <dsp:spPr>
        <a:xfrm>
          <a:off x="0" y="2582523"/>
          <a:ext cx="2786082" cy="989376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latin typeface="한컴 소망 M" pitchFamily="18" charset="-127"/>
              <a:ea typeface="한컴 소망 M" pitchFamily="18" charset="-127"/>
            </a:rPr>
            <a:t> </a:t>
          </a:r>
          <a:r>
            <a:rPr lang="ko-KR" altLang="en-US" sz="1600" kern="1200" dirty="0" err="1" smtClean="0">
              <a:latin typeface="한컴 소망 M" pitchFamily="18" charset="-127"/>
              <a:ea typeface="한컴 소망 M" pitchFamily="18" charset="-127"/>
            </a:rPr>
            <a:t>러스크</a:t>
          </a:r>
          <a:r>
            <a:rPr lang="ko-KR" altLang="en-US" sz="1600" kern="1200" dirty="0" smtClean="0">
              <a:latin typeface="한컴 소망 M" pitchFamily="18" charset="-127"/>
              <a:ea typeface="한컴 소망 M" pitchFamily="18" charset="-127"/>
            </a:rPr>
            <a:t> 서한으로 회답하며 거부</a:t>
          </a:r>
          <a:endParaRPr lang="ko-KR" altLang="en-US" sz="1600" kern="1200" dirty="0">
            <a:latin typeface="한컴 소망 M" pitchFamily="18" charset="-127"/>
            <a:ea typeface="한컴 소망 M" pitchFamily="18" charset="-127"/>
          </a:endParaRPr>
        </a:p>
      </dsp:txBody>
      <dsp:txXfrm>
        <a:off x="0" y="2582523"/>
        <a:ext cx="2786082" cy="989376"/>
      </dsp:txXfrm>
    </dsp:sp>
    <dsp:sp modelId="{6EE474E9-919F-42D3-94F5-D398540C33E0}">
      <dsp:nvSpPr>
        <dsp:cNvPr id="0" name=""/>
        <dsp:cNvSpPr/>
      </dsp:nvSpPr>
      <dsp:spPr>
        <a:xfrm rot="10800000">
          <a:off x="0" y="1144"/>
          <a:ext cx="2786082" cy="1993140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한컴 소망 M" pitchFamily="18" charset="-127"/>
              <a:ea typeface="한컴 소망 M" pitchFamily="18" charset="-127"/>
            </a:rPr>
            <a:t>양유찬의 요청서</a:t>
          </a:r>
          <a:endParaRPr lang="ko-KR" altLang="en-US" sz="1800" kern="1200" dirty="0">
            <a:latin typeface="한컴 소망 M" pitchFamily="18" charset="-127"/>
            <a:ea typeface="한컴 소망 M" pitchFamily="18" charset="-127"/>
          </a:endParaRPr>
        </a:p>
      </dsp:txBody>
      <dsp:txXfrm rot="-10800000">
        <a:off x="0" y="1144"/>
        <a:ext cx="2786082" cy="699592"/>
      </dsp:txXfrm>
    </dsp:sp>
    <dsp:sp modelId="{2E522717-8370-48E3-839A-DAF992C4CF92}">
      <dsp:nvSpPr>
        <dsp:cNvPr id="0" name=""/>
        <dsp:cNvSpPr/>
      </dsp:nvSpPr>
      <dsp:spPr>
        <a:xfrm>
          <a:off x="0" y="568662"/>
          <a:ext cx="2786082" cy="860097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한컴 소망 M" pitchFamily="18" charset="-127"/>
              <a:ea typeface="한컴 소망 M" pitchFamily="18" charset="-127"/>
            </a:rPr>
            <a:t>한국정부가 독도 언급 요청</a:t>
          </a:r>
          <a:endParaRPr lang="ko-KR" altLang="en-US" sz="1600" kern="1200" dirty="0">
            <a:latin typeface="한컴 소망 M" pitchFamily="18" charset="-127"/>
            <a:ea typeface="한컴 소망 M" pitchFamily="18" charset="-127"/>
          </a:endParaRPr>
        </a:p>
      </dsp:txBody>
      <dsp:txXfrm>
        <a:off x="0" y="568662"/>
        <a:ext cx="2786082" cy="860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39A7D-B9AD-4BB6-B68E-1F75D0712597}">
      <dsp:nvSpPr>
        <dsp:cNvPr id="0" name=""/>
        <dsp:cNvSpPr/>
      </dsp:nvSpPr>
      <dsp:spPr>
        <a:xfrm>
          <a:off x="128992" y="0"/>
          <a:ext cx="6294444" cy="1285884"/>
        </a:xfrm>
        <a:prstGeom prst="roundRect">
          <a:avLst/>
        </a:prstGeom>
        <a:gradFill rotWithShape="1">
          <a:gsLst>
            <a:gs pos="20000">
              <a:schemeClr val="accent2">
                <a:tint val="9000"/>
              </a:schemeClr>
            </a:gs>
            <a:gs pos="100000">
              <a:schemeClr val="accent2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300" kern="1200" dirty="0" smtClean="0">
              <a:latin typeface="한컴 윤고딕 230" pitchFamily="18" charset="-127"/>
              <a:ea typeface="한컴 윤고딕 230" pitchFamily="18" charset="-127"/>
            </a:rPr>
            <a:t>‘</a:t>
          </a:r>
          <a:r>
            <a:rPr lang="ko-KR" altLang="en-US" sz="2300" kern="1200" dirty="0" smtClean="0">
              <a:latin typeface="한컴 윤고딕 230" pitchFamily="18" charset="-127"/>
              <a:ea typeface="한컴 윤고딕 230" pitchFamily="18" charset="-127"/>
            </a:rPr>
            <a:t>포기한다</a:t>
          </a:r>
          <a:r>
            <a:rPr lang="en-US" altLang="ko-KR" sz="2300" kern="1200" dirty="0" smtClean="0">
              <a:latin typeface="한컴 윤고딕 230" pitchFamily="18" charset="-127"/>
              <a:ea typeface="한컴 윤고딕 230" pitchFamily="18" charset="-127"/>
            </a:rPr>
            <a:t>’  →  ‘</a:t>
          </a:r>
          <a:r>
            <a:rPr lang="ko-KR" altLang="en-US" sz="2300" kern="1200" dirty="0" smtClean="0">
              <a:latin typeface="한컴 윤고딕 230" pitchFamily="18" charset="-127"/>
              <a:ea typeface="한컴 윤고딕 230" pitchFamily="18" charset="-127"/>
            </a:rPr>
            <a:t>거문도</a:t>
          </a:r>
          <a:r>
            <a:rPr lang="en-US" altLang="ko-KR" sz="2300" kern="1200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sz="2300" kern="1200" dirty="0" smtClean="0">
              <a:latin typeface="한컴 윤고딕 230" pitchFamily="18" charset="-127"/>
              <a:ea typeface="한컴 윤고딕 230" pitchFamily="18" charset="-127"/>
            </a:rPr>
            <a:t>울릉도</a:t>
          </a:r>
          <a:r>
            <a:rPr lang="en-US" altLang="ko-KR" sz="2300" kern="1200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sz="2300" b="1" kern="1200" dirty="0" smtClean="0">
              <a:latin typeface="한컴 윤고딕 230" pitchFamily="18" charset="-127"/>
              <a:ea typeface="한컴 윤고딕 230" pitchFamily="18" charset="-127"/>
            </a:rPr>
            <a:t>독도</a:t>
          </a:r>
          <a:r>
            <a:rPr lang="ko-KR" altLang="en-US" sz="2300" kern="1200" dirty="0" smtClean="0">
              <a:latin typeface="한컴 윤고딕 230" pitchFamily="18" charset="-127"/>
              <a:ea typeface="한컴 윤고딕 230" pitchFamily="18" charset="-127"/>
            </a:rPr>
            <a:t> 및 파랑도 등 일본의 모든 권리</a:t>
          </a:r>
          <a:r>
            <a:rPr lang="en-US" altLang="ko-KR" sz="2300" kern="1200" dirty="0" smtClean="0">
              <a:latin typeface="한컴 윤고딕 230" pitchFamily="18" charset="-127"/>
              <a:ea typeface="한컴 윤고딕 230" pitchFamily="18" charset="-127"/>
            </a:rPr>
            <a:t>, </a:t>
          </a:r>
          <a:r>
            <a:rPr lang="ko-KR" altLang="en-US" sz="2300" kern="1200" dirty="0" smtClean="0">
              <a:latin typeface="한컴 윤고딕 230" pitchFamily="18" charset="-127"/>
              <a:ea typeface="한컴 윤고딕 230" pitchFamily="18" charset="-127"/>
            </a:rPr>
            <a:t>주권 및 청구권 포기한다</a:t>
          </a:r>
          <a:r>
            <a:rPr lang="en-US" altLang="ko-KR" sz="2300" kern="1200" dirty="0" smtClean="0">
              <a:latin typeface="한컴 윤고딕 230" pitchFamily="18" charset="-127"/>
              <a:ea typeface="한컴 윤고딕 230" pitchFamily="18" charset="-127"/>
            </a:rPr>
            <a:t>’</a:t>
          </a:r>
          <a:endParaRPr lang="ko-KR" altLang="en-US" sz="2300" kern="1200" dirty="0">
            <a:latin typeface="한컴 윤고딕 230" pitchFamily="18" charset="-127"/>
            <a:ea typeface="한컴 윤고딕 230" pitchFamily="18" charset="-127"/>
          </a:endParaRPr>
        </a:p>
      </dsp:txBody>
      <dsp:txXfrm>
        <a:off x="191764" y="62772"/>
        <a:ext cx="6168900" cy="1160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9A9CD-F6C6-4F43-85C0-D3E9CA08EFA9}" type="datetimeFigureOut">
              <a:rPr lang="ko-KR" altLang="en-US" smtClean="0"/>
              <a:t>2015-09-29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4863E-D96F-47AB-B273-0AC3BCAC6A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69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http://axes2024.blog.me/110124948106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43561-41AD-4F70-BD49-5EE8F74C66C5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http://ameblo.jp/myaimistrue/entry-10620506699.html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43561-41AD-4F70-BD49-5EE8F74C66C5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http://chusan.info/blog7/year30.htm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43561-41AD-4F70-BD49-5EE8F74C66C5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http://wildhorse-depot.seesaa.net/pages/user/m/article?article_id=17556744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43561-41AD-4F70-BD49-5EE8F74C66C5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http://kenjiishida.jimdo.com/%E6%97%A5%E6%9C%AC%E5%8F%B2%E9%80%9A%E5%8F%B2/%E6%98%AD%E5%92%8C%E6%88%A6%E5%BE%8C/34-%E5%8D%A0%E9%A0%98%E3%81%A8%E5%BE%A9%E8%88%88/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43561-41AD-4F70-BD49-5EE8F74C66C5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8B52E-EC35-423C-B500-22D0774569A4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57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좌 </a:t>
            </a:r>
            <a:r>
              <a:rPr lang="en-US" altLang="ko-KR" dirty="0" smtClean="0"/>
              <a:t>:</a:t>
            </a:r>
            <a:r>
              <a:rPr lang="en-US" altLang="ko-KR" baseline="0" dirty="0" smtClean="0"/>
              <a:t> B-29</a:t>
            </a:r>
            <a:r>
              <a:rPr lang="ko-KR" altLang="en-US" baseline="0" dirty="0" err="1" smtClean="0"/>
              <a:t>폭격이후</a:t>
            </a:r>
            <a:r>
              <a:rPr lang="ko-KR" altLang="en-US" baseline="0" dirty="0" smtClean="0"/>
              <a:t> 오사카</a:t>
            </a:r>
            <a:endParaRPr lang="en-US" altLang="ko-KR" baseline="0" dirty="0" smtClean="0"/>
          </a:p>
          <a:p>
            <a:r>
              <a:rPr lang="ko-KR" altLang="en-US" baseline="0" dirty="0" smtClean="0"/>
              <a:t>우 </a:t>
            </a:r>
            <a:r>
              <a:rPr lang="en-US" altLang="ko-KR" baseline="0" dirty="0" smtClean="0"/>
              <a:t>: B-29</a:t>
            </a:r>
            <a:r>
              <a:rPr lang="ko-KR" altLang="en-US" baseline="0" dirty="0" err="1" smtClean="0"/>
              <a:t>폭격이후</a:t>
            </a:r>
            <a:r>
              <a:rPr lang="ko-KR" altLang="en-US" baseline="0" dirty="0" smtClean="0"/>
              <a:t> 도쿄 산업지역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A3818-337F-49E0-8992-E7B6E1028713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01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A3818-337F-49E0-8992-E7B6E1028713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99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동경</a:t>
            </a:r>
            <a:r>
              <a:rPr lang="en-US" altLang="ko-KR" dirty="0" smtClean="0"/>
              <a:t>,</a:t>
            </a:r>
            <a:r>
              <a:rPr lang="ko-KR" altLang="en-US" dirty="0" smtClean="0"/>
              <a:t>히로시마</a:t>
            </a:r>
            <a:r>
              <a:rPr lang="en-US" altLang="ko-KR" dirty="0" smtClean="0"/>
              <a:t>,</a:t>
            </a:r>
            <a:r>
              <a:rPr lang="ko-KR" altLang="en-US" dirty="0" smtClean="0"/>
              <a:t>오사카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A3818-337F-49E0-8992-E7B6E1028713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18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199" y="1371600"/>
            <a:ext cx="89154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1485900" y="3331698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33550" y="609600"/>
            <a:ext cx="767715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733550" y="2507786"/>
            <a:ext cx="767715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585200" y="6416676"/>
            <a:ext cx="825500" cy="365125"/>
          </a:xfrm>
        </p:spPr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5032111" y="1535113"/>
            <a:ext cx="437859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95300" y="2362201"/>
            <a:ext cx="437687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362201"/>
            <a:ext cx="437859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95300" y="1524001"/>
            <a:ext cx="3259006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59436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81200" y="1831975"/>
            <a:ext cx="59436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ko-KR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그림을 추가하려면 아이콘을 클릭하십시오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81200" y="1166787"/>
            <a:ext cx="59436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495300" y="6416676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AFEAC0E-FFB7-4E95-89E5-6CD2775600F8}" type="datetimeFigureOut">
              <a:rPr lang="ko-KR" altLang="en-US" smtClean="0"/>
              <a:pPr/>
              <a:t>2015-09-29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384550" y="6416676"/>
            <a:ext cx="31369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585200" y="6416676"/>
            <a:ext cx="8255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BE12526-5086-4283-9AD6-8359611385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1" latinLnBrk="1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1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1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1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1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1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1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1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1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1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esktop\%5bVAP%5d2&#52264;%20&#49464;&#44228;&#45824;&#51204;%205&#48512;%20&#45432;&#47476;&#47581;&#46356;%20&#49345;&#47449;&#51089;&#51204;.HDTV.XviD-go%5e%5e.mp4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4WakJPBn3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youtu.be/RjMSRkRE2NY" TargetMode="Externa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source=images&amp;cd=&amp;cad=rja&amp;uact=8&amp;ved=0CAcQjRxqFQoTCM7Nm_OPksgCFcQVlAodNXIOiA&amp;url=http://legal.un.org/avl/ha/cun/cun.html&amp;bvm=bv.103627116,d.dGo&amp;psig=AFQjCNE6n584drm1UFY5nCfwh_Z3SryNSA&amp;ust=1443268376698075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1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전후 일본의 정치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 smtClean="0"/>
              <a:t>일본 국내 위주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21380368 </a:t>
            </a:r>
            <a:r>
              <a:rPr lang="ko-KR" altLang="en-US" dirty="0" smtClean="0"/>
              <a:t>정준현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6416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東久邇宮 </a:t>
            </a:r>
            <a:r>
              <a:rPr lang="ko-KR" altLang="en-US" dirty="0" smtClean="0"/>
              <a:t>내각이 주저했던 일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GHQ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1945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(</a:t>
            </a:r>
            <a:r>
              <a:rPr lang="ko-KR" altLang="en-US" dirty="0" smtClean="0"/>
              <a:t>쇼와 </a:t>
            </a:r>
            <a:r>
              <a:rPr lang="en-US" altLang="ko-KR" dirty="0" smtClean="0"/>
              <a:t>20</a:t>
            </a:r>
            <a:r>
              <a:rPr lang="ko-KR" altLang="en-US" dirty="0" smtClean="0"/>
              <a:t>년</a:t>
            </a:r>
            <a:r>
              <a:rPr lang="en-US" altLang="ko-KR" dirty="0" smtClean="0"/>
              <a:t>) 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일에 전달한 이른바</a:t>
            </a:r>
            <a:r>
              <a:rPr lang="en-US" altLang="ko-KR" dirty="0" smtClean="0"/>
              <a:t>"</a:t>
            </a:r>
            <a:r>
              <a:rPr lang="ko-KR" altLang="en-US" dirty="0" smtClean="0"/>
              <a:t>자유의 지령</a:t>
            </a:r>
            <a:r>
              <a:rPr lang="en-US" altLang="ko-KR" dirty="0" smtClean="0"/>
              <a:t>" (</a:t>
            </a:r>
            <a:r>
              <a:rPr lang="ko-KR" altLang="en-US" dirty="0" smtClean="0"/>
              <a:t>인권 지령이라고도 불리어짐</a:t>
            </a:r>
            <a:r>
              <a:rPr lang="en-US" altLang="ko-KR" dirty="0" smtClean="0"/>
              <a:t>. "</a:t>
            </a:r>
            <a:r>
              <a:rPr lang="ko-KR" altLang="en-US" dirty="0" smtClean="0"/>
              <a:t>정치적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공민적 및 종교적 자유에 대한 제한 철폐에 관한 각서</a:t>
            </a:r>
            <a:r>
              <a:rPr lang="en-US" altLang="ko-KR" dirty="0" smtClean="0"/>
              <a:t>" )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국내 공산 활동이 다시 활발해지는 혁명이 일어나는 것을 우려하고 지령의 실행을 주저 내각 총사퇴에 이르렀다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7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幣原 喜重郎 </a:t>
            </a:r>
            <a:r>
              <a:rPr lang="ko-KR" altLang="en-US" dirty="0" smtClean="0"/>
              <a:t>내각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（しではら きじゅうろう）</a:t>
            </a:r>
            <a:endParaRPr lang="ko-KR" altLang="en-US" dirty="0"/>
          </a:p>
        </p:txBody>
      </p:sp>
      <p:pic>
        <p:nvPicPr>
          <p:cNvPr id="4" name="내용 개체 틀 3" descr="Shidehara_cabib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442" y="1714488"/>
            <a:ext cx="7893899" cy="4756880"/>
          </a:xfrm>
        </p:spPr>
      </p:pic>
    </p:spTree>
    <p:extLst>
      <p:ext uri="{BB962C8B-B14F-4D97-AF65-F5344CB8AC3E}">
        <p14:creationId xmlns:p14="http://schemas.microsoft.com/office/powerpoint/2010/main" val="3005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/>
              <a:t>第</a:t>
            </a:r>
            <a:r>
              <a:rPr lang="en-US" altLang="ja-JP" b="1" dirty="0" smtClean="0"/>
              <a:t>1</a:t>
            </a:r>
            <a:r>
              <a:rPr lang="ja-JP" altLang="en-US" b="1" dirty="0" smtClean="0"/>
              <a:t>次吉田内閣</a:t>
            </a:r>
            <a:endParaRPr lang="ko-KR" altLang="en-US" dirty="0"/>
          </a:p>
        </p:txBody>
      </p:sp>
      <p:pic>
        <p:nvPicPr>
          <p:cNvPr id="4" name="내용 개체 틀 3" descr="13060603693801622946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441" y="1357298"/>
            <a:ext cx="7661726" cy="5154966"/>
          </a:xfrm>
        </p:spPr>
      </p:pic>
    </p:spTree>
    <p:extLst>
      <p:ext uri="{BB962C8B-B14F-4D97-AF65-F5344CB8AC3E}">
        <p14:creationId xmlns:p14="http://schemas.microsoft.com/office/powerpoint/2010/main" val="31176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16496" y="360000"/>
            <a:ext cx="9073008" cy="769441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altLang="ko-KR" sz="2500" dirty="0" smtClean="0"/>
              <a:t>2</a:t>
            </a:r>
            <a:r>
              <a:rPr lang="ko-KR" altLang="en-US" sz="2500" dirty="0" smtClean="0"/>
              <a:t>차 세계대전의 원인과 경과와</a:t>
            </a:r>
            <a:r>
              <a:rPr lang="en-US" altLang="ko-KR" sz="2500" dirty="0" smtClean="0"/>
              <a:t/>
            </a:r>
            <a:br>
              <a:rPr lang="en-US" altLang="ko-KR" sz="2500" dirty="0" smtClean="0"/>
            </a:br>
            <a:r>
              <a:rPr lang="ko-KR" altLang="en-US" sz="2500" dirty="0" smtClean="0"/>
              <a:t>패전 후 일본에 대한 연합군의 점령 통치</a:t>
            </a:r>
            <a:endParaRPr lang="ko-KR" altLang="en-US" sz="25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04528" y="2348880"/>
            <a:ext cx="8640960" cy="2616101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1. 2</a:t>
            </a:r>
            <a:r>
              <a:rPr lang="ko-KR" altLang="en-US" sz="2000" dirty="0" smtClean="0">
                <a:solidFill>
                  <a:schemeClr val="tx1"/>
                </a:solidFill>
              </a:rPr>
              <a:t>차 세계 대전의 원인과 경과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2.</a:t>
            </a:r>
            <a:r>
              <a:rPr lang="ko-KR" altLang="en-US" sz="2000" dirty="0" smtClean="0">
                <a:solidFill>
                  <a:schemeClr val="tx1"/>
                </a:solidFill>
              </a:rPr>
              <a:t> 일본의 진주만 침공과 패전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3.</a:t>
            </a:r>
            <a:r>
              <a:rPr lang="ko-KR" altLang="en-US" sz="2000" dirty="0" smtClean="0">
                <a:solidFill>
                  <a:schemeClr val="tx1"/>
                </a:solidFill>
              </a:rPr>
              <a:t> 패전 후 미국의 점령통치 하의 일본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dirty="0" smtClean="0"/>
          </a:p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4. </a:t>
            </a:r>
            <a:r>
              <a:rPr lang="ko-KR" altLang="en-US" sz="2000" dirty="0" smtClean="0">
                <a:solidFill>
                  <a:schemeClr val="tx1"/>
                </a:solidFill>
              </a:rPr>
              <a:t>그 후 성장과 자위대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3440" y="6349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황보영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360000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altLang="ko-KR" sz="3000" dirty="0" smtClean="0"/>
              <a:t>2</a:t>
            </a:r>
            <a:r>
              <a:rPr lang="ko-KR" altLang="en-US" sz="3000" dirty="0" smtClean="0"/>
              <a:t>차 세계대전의 발발 원인</a:t>
            </a:r>
            <a:endParaRPr lang="ko-KR" altLang="en-US" sz="3000" dirty="0"/>
          </a:p>
        </p:txBody>
      </p:sp>
      <p:pic>
        <p:nvPicPr>
          <p:cNvPr id="5" name="내용 개체 틀 5" descr="2015-09-25 16;36;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496" y="1340768"/>
            <a:ext cx="3553456" cy="4886003"/>
          </a:xfrm>
        </p:spPr>
      </p:pic>
      <p:sp>
        <p:nvSpPr>
          <p:cNvPr id="6" name="TextBox 5"/>
          <p:cNvSpPr txBox="1"/>
          <p:nvPr/>
        </p:nvSpPr>
        <p:spPr>
          <a:xfrm>
            <a:off x="4160912" y="1340768"/>
            <a:ext cx="5040560" cy="489654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ko-KR" sz="1700" dirty="0" smtClean="0"/>
              <a:t>1</a:t>
            </a:r>
            <a:r>
              <a:rPr lang="ko-KR" altLang="en-US" sz="1700" dirty="0" smtClean="0"/>
              <a:t>차 세계 대전의 패배한 독일의 인플레이션</a:t>
            </a:r>
            <a:endParaRPr lang="en-US" altLang="ko-KR" sz="1700" dirty="0" smtClean="0"/>
          </a:p>
          <a:p>
            <a:endParaRPr lang="en-US" altLang="ko-KR" sz="1700" dirty="0" smtClean="0"/>
          </a:p>
          <a:p>
            <a:r>
              <a:rPr lang="ko-KR" altLang="en-US" sz="1700" dirty="0" err="1" smtClean="0"/>
              <a:t>베르사유</a:t>
            </a:r>
            <a:r>
              <a:rPr lang="ko-KR" altLang="en-US" sz="1700" dirty="0" smtClean="0"/>
              <a:t> 조약은 독일에게 너무 가혹했고 사실상 미국이 참여하지 않은 국제 연맹은 껍데기 역할밖에는 하지 못했고 또 다시 세계대전이 재발할 것이라고는 생각하지 않은 안이함이 </a:t>
            </a:r>
            <a:r>
              <a:rPr lang="en-US" altLang="ko-KR" sz="1700" dirty="0" smtClean="0"/>
              <a:t>2</a:t>
            </a:r>
            <a:r>
              <a:rPr lang="ko-KR" altLang="en-US" sz="1700" dirty="0" smtClean="0"/>
              <a:t>차 세계대전을 일으키게 된다</a:t>
            </a:r>
            <a:r>
              <a:rPr lang="en-US" altLang="ko-KR" sz="1700" dirty="0" smtClean="0"/>
              <a:t>. 2</a:t>
            </a:r>
            <a:r>
              <a:rPr lang="ko-KR" altLang="en-US" sz="1700" dirty="0" smtClean="0"/>
              <a:t>차 세계대전 이후 독일은 사실상 그 부채를 감당할 수 없었고 이때 독일의 경제 상황은 말로 할 수 없을 정도의 인플레이션이 일어난다</a:t>
            </a:r>
            <a:r>
              <a:rPr lang="en-US" altLang="ko-KR" sz="1700" dirty="0" smtClean="0"/>
              <a:t>. </a:t>
            </a:r>
            <a:r>
              <a:rPr lang="ko-KR" altLang="en-US" sz="1700" dirty="0" smtClean="0"/>
              <a:t>감자 한 포대를 사기 위해선 돈을 리어카에 가득 담아와야 될 정도였다</a:t>
            </a:r>
            <a:r>
              <a:rPr lang="en-US" altLang="ko-KR" sz="1700" dirty="0" smtClean="0"/>
              <a:t>.</a:t>
            </a:r>
          </a:p>
          <a:p>
            <a:r>
              <a:rPr lang="ko-KR" altLang="en-US" sz="1700" dirty="0" smtClean="0"/>
              <a:t>이후 이런 독일의 경제 상황은 히틀러가 총통의 자리에 설수 있는 기반이 된다</a:t>
            </a:r>
            <a:r>
              <a:rPr lang="en-US" altLang="ko-KR" sz="1700" dirty="0" smtClean="0"/>
              <a:t>.</a:t>
            </a:r>
            <a:endParaRPr lang="ko-KR" altLang="en-US" sz="1700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영국_상선_루시타니아_호를_격침하는_독일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33848" cy="6858000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272480" y="332656"/>
            <a:ext cx="5112568" cy="5688632"/>
            <a:chOff x="272480" y="332656"/>
            <a:chExt cx="5112568" cy="5688632"/>
          </a:xfrm>
        </p:grpSpPr>
        <p:sp>
          <p:nvSpPr>
            <p:cNvPr id="5" name="내용 개체 틀 2"/>
            <p:cNvSpPr txBox="1">
              <a:spLocks/>
            </p:cNvSpPr>
            <p:nvPr/>
          </p:nvSpPr>
          <p:spPr>
            <a:xfrm>
              <a:off x="272480" y="332656"/>
              <a:ext cx="5112568" cy="56886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ctr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ko-KR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  <a:r>
                <a:rPr kumimoji="0" lang="ko-KR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차 세계대전 특수로 미국은 고도의 경제 성장</a:t>
              </a:r>
              <a:endParaRPr kumimoji="0" lang="en-US" altLang="ko-K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US" altLang="ko-KR" sz="1700" dirty="0" smtClean="0"/>
            </a:p>
            <a:p>
              <a:pPr marR="0" lvl="0" defTabSz="914400" rtl="0" eaLnBrk="1" fontAlgn="auto" latinLnBrk="1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전쟁 중 미국은 연합국의 군수물자 공급을 담당하게 되었고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민간기업은 전쟁을 위한 군수산업으로 전환되어 급속한 생산의 증가가 이루어지고 경제는 대규모로 팽창하였다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. 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제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차 세계대전이 연합국의 승리로 끝날 즈음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미국은 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1945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년 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50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개 연합국 대표들을 샌프란시스코에 초청하여 국제연합헌장에 서명하도록 함으로써 국제정치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ko-KR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경제에서의 주축을 담당하는 국제주의의 길로 나아가면서 세계질서를 주도하게 되었다</a:t>
              </a:r>
              <a:r>
                <a:rPr kumimoji="0" lang="en-US" altLang="ko-K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.</a:t>
              </a:r>
              <a:r>
                <a:rPr kumimoji="0" lang="ko-KR" alt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/>
              </a:r>
              <a:br>
                <a:rPr kumimoji="0" lang="ko-KR" alt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endPara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위로 굽은 화살표 8"/>
            <p:cNvSpPr/>
            <p:nvPr/>
          </p:nvSpPr>
          <p:spPr>
            <a:xfrm rot="5400000">
              <a:off x="2036676" y="2528900"/>
              <a:ext cx="2448272" cy="295232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673080" y="836712"/>
            <a:ext cx="3744416" cy="3999929"/>
            <a:chOff x="5673080" y="836712"/>
            <a:chExt cx="3744416" cy="3999929"/>
          </a:xfrm>
        </p:grpSpPr>
        <p:sp>
          <p:nvSpPr>
            <p:cNvPr id="10" name="TextBox 9"/>
            <p:cNvSpPr txBox="1"/>
            <p:nvPr/>
          </p:nvSpPr>
          <p:spPr>
            <a:xfrm>
              <a:off x="5745088" y="4221088"/>
              <a:ext cx="3384376" cy="61555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700" dirty="0" smtClean="0"/>
                <a:t>이로 인한 과잉생산과 </a:t>
              </a:r>
              <a:endParaRPr lang="en-US" altLang="ko-KR" sz="1700" dirty="0" smtClean="0"/>
            </a:p>
            <a:p>
              <a:pPr algn="ctr"/>
              <a:r>
                <a:rPr lang="ko-KR" altLang="en-US" sz="1700" dirty="0" smtClean="0"/>
                <a:t>주가의 거품 잇따른 경제 공황</a:t>
              </a:r>
              <a:endParaRPr lang="ko-KR" altLang="en-US" sz="1700" dirty="0"/>
            </a:p>
          </p:txBody>
        </p:sp>
        <p:pic>
          <p:nvPicPr>
            <p:cNvPr id="7" name="그림 6" descr="2015-09-26 03;45;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3080" y="836712"/>
              <a:ext cx="3744416" cy="27725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720000" y="332656"/>
            <a:ext cx="8064776" cy="792088"/>
            <a:chOff x="720000" y="332656"/>
            <a:chExt cx="8064776" cy="792088"/>
          </a:xfrm>
        </p:grpSpPr>
        <p:pic>
          <p:nvPicPr>
            <p:cNvPr id="2" name="그림 1" descr="2015-09-26 03;46;5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00" y="360000"/>
              <a:ext cx="762000" cy="762000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1800000" y="332656"/>
              <a:ext cx="6984776" cy="7920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“</a:t>
              </a:r>
              <a:r>
                <a:rPr lang="ko-KR" altLang="en-US" dirty="0" smtClean="0"/>
                <a:t>회사가 커지려면 주주들이 주식을 많이 사줘야 함</a:t>
              </a:r>
              <a:r>
                <a:rPr lang="en-US" altLang="ko-KR" dirty="0" smtClean="0"/>
                <a:t>”</a:t>
              </a:r>
              <a:endParaRPr lang="ko-KR" altLang="en-US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20000" y="3573016"/>
            <a:ext cx="8064776" cy="792088"/>
            <a:chOff x="720000" y="3573016"/>
            <a:chExt cx="8064776" cy="792088"/>
          </a:xfrm>
        </p:grpSpPr>
        <p:pic>
          <p:nvPicPr>
            <p:cNvPr id="3" name="그림 2" descr="2015-09-26 03;47;06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" y="3600000"/>
              <a:ext cx="762000" cy="762000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1800000" y="3573016"/>
              <a:ext cx="6984776" cy="7920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“</a:t>
              </a:r>
              <a:r>
                <a:rPr lang="ko-KR" altLang="en-US" dirty="0" smtClean="0"/>
                <a:t>생산 비용은 인건비를 줄이면 되겠지</a:t>
              </a:r>
              <a:r>
                <a:rPr lang="en-US" altLang="ko-KR" dirty="0" smtClean="0"/>
                <a:t>? </a:t>
              </a:r>
              <a:r>
                <a:rPr lang="ko-KR" altLang="en-US" dirty="0" smtClean="0"/>
                <a:t>기계 많이 들이면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인건비를 덜 들이고 더 많이 만들 수 있음</a:t>
              </a:r>
              <a:r>
                <a:rPr lang="en-US" altLang="ko-KR" dirty="0" smtClean="0"/>
                <a:t>”</a:t>
              </a:r>
              <a:r>
                <a:rPr lang="ko-KR" altLang="en-US" dirty="0" smtClean="0"/>
                <a:t> </a:t>
              </a:r>
              <a:endParaRPr lang="ko-KR" altLang="en-US" dirty="0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20000" y="1412776"/>
            <a:ext cx="8064776" cy="792088"/>
            <a:chOff x="720000" y="1412776"/>
            <a:chExt cx="8064776" cy="792088"/>
          </a:xfrm>
        </p:grpSpPr>
        <p:pic>
          <p:nvPicPr>
            <p:cNvPr id="5" name="그림 4" descr="2015-09-26 03;47;2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" y="1440000"/>
              <a:ext cx="762000" cy="762000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1800000" y="1412776"/>
              <a:ext cx="6984776" cy="7920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“</a:t>
              </a:r>
              <a:r>
                <a:rPr lang="ko-KR" altLang="en-US" dirty="0" err="1" smtClean="0"/>
                <a:t>그럴려면</a:t>
              </a:r>
              <a:r>
                <a:rPr lang="ko-KR" altLang="en-US" dirty="0" smtClean="0"/>
                <a:t> 무엇보다 회사의 실적이 좋아야 하는데</a:t>
              </a:r>
              <a:r>
                <a:rPr lang="en-US" altLang="ko-KR" dirty="0" smtClean="0"/>
                <a:t>….”</a:t>
              </a:r>
              <a:endParaRPr lang="ko-KR" altLang="en-US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720000" y="2492896"/>
            <a:ext cx="8064776" cy="792088"/>
            <a:chOff x="720000" y="2492896"/>
            <a:chExt cx="8064776" cy="792088"/>
          </a:xfrm>
        </p:grpSpPr>
        <p:pic>
          <p:nvPicPr>
            <p:cNvPr id="4" name="그림 3" descr="2015-09-26 03;47;1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000" y="2520000"/>
              <a:ext cx="762000" cy="762000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/>
          </p:nvSpPr>
          <p:spPr>
            <a:xfrm>
              <a:off x="1800000" y="2492896"/>
              <a:ext cx="6984776" cy="7920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“</a:t>
              </a:r>
              <a:r>
                <a:rPr lang="ko-KR" altLang="en-US" dirty="0" smtClean="0"/>
                <a:t>실적 올리는 거야 뭐 간단하지 물건 단가 낮춰서 많이 만들면 됨</a:t>
              </a:r>
              <a:r>
                <a:rPr lang="en-US" altLang="ko-KR" dirty="0" smtClean="0"/>
                <a:t>”</a:t>
              </a:r>
              <a:endParaRPr lang="ko-KR" altLang="en-US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20000" y="4653136"/>
            <a:ext cx="8064776" cy="792088"/>
            <a:chOff x="720000" y="4653136"/>
            <a:chExt cx="8064776" cy="792088"/>
          </a:xfrm>
        </p:grpSpPr>
        <p:pic>
          <p:nvPicPr>
            <p:cNvPr id="6" name="그림 5" descr="2015-09-26 03;47;3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0" y="4680000"/>
              <a:ext cx="762000" cy="762000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1800000" y="4653136"/>
              <a:ext cx="6984776" cy="7920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“</a:t>
              </a:r>
              <a:r>
                <a:rPr lang="ko-KR" altLang="en-US" dirty="0" smtClean="0"/>
                <a:t>그깟 매출 실적 좀 안 좋으면 어때 우리 주가가 이렇게 오르는데</a:t>
              </a:r>
              <a:r>
                <a:rPr lang="en-US" altLang="ko-KR" dirty="0" smtClean="0"/>
                <a:t>”</a:t>
              </a:r>
              <a:endParaRPr lang="ko-KR" altLang="en-US" dirty="0"/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344488" y="5661248"/>
            <a:ext cx="9073008" cy="10801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1200" dirty="0" smtClean="0"/>
              <a:t>세계 경제 강국인 미국에서 일어난 대공황은 금방 세계로 퍼져나갔다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미국에서 제대로 철강이나 자제를 수입 받지 못한 유럽의 공장들도 또 제품을 제대로 만들지 못하게 되었고 폐쇄적인 경제 정책으로 대응했다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그러나 이건 독일이나 일본 같은 식민지를 많이 확보하지 못한 국가들에겐 치명적으로 작용한다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그리고 이러한 열악한 경제는 히틀러가 총통으로 독일의 전권을 장악할 결정적인 계기를 제공한다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독일군_사상자_(스탈린_그라드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4908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altLang="ko-KR" sz="3000" dirty="0" smtClean="0"/>
              <a:t>2</a:t>
            </a:r>
            <a:r>
              <a:rPr lang="ko-KR" altLang="en-US" sz="3000" dirty="0" smtClean="0"/>
              <a:t>차 세계대전의 경과</a:t>
            </a:r>
            <a:endParaRPr lang="ko-KR" altLang="en-US" sz="3000" dirty="0"/>
          </a:p>
        </p:txBody>
      </p:sp>
      <p:pic>
        <p:nvPicPr>
          <p:cNvPr id="7" name="내용 개체 틀 6" descr="연표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1297" y="1600200"/>
            <a:ext cx="6823406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32520" y="1772816"/>
            <a:ext cx="3628628" cy="415498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200" dirty="0" smtClean="0"/>
              <a:t>1942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7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17</a:t>
            </a:r>
            <a:r>
              <a:rPr lang="ko-KR" altLang="en-US" sz="1200" dirty="0" smtClean="0"/>
              <a:t>일부터 시작된 </a:t>
            </a:r>
            <a:r>
              <a:rPr lang="en-US" altLang="ko-KR" sz="1200" dirty="0" smtClean="0"/>
              <a:t>'</a:t>
            </a:r>
            <a:r>
              <a:rPr lang="ko-KR" altLang="en-US" sz="1200" dirty="0" err="1" smtClean="0"/>
              <a:t>스탈린그라드전투</a:t>
            </a:r>
            <a:r>
              <a:rPr lang="en-US" altLang="ko-KR" sz="1200" dirty="0" smtClean="0"/>
              <a:t>'</a:t>
            </a:r>
            <a:r>
              <a:rPr lang="ko-KR" altLang="en-US" sz="1200" dirty="0" smtClean="0"/>
              <a:t>에서 독일군의 제</a:t>
            </a:r>
            <a:r>
              <a:rPr lang="en-US" altLang="ko-KR" sz="1200" dirty="0" smtClean="0"/>
              <a:t>6</a:t>
            </a:r>
            <a:r>
              <a:rPr lang="ko-KR" altLang="en-US" sz="1200" dirty="0" smtClean="0"/>
              <a:t>군 사령관이었던 프리드리히 </a:t>
            </a:r>
            <a:r>
              <a:rPr lang="ko-KR" altLang="en-US" sz="1200" dirty="0" err="1" smtClean="0"/>
              <a:t>파울루스</a:t>
            </a:r>
            <a:r>
              <a:rPr lang="en-US" altLang="ko-KR" sz="1200" dirty="0" smtClean="0"/>
              <a:t>(Friedrich</a:t>
            </a:r>
            <a:r>
              <a:rPr lang="ko-KR" altLang="en-US" sz="1200" dirty="0" smtClean="0"/>
              <a:t> </a:t>
            </a:r>
            <a:r>
              <a:rPr lang="en-US" altLang="ko-KR" sz="1200" dirty="0" smtClean="0"/>
              <a:t>Wilhelm</a:t>
            </a:r>
            <a:r>
              <a:rPr lang="ko-KR" altLang="en-US" sz="1200" dirty="0" smtClean="0"/>
              <a:t> </a:t>
            </a:r>
            <a:r>
              <a:rPr lang="en-US" altLang="ko-KR" sz="1200" dirty="0" smtClean="0"/>
              <a:t>Ernst</a:t>
            </a:r>
            <a:r>
              <a:rPr lang="ko-KR" altLang="en-US" sz="1200" dirty="0" smtClean="0"/>
              <a:t> </a:t>
            </a:r>
            <a:r>
              <a:rPr lang="en-US" altLang="ko-KR" sz="1200" dirty="0" err="1" smtClean="0"/>
              <a:t>Paulus</a:t>
            </a:r>
            <a:r>
              <a:rPr lang="en-US" altLang="ko-KR" sz="1200" dirty="0" smtClean="0"/>
              <a:t>, 1890~1957)</a:t>
            </a:r>
            <a:r>
              <a:rPr lang="ko-KR" altLang="en-US" sz="1200" dirty="0" smtClean="0"/>
              <a:t>는 </a:t>
            </a:r>
            <a:r>
              <a:rPr lang="en-US" altLang="ko-KR" sz="1200" dirty="0" smtClean="0"/>
              <a:t>33</a:t>
            </a:r>
            <a:r>
              <a:rPr lang="ko-KR" altLang="en-US" sz="1200" dirty="0" smtClean="0"/>
              <a:t>만 병력을 투입</a:t>
            </a:r>
            <a:r>
              <a:rPr lang="en-US" altLang="ko-KR" sz="1200" dirty="0" smtClean="0"/>
              <a:t>, 600</a:t>
            </a:r>
            <a:r>
              <a:rPr lang="ko-KR" altLang="en-US" sz="1200" dirty="0" smtClean="0"/>
              <a:t>대의 폭격기로 </a:t>
            </a:r>
            <a:r>
              <a:rPr lang="ko-KR" altLang="en-US" sz="1200" dirty="0" err="1" smtClean="0"/>
              <a:t>스탈린그라드를</a:t>
            </a:r>
            <a:r>
              <a:rPr lang="ko-KR" altLang="en-US" sz="1200" dirty="0" smtClean="0"/>
              <a:t> 공격하여 민간인 사망자만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만여 명이 희생됐다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그러나 초반 유리했던 전세와 달리 독일군의 전차부대는 소련군의 기관총부대에 비해 시가전에서 취약하였고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전투가 장기전에 돌입하자 소련의 혹한의 날씨를 견뎌야 했고 군복과 식량 등도 점차 고갈되었다</a:t>
            </a:r>
            <a:r>
              <a:rPr lang="en-US" altLang="ko-KR" sz="1200" dirty="0" smtClean="0"/>
              <a:t>. </a:t>
            </a:r>
            <a:r>
              <a:rPr lang="ko-KR" altLang="en-US" sz="1200" dirty="0" err="1" smtClean="0"/>
              <a:t>그해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11</a:t>
            </a:r>
            <a:r>
              <a:rPr lang="ko-KR" altLang="en-US" sz="1200" dirty="0" smtClean="0"/>
              <a:t>월부터 소련군의 반격이 이어졌고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결국 독일군의 무기 보급로까지 차단되면서 </a:t>
            </a:r>
            <a:r>
              <a:rPr lang="en-US" altLang="ko-KR" sz="1200" dirty="0" smtClean="0"/>
              <a:t>22</a:t>
            </a:r>
            <a:r>
              <a:rPr lang="ko-KR" altLang="en-US" sz="1200" dirty="0" smtClean="0"/>
              <a:t>개 사단이 </a:t>
            </a:r>
            <a:r>
              <a:rPr lang="ko-KR" altLang="en-US" sz="1200" dirty="0" err="1" smtClean="0"/>
              <a:t>스탈린그라드에서</a:t>
            </a:r>
            <a:r>
              <a:rPr lang="ko-KR" altLang="en-US" sz="1200" dirty="0" smtClean="0"/>
              <a:t> 포위당했다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후방 부대의 지원 병력으로부터 철저히 고립된 독일 제</a:t>
            </a:r>
            <a:r>
              <a:rPr lang="en-US" altLang="ko-KR" sz="1200" dirty="0" smtClean="0"/>
              <a:t>6</a:t>
            </a:r>
            <a:r>
              <a:rPr lang="ko-KR" altLang="en-US" sz="1200" dirty="0" smtClean="0"/>
              <a:t>군은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개월간의 치열한 저항 끝에</a:t>
            </a:r>
            <a:r>
              <a:rPr lang="en-US" altLang="ko-KR" sz="1200" dirty="0" smtClean="0"/>
              <a:t>, 1943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일부로 소련군의 공세에 항복하였다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히틀러는 포로가 되기 전에 자결할 것을 종용하는 의미로 사령관 </a:t>
            </a:r>
            <a:r>
              <a:rPr lang="ko-KR" altLang="en-US" sz="1200" dirty="0" err="1" smtClean="0"/>
              <a:t>파울루스를</a:t>
            </a:r>
            <a:r>
              <a:rPr lang="ko-KR" altLang="en-US" sz="1200" dirty="0" smtClean="0"/>
              <a:t> 원수로 승격시켰으나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결국 </a:t>
            </a:r>
            <a:r>
              <a:rPr lang="ko-KR" altLang="en-US" sz="1200" dirty="0" err="1" smtClean="0"/>
              <a:t>파울루스가</a:t>
            </a:r>
            <a:r>
              <a:rPr lang="ko-KR" altLang="en-US" sz="1200" dirty="0" smtClean="0"/>
              <a:t> 항복하면서 </a:t>
            </a:r>
            <a:r>
              <a:rPr lang="ko-KR" altLang="en-US" sz="1200" dirty="0" err="1" smtClean="0"/>
              <a:t>스탈린그라드전투는</a:t>
            </a:r>
            <a:r>
              <a:rPr lang="ko-KR" altLang="en-US" sz="1200" dirty="0" smtClean="0"/>
              <a:t> 소련군의 승전으로 마무리되었다</a:t>
            </a:r>
            <a:r>
              <a:rPr lang="en-US" altLang="ko-KR" sz="1200" dirty="0" smtClean="0"/>
              <a:t>.</a:t>
            </a:r>
          </a:p>
          <a:p>
            <a:endParaRPr lang="en-US" altLang="ko-KR" sz="1200" dirty="0" smtClean="0"/>
          </a:p>
          <a:p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/>
          </a:p>
        </p:txBody>
      </p:sp>
      <p:pic>
        <p:nvPicPr>
          <p:cNvPr id="5" name="[VAP]2차 세계대전 5부 노르망디 상륙작전.HDTV.XviD-go^^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64968" y="1916832"/>
            <a:ext cx="4704523" cy="3528392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독소 불가침 조약과 스탈린 </a:t>
            </a:r>
            <a:r>
              <a:rPr lang="ko-KR" altLang="en-US" sz="3000" dirty="0" err="1" smtClean="0"/>
              <a:t>그라드</a:t>
            </a:r>
            <a:r>
              <a:rPr lang="ko-KR" altLang="en-US" sz="3000" dirty="0" smtClean="0"/>
              <a:t> 전투</a:t>
            </a:r>
            <a:endParaRPr lang="ko-KR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일본의 진주만 공습</a:t>
            </a:r>
            <a:endParaRPr lang="ko-KR" altLang="en-US" sz="3000" dirty="0"/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560512" y="1600200"/>
            <a:ext cx="8850188" cy="4709160"/>
          </a:xfrm>
          <a:solidFill>
            <a:schemeClr val="bg1">
              <a:alpha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ko-KR" altLang="en-US" dirty="0" smtClean="0"/>
              <a:t>의회는 원유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비행기용 휘발유 등 전쟁 물자의 대일 금수 조치를 내리고 중국 </a:t>
            </a:r>
            <a:r>
              <a:rPr lang="ko-KR" altLang="en-US" dirty="0" err="1" smtClean="0"/>
              <a:t>장제스</a:t>
            </a:r>
            <a:r>
              <a:rPr lang="ko-KR" altLang="en-US" dirty="0" smtClean="0"/>
              <a:t> 정부에 대한 군사 원조를 시작했다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극동에 거주하는 자국인들을 귀국 조치하고 미국 내 일본 자산을 동결했다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일본에 대해서는 침략 중지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중국으로부터의 군대 철수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삼자동맹으로부터의 탈퇴를 요구했다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물론 일본은 미국의 이런 요구에 굴복할 의사가 전혀 없었다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미국의 대일 금수 조치에 대해 이것은 미국이 표방해온 중립의 원칙에 어긋나는 것이며 빠른 시일 내에 이 조치가 해제되지 않을 경우 미국을 적대국으로 간주하겠다고 위협했다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일본의 중국 철수와 미국의 대일 금수 해제 문제를 두고 양국간에 </a:t>
            </a:r>
            <a:r>
              <a:rPr lang="en-US" altLang="ko-KR" dirty="0" smtClean="0"/>
              <a:t>1941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최후의 협상이 시도되었다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예상대로 협상은 결렬되었고 그 후로는 전쟁으로의 외길이 있을 뿐이었다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사실 협상은 명분에 불과했다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양국은 이미 협상 이전에 협상의 결렬과 전쟁을 필연적인 것으로 간주했다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협상이 진행되는 중에 일본은 </a:t>
            </a:r>
            <a:r>
              <a:rPr lang="en-US" altLang="ko-KR" dirty="0" smtClean="0"/>
              <a:t>353</a:t>
            </a:r>
            <a:r>
              <a:rPr lang="ko-KR" altLang="en-US" dirty="0" smtClean="0"/>
              <a:t>대의 전투기를 탑재한 항공모함 </a:t>
            </a:r>
            <a:r>
              <a:rPr lang="en-US" altLang="ko-KR" dirty="0" smtClean="0"/>
              <a:t>6</a:t>
            </a:r>
            <a:r>
              <a:rPr lang="ko-KR" altLang="en-US" dirty="0" smtClean="0"/>
              <a:t>척을 비밀리에 발진시켰다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미국은 전쟁을 예상하고는 있었으나 일본이 미국을 상대로 그렇게 빨리 직접적 행동에 나서리라고는 상상도 하지 못했다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en-US" altLang="ko-KR" dirty="0" smtClean="0"/>
              <a:t>1941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7</a:t>
            </a:r>
            <a:r>
              <a:rPr lang="ko-KR" altLang="en-US" dirty="0" smtClean="0"/>
              <a:t>일 오전 </a:t>
            </a:r>
            <a:r>
              <a:rPr lang="en-US" altLang="ko-KR" dirty="0" smtClean="0"/>
              <a:t>7</a:t>
            </a:r>
            <a:r>
              <a:rPr lang="ko-KR" altLang="en-US" dirty="0" smtClean="0"/>
              <a:t>시 </a:t>
            </a:r>
            <a:r>
              <a:rPr lang="en-US" altLang="ko-KR" dirty="0" smtClean="0"/>
              <a:t>55</a:t>
            </a:r>
            <a:r>
              <a:rPr lang="ko-KR" altLang="en-US" dirty="0" smtClean="0"/>
              <a:t>분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하와이 </a:t>
            </a:r>
            <a:r>
              <a:rPr lang="ko-KR" altLang="en-US" dirty="0" err="1" smtClean="0"/>
              <a:t>오하우</a:t>
            </a:r>
            <a:r>
              <a:rPr lang="ko-KR" altLang="en-US" dirty="0" smtClean="0"/>
              <a:t> 섬 진주만에 자리 잡은 미 해군 기지는 일요일 아침의 평온에 잠들어 있었다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킴멜</a:t>
            </a:r>
            <a:r>
              <a:rPr lang="ko-KR" altLang="en-US" dirty="0" smtClean="0"/>
              <a:t> 기지 사령관은 주말 휴가로 자리를 비웠고 전투기들은 지상요원들의 사보타주에 대비해 좁은 운동장에 날개를 맞댄 채 </a:t>
            </a:r>
            <a:r>
              <a:rPr lang="ko-KR" altLang="en-US" dirty="0" err="1" smtClean="0"/>
              <a:t>빽빽히</a:t>
            </a:r>
            <a:r>
              <a:rPr lang="ko-KR" altLang="en-US" dirty="0" smtClean="0"/>
              <a:t> 계류되어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갑자기 북쪽으로부터 전투기 편대가 날아들어 항구에 정박 중인 해군 함정들과 지상 군사 목표물에 무차별 폭격을 가하기 시작했다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전혀 무방비 상태의 진주만 미 해군기지에는 일본 항공편대의 파상공격이 하루 종일 계속되었다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전후 첫 내각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ja-JP" altLang="en-US" dirty="0" smtClean="0"/>
              <a:t>東久邇宮（ひがしくにのみや） 내각</a:t>
            </a:r>
            <a:endParaRPr lang="ko-KR" altLang="en-US" dirty="0"/>
          </a:p>
        </p:txBody>
      </p:sp>
      <p:pic>
        <p:nvPicPr>
          <p:cNvPr id="4" name="내용 개체 틀 3" descr="Cabinet_of_Prince_Higashikuni_Naruhik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006" y="1738302"/>
            <a:ext cx="6965205" cy="4762533"/>
          </a:xfrm>
        </p:spPr>
      </p:pic>
    </p:spTree>
    <p:extLst>
      <p:ext uri="{BB962C8B-B14F-4D97-AF65-F5344CB8AC3E}">
        <p14:creationId xmlns:p14="http://schemas.microsoft.com/office/powerpoint/2010/main" val="21269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일본의 패전</a:t>
            </a:r>
            <a:endParaRPr lang="ko-KR" altLang="en-US" sz="3000" dirty="0"/>
          </a:p>
        </p:txBody>
      </p:sp>
      <p:pic>
        <p:nvPicPr>
          <p:cNvPr id="5" name="그림 4" descr="95_i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968" y="3212976"/>
            <a:ext cx="5025065" cy="3452001"/>
          </a:xfrm>
          <a:prstGeom prst="rect">
            <a:avLst/>
          </a:prstGeom>
        </p:spPr>
      </p:pic>
      <p:pic>
        <p:nvPicPr>
          <p:cNvPr id="6" name="그림 5" descr="2015-09-26 14;08;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88" y="1268760"/>
            <a:ext cx="4114743" cy="3456384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44488" y="5085184"/>
            <a:ext cx="4104456" cy="13681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/>
              <a:t>1945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8</a:t>
            </a:r>
            <a:r>
              <a:rPr lang="ko-KR" altLang="en-US" sz="1200" dirty="0" smtClean="0"/>
              <a:t>월에 일본의 히로시마와 </a:t>
            </a:r>
            <a:r>
              <a:rPr lang="ko-KR" altLang="en-US" sz="1200" dirty="0" err="1" smtClean="0"/>
              <a:t>나가사키에</a:t>
            </a:r>
            <a:r>
              <a:rPr lang="ko-KR" altLang="en-US" sz="1200" dirty="0" smtClean="0"/>
              <a:t> 「</a:t>
            </a:r>
            <a:r>
              <a:rPr lang="ko-KR" altLang="en-US" sz="1200" dirty="0" err="1" smtClean="0"/>
              <a:t>리틀보이</a:t>
            </a:r>
            <a:r>
              <a:rPr lang="en-US" altLang="ko-KR" sz="1200" dirty="0" smtClean="0"/>
              <a:t>(little</a:t>
            </a:r>
            <a:r>
              <a:rPr lang="ko-KR" altLang="en-US" sz="1200" dirty="0" smtClean="0"/>
              <a:t> </a:t>
            </a:r>
            <a:r>
              <a:rPr lang="en-US" altLang="ko-KR" sz="1200" dirty="0" smtClean="0"/>
              <a:t>boy)</a:t>
            </a:r>
            <a:r>
              <a:rPr lang="ko-KR" altLang="en-US" sz="1200" dirty="0" smtClean="0"/>
              <a:t>」와 「</a:t>
            </a:r>
            <a:r>
              <a:rPr lang="ko-KR" altLang="en-US" sz="1200" dirty="0" err="1" smtClean="0"/>
              <a:t>팻맨</a:t>
            </a:r>
            <a:r>
              <a:rPr lang="en-US" altLang="ko-KR" sz="1200" dirty="0" smtClean="0"/>
              <a:t>(fat</a:t>
            </a:r>
            <a:r>
              <a:rPr lang="ko-KR" altLang="en-US" sz="1200" dirty="0" smtClean="0"/>
              <a:t> </a:t>
            </a:r>
            <a:r>
              <a:rPr lang="en-US" altLang="ko-KR" sz="1200" dirty="0" smtClean="0"/>
              <a:t>man)</a:t>
            </a:r>
            <a:r>
              <a:rPr lang="ko-KR" altLang="en-US" sz="1200" dirty="0" smtClean="0"/>
              <a:t>」</a:t>
            </a:r>
            <a:r>
              <a:rPr lang="ko-KR" altLang="en-US" sz="1200" dirty="0" err="1" smtClean="0"/>
              <a:t>으로</a:t>
            </a:r>
            <a:r>
              <a:rPr lang="ko-KR" altLang="en-US" sz="1200" dirty="0" smtClean="0"/>
              <a:t> 불리는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개 원자폭탄이 각각 투하되었다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이 원자폭탄은 한 순간에 모두 </a:t>
            </a:r>
            <a:r>
              <a:rPr lang="en-US" altLang="ko-KR" sz="1200" dirty="0" smtClean="0"/>
              <a:t>20</a:t>
            </a:r>
            <a:r>
              <a:rPr lang="ko-KR" altLang="en-US" sz="1200" dirty="0" err="1" smtClean="0"/>
              <a:t>여만명의</a:t>
            </a:r>
            <a:r>
              <a:rPr lang="ko-KR" altLang="en-US" sz="1200" dirty="0" smtClean="0"/>
              <a:t> 목숨을 앗아갔고 일본은 </a:t>
            </a:r>
            <a:r>
              <a:rPr lang="en-US" altLang="ko-KR" sz="1200" dirty="0" smtClean="0"/>
              <a:t>8</a:t>
            </a:r>
            <a:r>
              <a:rPr lang="ko-KR" altLang="en-US" sz="1200" dirty="0" smtClean="0"/>
              <a:t>월</a:t>
            </a:r>
            <a:r>
              <a:rPr lang="en-US" altLang="ko-KR" sz="1200" dirty="0" smtClean="0"/>
              <a:t>15</a:t>
            </a:r>
            <a:r>
              <a:rPr lang="ko-KR" altLang="en-US" sz="1200" dirty="0" smtClean="0"/>
              <a:t>일 무조건 항복을 선언했다</a:t>
            </a:r>
            <a:r>
              <a:rPr lang="en-US" altLang="ko-KR" sz="1200" dirty="0" smtClean="0"/>
              <a:t>. </a:t>
            </a:r>
          </a:p>
          <a:p>
            <a:endParaRPr lang="ko-KR" altLang="en-US" sz="1000" dirty="0"/>
          </a:p>
        </p:txBody>
      </p:sp>
      <p:sp>
        <p:nvSpPr>
          <p:cNvPr id="11" name="직사각형 10"/>
          <p:cNvSpPr/>
          <p:nvPr/>
        </p:nvSpPr>
        <p:spPr>
          <a:xfrm>
            <a:off x="4664968" y="1268760"/>
            <a:ext cx="5040560" cy="172819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 smtClean="0"/>
              <a:t>1945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8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15</a:t>
            </a:r>
            <a:r>
              <a:rPr lang="ko-KR" altLang="en-US" sz="1200" dirty="0" smtClean="0"/>
              <a:t>일 정오 전국에 히로히토 천황의 종전조서가 낭독되었다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일본국민은 처음으로 천황의 목소리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옥음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玉音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을 들었다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일본의 패배와 항복이 명백했지만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천황이 발표한 조서에는 항복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패배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종전 등의 용어는 사용하지 않았고</a:t>
            </a:r>
            <a:r>
              <a:rPr lang="en-US" altLang="ko-KR" sz="1200" dirty="0" smtClean="0"/>
              <a:t>, '</a:t>
            </a:r>
            <a:r>
              <a:rPr lang="ko-KR" altLang="en-US" sz="1200" dirty="0" smtClean="0"/>
              <a:t>전쟁 상황이 호전되지 않고</a:t>
            </a:r>
            <a:r>
              <a:rPr lang="en-US" altLang="ko-KR" sz="1200" dirty="0" smtClean="0"/>
              <a:t>', '</a:t>
            </a:r>
            <a:r>
              <a:rPr lang="ko-KR" altLang="en-US" sz="1200" dirty="0" smtClean="0"/>
              <a:t>세계의 대세와 일본의 현상을 고려해서 비상조치를 통해 시국을 수습하고자</a:t>
            </a:r>
            <a:r>
              <a:rPr lang="en-US" altLang="ko-KR" sz="1200" dirty="0" smtClean="0"/>
              <a:t>' </a:t>
            </a:r>
            <a:r>
              <a:rPr lang="ko-KR" altLang="en-US" sz="1200" dirty="0" smtClean="0"/>
              <a:t>연합국의 선언을 받아들이기로 했다는 요지였다</a:t>
            </a:r>
            <a:r>
              <a:rPr lang="en-US" altLang="ko-KR" sz="1200" dirty="0" smtClean="0"/>
              <a:t>.</a:t>
            </a:r>
          </a:p>
          <a:p>
            <a:endParaRPr lang="ko-KR" alt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l391204200908142147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556792"/>
            <a:ext cx="4421919" cy="4708525"/>
          </a:xfrm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패전 후 일본의 상황</a:t>
            </a:r>
            <a:endParaRPr lang="ko-KR" altLang="en-US" sz="3000" dirty="0"/>
          </a:p>
        </p:txBody>
      </p:sp>
      <p:sp>
        <p:nvSpPr>
          <p:cNvPr id="7" name="직사각형 6"/>
          <p:cNvSpPr/>
          <p:nvPr/>
        </p:nvSpPr>
        <p:spPr>
          <a:xfrm>
            <a:off x="488504" y="1556792"/>
            <a:ext cx="4176464" cy="46805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dirty="0" smtClean="0"/>
              <a:t>포츠담 회담에서 합의 된 바 패전 후 일본의 관리는 연합국 사령부에서 </a:t>
            </a:r>
            <a:r>
              <a:rPr lang="en-US" altLang="ko-KR" dirty="0" smtClean="0"/>
              <a:t>6</a:t>
            </a:r>
            <a:r>
              <a:rPr lang="ko-KR" altLang="en-US" dirty="0" smtClean="0"/>
              <a:t>년간 점령 통치를 하게 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사실상 연합군이 점령 통치라고 하지만 미 극동 사령관이 연합국 군 사령관을 겸임하는 것으로 미국의 점령 통치라도 보아도 무방하다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fontAlgn="base"/>
            <a:r>
              <a:rPr lang="en-US" altLang="ko-KR" dirty="0" smtClean="0"/>
              <a:t>. </a:t>
            </a:r>
            <a:endParaRPr lang="ko-KR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36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6536" y="1844824"/>
            <a:ext cx="3528392" cy="4366822"/>
          </a:xfrm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패전 후 일본에 대한 연합군의 정책</a:t>
            </a:r>
            <a:endParaRPr lang="ko-KR" altLang="en-US" sz="3000" dirty="0"/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457056" y="1844824"/>
            <a:ext cx="3456384" cy="1728192"/>
          </a:xfrm>
          <a:prstGeom prst="wedgeRoundRectCallout">
            <a:avLst>
              <a:gd name="adj1" fmla="val -75004"/>
              <a:gd name="adj2" fmla="val 398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“</a:t>
            </a:r>
            <a:r>
              <a:rPr lang="ko-KR" altLang="en-US" dirty="0" smtClean="0"/>
              <a:t>일본을 민주주의가 발달한 농업국가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동양의 스위스로 만들겠다</a:t>
            </a:r>
            <a:r>
              <a:rPr lang="en-US" altLang="ko-KR" dirty="0" smtClean="0"/>
              <a:t>.”</a:t>
            </a:r>
            <a:endParaRPr lang="ko-KR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313040" y="260648"/>
            <a:ext cx="4162872" cy="553998"/>
          </a:xfr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3000" dirty="0" smtClean="0"/>
              <a:t>경제</a:t>
            </a:r>
            <a:endParaRPr lang="ko-KR" altLang="en-US" sz="30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58080" y="260648"/>
            <a:ext cx="4162872" cy="55399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정치</a:t>
            </a:r>
            <a:endParaRPr kumimoji="0" lang="ko-KR" altLang="en-US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44488" y="1340768"/>
            <a:ext cx="4176464" cy="48965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 smtClean="0"/>
              <a:t>국가와 신도의 분리 지령을 내고 국가신도 폐지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신앙의 자유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정교분리 원칙을 밝히고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이를 신헌법에 반영하도록 조치하였다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공인자격으로 신사에 참배하는 행위나 특정종교 단체에 대한 공금지출이 금지되었다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신관은 공무원의 지위를 상실했다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신사는 민간 종교법인의 지위를 가지게 되었다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r>
              <a:rPr lang="en-US" altLang="ko-KR" sz="1200" dirty="0" smtClean="0"/>
              <a:t>1946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월에 천황은 스스로 신격을 부정하고 인간 선언을 하였다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또 전쟁협력자를 공직에서 추방하는 공직 추방령을 발표하였다</a:t>
            </a:r>
            <a:r>
              <a:rPr lang="en-US" altLang="ko-KR" sz="1200" dirty="0" smtClean="0"/>
              <a:t>. 1947</a:t>
            </a:r>
            <a:r>
              <a:rPr lang="ko-KR" altLang="en-US" sz="1200" dirty="0" smtClean="0"/>
              <a:t>년에는 공직추방령이 지방정계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언론계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경제계로 확산됨에 따라 지방의회 의원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시정촌장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통제단체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유력은행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회사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출판단체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언론기관의 간부 등도 대상자가 되어 전국 </a:t>
            </a:r>
            <a:r>
              <a:rPr lang="ko-KR" altLang="en-US" sz="1200" dirty="0" err="1" smtClean="0"/>
              <a:t>공직추방자는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20</a:t>
            </a:r>
            <a:r>
              <a:rPr lang="ko-KR" altLang="en-US" sz="1200" dirty="0" smtClean="0"/>
              <a:t>만 명을 넘게 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이 공직추방은 다시 신문들이 </a:t>
            </a:r>
            <a:r>
              <a:rPr lang="en-US" altLang="ko-KR" sz="1200" dirty="0" smtClean="0"/>
              <a:t>'</a:t>
            </a:r>
            <a:r>
              <a:rPr lang="ko-KR" altLang="en-US" sz="1200" dirty="0" smtClean="0"/>
              <a:t>무혈혁명</a:t>
            </a:r>
            <a:r>
              <a:rPr lang="en-US" altLang="ko-KR" sz="1200" dirty="0" smtClean="0"/>
              <a:t>'</a:t>
            </a:r>
            <a:r>
              <a:rPr lang="ko-KR" altLang="en-US" sz="1200" dirty="0" smtClean="0"/>
              <a:t>이라 표현할 정도였다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전쟁시기의 탄압법규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특별고등경찰은 폐지되고 정치범은 석방되었다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r>
              <a:rPr lang="en-US" altLang="ko-KR" sz="1200" dirty="0" smtClean="0"/>
              <a:t>1945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월 여성해방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노동조합의 결성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교육의 자유화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압제적 법제도의 철폐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경제 민주화 등 </a:t>
            </a:r>
            <a:r>
              <a:rPr lang="en-US" altLang="ko-KR" sz="1200" dirty="0" smtClean="0"/>
              <a:t>5</a:t>
            </a:r>
            <a:r>
              <a:rPr lang="ko-KR" altLang="en-US" sz="1200" dirty="0" smtClean="0"/>
              <a:t>대 강령이 발령되었다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우선 여성에 대한 참정권 부여와 선거권 연령 인하를 포함한 중의원 선거법 개정에 착수하여 최초로 남녀 보통선거가 실현되었다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첫 총선거는 </a:t>
            </a:r>
            <a:r>
              <a:rPr lang="en-US" altLang="ko-KR" sz="1200" dirty="0" smtClean="0"/>
              <a:t>1946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월에 실시되었다</a:t>
            </a:r>
            <a:r>
              <a:rPr lang="en-US" altLang="ko-KR" sz="1200" dirty="0" smtClean="0"/>
              <a:t>.</a:t>
            </a:r>
            <a:r>
              <a:rPr lang="en-US" altLang="ko-KR" sz="1200" b="1" dirty="0" smtClean="0"/>
              <a:t>[</a:t>
            </a:r>
            <a:endParaRPr lang="en-US" altLang="ko-KR" sz="1200" dirty="0"/>
          </a:p>
        </p:txBody>
      </p:sp>
      <p:sp>
        <p:nvSpPr>
          <p:cNvPr id="8" name="직사각형 7"/>
          <p:cNvSpPr/>
          <p:nvPr/>
        </p:nvSpPr>
        <p:spPr>
          <a:xfrm>
            <a:off x="5313040" y="1340768"/>
            <a:ext cx="4176464" cy="48965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1200" dirty="0" smtClean="0"/>
              <a:t>첫째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재벌의 해체이다</a:t>
            </a:r>
            <a:r>
              <a:rPr lang="en-US" altLang="ko-KR" sz="1200" dirty="0" smtClean="0"/>
              <a:t>. 1947</a:t>
            </a:r>
            <a:r>
              <a:rPr lang="ko-KR" altLang="en-US" sz="1200" dirty="0" smtClean="0"/>
              <a:t>년 독점금지법과 과도경제력 </a:t>
            </a:r>
            <a:r>
              <a:rPr lang="ko-KR" altLang="en-US" sz="1200" dirty="0" err="1" smtClean="0"/>
              <a:t>집중배제법이</a:t>
            </a:r>
            <a:r>
              <a:rPr lang="ko-KR" altLang="en-US" sz="1200" dirty="0" smtClean="0"/>
              <a:t> 제정되어 </a:t>
            </a:r>
            <a:r>
              <a:rPr lang="en-US" altLang="ko-KR" sz="1200" dirty="0" smtClean="0"/>
              <a:t>1947</a:t>
            </a:r>
            <a:r>
              <a:rPr lang="ko-KR" altLang="en-US" sz="1200" dirty="0" smtClean="0"/>
              <a:t>년 이후 </a:t>
            </a:r>
            <a:r>
              <a:rPr lang="en-US" altLang="ko-KR" sz="1200" dirty="0" smtClean="0"/>
              <a:t>83</a:t>
            </a:r>
            <a:r>
              <a:rPr lang="ko-KR" altLang="en-US" sz="1200" dirty="0" smtClean="0"/>
              <a:t>개 사에 이르는 재벌이 해체되면서 경제성장의 기반이 되는 경쟁적 환경이 정비되었다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 fontAlgn="base"/>
            <a:r>
              <a:rPr lang="ko-KR" altLang="en-US" sz="1200" dirty="0" smtClean="0"/>
              <a:t>둘째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농지개혁이다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농지 총면적에서 차지하는 소작지의 비율은 전국평균 </a:t>
            </a:r>
            <a:r>
              <a:rPr lang="en-US" altLang="ko-KR" sz="1200" dirty="0" smtClean="0"/>
              <a:t>46%</a:t>
            </a:r>
            <a:r>
              <a:rPr lang="ko-KR" altLang="en-US" sz="1200" dirty="0" smtClean="0"/>
              <a:t>에서 </a:t>
            </a:r>
            <a:r>
              <a:rPr lang="en-US" altLang="ko-KR" sz="1200" dirty="0" smtClean="0"/>
              <a:t>10% </a:t>
            </a:r>
            <a:r>
              <a:rPr lang="ko-KR" altLang="en-US" sz="1200" dirty="0" smtClean="0"/>
              <a:t>전후로 감소했다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소유권이 이전되면서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대규모의 토지개량이 이루어지고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새로운 벼농사기술도 도입되어 쌀의 생산력은 급속하게 높아졌다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 fontAlgn="base"/>
            <a:r>
              <a:rPr lang="ko-KR" altLang="en-US" sz="1200" dirty="0" smtClean="0"/>
              <a:t>셋째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노동민주화이다</a:t>
            </a:r>
            <a:r>
              <a:rPr lang="en-US" altLang="ko-KR" sz="1200" dirty="0" smtClean="0"/>
              <a:t>. </a:t>
            </a:r>
            <a:r>
              <a:rPr lang="ko-KR" altLang="en-US" sz="1200" dirty="0" err="1" smtClean="0"/>
              <a:t>전시중</a:t>
            </a:r>
            <a:r>
              <a:rPr lang="ko-KR" altLang="en-US" sz="1200" dirty="0" smtClean="0"/>
              <a:t> 해체되어 법적으로 인정되지 않았던 노동조합조직이 장려되었고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노동자의 지위향상을 도모하기 위해 노동조합법</a:t>
            </a:r>
            <a:r>
              <a:rPr lang="en-US" altLang="ko-KR" sz="1200" dirty="0" smtClean="0"/>
              <a:t>(1945</a:t>
            </a:r>
            <a:r>
              <a:rPr lang="ko-KR" altLang="en-US" sz="1200" dirty="0" smtClean="0"/>
              <a:t>년</a:t>
            </a:r>
            <a:r>
              <a:rPr lang="en-US" altLang="ko-KR" sz="1200" dirty="0" smtClean="0"/>
              <a:t>), </a:t>
            </a:r>
            <a:r>
              <a:rPr lang="ko-KR" altLang="en-US" sz="1200" dirty="0" smtClean="0"/>
              <a:t>노동관계조정법</a:t>
            </a:r>
            <a:r>
              <a:rPr lang="en-US" altLang="ko-KR" sz="1200" dirty="0" smtClean="0"/>
              <a:t>(1946</a:t>
            </a:r>
            <a:r>
              <a:rPr lang="ko-KR" altLang="en-US" sz="1200" dirty="0" smtClean="0"/>
              <a:t>년</a:t>
            </a:r>
            <a:r>
              <a:rPr lang="en-US" altLang="ko-KR" sz="1200" dirty="0" smtClean="0"/>
              <a:t>), </a:t>
            </a:r>
            <a:r>
              <a:rPr lang="ko-KR" altLang="en-US" sz="1200" dirty="0" smtClean="0"/>
              <a:t>노동기준법</a:t>
            </a:r>
            <a:r>
              <a:rPr lang="en-US" altLang="ko-KR" sz="1200" dirty="0" smtClean="0"/>
              <a:t>(1947</a:t>
            </a:r>
            <a:r>
              <a:rPr lang="ko-KR" altLang="en-US" sz="1200" dirty="0" smtClean="0"/>
              <a:t>년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의 노동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법이 제정되었다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이로 인해 노동조합 조직률은 </a:t>
            </a:r>
            <a:r>
              <a:rPr lang="en-US" altLang="ko-KR" sz="1200" dirty="0" smtClean="0"/>
              <a:t>1945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0%</a:t>
            </a:r>
            <a:r>
              <a:rPr lang="ko-KR" altLang="en-US" sz="1200" dirty="0" smtClean="0"/>
              <a:t>이던 것이 </a:t>
            </a:r>
            <a:r>
              <a:rPr lang="en-US" altLang="ko-KR" sz="1200" dirty="0" smtClean="0"/>
              <a:t>1949</a:t>
            </a:r>
            <a:r>
              <a:rPr lang="ko-KR" altLang="en-US" sz="1200" dirty="0" smtClean="0"/>
              <a:t>년에는 </a:t>
            </a:r>
            <a:r>
              <a:rPr lang="en-US" altLang="ko-KR" sz="1200" dirty="0" smtClean="0"/>
              <a:t>55.8%</a:t>
            </a:r>
            <a:r>
              <a:rPr lang="ko-KR" altLang="en-US" sz="1200" dirty="0" smtClean="0"/>
              <a:t>까지 상승하였다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58080" y="260648"/>
            <a:ext cx="9131424" cy="55399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평화 헌법</a:t>
            </a:r>
            <a:endParaRPr kumimoji="0" lang="ko-KR" altLang="en-US" sz="3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44488" y="1988840"/>
            <a:ext cx="9073008" cy="30243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200" dirty="0" smtClean="0"/>
              <a:t>1946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11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일 공포되고 </a:t>
            </a:r>
            <a:r>
              <a:rPr lang="en-US" altLang="ko-KR" sz="1200" dirty="0" smtClean="0"/>
              <a:t>1947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5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일부터 시행된 현행 일본 헌법은 전문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前文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과 전 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장 </a:t>
            </a:r>
            <a:r>
              <a:rPr lang="en-US" altLang="ko-KR" sz="1200" dirty="0" smtClean="0"/>
              <a:t>99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그리고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개조의 부칙으로 이루어져 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제정 후 아직까지 한 번도 개정된 적이 없는 현행 헌법은 전전의 대일본제국헌법이 천황주권을 인정하였던 것에 반하여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헌법에서는 국민주권이 명기되어 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현행 헌법에 의하면 천황은 </a:t>
            </a:r>
            <a:r>
              <a:rPr lang="en-US" altLang="ko-KR" sz="1200" dirty="0" smtClean="0"/>
              <a:t>"</a:t>
            </a:r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및 일본 국민의 통합의 상징</a:t>
            </a:r>
            <a:r>
              <a:rPr lang="en-US" altLang="ko-KR" sz="1200" dirty="0" smtClean="0"/>
              <a:t>"</a:t>
            </a:r>
            <a:r>
              <a:rPr lang="ko-KR" altLang="en-US" sz="1200" dirty="0" smtClean="0"/>
              <a:t>으로 기능할 뿐 국정 참여의 권한은 부정되며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내각의 조언과 승인에 의해 정해진 국사행위만을 행할 수 있게 되어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 fontAlgn="base"/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헌법의 기본원칙은 국민주권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평화주의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기본적 인권의 중시라는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가지 내용으로 요약할 수 있는데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그중</a:t>
            </a:r>
            <a:r>
              <a:rPr lang="ko-KR" altLang="en-US" sz="1200" dirty="0" smtClean="0"/>
              <a:t> 특징적인 것이 헌법 제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조의 평화주의 조항이다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즉 전쟁의 포기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전력 보유 금지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교전권의 부인으로 요약되는 </a:t>
            </a:r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헌법의 평화주의는 세계적으로 그 예를 찾아보기 힘든 내용이다</a:t>
            </a:r>
            <a:r>
              <a:rPr lang="en-US" altLang="ko-KR" sz="1200" dirty="0" smtClean="0"/>
              <a:t>. </a:t>
            </a:r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헌법의 평화주의는 헌법 전문과 제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장 제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조에 명시되어 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즉 </a:t>
            </a:r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헌법 제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조에는 ① 일본 국민은 정의와 질서를 기조로 하는 국제평화를 성실하게 희구하여 국권의 발동인 전쟁과 무력에 의한 위협 또는 무력의 행사는 국제분쟁을 해결하는 수단으로는 영원히 이것을 포기한다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② 전항의 목적을 달성하기 위해 육</a:t>
            </a:r>
            <a:r>
              <a:rPr lang="en-US" altLang="ko-KR" sz="1200" dirty="0" smtClean="0"/>
              <a:t>·</a:t>
            </a:r>
            <a:r>
              <a:rPr lang="ko-KR" altLang="en-US" sz="1200" dirty="0" smtClean="0"/>
              <a:t>해</a:t>
            </a:r>
            <a:r>
              <a:rPr lang="en-US" altLang="ko-KR" sz="1200" dirty="0" smtClean="0"/>
              <a:t>·</a:t>
            </a:r>
            <a:r>
              <a:rPr lang="ko-KR" altLang="en-US" sz="1200" dirty="0" smtClean="0"/>
              <a:t>공군 및 기타 전력을 보유하지 않는다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국가의 교전권은 인정하지 않는다고 규정되어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 fontAlgn="base"/>
            <a:r>
              <a:rPr lang="ko-KR" altLang="en-US" sz="1200" dirty="0" smtClean="0"/>
              <a:t>위가 일본의 헌법 내용이다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 fontAlgn="base"/>
            <a:r>
              <a:rPr lang="ko-KR" altLang="en-US" sz="1200" dirty="0" smtClean="0"/>
              <a:t>이러한 </a:t>
            </a:r>
            <a:r>
              <a:rPr lang="ko-KR" altLang="en-US" sz="1200" dirty="0" err="1" smtClean="0"/>
              <a:t>일본국</a:t>
            </a:r>
            <a:r>
              <a:rPr lang="ko-KR" altLang="en-US" sz="1200" dirty="0" smtClean="0"/>
              <a:t> 헌법의 평화주의 원칙은 일본의 주변국에 대한 침략행위를 두 번 다시 허용하지 않겠다는 </a:t>
            </a:r>
            <a:r>
              <a:rPr lang="en-US" altLang="ko-KR" sz="1200" dirty="0" smtClean="0"/>
              <a:t>GHQ</a:t>
            </a:r>
            <a:r>
              <a:rPr lang="ko-KR" altLang="en-US" sz="1200" dirty="0" smtClean="0"/>
              <a:t>의 의지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미국의 의지라고 할 수 있다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가 강하게 반영된 결과이다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전쟁 포기를 위한 방법을 구체화한 것이 전력을 보유하지 않겠다는 것과 교전권의 부인 조항인데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최초에 이 헌법조항의 취지는 자위전쟁이나 자위력조차도 인정하지 않는다는 것이었다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패전 후 일본의 성장</a:t>
            </a:r>
            <a:endParaRPr lang="ko-KR" altLang="en-US" sz="3000" dirty="0"/>
          </a:p>
        </p:txBody>
      </p:sp>
      <p:sp>
        <p:nvSpPr>
          <p:cNvPr id="11" name="직사각형 10"/>
          <p:cNvSpPr/>
          <p:nvPr/>
        </p:nvSpPr>
        <p:spPr>
          <a:xfrm>
            <a:off x="4592960" y="1484784"/>
            <a:ext cx="4752528" cy="46085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200" dirty="0" smtClean="0"/>
              <a:t>1950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6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25</a:t>
            </a:r>
            <a:r>
              <a:rPr lang="ko-KR" altLang="en-US" sz="1200" dirty="0" smtClean="0"/>
              <a:t>일 한국전쟁이 팡하고 터졌을 때 요시다 </a:t>
            </a:r>
            <a:r>
              <a:rPr lang="ko-KR" altLang="en-US" sz="1200" dirty="0" err="1" smtClean="0"/>
              <a:t>시게루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한국 </a:t>
            </a:r>
            <a:r>
              <a:rPr lang="ko-KR" altLang="en-US" sz="1200" dirty="0" err="1" smtClean="0"/>
              <a:t>전쟁시</a:t>
            </a:r>
            <a:r>
              <a:rPr lang="ko-KR" altLang="en-US" sz="1200" dirty="0" smtClean="0"/>
              <a:t> 수상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박수를 쳤다고 한다</a:t>
            </a:r>
            <a:r>
              <a:rPr lang="en-US" altLang="ko-KR" sz="1200" dirty="0" smtClean="0"/>
              <a:t>. “</a:t>
            </a:r>
            <a:r>
              <a:rPr lang="ko-KR" altLang="en-US" sz="1200" dirty="0" smtClean="0"/>
              <a:t>됐다 이제 일본을 살았다 </a:t>
            </a:r>
            <a:r>
              <a:rPr lang="en-US" altLang="ko-KR" sz="1200" dirty="0" smtClean="0"/>
              <a:t>“</a:t>
            </a:r>
            <a:r>
              <a:rPr lang="ko-KR" altLang="en-US" sz="1200" dirty="0" smtClean="0"/>
              <a:t>하고</a:t>
            </a:r>
            <a:endParaRPr lang="en-US" altLang="ko-KR" sz="1200" dirty="0" smtClean="0"/>
          </a:p>
          <a:p>
            <a:pPr fontAlgn="base"/>
            <a:endParaRPr lang="en-US" altLang="ko-KR" sz="1200" dirty="0" smtClean="0"/>
          </a:p>
          <a:p>
            <a:pPr fontAlgn="base"/>
            <a:r>
              <a:rPr lang="ko-KR" altLang="en-US" sz="1200" dirty="0" smtClean="0"/>
              <a:t>본토가 머나먼 태평양 건너에 있는 미국은 한국에 물자를 공급하기 위해선 일본의 공장을 가동할 수 밖에는 없었다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일본은 전쟁을 치른 지 얼마 되지 않아 군수물자를 보급하기 위한 공장들이 많았고 일본만한 보급 기지가 없었기에 미군은 일단 급한 불부터 끄자는 생각으로 한국전쟁을 치를 물자를 일본에서 구하게 된다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그로 인해 일본은 한국전쟁 특수를 누린다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전쟁은 강 건너 불구경하는 나라가 젤 큰 이익을 본다는 건 미국은 이미 경험으로 알고 있었다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하지만 어쩔 수 없었다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미국 입장에서 남한 일본을 중심으로 한 자본주의 진영을 소련에게 빼앗기면 자칫 잘못하면 동 아시아 전체가 사회주의화 될 가능성을 무시할 수 없었다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미군의 특수에 의한 외화 수입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收入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은 실로 커서 일본의 국제수지는 수출증가와 특수에 의해 단번에 개선되었고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이로 인해 연간 </a:t>
            </a:r>
            <a:r>
              <a:rPr lang="en-US" altLang="ko-KR" sz="1200" dirty="0" smtClean="0"/>
              <a:t>20</a:t>
            </a:r>
            <a:r>
              <a:rPr lang="ko-KR" altLang="en-US" sz="1200" dirty="0" smtClean="0"/>
              <a:t>억 달러 정도의 생산증가를 위한 원재료 수입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輸入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이 가능하게 되었다</a:t>
            </a:r>
            <a:r>
              <a:rPr lang="en-US" altLang="ko-KR" sz="1200" dirty="0" smtClean="0"/>
              <a:t>. 1949∼50</a:t>
            </a:r>
            <a:r>
              <a:rPr lang="ko-KR" altLang="en-US" sz="1200" dirty="0" smtClean="0"/>
              <a:t>년에는 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억 달러의 수입이 고작이었던 일본 경제로서 </a:t>
            </a:r>
            <a:r>
              <a:rPr lang="en-US" altLang="ko-KR" sz="1200" dirty="0" smtClean="0"/>
              <a:t>20</a:t>
            </a:r>
            <a:r>
              <a:rPr lang="ko-KR" altLang="en-US" sz="1200" dirty="0" smtClean="0"/>
              <a:t>억 달러의 수입이 가능하게 된 것은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수입원재료에 의존하는 주요 산업의 생산규모를 거의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배로 가능케 하는 것이었다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당시에는 전력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철강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해운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석탄 등 기초산업의 생산부족이 문제였다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그러나 원료수입 증가로 이들 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대 산업을 중심으로 생산증가를 위해 기업의 설비투자와 기술혁신을 활발히 할 수 있게 하는 계기가 되어 경제부흥이 시작되었다</a:t>
            </a:r>
            <a:r>
              <a:rPr lang="en-US" altLang="ko-KR" sz="1200" dirty="0" smtClean="0"/>
              <a:t>. </a:t>
            </a:r>
            <a:r>
              <a:rPr lang="ko-KR" altLang="en-US" sz="1200" dirty="0" err="1" smtClean="0"/>
              <a:t>한국전쟁란으로</a:t>
            </a:r>
            <a:r>
              <a:rPr lang="ko-KR" altLang="en-US" sz="1200" dirty="0" smtClean="0"/>
              <a:t> 인한 붐은 패전과 재건정비에 고충을 겪고 있던 일본이 경제를 회복시키는 데 있어 무엇보다 큰 영양소가 되었다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pic>
        <p:nvPicPr>
          <p:cNvPr id="14" name="그림 13" descr="Shigeru_Yoshida_smilin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504" y="1412776"/>
            <a:ext cx="3240360" cy="43804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l_2013081401001803400142503_59_20130814014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9144" y="1412776"/>
            <a:ext cx="3264363" cy="2448272"/>
          </a:xfrm>
          <a:prstGeom prst="rect">
            <a:avLst/>
          </a:prstGeom>
        </p:spPr>
      </p:pic>
      <p:pic>
        <p:nvPicPr>
          <p:cNvPr id="6" name="그림 5" descr="4-k2h6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8969" y="3933056"/>
            <a:ext cx="3742148" cy="2592288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8915400" cy="553998"/>
          </a:xfr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ko-KR" altLang="en-US" sz="3000" dirty="0" smtClean="0"/>
              <a:t>일본의 자위대</a:t>
            </a:r>
            <a:endParaRPr lang="ko-KR" altLang="en-US" sz="3000" dirty="0"/>
          </a:p>
        </p:txBody>
      </p:sp>
      <p:sp>
        <p:nvSpPr>
          <p:cNvPr id="9" name="직사각형 8"/>
          <p:cNvSpPr/>
          <p:nvPr/>
        </p:nvSpPr>
        <p:spPr>
          <a:xfrm>
            <a:off x="632520" y="1052736"/>
            <a:ext cx="4536504" cy="23762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altLang="ko-KR" sz="1200" dirty="0" smtClean="0">
                <a:solidFill>
                  <a:schemeClr val="tx1"/>
                </a:solidFill>
              </a:rPr>
              <a:t>1945</a:t>
            </a:r>
            <a:r>
              <a:rPr lang="ko-KR" altLang="en-US" sz="1200" dirty="0" smtClean="0">
                <a:solidFill>
                  <a:schemeClr val="tx1"/>
                </a:solidFill>
              </a:rPr>
              <a:t>년 </a:t>
            </a:r>
            <a:r>
              <a:rPr lang="en-US" altLang="ko-KR" sz="1200" dirty="0" smtClean="0">
                <a:solidFill>
                  <a:schemeClr val="tx1"/>
                </a:solidFill>
              </a:rPr>
              <a:t>8</a:t>
            </a:r>
            <a:r>
              <a:rPr lang="ko-KR" altLang="en-US" sz="1200" dirty="0" smtClean="0">
                <a:solidFill>
                  <a:schemeClr val="tx1"/>
                </a:solidFill>
              </a:rPr>
              <a:t>월 </a:t>
            </a:r>
            <a:r>
              <a:rPr lang="en-US" altLang="ko-KR" sz="1200" dirty="0" smtClean="0">
                <a:solidFill>
                  <a:schemeClr val="tx1"/>
                </a:solidFill>
              </a:rPr>
              <a:t>15</a:t>
            </a:r>
            <a:r>
              <a:rPr lang="ko-KR" altLang="en-US" sz="1200" dirty="0" smtClean="0">
                <a:solidFill>
                  <a:schemeClr val="tx1"/>
                </a:solidFill>
              </a:rPr>
              <a:t>일</a:t>
            </a:r>
            <a:r>
              <a:rPr lang="en-US" altLang="ko-KR" sz="1200" dirty="0" smtClean="0">
                <a:solidFill>
                  <a:schemeClr val="tx1"/>
                </a:solidFill>
              </a:rPr>
              <a:t>, </a:t>
            </a:r>
            <a:r>
              <a:rPr lang="ko-KR" altLang="en-US" sz="1200" dirty="0" smtClean="0">
                <a:solidFill>
                  <a:schemeClr val="tx1"/>
                </a:solidFill>
              </a:rPr>
              <a:t>일본은 제</a:t>
            </a:r>
            <a:r>
              <a:rPr lang="en-US" altLang="ko-KR" sz="1200" dirty="0" smtClean="0">
                <a:solidFill>
                  <a:schemeClr val="tx1"/>
                </a:solidFill>
              </a:rPr>
              <a:t>2</a:t>
            </a:r>
            <a:r>
              <a:rPr lang="ko-KR" altLang="en-US" sz="1200" dirty="0" smtClean="0">
                <a:solidFill>
                  <a:schemeClr val="tx1"/>
                </a:solidFill>
              </a:rPr>
              <a:t>차 세계 대전에서 패하면서 육군</a:t>
            </a:r>
            <a:r>
              <a:rPr lang="en-US" altLang="ko-KR" sz="1200" dirty="0" smtClean="0">
                <a:solidFill>
                  <a:schemeClr val="tx1"/>
                </a:solidFill>
              </a:rPr>
              <a:t>·</a:t>
            </a:r>
            <a:r>
              <a:rPr lang="ko-KR" altLang="en-US" sz="1200" dirty="0" smtClean="0">
                <a:solidFill>
                  <a:schemeClr val="tx1"/>
                </a:solidFill>
              </a:rPr>
              <a:t>해군</a:t>
            </a:r>
            <a:r>
              <a:rPr lang="en-US" altLang="ko-KR" sz="1200" dirty="0" smtClean="0">
                <a:solidFill>
                  <a:schemeClr val="tx1"/>
                </a:solidFill>
              </a:rPr>
              <a:t> · </a:t>
            </a:r>
            <a:r>
              <a:rPr lang="ko-KR" altLang="en-US" sz="1200" dirty="0" smtClean="0">
                <a:solidFill>
                  <a:schemeClr val="tx1"/>
                </a:solidFill>
              </a:rPr>
              <a:t>공군의 전력을 보유하지 않을 것을 선언하였으나</a:t>
            </a:r>
            <a:r>
              <a:rPr lang="en-US" altLang="ko-KR" sz="1200" dirty="0" smtClean="0">
                <a:solidFill>
                  <a:schemeClr val="tx1"/>
                </a:solidFill>
              </a:rPr>
              <a:t>, 1950</a:t>
            </a:r>
            <a:r>
              <a:rPr lang="ko-KR" altLang="en-US" sz="1200" dirty="0" smtClean="0">
                <a:solidFill>
                  <a:schemeClr val="tx1"/>
                </a:solidFill>
              </a:rPr>
              <a:t>년 </a:t>
            </a:r>
            <a:r>
              <a:rPr lang="en-US" altLang="ko-KR" sz="1200" dirty="0" smtClean="0">
                <a:solidFill>
                  <a:schemeClr val="tx1"/>
                </a:solidFill>
              </a:rPr>
              <a:t>6·25</a:t>
            </a:r>
            <a:r>
              <a:rPr lang="ko-KR" altLang="en-US" sz="1200" dirty="0" smtClean="0">
                <a:solidFill>
                  <a:schemeClr val="tx1"/>
                </a:solidFill>
              </a:rPr>
              <a:t>전쟁이 발발하면서 일본의 치안유지를 목적으로 경찰예비대를 창설하였다</a:t>
            </a:r>
            <a:r>
              <a:rPr lang="en-US" altLang="ko-KR" sz="1200" dirty="0" smtClean="0">
                <a:solidFill>
                  <a:schemeClr val="tx1"/>
                </a:solidFill>
              </a:rPr>
              <a:t>. </a:t>
            </a:r>
            <a:r>
              <a:rPr lang="ko-KR" altLang="en-US" sz="1200" dirty="0" smtClean="0">
                <a:solidFill>
                  <a:schemeClr val="tx1"/>
                </a:solidFill>
              </a:rPr>
              <a:t>이어 </a:t>
            </a:r>
            <a:r>
              <a:rPr lang="en-US" altLang="ko-KR" sz="1200" dirty="0" smtClean="0">
                <a:solidFill>
                  <a:schemeClr val="tx1"/>
                </a:solidFill>
              </a:rPr>
              <a:t>1952</a:t>
            </a:r>
            <a:r>
              <a:rPr lang="ko-KR" altLang="en-US" sz="1200" dirty="0" smtClean="0">
                <a:solidFill>
                  <a:schemeClr val="tx1"/>
                </a:solidFill>
              </a:rPr>
              <a:t>년 보안대로 재편한 뒤</a:t>
            </a:r>
            <a:r>
              <a:rPr lang="en-US" altLang="ko-KR" sz="1200" dirty="0" smtClean="0">
                <a:solidFill>
                  <a:schemeClr val="tx1"/>
                </a:solidFill>
              </a:rPr>
              <a:t>, 1954</a:t>
            </a:r>
            <a:r>
              <a:rPr lang="ko-KR" altLang="en-US" sz="1200" dirty="0" smtClean="0">
                <a:solidFill>
                  <a:schemeClr val="tx1"/>
                </a:solidFill>
              </a:rPr>
              <a:t>년 현재의 자위대로 명칭을 변경하였다</a:t>
            </a:r>
            <a:r>
              <a:rPr lang="en-US" altLang="ko-KR" sz="1200" dirty="0" smtClean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1200" dirty="0" smtClean="0"/>
              <a:t>명목상으로는 군대가 아니어서 자위대원은 군사재판이 아닌 일반재판을 받으며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최고 지휘권은 내각 총리대신이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통상업무는 방위장관이 가진다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그러나 자위대는 아시아 최강을 자랑할 정도로 막강한 전력을 가지고 있는 실질적인 군대로서</a:t>
            </a:r>
            <a:r>
              <a:rPr lang="en-US" altLang="ko-KR" sz="1200" dirty="0" smtClean="0"/>
              <a:t>, 1999</a:t>
            </a:r>
            <a:r>
              <a:rPr lang="ko-KR" altLang="en-US" sz="1200" dirty="0" smtClean="0"/>
              <a:t>년 말 기준 총 </a:t>
            </a:r>
            <a:r>
              <a:rPr lang="en-US" altLang="ko-KR" sz="1200" dirty="0" smtClean="0"/>
              <a:t>23</a:t>
            </a:r>
            <a:r>
              <a:rPr lang="ko-KR" altLang="en-US" sz="1200" dirty="0" smtClean="0"/>
              <a:t>만 </a:t>
            </a:r>
            <a:r>
              <a:rPr lang="en-US" altLang="ko-KR" sz="1200" dirty="0" smtClean="0"/>
              <a:t>6000</a:t>
            </a:r>
            <a:r>
              <a:rPr lang="ko-KR" altLang="en-US" sz="1200" dirty="0" smtClean="0"/>
              <a:t>여 명의 병력을 보유하고 있다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488504" y="4077072"/>
            <a:ext cx="4320480" cy="2389435"/>
            <a:chOff x="488504" y="4077072"/>
            <a:chExt cx="4320480" cy="2389435"/>
          </a:xfrm>
        </p:grpSpPr>
        <p:sp>
          <p:nvSpPr>
            <p:cNvPr id="12" name="타원형 설명선 11"/>
            <p:cNvSpPr/>
            <p:nvPr/>
          </p:nvSpPr>
          <p:spPr>
            <a:xfrm>
              <a:off x="2864768" y="4221088"/>
              <a:ext cx="1944216" cy="1008112"/>
            </a:xfrm>
            <a:prstGeom prst="wedgeEllipseCallout">
              <a:avLst>
                <a:gd name="adj1" fmla="val -63834"/>
                <a:gd name="adj2" fmla="val 37448"/>
              </a:avLst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/>
                <a:t>아니</a:t>
              </a:r>
              <a:r>
                <a:rPr lang="en-US" altLang="ko-KR" sz="1200" dirty="0" smtClean="0"/>
                <a:t>… </a:t>
              </a:r>
              <a:r>
                <a:rPr lang="ko-KR" altLang="en-US" sz="1200" dirty="0" smtClean="0"/>
                <a:t>내가 원하던 건 이게</a:t>
              </a:r>
              <a:r>
                <a:rPr lang="en-US" altLang="ko-KR" sz="1200" dirty="0" smtClean="0"/>
                <a:t> </a:t>
              </a:r>
              <a:r>
                <a:rPr lang="ko-KR" altLang="en-US" sz="1200" dirty="0" smtClean="0"/>
                <a:t>아닌데</a:t>
              </a:r>
              <a:r>
                <a:rPr lang="en-US" altLang="ko-KR" sz="1200" dirty="0" smtClean="0"/>
                <a:t>?</a:t>
              </a:r>
              <a:endParaRPr lang="ko-KR" altLang="en-US" sz="1200" dirty="0"/>
            </a:p>
          </p:txBody>
        </p:sp>
        <p:pic>
          <p:nvPicPr>
            <p:cNvPr id="16" name="그림 15" descr="그림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504" y="4077072"/>
              <a:ext cx="1938368" cy="2389435"/>
            </a:xfrm>
            <a:prstGeom prst="rect">
              <a:avLst/>
            </a:prstGeom>
          </p:spPr>
        </p:pic>
        <p:pic>
          <p:nvPicPr>
            <p:cNvPr id="15" name="그림 14" descr="46땀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87" y="4941168"/>
              <a:ext cx="554668" cy="720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161485" y="2967335"/>
            <a:ext cx="3583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감사합니다</a:t>
            </a:r>
            <a:endParaRPr lang="en-US" altLang="ko-K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485466"/>
            <a:ext cx="6030526" cy="4403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504" y="5017902"/>
            <a:ext cx="24673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500" dirty="0" smtClean="0"/>
              <a:t>1945</a:t>
            </a:r>
            <a:r>
              <a:rPr lang="ko-KR" altLang="en-US" sz="2500" dirty="0" smtClean="0"/>
              <a:t>년 </a:t>
            </a:r>
            <a:r>
              <a:rPr lang="en-US" altLang="ko-KR" sz="2500" dirty="0" smtClean="0"/>
              <a:t>8</a:t>
            </a:r>
            <a:r>
              <a:rPr lang="ko-KR" altLang="en-US" sz="2500" dirty="0" smtClean="0"/>
              <a:t>월 </a:t>
            </a:r>
            <a:r>
              <a:rPr lang="en-US" altLang="ko-KR" sz="2500" dirty="0" smtClean="0"/>
              <a:t>6</a:t>
            </a:r>
            <a:r>
              <a:rPr lang="ko-KR" altLang="en-US" sz="2500" dirty="0" smtClean="0"/>
              <a:t>일</a:t>
            </a:r>
            <a:endParaRPr lang="en-US" altLang="ko-KR" sz="2500" dirty="0" smtClean="0"/>
          </a:p>
          <a:p>
            <a:pPr algn="ctr"/>
            <a:r>
              <a:rPr lang="ko-KR" altLang="en-US" sz="2500" dirty="0" smtClean="0"/>
              <a:t>히로시마</a:t>
            </a:r>
            <a:endParaRPr lang="ko-KR" alt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3800872" y="5017901"/>
            <a:ext cx="24673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500" dirty="0" smtClean="0"/>
              <a:t>1945</a:t>
            </a:r>
            <a:r>
              <a:rPr lang="ko-KR" altLang="en-US" sz="2500" dirty="0" smtClean="0"/>
              <a:t>년 </a:t>
            </a:r>
            <a:r>
              <a:rPr lang="en-US" altLang="ko-KR" sz="2500" dirty="0" smtClean="0"/>
              <a:t>8</a:t>
            </a:r>
            <a:r>
              <a:rPr lang="ko-KR" altLang="en-US" sz="2500" dirty="0" smtClean="0"/>
              <a:t>월 </a:t>
            </a:r>
            <a:r>
              <a:rPr lang="en-US" altLang="ko-KR" sz="2500" dirty="0" smtClean="0"/>
              <a:t>7</a:t>
            </a:r>
            <a:r>
              <a:rPr lang="ko-KR" altLang="en-US" sz="2500" dirty="0" smtClean="0"/>
              <a:t>일</a:t>
            </a:r>
            <a:endParaRPr lang="en-US" altLang="ko-KR" sz="2500" dirty="0" smtClean="0"/>
          </a:p>
          <a:p>
            <a:pPr algn="ctr"/>
            <a:r>
              <a:rPr lang="ko-KR" altLang="en-US" sz="2500" dirty="0" err="1" smtClean="0"/>
              <a:t>나가사키</a:t>
            </a:r>
            <a:endParaRPr lang="en-US" altLang="ko-KR" sz="25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393160" y="1718424"/>
            <a:ext cx="355578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/>
              <a:t>원자폭탄 두 </a:t>
            </a:r>
            <a:r>
              <a:rPr lang="ko-KR" altLang="en-US" sz="2000" dirty="0" smtClean="0"/>
              <a:t>개를</a:t>
            </a:r>
            <a:endParaRPr lang="en-US" altLang="ko-KR" sz="2000" dirty="0" smtClean="0"/>
          </a:p>
          <a:p>
            <a:r>
              <a:rPr lang="ko-KR" altLang="en-US" sz="2000" dirty="0" smtClean="0"/>
              <a:t>떨어트리기 </a:t>
            </a:r>
            <a:r>
              <a:rPr lang="ko-KR" altLang="en-US" sz="2000" dirty="0"/>
              <a:t>전까지 </a:t>
            </a:r>
            <a:r>
              <a:rPr lang="en-US" altLang="ko-KR" sz="2000" dirty="0"/>
              <a:t>6</a:t>
            </a:r>
            <a:r>
              <a:rPr lang="ko-KR" altLang="en-US" sz="2000" dirty="0"/>
              <a:t>개월간</a:t>
            </a:r>
          </a:p>
          <a:p>
            <a:r>
              <a:rPr lang="ko-KR" altLang="en-US" sz="2000" dirty="0"/>
              <a:t>미국은 일본인들이 </a:t>
            </a:r>
            <a:r>
              <a:rPr lang="ko-KR" altLang="en-US" sz="2000" dirty="0" smtClean="0"/>
              <a:t>거주하는</a:t>
            </a:r>
            <a:endParaRPr lang="en-US" altLang="ko-KR" sz="2000" dirty="0" smtClean="0"/>
          </a:p>
          <a:p>
            <a:r>
              <a:rPr lang="ko-KR" altLang="en-US" sz="2000" dirty="0" smtClean="0"/>
              <a:t>도시 </a:t>
            </a:r>
            <a:r>
              <a:rPr lang="en-US" altLang="ko-KR" sz="2000" dirty="0"/>
              <a:t>67</a:t>
            </a:r>
            <a:r>
              <a:rPr lang="ko-KR" altLang="en-US" sz="2000" dirty="0" smtClean="0"/>
              <a:t>개에 전락상 집중하여</a:t>
            </a:r>
            <a:endParaRPr lang="en-US" altLang="ko-KR" sz="2000" dirty="0" smtClean="0"/>
          </a:p>
          <a:p>
            <a:r>
              <a:rPr lang="ko-KR" altLang="en-US" sz="2000" dirty="0" smtClean="0"/>
              <a:t>폭격하였다</a:t>
            </a:r>
            <a:r>
              <a:rPr lang="en-US" altLang="ko-KR" sz="2000" dirty="0"/>
              <a:t>.</a:t>
            </a:r>
          </a:p>
          <a:p>
            <a:r>
              <a:rPr lang="ko-KR" altLang="en-US" sz="2000" dirty="0"/>
              <a:t>영국</a:t>
            </a:r>
            <a:r>
              <a:rPr lang="en-US" altLang="ko-KR" sz="2000" dirty="0"/>
              <a:t>, </a:t>
            </a:r>
            <a:r>
              <a:rPr lang="ko-KR" altLang="en-US" sz="2000" dirty="0"/>
              <a:t>중국과 함께 </a:t>
            </a:r>
            <a:r>
              <a:rPr lang="ko-KR" altLang="en-US" sz="2000" dirty="0" smtClean="0"/>
              <a:t>미국은</a:t>
            </a:r>
            <a:endParaRPr lang="en-US" altLang="ko-KR" sz="2000" dirty="0" smtClean="0"/>
          </a:p>
          <a:p>
            <a:r>
              <a:rPr lang="ko-KR" altLang="en-US" sz="2000" dirty="0" smtClean="0"/>
              <a:t>포츠담 선언에서 일본에게</a:t>
            </a:r>
            <a:endParaRPr lang="en-US" altLang="ko-KR" sz="2000" dirty="0" smtClean="0"/>
          </a:p>
          <a:p>
            <a:r>
              <a:rPr lang="ko-KR" altLang="en-US" sz="2000" dirty="0" smtClean="0"/>
              <a:t>무조건 항복하라고</a:t>
            </a:r>
            <a:endParaRPr lang="en-US" altLang="ko-KR" sz="2000" dirty="0" smtClean="0"/>
          </a:p>
          <a:p>
            <a:r>
              <a:rPr lang="ko-KR" altLang="en-US" sz="2000" dirty="0" smtClean="0"/>
              <a:t>강요하였으나</a:t>
            </a:r>
            <a:endParaRPr lang="ko-KR" altLang="en-US" sz="2000" dirty="0"/>
          </a:p>
          <a:p>
            <a:r>
              <a:rPr lang="ko-KR" altLang="en-US" sz="2000" dirty="0"/>
              <a:t>일본은 항복하지 </a:t>
            </a:r>
            <a:r>
              <a:rPr lang="ko-KR" altLang="en-US" sz="2000" dirty="0" smtClean="0"/>
              <a:t>않았다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841432" y="63520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하태욱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016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369402"/>
            <a:ext cx="6191250" cy="53149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7" y="247650"/>
            <a:ext cx="4581525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781" y="5131670"/>
            <a:ext cx="27879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dirty="0"/>
              <a:t>B-29 </a:t>
            </a:r>
            <a:r>
              <a:rPr lang="ko-KR" altLang="en-US" sz="2500" dirty="0" err="1"/>
              <a:t>에놀라</a:t>
            </a:r>
            <a:r>
              <a:rPr lang="ko-KR" altLang="en-US" sz="2500" dirty="0"/>
              <a:t> 게이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9313" y="817685"/>
            <a:ext cx="3605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 smtClean="0"/>
              <a:t>히로시마 원폭 폭발사진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8766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東久邇宮 稔彦王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（ひがしくにのみや なるひこおう）</a:t>
            </a:r>
            <a:endParaRPr lang="ja-JP" altLang="en-US" dirty="0"/>
          </a:p>
        </p:txBody>
      </p:sp>
      <p:pic>
        <p:nvPicPr>
          <p:cNvPr id="4" name="내용 개체 틀 3" descr="본토방위총사령관 동구이궁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660" y="1600201"/>
            <a:ext cx="3484248" cy="4525963"/>
          </a:xfrm>
        </p:spPr>
      </p:pic>
      <p:sp>
        <p:nvSpPr>
          <p:cNvPr id="7" name="TextBox 6"/>
          <p:cNvSpPr txBox="1"/>
          <p:nvPr/>
        </p:nvSpPr>
        <p:spPr>
          <a:xfrm>
            <a:off x="4643436" y="1643051"/>
            <a:ext cx="48782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1887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3</a:t>
            </a:r>
            <a:r>
              <a:rPr lang="ko-KR" altLang="en-US" dirty="0" smtClean="0"/>
              <a:t>일 교토에서 태어났다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당시 황가에 태어난 남자들은 </a:t>
            </a:r>
            <a:endParaRPr lang="en-US" altLang="ko-KR" dirty="0" smtClean="0"/>
          </a:p>
          <a:p>
            <a:r>
              <a:rPr lang="ko-KR" altLang="en-US" dirty="0" smtClean="0"/>
              <a:t>모두 군대에 들어갔는데</a:t>
            </a:r>
            <a:r>
              <a:rPr lang="en-US" altLang="ko-KR" dirty="0" smtClean="0"/>
              <a:t>, </a:t>
            </a:r>
          </a:p>
          <a:p>
            <a:r>
              <a:rPr lang="ko-KR" altLang="en-US" dirty="0" err="1" smtClean="0"/>
              <a:t>구니노미야도</a:t>
            </a:r>
            <a:r>
              <a:rPr lang="ko-KR" altLang="en-US" dirty="0" smtClean="0"/>
              <a:t> 육군 지방유년학교</a:t>
            </a:r>
            <a:r>
              <a:rPr lang="en-US" altLang="ko-KR" dirty="0" smtClean="0"/>
              <a:t>, </a:t>
            </a:r>
          </a:p>
          <a:p>
            <a:r>
              <a:rPr lang="ko-KR" altLang="en-US" dirty="0" smtClean="0"/>
              <a:t>중앙유년학교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육군사관학교</a:t>
            </a:r>
            <a:r>
              <a:rPr lang="en-US" altLang="ko-KR" dirty="0" smtClean="0"/>
              <a:t>, </a:t>
            </a:r>
          </a:p>
          <a:p>
            <a:r>
              <a:rPr lang="ko-KR" altLang="en-US" dirty="0" smtClean="0"/>
              <a:t>육군대학교를 거쳐 </a:t>
            </a:r>
            <a:endParaRPr lang="en-US" altLang="ko-KR" dirty="0" smtClean="0"/>
          </a:p>
          <a:p>
            <a:r>
              <a:rPr lang="en-US" altLang="ko-KR" dirty="0" smtClean="0"/>
              <a:t>1914</a:t>
            </a:r>
            <a:r>
              <a:rPr lang="ko-KR" altLang="en-US" dirty="0" smtClean="0"/>
              <a:t>년 육군대학을 졸업했다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그는 </a:t>
            </a:r>
            <a:r>
              <a:rPr lang="en-US" altLang="ko-KR" dirty="0" smtClean="0"/>
              <a:t>1920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월부터 </a:t>
            </a:r>
            <a:r>
              <a:rPr lang="en-US" altLang="ko-KR" dirty="0" smtClean="0"/>
              <a:t>6</a:t>
            </a:r>
            <a:r>
              <a:rPr lang="ko-KR" altLang="en-US" dirty="0" smtClean="0"/>
              <a:t>년여에 걸쳐 </a:t>
            </a:r>
            <a:endParaRPr lang="en-US" altLang="ko-KR" dirty="0" smtClean="0"/>
          </a:p>
          <a:p>
            <a:r>
              <a:rPr lang="ko-KR" altLang="en-US" dirty="0" smtClean="0"/>
              <a:t>프랑스에 유학하면서 국제 정세에 밝아진다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그러나 귀국해 보니 군 당국의 방침에는 </a:t>
            </a:r>
            <a:endParaRPr lang="en-US" altLang="ko-KR" dirty="0" smtClean="0"/>
          </a:p>
          <a:p>
            <a:r>
              <a:rPr lang="ko-KR" altLang="en-US" dirty="0" smtClean="0"/>
              <a:t>아무리 사소한 사안이라도 반론할 수 없었다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이론</a:t>
            </a:r>
            <a:r>
              <a:rPr lang="en-US" altLang="ko-KR" dirty="0" smtClean="0"/>
              <a:t>(</a:t>
            </a:r>
            <a:r>
              <a:rPr lang="ko-KR" altLang="en-US" dirty="0" smtClean="0"/>
              <a:t>異論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말하면 곧바로 </a:t>
            </a:r>
            <a:endParaRPr lang="en-US" altLang="ko-KR" dirty="0" smtClean="0"/>
          </a:p>
          <a:p>
            <a:r>
              <a:rPr lang="ko-KR" altLang="en-US" dirty="0" smtClean="0"/>
              <a:t>‘적</a:t>
            </a:r>
            <a:r>
              <a:rPr lang="en-US" altLang="ko-KR" dirty="0" smtClean="0"/>
              <a:t>(</a:t>
            </a:r>
            <a:r>
              <a:rPr lang="ko-KR" altLang="en-US" dirty="0" smtClean="0"/>
              <a:t>赤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공산주의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사회주의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무정부주의 </a:t>
            </a:r>
            <a:endParaRPr lang="en-US" altLang="ko-KR" dirty="0" smtClean="0"/>
          </a:p>
          <a:p>
            <a:r>
              <a:rPr lang="ko-KR" altLang="en-US" dirty="0" smtClean="0"/>
              <a:t>사상을 가진 사람에 대한 통칭</a:t>
            </a:r>
            <a:r>
              <a:rPr lang="en-US" altLang="ko-KR" dirty="0" smtClean="0"/>
              <a:t>)’ </a:t>
            </a:r>
            <a:r>
              <a:rPr lang="ko-KR" altLang="en-US" dirty="0" smtClean="0"/>
              <a:t>으로 </a:t>
            </a:r>
            <a:endParaRPr lang="en-US" altLang="ko-KR" dirty="0" smtClean="0"/>
          </a:p>
          <a:p>
            <a:r>
              <a:rPr lang="ko-KR" altLang="en-US" dirty="0" smtClean="0"/>
              <a:t>간주되어 억압받았다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6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5" y="290616"/>
            <a:ext cx="4629817" cy="404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966" y="4371680"/>
            <a:ext cx="49263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dirty="0"/>
              <a:t>1945</a:t>
            </a:r>
            <a:r>
              <a:rPr lang="ko-KR" altLang="en-US" sz="2500" dirty="0"/>
              <a:t>년 </a:t>
            </a:r>
            <a:r>
              <a:rPr lang="en-US" altLang="ko-KR" sz="2500" dirty="0"/>
              <a:t>9</a:t>
            </a:r>
            <a:r>
              <a:rPr lang="ko-KR" altLang="en-US" sz="2500" dirty="0"/>
              <a:t>월 </a:t>
            </a:r>
            <a:r>
              <a:rPr lang="en-US" altLang="ko-KR" sz="2500" dirty="0"/>
              <a:t>2</a:t>
            </a:r>
            <a:r>
              <a:rPr lang="ko-KR" altLang="en-US" sz="2500" dirty="0"/>
              <a:t>일 항복문서 </a:t>
            </a:r>
            <a:r>
              <a:rPr lang="ko-KR" altLang="en-US" sz="2500" dirty="0" err="1"/>
              <a:t>서명식</a:t>
            </a:r>
            <a:endParaRPr lang="ko-KR" altLang="en-US" sz="25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0" y="2576146"/>
            <a:ext cx="4603550" cy="4068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4970" y="2073322"/>
            <a:ext cx="23230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/>
              <a:t>일본 항복 문서</a:t>
            </a:r>
          </a:p>
        </p:txBody>
      </p:sp>
    </p:spTree>
    <p:extLst>
      <p:ext uri="{BB962C8B-B14F-4D97-AF65-F5344CB8AC3E}">
        <p14:creationId xmlns:p14="http://schemas.microsoft.com/office/powerpoint/2010/main" val="30526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4" y="259512"/>
            <a:ext cx="4553563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1689" y="5079355"/>
            <a:ext cx="565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1945</a:t>
            </a:r>
            <a:r>
              <a:rPr lang="ko-KR" altLang="en-US" dirty="0"/>
              <a:t>년</a:t>
            </a:r>
            <a:r>
              <a:rPr lang="en-US" altLang="ko-KR" dirty="0"/>
              <a:t>8</a:t>
            </a:r>
            <a:r>
              <a:rPr lang="ko-KR" altLang="en-US" dirty="0"/>
              <a:t>월</a:t>
            </a:r>
            <a:r>
              <a:rPr lang="en-US" altLang="ko-KR" dirty="0"/>
              <a:t>15</a:t>
            </a:r>
            <a:r>
              <a:rPr lang="ko-KR" altLang="en-US" dirty="0"/>
              <a:t>일 일본 쇼와 천황의 항복선언 </a:t>
            </a:r>
            <a:r>
              <a:rPr lang="ko-KR" altLang="en-US" dirty="0" smtClean="0"/>
              <a:t>옥음방송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https</a:t>
            </a:r>
            <a:r>
              <a:rPr lang="en-US" altLang="ko-KR" dirty="0"/>
              <a:t>://youtu.be/u4WakJPBn3M</a:t>
            </a:r>
            <a:endParaRPr lang="ko-KR" altLang="en-US" dirty="0"/>
          </a:p>
        </p:txBody>
      </p:sp>
      <p:pic>
        <p:nvPicPr>
          <p:cNvPr id="7" name="그림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749" y="278562"/>
            <a:ext cx="4281819" cy="4629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0726" y="5079355"/>
            <a:ext cx="573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일왕</a:t>
            </a:r>
            <a:r>
              <a:rPr lang="ko-KR" altLang="en-US" dirty="0"/>
              <a:t> </a:t>
            </a:r>
            <a:r>
              <a:rPr lang="en-US" altLang="ko-KR" dirty="0"/>
              <a:t>'</a:t>
            </a:r>
            <a:r>
              <a:rPr lang="ko-KR" altLang="en-US" dirty="0"/>
              <a:t>항복 선언</a:t>
            </a:r>
            <a:r>
              <a:rPr lang="en-US" altLang="ko-KR" dirty="0"/>
              <a:t>' </a:t>
            </a:r>
            <a:r>
              <a:rPr lang="ko-KR" altLang="en-US" dirty="0"/>
              <a:t>디지털 </a:t>
            </a:r>
            <a:r>
              <a:rPr lang="ko-KR" altLang="en-US" dirty="0" err="1"/>
              <a:t>복원본</a:t>
            </a:r>
            <a:r>
              <a:rPr lang="ko-KR" altLang="en-US" dirty="0"/>
              <a:t> </a:t>
            </a:r>
            <a:r>
              <a:rPr lang="en-US" altLang="ko-KR" dirty="0"/>
              <a:t>70</a:t>
            </a:r>
            <a:r>
              <a:rPr lang="ko-KR" altLang="en-US" dirty="0"/>
              <a:t>년 만에 공개 </a:t>
            </a:r>
            <a:r>
              <a:rPr lang="en-US" altLang="ko-KR" dirty="0"/>
              <a:t>/ </a:t>
            </a:r>
            <a:r>
              <a:rPr lang="en-US" altLang="ko-KR" dirty="0" smtClean="0"/>
              <a:t>YTN</a:t>
            </a:r>
          </a:p>
          <a:p>
            <a:pPr algn="ctr"/>
            <a:r>
              <a:rPr lang="en-US" altLang="ko-KR" dirty="0" smtClean="0"/>
              <a:t>https</a:t>
            </a:r>
            <a:r>
              <a:rPr lang="en-US" altLang="ko-KR" dirty="0"/>
              <a:t>://youtu.be/RjMSRkRE2NY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01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438150"/>
            <a:ext cx="6191250" cy="598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4753" y="2910255"/>
            <a:ext cx="18950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dirty="0" smtClean="0"/>
              <a:t>전쟁 후</a:t>
            </a:r>
            <a:endParaRPr lang="en-US" altLang="ko-KR" sz="4000" dirty="0" smtClean="0"/>
          </a:p>
          <a:p>
            <a:pPr algn="ctr"/>
            <a:r>
              <a:rPr lang="ko-KR" altLang="en-US" sz="4000" dirty="0" smtClean="0"/>
              <a:t>일본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3730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" y="338680"/>
            <a:ext cx="3157538" cy="4562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515" y="5024628"/>
            <a:ext cx="2215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dirty="0" smtClean="0"/>
              <a:t>쓰레기 통을</a:t>
            </a:r>
            <a:endParaRPr lang="en-US" altLang="ko-KR" sz="2500" dirty="0" smtClean="0"/>
          </a:p>
          <a:p>
            <a:pPr algn="ctr"/>
            <a:r>
              <a:rPr lang="ko-KR" altLang="en-US" sz="2500" dirty="0" smtClean="0"/>
              <a:t>뒤지는 아이들</a:t>
            </a:r>
            <a:endParaRPr lang="ko-KR" altLang="en-US" sz="25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19" y="939136"/>
            <a:ext cx="4643438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1102" y="5024628"/>
            <a:ext cx="29642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dirty="0" smtClean="0"/>
              <a:t>집을 잃고 대피소로</a:t>
            </a:r>
            <a:endParaRPr lang="en-US" altLang="ko-KR" sz="2500" dirty="0" smtClean="0"/>
          </a:p>
          <a:p>
            <a:pPr algn="ctr"/>
            <a:r>
              <a:rPr lang="ko-KR" altLang="en-US" sz="2500" dirty="0" smtClean="0"/>
              <a:t>모인 일본인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36587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29090280" descr="EMB00001d781b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0" y="1030858"/>
            <a:ext cx="5808359" cy="40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6954" y="1902820"/>
            <a:ext cx="403187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전쟁이 종결된 </a:t>
            </a:r>
            <a:r>
              <a:rPr lang="en-US" altLang="ko-KR" dirty="0"/>
              <a:t>1945</a:t>
            </a:r>
            <a:r>
              <a:rPr lang="ko-KR" altLang="en-US" dirty="0" smtClean="0"/>
              <a:t>년에는</a:t>
            </a:r>
            <a:endParaRPr lang="en-US" altLang="ko-KR" dirty="0" smtClean="0"/>
          </a:p>
          <a:p>
            <a:r>
              <a:rPr lang="ko-KR" altLang="en-US" dirty="0" err="1" smtClean="0"/>
              <a:t>인플레이션율이</a:t>
            </a:r>
            <a:r>
              <a:rPr lang="ko-KR" altLang="en-US" dirty="0" smtClean="0"/>
              <a:t> </a:t>
            </a:r>
            <a:r>
              <a:rPr lang="en-US" altLang="ko-KR" dirty="0"/>
              <a:t>51.1%</a:t>
            </a:r>
            <a:r>
              <a:rPr lang="ko-KR" altLang="en-US" dirty="0" smtClean="0"/>
              <a:t>를</a:t>
            </a:r>
            <a:endParaRPr lang="en-US" altLang="ko-KR" dirty="0" smtClean="0"/>
          </a:p>
          <a:p>
            <a:r>
              <a:rPr lang="ko-KR" altLang="en-US" dirty="0" smtClean="0"/>
              <a:t>기록하고 </a:t>
            </a:r>
            <a:r>
              <a:rPr lang="ko-KR" altLang="en-US" dirty="0"/>
              <a:t>있었는데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이것만해도 </a:t>
            </a:r>
            <a:r>
              <a:rPr lang="ko-KR" altLang="en-US" dirty="0"/>
              <a:t>엄청난 </a:t>
            </a:r>
            <a:r>
              <a:rPr lang="ko-KR" altLang="en-US" dirty="0" smtClean="0"/>
              <a:t>인플레이션이라고</a:t>
            </a:r>
            <a:endParaRPr lang="en-US" altLang="ko-KR" dirty="0" smtClean="0"/>
          </a:p>
          <a:p>
            <a:r>
              <a:rPr lang="ko-KR" altLang="en-US" dirty="0" smtClean="0"/>
              <a:t>볼 </a:t>
            </a:r>
            <a:r>
              <a:rPr lang="ko-KR" altLang="en-US" dirty="0"/>
              <a:t>수 있으나</a:t>
            </a:r>
            <a:r>
              <a:rPr lang="en-US" altLang="ko-KR" dirty="0"/>
              <a:t>, 1946</a:t>
            </a:r>
            <a:r>
              <a:rPr lang="ko-KR" altLang="en-US" dirty="0"/>
              <a:t>년에는 </a:t>
            </a:r>
            <a:r>
              <a:rPr lang="en-US" altLang="ko-KR" dirty="0"/>
              <a:t>364.5</a:t>
            </a:r>
            <a:r>
              <a:rPr lang="en-US" altLang="ko-KR" dirty="0" smtClean="0"/>
              <a:t>%,</a:t>
            </a:r>
          </a:p>
          <a:p>
            <a:r>
              <a:rPr lang="en-US" altLang="ko-KR" dirty="0" smtClean="0"/>
              <a:t>1947</a:t>
            </a:r>
            <a:r>
              <a:rPr lang="ko-KR" altLang="en-US" dirty="0"/>
              <a:t>년에는 </a:t>
            </a:r>
            <a:r>
              <a:rPr lang="en-US" altLang="ko-KR" dirty="0"/>
              <a:t>195</a:t>
            </a:r>
            <a:r>
              <a:rPr lang="en-US" altLang="ko-KR" dirty="0" smtClean="0"/>
              <a:t>%,</a:t>
            </a:r>
          </a:p>
          <a:p>
            <a:r>
              <a:rPr lang="en-US" altLang="ko-KR" dirty="0" smtClean="0"/>
              <a:t>1948</a:t>
            </a:r>
            <a:r>
              <a:rPr lang="ko-KR" altLang="en-US" dirty="0"/>
              <a:t>년에는 </a:t>
            </a:r>
            <a:r>
              <a:rPr lang="en-US" altLang="ko-KR" dirty="0"/>
              <a:t>165%</a:t>
            </a:r>
            <a:r>
              <a:rPr lang="ko-KR" altLang="en-US" dirty="0" smtClean="0"/>
              <a:t>로</a:t>
            </a:r>
            <a:endParaRPr lang="en-US" altLang="ko-KR" dirty="0" smtClean="0"/>
          </a:p>
          <a:p>
            <a:r>
              <a:rPr lang="ko-KR" altLang="en-US" dirty="0" smtClean="0"/>
              <a:t>엄청난 </a:t>
            </a:r>
            <a:r>
              <a:rPr lang="ko-KR" altLang="en-US" dirty="0"/>
              <a:t>인플레이션을 </a:t>
            </a:r>
            <a:r>
              <a:rPr lang="ko-KR" altLang="en-US" dirty="0" smtClean="0"/>
              <a:t>기록하면서</a:t>
            </a:r>
            <a:endParaRPr lang="en-US" altLang="ko-KR" dirty="0" smtClean="0"/>
          </a:p>
          <a:p>
            <a:r>
              <a:rPr lang="ko-KR" altLang="en-US" dirty="0" smtClean="0"/>
              <a:t>경제적으로 엄청난</a:t>
            </a:r>
            <a:endParaRPr lang="en-US" altLang="ko-KR" dirty="0" smtClean="0"/>
          </a:p>
          <a:p>
            <a:r>
              <a:rPr lang="ko-KR" altLang="en-US" dirty="0" smtClean="0"/>
              <a:t>몰락을 </a:t>
            </a:r>
            <a:r>
              <a:rPr lang="ko-KR" altLang="en-US" dirty="0"/>
              <a:t>겪고 있었다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36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타원 8"/>
          <p:cNvSpPr/>
          <p:nvPr/>
        </p:nvSpPr>
        <p:spPr>
          <a:xfrm>
            <a:off x="953218" y="2613804"/>
            <a:ext cx="2235859" cy="275182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3843872" y="2536166"/>
            <a:ext cx="2235859" cy="275182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7049912" y="2536166"/>
            <a:ext cx="2235859" cy="275182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빗면 7"/>
          <p:cNvSpPr/>
          <p:nvPr/>
        </p:nvSpPr>
        <p:spPr>
          <a:xfrm>
            <a:off x="2841732" y="353598"/>
            <a:ext cx="4142297" cy="156138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371313" y="741873"/>
            <a:ext cx="37305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500" b="1" dirty="0" smtClean="0"/>
              <a:t>3</a:t>
            </a:r>
            <a:r>
              <a:rPr lang="ko-KR" altLang="en-US" sz="4500" b="1" dirty="0" smtClean="0"/>
              <a:t>대 경제 개혁</a:t>
            </a:r>
            <a:endParaRPr lang="ko-KR" alt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0956" y="3712718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smtClean="0"/>
              <a:t>농업개혁</a:t>
            </a:r>
            <a:endParaRPr lang="ko-KR" alt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261610" y="3635080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smtClean="0"/>
              <a:t>노동개혁</a:t>
            </a:r>
            <a:endParaRPr lang="ko-KR" alt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7467650" y="3635080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/>
              <a:t>재</a:t>
            </a:r>
            <a:r>
              <a:rPr lang="ko-KR" altLang="en-US" sz="3000" dirty="0" smtClean="0"/>
              <a:t>벌해체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7713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681038" y="227103"/>
            <a:ext cx="8543925" cy="1325563"/>
          </a:xfrm>
        </p:spPr>
        <p:txBody>
          <a:bodyPr/>
          <a:lstStyle/>
          <a:p>
            <a:r>
              <a:rPr lang="ko-KR" altLang="en-US" dirty="0" smtClean="0"/>
              <a:t>농업개혁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681038" y="1475117"/>
            <a:ext cx="8543925" cy="5029200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dirty="0" smtClean="0"/>
              <a:t>1. </a:t>
            </a:r>
            <a:r>
              <a:rPr lang="ko-KR" altLang="en-US" dirty="0" smtClean="0"/>
              <a:t>전통적인 지주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소작제도를 근본적으로 바꾸고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소규모 자작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    농을 농업의 중핵으로 바꾸며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농촌사회의 민주화 진행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dirty="0" smtClean="0"/>
              <a:t>2. </a:t>
            </a:r>
            <a:r>
              <a:rPr lang="ko-KR" altLang="en-US" dirty="0"/>
              <a:t>식료관리제도 도입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r>
              <a:rPr lang="en-US" altLang="ko-KR" dirty="0"/>
              <a:t>     </a:t>
            </a:r>
            <a:r>
              <a:rPr lang="ko-KR" altLang="en-US" dirty="0"/>
              <a:t>정부가 농가가 생산하는 쌀을 시장 가격보다 높게 사들임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 smtClean="0"/>
              <a:t>결과 </a:t>
            </a:r>
            <a:r>
              <a:rPr lang="en-US" altLang="ko-KR" dirty="0" smtClean="0"/>
              <a:t>: </a:t>
            </a:r>
            <a:r>
              <a:rPr lang="ko-KR" altLang="en-US" dirty="0"/>
              <a:t>공급부족의 상태에 있던 식량사정을 </a:t>
            </a:r>
            <a:r>
              <a:rPr lang="ko-KR" altLang="en-US" dirty="0" smtClean="0"/>
              <a:t>완화시키며 </a:t>
            </a:r>
            <a:r>
              <a:rPr lang="ko-KR" altLang="en-US" dirty="0"/>
              <a:t>동시에 지주</a:t>
            </a:r>
            <a:r>
              <a:rPr lang="en-US" altLang="ko-KR" dirty="0"/>
              <a:t>/</a:t>
            </a:r>
            <a:r>
              <a:rPr lang="ko-KR" altLang="en-US" dirty="0"/>
              <a:t>소작의 신분차별이나 소득격차의 해소에 중요한 역할을 </a:t>
            </a:r>
            <a:r>
              <a:rPr lang="ko-KR" altLang="en-US" dirty="0" smtClean="0"/>
              <a:t>하였음</a:t>
            </a:r>
            <a:r>
              <a:rPr lang="en-US" altLang="ko-KR" dirty="0" smtClean="0"/>
              <a:t>.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생산된 </a:t>
            </a:r>
            <a:r>
              <a:rPr lang="ko-KR" altLang="en-US" dirty="0"/>
              <a:t>쌀의 품질과 관계없이 어떠한 품질의 쌀이라도 정부가 일정가격으로 사들이는 식료관리 제도의 존재가 품종개량 등의 생산성 향상 의욕을 농가로부터 빼앗는 </a:t>
            </a:r>
            <a:r>
              <a:rPr lang="ko-KR" altLang="en-US" dirty="0" smtClean="0"/>
              <a:t>결과가 나타남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53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노동개혁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노동조합법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노동기준법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노동관계조정법이라고 하는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법 도입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노동자의 단결권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단체교섭권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쟁의권이 법적으로 확립</a:t>
            </a:r>
            <a:r>
              <a:rPr lang="en-US" altLang="ko-KR" dirty="0" smtClean="0"/>
              <a:t>.</a:t>
            </a:r>
            <a:r>
              <a:rPr lang="en-US" altLang="ko-KR" dirty="0"/>
              <a:t> </a:t>
            </a:r>
            <a:r>
              <a:rPr lang="ko-KR" altLang="en-US" dirty="0" smtClean="0"/>
              <a:t>동시에 노동자의 보호에 대한 규정이 정비됨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dirty="0" smtClean="0"/>
              <a:t>결과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노동제도 개혁으로 인하여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노동자의 노동 의욕을 높였으며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노동자의 임금상승을 가져옴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r>
              <a:rPr lang="ko-KR" altLang="en-US" dirty="0" smtClean="0"/>
              <a:t>노동조합이 전혀 없던 전후 일본에 약 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 만에 </a:t>
            </a:r>
            <a:r>
              <a:rPr lang="en-US" altLang="ko-KR" dirty="0"/>
              <a:t>1</a:t>
            </a:r>
            <a:r>
              <a:rPr lang="ko-KR" altLang="en-US" dirty="0"/>
              <a:t>만 천여 개의 조합</a:t>
            </a:r>
            <a:r>
              <a:rPr lang="en-US" altLang="ko-KR" dirty="0"/>
              <a:t>, 368</a:t>
            </a:r>
            <a:r>
              <a:rPr lang="ko-KR" altLang="en-US" dirty="0"/>
              <a:t>만 명의 조합원으로 조직률 </a:t>
            </a:r>
            <a:r>
              <a:rPr lang="en-US" altLang="ko-KR" dirty="0"/>
              <a:t>41.5%</a:t>
            </a:r>
            <a:r>
              <a:rPr lang="ko-KR" altLang="en-US" dirty="0"/>
              <a:t>라는 거대한 규모가 되었다</a:t>
            </a:r>
            <a:r>
              <a:rPr lang="en-US" altLang="ko-KR" dirty="0"/>
              <a:t>.</a:t>
            </a:r>
            <a:endParaRPr lang="ko-KR" altLang="en-US" dirty="0"/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641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1038" y="149554"/>
            <a:ext cx="8543925" cy="704462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재벌해체와 집중배제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1038" y="1130061"/>
            <a:ext cx="8543925" cy="5046903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일본의 재벌은 </a:t>
            </a:r>
            <a:r>
              <a:rPr lang="ko-KR" altLang="en-US" dirty="0" err="1"/>
              <a:t>미츠이</a:t>
            </a:r>
            <a:r>
              <a:rPr lang="en-US" altLang="ko-KR" dirty="0"/>
              <a:t>, </a:t>
            </a:r>
            <a:r>
              <a:rPr lang="ko-KR" altLang="en-US" dirty="0" err="1"/>
              <a:t>미츠비시</a:t>
            </a:r>
            <a:r>
              <a:rPr lang="en-US" altLang="ko-KR" dirty="0"/>
              <a:t>, </a:t>
            </a:r>
            <a:r>
              <a:rPr lang="ko-KR" altLang="en-US" dirty="0" err="1"/>
              <a:t>스미토모</a:t>
            </a:r>
            <a:r>
              <a:rPr lang="en-US" altLang="ko-KR" dirty="0"/>
              <a:t>, </a:t>
            </a:r>
            <a:r>
              <a:rPr lang="ko-KR" altLang="en-US" dirty="0" err="1"/>
              <a:t>야스다</a:t>
            </a:r>
            <a:r>
              <a:rPr lang="ko-KR" altLang="en-US" dirty="0"/>
              <a:t> 등 </a:t>
            </a:r>
            <a:r>
              <a:rPr lang="en-US" altLang="ko-KR" dirty="0"/>
              <a:t>4</a:t>
            </a:r>
            <a:r>
              <a:rPr lang="ko-KR" altLang="en-US" dirty="0"/>
              <a:t>대 재벌을 정점으로 재벌은 군부 및 </a:t>
            </a:r>
            <a:r>
              <a:rPr lang="ko-KR" altLang="en-US" dirty="0" smtClean="0"/>
              <a:t>천황</a:t>
            </a:r>
            <a:r>
              <a:rPr lang="en-US" altLang="ko-KR" dirty="0" smtClean="0"/>
              <a:t>, </a:t>
            </a:r>
            <a:r>
              <a:rPr lang="ko-KR" altLang="en-US" dirty="0"/>
              <a:t>관료 기구와 함께 일본의 정치 및 경제적 후원자 역할을 하고 있었다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050" name="Picture 2" descr="http://static.c2w.com/uploads/question/image/01/45/71/15/N1457115/1353238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672721"/>
            <a:ext cx="2522934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1957" y="5796891"/>
            <a:ext cx="25779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err="1" smtClean="0"/>
              <a:t>미츠이</a:t>
            </a:r>
            <a:r>
              <a:rPr lang="ko-KR" altLang="en-US" sz="3500" dirty="0" smtClean="0"/>
              <a:t> 그룹</a:t>
            </a:r>
            <a:endParaRPr lang="ko-KR" altLang="en-US" sz="3500" dirty="0"/>
          </a:p>
        </p:txBody>
      </p:sp>
      <p:pic>
        <p:nvPicPr>
          <p:cNvPr id="2052" name="Picture 4" descr="https://attachment.namu.wiki/180px-Mitsubishi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13" y="2672721"/>
            <a:ext cx="2744377" cy="290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64711" y="5796891"/>
            <a:ext cx="302679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err="1" smtClean="0"/>
              <a:t>미츠비시</a:t>
            </a:r>
            <a:r>
              <a:rPr lang="ko-KR" altLang="en-US" sz="3500" dirty="0" smtClean="0"/>
              <a:t> 그룹</a:t>
            </a:r>
            <a:endParaRPr lang="ko-KR" altLang="en-US" sz="3500" dirty="0"/>
          </a:p>
        </p:txBody>
      </p:sp>
      <p:pic>
        <p:nvPicPr>
          <p:cNvPr id="2054" name="Picture 6" descr="http://cfile4.uf.tistory.com/image/222E513E5442027811F2C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73" y="2774417"/>
            <a:ext cx="3164206" cy="29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4486" y="5796891"/>
            <a:ext cx="302679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500" dirty="0" err="1" smtClean="0"/>
              <a:t>스미토모</a:t>
            </a:r>
            <a:r>
              <a:rPr lang="ko-KR" altLang="en-US" sz="3500" dirty="0" smtClean="0"/>
              <a:t> 그룹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41267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7019" y="914401"/>
            <a:ext cx="8543925" cy="5702510"/>
          </a:xfrm>
        </p:spPr>
        <p:txBody>
          <a:bodyPr>
            <a:normAutofit fontScale="92500"/>
          </a:bodyPr>
          <a:lstStyle/>
          <a:p>
            <a:r>
              <a:rPr lang="ko-KR" altLang="en-US" dirty="0" smtClean="0"/>
              <a:t>따라서 </a:t>
            </a:r>
            <a:r>
              <a:rPr lang="ko-KR" altLang="en-US" dirty="0"/>
              <a:t>재벌 해체 문제는 초기 미국의 대일 점령 정책인 비군사화와 민주화 정책의 목적과 가장 밀접히 관련된 분야였으며 총사령부로서는 재벌 해체가 사적 기업의 설립뿐 아니라 혁명에 대한 대안의 이유로 촉진되었다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결과 </a:t>
            </a:r>
            <a:r>
              <a:rPr lang="en-US" altLang="ko-KR" dirty="0"/>
              <a:t>: </a:t>
            </a:r>
            <a:r>
              <a:rPr lang="ko-KR" altLang="en-US" dirty="0"/>
              <a:t>재벌 해체</a:t>
            </a:r>
            <a:r>
              <a:rPr lang="en-US" altLang="ko-KR" dirty="0"/>
              <a:t>, </a:t>
            </a:r>
            <a:r>
              <a:rPr lang="ko-KR" altLang="en-US" dirty="0"/>
              <a:t>경제력의 집중 배제</a:t>
            </a:r>
            <a:r>
              <a:rPr lang="en-US" altLang="ko-KR" dirty="0"/>
              <a:t>, </a:t>
            </a:r>
            <a:r>
              <a:rPr lang="ko-KR" altLang="en-US" dirty="0"/>
              <a:t>독점금지를 위해 법을 제정했지만</a:t>
            </a:r>
            <a:r>
              <a:rPr lang="en-US" altLang="ko-KR" dirty="0"/>
              <a:t>, </a:t>
            </a:r>
            <a:r>
              <a:rPr lang="ko-KR" altLang="en-US" dirty="0"/>
              <a:t>일본 정부는 이 지령의 실시를 연기 또는 완화하는데 힘써 지주회사의 해산도 지정을 받은 </a:t>
            </a:r>
            <a:r>
              <a:rPr lang="en-US" altLang="ko-KR" dirty="0"/>
              <a:t>83</a:t>
            </a:r>
            <a:r>
              <a:rPr lang="ko-KR" altLang="en-US" dirty="0"/>
              <a:t>개사 중 실제로 해산한 것은 </a:t>
            </a:r>
            <a:r>
              <a:rPr lang="en-US" altLang="ko-KR" dirty="0"/>
              <a:t>18</a:t>
            </a:r>
            <a:r>
              <a:rPr lang="ko-KR" altLang="en-US" dirty="0"/>
              <a:t>개사에 그쳤다</a:t>
            </a:r>
            <a:r>
              <a:rPr lang="en-US" altLang="ko-KR" dirty="0"/>
              <a:t>.</a:t>
            </a:r>
            <a:endParaRPr lang="ko-KR" altLang="en-US" dirty="0"/>
          </a:p>
          <a:p>
            <a:pPr marL="0" indent="0">
              <a:buNone/>
            </a:pPr>
            <a:r>
              <a:rPr lang="ko-KR" altLang="en-US" dirty="0"/>
              <a:t>재벌 해체는 충분한 목표를 달성하지는 못했으며 집중 배제에 의해서 분산된 기업들도 대부분 수년 후에는 재통합되었다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85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그의 </a:t>
            </a:r>
            <a:r>
              <a:rPr lang="en-US" altLang="ko-KR" dirty="0" smtClean="0"/>
              <a:t>“</a:t>
            </a:r>
            <a:r>
              <a:rPr lang="ja-JP" altLang="en-US" dirty="0" smtClean="0"/>
              <a:t>一億総懺悔</a:t>
            </a:r>
            <a:r>
              <a:rPr lang="en-US" altLang="ja-JP" dirty="0" smtClean="0"/>
              <a:t>”</a:t>
            </a:r>
            <a:r>
              <a:rPr lang="ko-KR" altLang="en-US" dirty="0" smtClean="0"/>
              <a:t>발언</a:t>
            </a:r>
            <a:endParaRPr lang="ko-KR" altLang="en-US" dirty="0"/>
          </a:p>
        </p:txBody>
      </p:sp>
      <p:pic>
        <p:nvPicPr>
          <p:cNvPr id="4" name="내용 개체 틀 3" descr="o040001661023367498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704" y="2001036"/>
            <a:ext cx="8762705" cy="3356790"/>
          </a:xfrm>
        </p:spPr>
      </p:pic>
      <p:sp>
        <p:nvSpPr>
          <p:cNvPr id="5" name="TextBox 4"/>
          <p:cNvSpPr txBox="1"/>
          <p:nvPr/>
        </p:nvSpPr>
        <p:spPr>
          <a:xfrm>
            <a:off x="773878" y="5786454"/>
            <a:ext cx="760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/>
              <a:t>일본 국민들이 일본의 천황에게 사죄하는 모습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452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</a:t>
            </a:r>
            <a:r>
              <a:rPr lang="ko-KR" altLang="en-US" dirty="0" smtClean="0"/>
              <a:t>대 경제개혁 결론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1038" y="1431985"/>
            <a:ext cx="8543925" cy="5184475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dirty="0"/>
              <a:t>미국의 개혁정책은 주로 일본의 군국주의적 체제의 해체에 관심을 집중시키고 </a:t>
            </a:r>
            <a:r>
              <a:rPr lang="ko-KR" altLang="en-US" dirty="0" smtClean="0"/>
              <a:t>있었고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여러 </a:t>
            </a:r>
            <a:r>
              <a:rPr lang="ko-KR" altLang="en-US" dirty="0"/>
              <a:t>가지 정책들을 통하여 일본의 경제 부흥 및 안정을 위해 도움이 됐던 것이 사실이다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정책의 변화는 냉전의 </a:t>
            </a:r>
            <a:r>
              <a:rPr lang="ko-KR" altLang="en-US" dirty="0"/>
              <a:t>전개</a:t>
            </a:r>
            <a:r>
              <a:rPr lang="en-US" altLang="ko-KR" dirty="0"/>
              <a:t>, </a:t>
            </a:r>
            <a:r>
              <a:rPr lang="ko-KR" altLang="en-US" dirty="0"/>
              <a:t>특히 중국을 중심으로 한 동북아 질서의 변화에 의해 일본을 패전국이 아닌</a:t>
            </a:r>
            <a:r>
              <a:rPr lang="en-US" altLang="ko-KR" dirty="0"/>
              <a:t>, </a:t>
            </a:r>
            <a:r>
              <a:rPr lang="ko-KR" altLang="en-US" dirty="0"/>
              <a:t>미국의 강력한 군사 동맹국이자 아시아의 공산화를 견제하기 위한 아시아의 방어책으로 일본을 확보해야 한다고 판단을 한 미국이 일본을 대등한 우방국으로 대우하고 일본을 ‘극동의 공장’으로 만들고자 하는 미국의 정책 전환이 반영된 </a:t>
            </a:r>
            <a:r>
              <a:rPr lang="ko-KR" altLang="en-US" dirty="0" smtClean="0"/>
              <a:t>것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r>
              <a:rPr lang="ko-KR" altLang="en-US" dirty="0"/>
              <a:t>전후의 일본 사회에 여러 가지 측면에서 급속한 변화를 가져왔으며 전반적으로 볼 때 일본 경제의 고도 성장을 준비하는 </a:t>
            </a:r>
            <a:r>
              <a:rPr lang="ko-KR" altLang="en-US" dirty="0" smtClean="0"/>
              <a:t>역할을 했다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6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619" y="508959"/>
            <a:ext cx="36102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500" dirty="0" smtClean="0"/>
              <a:t>1950</a:t>
            </a:r>
            <a:r>
              <a:rPr lang="ko-KR" altLang="en-US" sz="3500" dirty="0" smtClean="0"/>
              <a:t>년 한국전쟁</a:t>
            </a:r>
            <a:endParaRPr lang="ko-KR" altLang="en-US" sz="3500" dirty="0"/>
          </a:p>
        </p:txBody>
      </p:sp>
      <p:pic>
        <p:nvPicPr>
          <p:cNvPr id="3074" name="Picture 2" descr="http://image.aladin.co.kr/Community/mypaper/Img720525123852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6" y="1416051"/>
            <a:ext cx="4223373" cy="400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tachment.namu.wiki/k28_120403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27" y="508959"/>
            <a:ext cx="3624350" cy="53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41442" y="6029865"/>
            <a:ext cx="447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맥스</a:t>
            </a:r>
            <a:r>
              <a:rPr lang="ko-KR" altLang="en-US" dirty="0"/>
              <a:t> </a:t>
            </a:r>
            <a:r>
              <a:rPr lang="ko-KR" altLang="en-US" dirty="0" err="1" smtClean="0"/>
              <a:t>데스포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&lt;</a:t>
            </a:r>
            <a:r>
              <a:rPr lang="ko-KR" altLang="en-US" dirty="0"/>
              <a:t>폭파된 대동강 철교를 건너는 피난민들</a:t>
            </a:r>
            <a:r>
              <a:rPr lang="en-US" altLang="ko-KR" dirty="0" smtClean="0"/>
              <a:t>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0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2" y="0"/>
            <a:ext cx="422997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2606" y="1997839"/>
            <a:ext cx="39036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dirty="0" smtClean="0"/>
              <a:t>한국전쟁 다음날인</a:t>
            </a:r>
            <a:endParaRPr lang="en-US" altLang="ko-KR" sz="3000" dirty="0" smtClean="0"/>
          </a:p>
          <a:p>
            <a:r>
              <a:rPr lang="en-US" altLang="ko-KR" sz="3000" dirty="0" smtClean="0"/>
              <a:t>1950</a:t>
            </a:r>
            <a:r>
              <a:rPr lang="ko-KR" altLang="en-US" sz="3000" dirty="0" smtClean="0"/>
              <a:t>년 </a:t>
            </a:r>
            <a:r>
              <a:rPr lang="en-US" altLang="ko-KR" sz="3000" dirty="0" smtClean="0"/>
              <a:t>6</a:t>
            </a:r>
            <a:r>
              <a:rPr lang="ko-KR" altLang="en-US" sz="3000" dirty="0" smtClean="0"/>
              <a:t>월 </a:t>
            </a:r>
            <a:r>
              <a:rPr lang="en-US" altLang="ko-KR" sz="3000" dirty="0" smtClean="0"/>
              <a:t>26</a:t>
            </a:r>
            <a:r>
              <a:rPr lang="ko-KR" altLang="en-US" sz="3000" dirty="0" smtClean="0"/>
              <a:t>일</a:t>
            </a:r>
            <a:endParaRPr lang="en-US" altLang="ko-KR" sz="3000" dirty="0" smtClean="0"/>
          </a:p>
          <a:p>
            <a:r>
              <a:rPr lang="ko-KR" altLang="en-US" sz="3000" dirty="0" err="1" smtClean="0"/>
              <a:t>아사히</a:t>
            </a:r>
            <a:r>
              <a:rPr lang="ko-KR" altLang="en-US" sz="3000" dirty="0" smtClean="0"/>
              <a:t> 신문</a:t>
            </a:r>
            <a:endParaRPr lang="en-US" altLang="ko-KR" sz="3000" dirty="0" smtClean="0"/>
          </a:p>
          <a:p>
            <a:endParaRPr lang="en-US" altLang="ko-KR" sz="3000" dirty="0" smtClean="0"/>
          </a:p>
          <a:p>
            <a:r>
              <a:rPr lang="ko-KR" altLang="en-US" sz="3000" dirty="0" smtClean="0"/>
              <a:t>한국전쟁에 관한</a:t>
            </a:r>
            <a:endParaRPr lang="en-US" altLang="ko-KR" sz="3000" dirty="0" smtClean="0"/>
          </a:p>
          <a:p>
            <a:r>
              <a:rPr lang="ko-KR" altLang="en-US" sz="3000" dirty="0" smtClean="0"/>
              <a:t>기사들로 </a:t>
            </a:r>
            <a:r>
              <a:rPr lang="ko-KR" altLang="en-US" sz="3000" dirty="0" err="1" smtClean="0"/>
              <a:t>가득차있다</a:t>
            </a:r>
            <a:r>
              <a:rPr lang="en-US" altLang="ko-KR" sz="3000" dirty="0" smtClean="0"/>
              <a:t>.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2210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341" y="431322"/>
            <a:ext cx="55707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500" dirty="0" smtClean="0"/>
              <a:t>미국의 한국전쟁투입</a:t>
            </a:r>
            <a:endParaRPr lang="ko-KR" altLang="en-US" sz="4500" dirty="0"/>
          </a:p>
        </p:txBody>
      </p:sp>
      <p:pic>
        <p:nvPicPr>
          <p:cNvPr id="5122" name="Picture 2" descr="http://farm4.static.flickr.com/3041/2920380608_3d7b754f9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9" y="1220840"/>
            <a:ext cx="4380358" cy="43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arm4.static.flickr.com/3265/2920343162_822b9934b2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95" y="1003002"/>
            <a:ext cx="4601654" cy="45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453901" y="5828967"/>
            <a:ext cx="12931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dirty="0"/>
              <a:t>Invasion of </a:t>
            </a:r>
            <a:r>
              <a:rPr lang="en-US" altLang="ko-KR" sz="1500" dirty="0" err="1"/>
              <a:t>Ichon</a:t>
            </a:r>
            <a:r>
              <a:rPr lang="en-US" altLang="ko-KR" sz="1500" dirty="0"/>
              <a:t>, Korea. Four LST's unload men and equipment on beach. Three of the LST's shown are LST-611, LST-745, and LST-715. </a:t>
            </a:r>
            <a:br>
              <a:rPr lang="en-US" altLang="ko-KR" sz="1500" dirty="0"/>
            </a:br>
            <a:r>
              <a:rPr lang="en-US" altLang="ko-KR" sz="1500" dirty="0"/>
              <a:t>September 15, 1950. C.K. Rose. (Navy)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8987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7" y="1678916"/>
            <a:ext cx="4643438" cy="400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6612" y="509366"/>
            <a:ext cx="33778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500" dirty="0" smtClean="0"/>
              <a:t>미일 안보조약</a:t>
            </a:r>
            <a:endParaRPr lang="en-US" altLang="ko-KR" sz="3500" dirty="0" smtClean="0"/>
          </a:p>
          <a:p>
            <a:pPr algn="ctr"/>
            <a:r>
              <a:rPr lang="en-US" altLang="ko-KR" sz="3500" dirty="0" smtClean="0"/>
              <a:t>1951</a:t>
            </a:r>
            <a:r>
              <a:rPr lang="ko-KR" altLang="en-US" sz="3500" dirty="0" smtClean="0"/>
              <a:t>년 </a:t>
            </a:r>
            <a:r>
              <a:rPr lang="en-US" altLang="ko-KR" sz="3500" dirty="0" smtClean="0"/>
              <a:t>9</a:t>
            </a:r>
            <a:r>
              <a:rPr lang="ko-KR" altLang="en-US" sz="3500" dirty="0" smtClean="0"/>
              <a:t>월 </a:t>
            </a:r>
            <a:r>
              <a:rPr lang="en-US" altLang="ko-KR" sz="3500" dirty="0" smtClean="0"/>
              <a:t>8</a:t>
            </a:r>
            <a:r>
              <a:rPr lang="ko-KR" altLang="en-US" sz="3500" dirty="0" smtClean="0"/>
              <a:t>일</a:t>
            </a:r>
            <a:endParaRPr lang="ko-KR" altLang="en-US" sz="3500" dirty="0"/>
          </a:p>
        </p:txBody>
      </p:sp>
      <p:sp>
        <p:nvSpPr>
          <p:cNvPr id="6" name="TextBox 5"/>
          <p:cNvSpPr txBox="1"/>
          <p:nvPr/>
        </p:nvSpPr>
        <p:spPr>
          <a:xfrm>
            <a:off x="727250" y="5805578"/>
            <a:ext cx="558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미</a:t>
            </a:r>
            <a:r>
              <a:rPr lang="en-US" altLang="ko-KR" dirty="0"/>
              <a:t>·</a:t>
            </a:r>
            <a:r>
              <a:rPr lang="ko-KR" altLang="en-US" dirty="0"/>
              <a:t>일 안보조약에 서명하는 요시다 </a:t>
            </a:r>
            <a:r>
              <a:rPr lang="ko-KR" altLang="en-US" dirty="0" err="1"/>
              <a:t>시게루</a:t>
            </a:r>
            <a:r>
              <a:rPr lang="ko-KR" altLang="en-US" dirty="0"/>
              <a:t> 일본 수상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0340" y="2044461"/>
            <a:ext cx="462017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1950</a:t>
            </a:r>
            <a:r>
              <a:rPr lang="ko-KR" altLang="en-US" sz="2000" dirty="0"/>
              <a:t>년 </a:t>
            </a:r>
            <a:r>
              <a:rPr lang="en-US" altLang="ko-KR" sz="2000" dirty="0"/>
              <a:t>1</a:t>
            </a:r>
            <a:r>
              <a:rPr lang="ko-KR" altLang="en-US" sz="2000" dirty="0"/>
              <a:t>월 </a:t>
            </a:r>
            <a:r>
              <a:rPr lang="en-US" altLang="ko-KR" sz="2000" dirty="0"/>
              <a:t>26</a:t>
            </a:r>
            <a:r>
              <a:rPr lang="ko-KR" altLang="en-US" sz="2000" dirty="0" smtClean="0"/>
              <a:t>일</a:t>
            </a:r>
            <a:endParaRPr lang="en-US" altLang="ko-KR" sz="2000" dirty="0" smtClean="0"/>
          </a:p>
          <a:p>
            <a:r>
              <a:rPr lang="ko-KR" altLang="en-US" sz="2000" dirty="0" smtClean="0"/>
              <a:t>한미군사원조협정을 </a:t>
            </a:r>
            <a:r>
              <a:rPr lang="ko-KR" altLang="en-US" sz="2000" dirty="0"/>
              <a:t>체결하고</a:t>
            </a:r>
            <a:r>
              <a:rPr lang="en-US" altLang="ko-KR" sz="2000" dirty="0" smtClean="0"/>
              <a:t>,</a:t>
            </a:r>
          </a:p>
          <a:p>
            <a:r>
              <a:rPr lang="en-US" altLang="ko-KR" sz="2000" dirty="0" smtClean="0"/>
              <a:t>1951</a:t>
            </a:r>
            <a:r>
              <a:rPr lang="ko-KR" altLang="en-US" sz="2000" dirty="0"/>
              <a:t>년 샌프란시스코 강화조약에 </a:t>
            </a:r>
            <a:r>
              <a:rPr lang="ko-KR" altLang="en-US" sz="2000" dirty="0" smtClean="0"/>
              <a:t>이어</a:t>
            </a:r>
            <a:endParaRPr lang="en-US" altLang="ko-KR" sz="2000" dirty="0" smtClean="0"/>
          </a:p>
          <a:p>
            <a:r>
              <a:rPr lang="en-US" altLang="ko-KR" sz="2000" dirty="0" smtClean="0"/>
              <a:t>9</a:t>
            </a:r>
            <a:r>
              <a:rPr lang="ko-KR" altLang="en-US" sz="2000" dirty="0"/>
              <a:t>월 </a:t>
            </a:r>
            <a:r>
              <a:rPr lang="en-US" altLang="ko-KR" sz="2000" dirty="0"/>
              <a:t>8</a:t>
            </a:r>
            <a:r>
              <a:rPr lang="ko-KR" altLang="en-US" sz="2000" dirty="0"/>
              <a:t>일 </a:t>
            </a:r>
            <a:r>
              <a:rPr lang="ko-KR" altLang="en-US" sz="2000" dirty="0" smtClean="0"/>
              <a:t>미일안전보장조약을</a:t>
            </a:r>
            <a:endParaRPr lang="en-US" altLang="ko-KR" sz="2000" dirty="0" smtClean="0"/>
          </a:p>
          <a:p>
            <a:r>
              <a:rPr lang="ko-KR" altLang="en-US" sz="2000" dirty="0" smtClean="0"/>
              <a:t>체결하여 </a:t>
            </a:r>
            <a:r>
              <a:rPr lang="ko-KR" altLang="en-US" sz="2000" dirty="0"/>
              <a:t>한</a:t>
            </a:r>
            <a:r>
              <a:rPr lang="en-US" altLang="ko-KR" sz="2000" dirty="0"/>
              <a:t>·</a:t>
            </a:r>
            <a:r>
              <a:rPr lang="ko-KR" altLang="en-US" sz="2000" dirty="0"/>
              <a:t>미</a:t>
            </a:r>
            <a:r>
              <a:rPr lang="en-US" altLang="ko-KR" sz="2000" dirty="0"/>
              <a:t>·</a:t>
            </a:r>
            <a:r>
              <a:rPr lang="ko-KR" altLang="en-US" sz="2000" dirty="0"/>
              <a:t>일 동맹 </a:t>
            </a:r>
            <a:r>
              <a:rPr lang="ko-KR" altLang="en-US" sz="2000" dirty="0" smtClean="0"/>
              <a:t>체제를</a:t>
            </a:r>
            <a:endParaRPr lang="en-US" altLang="ko-KR" sz="2000" dirty="0" smtClean="0"/>
          </a:p>
          <a:p>
            <a:r>
              <a:rPr lang="ko-KR" altLang="en-US" sz="2000" dirty="0" smtClean="0"/>
              <a:t>구축한 </a:t>
            </a:r>
            <a:r>
              <a:rPr lang="ko-KR" altLang="en-US" sz="2000" dirty="0"/>
              <a:t>미국은 한국전쟁 </a:t>
            </a:r>
            <a:r>
              <a:rPr lang="ko-KR" altLang="en-US" sz="2000" dirty="0" smtClean="0"/>
              <a:t>도중</a:t>
            </a:r>
            <a:endParaRPr lang="en-US" altLang="ko-KR" sz="2000" dirty="0" smtClean="0"/>
          </a:p>
          <a:p>
            <a:r>
              <a:rPr lang="ko-KR" altLang="en-US" sz="2000" dirty="0" smtClean="0"/>
              <a:t>미 </a:t>
            </a:r>
            <a:r>
              <a:rPr lang="ko-KR" altLang="en-US" sz="2000" dirty="0"/>
              <a:t>국방성의 </a:t>
            </a:r>
            <a:r>
              <a:rPr lang="ko-KR" altLang="en-US" sz="2000" dirty="0" err="1" smtClean="0"/>
              <a:t>특별조달령으로</a:t>
            </a:r>
            <a:endParaRPr lang="en-US" altLang="ko-KR" sz="2000" dirty="0"/>
          </a:p>
          <a:p>
            <a:r>
              <a:rPr lang="ko-KR" altLang="en-US" sz="2000" dirty="0" smtClean="0"/>
              <a:t>일본의 </a:t>
            </a:r>
            <a:r>
              <a:rPr lang="ko-KR" altLang="en-US" sz="2000" dirty="0"/>
              <a:t>무기 제조를 허가하였고</a:t>
            </a:r>
            <a:r>
              <a:rPr lang="en-US" altLang="ko-KR" sz="2000" dirty="0" smtClean="0"/>
              <a:t>,</a:t>
            </a:r>
          </a:p>
          <a:p>
            <a:r>
              <a:rPr lang="ko-KR" altLang="en-US" sz="2000" dirty="0" smtClean="0"/>
              <a:t>미국은 </a:t>
            </a:r>
            <a:r>
              <a:rPr lang="ko-KR" altLang="en-US" sz="2000" dirty="0"/>
              <a:t>군수물자의 </a:t>
            </a:r>
            <a:r>
              <a:rPr lang="ko-KR" altLang="en-US" sz="2000" dirty="0" smtClean="0"/>
              <a:t>지원을</a:t>
            </a:r>
            <a:endParaRPr lang="en-US" altLang="ko-KR" sz="2000" dirty="0" smtClean="0"/>
          </a:p>
          <a:p>
            <a:r>
              <a:rPr lang="ko-KR" altLang="en-US" sz="2000" dirty="0" err="1" smtClean="0"/>
              <a:t>일본국에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맡겼다</a:t>
            </a:r>
            <a:r>
              <a:rPr lang="en-US" altLang="ko-KR" sz="2000" dirty="0"/>
              <a:t>.</a:t>
            </a:r>
            <a:endParaRPr lang="ko-KR" altLang="en-US" sz="20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3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566320" y="3581400"/>
            <a:ext cx="1989647" cy="3164761"/>
            <a:chOff x="780465" y="1304026"/>
            <a:chExt cx="2448797" cy="3164761"/>
          </a:xfrm>
        </p:grpSpPr>
        <p:pic>
          <p:nvPicPr>
            <p:cNvPr id="4098" name="Picture 2" descr="Shigeru Yoshida sui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614" y="1304026"/>
              <a:ext cx="171450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465" y="3545457"/>
              <a:ext cx="24487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 smtClean="0"/>
                <a:t>일본 제</a:t>
              </a:r>
              <a:r>
                <a:rPr lang="en-US" altLang="ko-KR" dirty="0" smtClean="0"/>
                <a:t>45</a:t>
              </a:r>
              <a:r>
                <a:rPr lang="ko-KR" altLang="en-US" dirty="0" smtClean="0"/>
                <a:t>대 총리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요시다 </a:t>
              </a:r>
              <a:r>
                <a:rPr lang="ko-KR" altLang="en-US" dirty="0" err="1" smtClean="0"/>
                <a:t>시게루</a:t>
              </a:r>
              <a:endParaRPr lang="en-US" altLang="ko-KR" dirty="0" smtClean="0"/>
            </a:p>
            <a:p>
              <a:pPr algn="ctr"/>
              <a:r>
                <a:rPr lang="en-US" altLang="ko-KR" dirty="0" smtClean="0"/>
                <a:t>(1878~1967)</a:t>
              </a:r>
              <a:endParaRPr lang="en-US" altLang="ko-KR" dirty="0"/>
            </a:p>
          </p:txBody>
        </p:sp>
      </p:grpSp>
      <p:sp>
        <p:nvSpPr>
          <p:cNvPr id="5" name="타원형 설명선 4"/>
          <p:cNvSpPr/>
          <p:nvPr/>
        </p:nvSpPr>
        <p:spPr>
          <a:xfrm>
            <a:off x="2049489" y="72337"/>
            <a:ext cx="6195923" cy="366622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500" b="1" i="1" dirty="0" smtClean="0">
                <a:solidFill>
                  <a:schemeClr val="tx1"/>
                </a:solidFill>
              </a:rPr>
              <a:t>한국전쟁은 신이 내린 선물이다</a:t>
            </a:r>
            <a:endParaRPr lang="en-US" altLang="ko-KR" sz="3500" b="1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3500" b="1" i="1" dirty="0" smtClean="0">
                <a:solidFill>
                  <a:schemeClr val="tx1"/>
                </a:solidFill>
              </a:rPr>
              <a:t>이제 일본은 살았다</a:t>
            </a:r>
            <a:r>
              <a:rPr lang="en-US" altLang="ko-KR" sz="3500" b="1" i="1" dirty="0" smtClean="0">
                <a:solidFill>
                  <a:schemeClr val="tx1"/>
                </a:solidFill>
              </a:rPr>
              <a:t>.</a:t>
            </a:r>
            <a:endParaRPr lang="en-US" altLang="ko-KR" sz="3500" b="1" i="1" dirty="0">
              <a:solidFill>
                <a:schemeClr val="tx1"/>
              </a:solidFill>
            </a:endParaRPr>
          </a:p>
          <a:p>
            <a:pPr algn="ctr"/>
            <a:r>
              <a:rPr lang="ko-KR" altLang="en-US" sz="3500" b="1" i="1" dirty="0" smtClean="0">
                <a:solidFill>
                  <a:schemeClr val="tx1"/>
                </a:solidFill>
              </a:rPr>
              <a:t>하늘이 일본을 돕는다</a:t>
            </a:r>
            <a:r>
              <a:rPr lang="en-US" altLang="ko-KR" sz="3500" b="1" i="1" dirty="0" smtClean="0">
                <a:solidFill>
                  <a:schemeClr val="tx1"/>
                </a:solidFill>
              </a:rPr>
              <a:t>.</a:t>
            </a:r>
            <a:endParaRPr lang="ko-KR" altLang="en-US" sz="35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9317" y="3883838"/>
            <a:ext cx="6692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/>
              <a:t>일본 경제학자 </a:t>
            </a:r>
            <a:r>
              <a:rPr lang="ko-KR" altLang="en-US" sz="1500" dirty="0" err="1"/>
              <a:t>요네자와</a:t>
            </a:r>
            <a:r>
              <a:rPr lang="ko-KR" altLang="en-US" sz="1500" dirty="0"/>
              <a:t> </a:t>
            </a:r>
            <a:r>
              <a:rPr lang="ko-KR" altLang="en-US" sz="1500" dirty="0" err="1" smtClean="0"/>
              <a:t>요시에의</a:t>
            </a:r>
            <a:endParaRPr lang="en-US" altLang="ko-KR" sz="1500" dirty="0"/>
          </a:p>
          <a:p>
            <a:r>
              <a:rPr lang="ko-KR" altLang="en-US" sz="1500" dirty="0" smtClean="0"/>
              <a:t>분석에 </a:t>
            </a:r>
            <a:r>
              <a:rPr lang="ko-KR" altLang="en-US" sz="1500" dirty="0"/>
              <a:t>따르면 </a:t>
            </a:r>
            <a:r>
              <a:rPr lang="en-US" altLang="ko-KR" sz="1500" dirty="0"/>
              <a:t>1951</a:t>
            </a:r>
            <a:r>
              <a:rPr lang="ko-KR" altLang="en-US" sz="1500" dirty="0"/>
              <a:t>년 </a:t>
            </a:r>
            <a:r>
              <a:rPr lang="en-US" altLang="ko-KR" sz="1500" dirty="0"/>
              <a:t>12%</a:t>
            </a:r>
            <a:r>
              <a:rPr lang="ko-KR" altLang="en-US" sz="1500" dirty="0" smtClean="0"/>
              <a:t>였던</a:t>
            </a:r>
            <a:r>
              <a:rPr lang="en-US" altLang="ko-KR" sz="1500" dirty="0"/>
              <a:t> </a:t>
            </a:r>
            <a:r>
              <a:rPr lang="ko-KR" altLang="en-US" sz="1500" dirty="0" smtClean="0"/>
              <a:t>일본 </a:t>
            </a:r>
            <a:r>
              <a:rPr lang="ko-KR" altLang="en-US" sz="1500" dirty="0"/>
              <a:t>경제 </a:t>
            </a:r>
            <a:r>
              <a:rPr lang="ko-KR" altLang="en-US" sz="1500" dirty="0" smtClean="0"/>
              <a:t>성장률은</a:t>
            </a:r>
            <a:endParaRPr lang="en-US" altLang="ko-KR" sz="1500" dirty="0" smtClean="0"/>
          </a:p>
          <a:p>
            <a:r>
              <a:rPr lang="ko-KR" altLang="en-US" sz="1500" dirty="0" smtClean="0"/>
              <a:t>한국전쟁이 </a:t>
            </a:r>
            <a:r>
              <a:rPr lang="ko-KR" altLang="en-US" sz="1500" dirty="0"/>
              <a:t>없었다면 </a:t>
            </a:r>
            <a:r>
              <a:rPr lang="en-US" altLang="ko-KR" sz="1500" dirty="0"/>
              <a:t>9.4% </a:t>
            </a:r>
            <a:r>
              <a:rPr lang="ko-KR" altLang="en-US" sz="1500" dirty="0"/>
              <a:t>또는 </a:t>
            </a:r>
            <a:r>
              <a:rPr lang="en-US" altLang="ko-KR" sz="1500" dirty="0"/>
              <a:t>4.9%</a:t>
            </a:r>
            <a:r>
              <a:rPr lang="ko-KR" altLang="en-US" sz="1500" dirty="0"/>
              <a:t>로 뚝 떨어진다</a:t>
            </a:r>
            <a:r>
              <a:rPr lang="en-US" altLang="ko-KR" sz="1500" dirty="0" smtClean="0"/>
              <a:t>.</a:t>
            </a:r>
          </a:p>
          <a:p>
            <a:r>
              <a:rPr lang="en-US" altLang="ko-KR" sz="1500" dirty="0" smtClean="0"/>
              <a:t>1950</a:t>
            </a:r>
            <a:r>
              <a:rPr lang="ko-KR" altLang="en-US" sz="1500" dirty="0"/>
              <a:t>년 </a:t>
            </a:r>
            <a:r>
              <a:rPr lang="en-US" altLang="ko-KR" sz="1500" dirty="0"/>
              <a:t>6</a:t>
            </a:r>
            <a:r>
              <a:rPr lang="ko-KR" altLang="en-US" sz="1500" dirty="0"/>
              <a:t>월</a:t>
            </a:r>
            <a:r>
              <a:rPr lang="en-US" altLang="ko-KR" sz="1500" dirty="0"/>
              <a:t>23</a:t>
            </a:r>
            <a:r>
              <a:rPr lang="ko-KR" altLang="en-US" sz="1500" dirty="0"/>
              <a:t>일 </a:t>
            </a:r>
            <a:r>
              <a:rPr lang="en-US" altLang="ko-KR" sz="1500" dirty="0"/>
              <a:t>90.59</a:t>
            </a:r>
            <a:r>
              <a:rPr lang="ko-KR" altLang="en-US" sz="1500" dirty="0"/>
              <a:t>엔이었던 </a:t>
            </a:r>
            <a:r>
              <a:rPr lang="ko-KR" altLang="en-US" sz="1500" dirty="0" err="1"/>
              <a:t>닛케이</a:t>
            </a:r>
            <a:r>
              <a:rPr lang="ko-KR" altLang="en-US" sz="1500" dirty="0"/>
              <a:t> 평균 </a:t>
            </a:r>
            <a:r>
              <a:rPr lang="ko-KR" altLang="en-US" sz="1500" dirty="0" smtClean="0"/>
              <a:t>주가가</a:t>
            </a:r>
            <a:endParaRPr lang="en-US" altLang="ko-KR" sz="1500" dirty="0" smtClean="0"/>
          </a:p>
          <a:p>
            <a:r>
              <a:rPr lang="en-US" altLang="ko-KR" sz="1500" dirty="0" smtClean="0"/>
              <a:t>1953</a:t>
            </a:r>
            <a:r>
              <a:rPr lang="ko-KR" altLang="en-US" sz="1500" dirty="0"/>
              <a:t>년 </a:t>
            </a:r>
            <a:r>
              <a:rPr lang="en-US" altLang="ko-KR" sz="1500" dirty="0"/>
              <a:t>7</a:t>
            </a:r>
            <a:r>
              <a:rPr lang="ko-KR" altLang="en-US" sz="1500" dirty="0"/>
              <a:t>월 휴전 즈음 </a:t>
            </a:r>
            <a:r>
              <a:rPr lang="en-US" altLang="ko-KR" sz="1500" dirty="0"/>
              <a:t>386.13</a:t>
            </a:r>
            <a:r>
              <a:rPr lang="ko-KR" altLang="en-US" sz="1500" dirty="0"/>
              <a:t>엔으로 </a:t>
            </a:r>
            <a:r>
              <a:rPr lang="en-US" altLang="ko-KR" sz="1500" dirty="0"/>
              <a:t>3</a:t>
            </a:r>
            <a:r>
              <a:rPr lang="ko-KR" altLang="en-US" sz="1500" dirty="0"/>
              <a:t>년 </a:t>
            </a:r>
            <a:r>
              <a:rPr lang="ko-KR" altLang="en-US" sz="1500" dirty="0" smtClean="0"/>
              <a:t>동안</a:t>
            </a:r>
            <a:endParaRPr lang="en-US" altLang="ko-KR" sz="1500" dirty="0" smtClean="0"/>
          </a:p>
          <a:p>
            <a:r>
              <a:rPr lang="en-US" altLang="ko-KR" sz="1500" dirty="0" smtClean="0"/>
              <a:t>4</a:t>
            </a:r>
            <a:r>
              <a:rPr lang="ko-KR" altLang="en-US" sz="1500" dirty="0"/>
              <a:t>배 이상 뛴 점도 한국전쟁의 일본 경제 </a:t>
            </a:r>
            <a:r>
              <a:rPr lang="ko-KR" altLang="en-US" sz="1500" dirty="0" smtClean="0"/>
              <a:t>기여도를</a:t>
            </a:r>
            <a:endParaRPr lang="en-US" altLang="ko-KR" sz="1500" dirty="0" smtClean="0"/>
          </a:p>
          <a:p>
            <a:r>
              <a:rPr lang="ko-KR" altLang="en-US" sz="1500" dirty="0" smtClean="0"/>
              <a:t>가늠할 </a:t>
            </a:r>
            <a:r>
              <a:rPr lang="ko-KR" altLang="en-US" sz="1500" dirty="0"/>
              <a:t>수 있는 대목이다</a:t>
            </a:r>
            <a:r>
              <a:rPr lang="en-US" altLang="ko-KR" sz="1500" dirty="0" smtClean="0"/>
              <a:t>.</a:t>
            </a:r>
          </a:p>
          <a:p>
            <a:r>
              <a:rPr lang="ko-KR" altLang="en-US" sz="1500" dirty="0" smtClean="0"/>
              <a:t>일본 </a:t>
            </a:r>
            <a:r>
              <a:rPr lang="ko-KR" altLang="en-US" sz="1500" dirty="0"/>
              <a:t>경제학자 </a:t>
            </a:r>
            <a:r>
              <a:rPr lang="ko-KR" altLang="en-US" sz="1500" dirty="0" err="1"/>
              <a:t>나카무라</a:t>
            </a:r>
            <a:r>
              <a:rPr lang="ko-KR" altLang="en-US" sz="1500" dirty="0"/>
              <a:t> </a:t>
            </a:r>
            <a:r>
              <a:rPr lang="ko-KR" altLang="en-US" sz="1500" dirty="0" err="1"/>
              <a:t>마사노리는</a:t>
            </a:r>
            <a:r>
              <a:rPr lang="ko-KR" altLang="en-US" sz="1500" dirty="0"/>
              <a:t> 자신의 </a:t>
            </a:r>
            <a:r>
              <a:rPr lang="ko-KR" altLang="en-US" sz="1500" dirty="0" smtClean="0"/>
              <a:t>저서</a:t>
            </a:r>
            <a:endParaRPr lang="en-US" altLang="ko-KR" sz="1500" dirty="0" smtClean="0"/>
          </a:p>
          <a:p>
            <a:r>
              <a:rPr lang="ko-KR" altLang="en-US" sz="1500" dirty="0" smtClean="0"/>
              <a:t>‘</a:t>
            </a:r>
            <a:r>
              <a:rPr lang="ko-KR" altLang="en-US" sz="1500" dirty="0"/>
              <a:t>전후 일본사 </a:t>
            </a:r>
            <a:r>
              <a:rPr lang="en-US" altLang="ko-KR" sz="1500" dirty="0"/>
              <a:t>1945~2005’</a:t>
            </a:r>
            <a:r>
              <a:rPr lang="ko-KR" altLang="en-US" sz="1500" dirty="0"/>
              <a:t>에서 “</a:t>
            </a:r>
            <a:r>
              <a:rPr lang="en-US" altLang="ko-KR" sz="1500" dirty="0"/>
              <a:t>1949</a:t>
            </a:r>
            <a:r>
              <a:rPr lang="ko-KR" altLang="en-US" sz="1500" dirty="0"/>
              <a:t>년부터 </a:t>
            </a:r>
            <a:r>
              <a:rPr lang="ko-KR" altLang="en-US" sz="1500" dirty="0" smtClean="0"/>
              <a:t>이어진</a:t>
            </a:r>
            <a:endParaRPr lang="en-US" altLang="ko-KR" sz="1500" dirty="0" smtClean="0"/>
          </a:p>
          <a:p>
            <a:r>
              <a:rPr lang="ko-KR" altLang="en-US" sz="1500" dirty="0" err="1" smtClean="0"/>
              <a:t>닷지</a:t>
            </a:r>
            <a:r>
              <a:rPr lang="ko-KR" altLang="en-US" sz="1500" dirty="0" smtClean="0"/>
              <a:t> </a:t>
            </a:r>
            <a:r>
              <a:rPr lang="ko-KR" altLang="en-US" sz="1500" dirty="0"/>
              <a:t>불황에 신음하던 일본 경제에 한국전쟁은 단비와 같았다</a:t>
            </a:r>
            <a:r>
              <a:rPr lang="en-US" altLang="ko-KR" sz="1500" dirty="0"/>
              <a:t>.”</a:t>
            </a:r>
            <a:r>
              <a:rPr lang="ko-KR" altLang="en-US" sz="1500" dirty="0"/>
              <a:t>고 평가했다</a:t>
            </a:r>
            <a:r>
              <a:rPr lang="en-US" altLang="ko-KR" sz="1500" dirty="0" smtClean="0"/>
              <a:t>.</a:t>
            </a:r>
          </a:p>
          <a:p>
            <a:r>
              <a:rPr lang="ko-KR" altLang="en-US" sz="1500" dirty="0" smtClean="0"/>
              <a:t>미국 </a:t>
            </a:r>
            <a:r>
              <a:rPr lang="ko-KR" altLang="en-US" sz="1500" dirty="0"/>
              <a:t>정치경제학자 </a:t>
            </a:r>
            <a:r>
              <a:rPr lang="ko-KR" altLang="en-US" sz="1500" dirty="0" err="1"/>
              <a:t>찰머스</a:t>
            </a:r>
            <a:r>
              <a:rPr lang="ko-KR" altLang="en-US" sz="1500" dirty="0"/>
              <a:t> </a:t>
            </a:r>
            <a:r>
              <a:rPr lang="ko-KR" altLang="en-US" sz="1500" dirty="0" err="1"/>
              <a:t>존슨도</a:t>
            </a:r>
            <a:r>
              <a:rPr lang="ko-KR" altLang="en-US" sz="1500" dirty="0"/>
              <a:t> “일본에 있어 </a:t>
            </a:r>
            <a:r>
              <a:rPr lang="ko-KR" altLang="en-US" sz="1500" dirty="0" smtClean="0"/>
              <a:t>한국전쟁은</a:t>
            </a:r>
            <a:endParaRPr lang="en-US" altLang="ko-KR" sz="1500" dirty="0" smtClean="0"/>
          </a:p>
          <a:p>
            <a:r>
              <a:rPr lang="ko-KR" altLang="en-US" sz="1500" dirty="0" smtClean="0"/>
              <a:t>마셜 </a:t>
            </a:r>
            <a:r>
              <a:rPr lang="ko-KR" altLang="en-US" sz="1500" dirty="0"/>
              <a:t>플랜에 필적하는 효과를 지녔다</a:t>
            </a:r>
            <a:r>
              <a:rPr lang="en-US" altLang="ko-KR" sz="1500" dirty="0"/>
              <a:t>.”</a:t>
            </a:r>
            <a:r>
              <a:rPr lang="ko-KR" altLang="en-US" sz="1500" dirty="0"/>
              <a:t>고 분석했다</a:t>
            </a:r>
            <a:r>
              <a:rPr lang="en-US" altLang="ko-KR" sz="1500" dirty="0" smtClean="0"/>
              <a:t>.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6248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0" y="1042745"/>
            <a:ext cx="5675313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8595" y="1308814"/>
            <a:ext cx="428514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2000" dirty="0"/>
              <a:t>미군은 한국전쟁을 </a:t>
            </a:r>
            <a:r>
              <a:rPr lang="ko-KR" altLang="en-US" sz="2000" dirty="0" smtClean="0"/>
              <a:t>위한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마대</a:t>
            </a:r>
            <a:r>
              <a:rPr lang="en-US" altLang="ko-KR" sz="2000" dirty="0"/>
              <a:t>·</a:t>
            </a:r>
            <a:r>
              <a:rPr lang="ko-KR" altLang="en-US" sz="2000" dirty="0"/>
              <a:t>석탄</a:t>
            </a:r>
            <a:r>
              <a:rPr lang="en-US" altLang="ko-KR" sz="2000" dirty="0"/>
              <a:t>·</a:t>
            </a:r>
            <a:r>
              <a:rPr lang="ko-KR" altLang="en-US" sz="2000" dirty="0"/>
              <a:t>트럭</a:t>
            </a:r>
            <a:r>
              <a:rPr lang="en-US" altLang="ko-KR" sz="2000" dirty="0"/>
              <a:t>·</a:t>
            </a:r>
            <a:r>
              <a:rPr lang="ko-KR" altLang="en-US" sz="2000" dirty="0"/>
              <a:t>포탄 등 </a:t>
            </a:r>
            <a:r>
              <a:rPr lang="ko-KR" altLang="en-US" sz="2000" dirty="0" smtClean="0"/>
              <a:t>군수물자를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일본에서 </a:t>
            </a:r>
            <a:r>
              <a:rPr lang="ko-KR" altLang="en-US" sz="2000" dirty="0"/>
              <a:t>사다 썼다</a:t>
            </a:r>
            <a:r>
              <a:rPr lang="en-US" altLang="ko-KR" sz="2000" dirty="0" smtClean="0"/>
              <a:t>.</a:t>
            </a:r>
          </a:p>
          <a:p>
            <a:pPr fontAlgn="base"/>
            <a:r>
              <a:rPr lang="ko-KR" altLang="en-US" sz="2000" dirty="0" smtClean="0"/>
              <a:t>트럭이나 </a:t>
            </a:r>
            <a:r>
              <a:rPr lang="ko-KR" altLang="en-US" sz="2000" dirty="0"/>
              <a:t>전차</a:t>
            </a:r>
            <a:r>
              <a:rPr lang="en-US" altLang="ko-KR" sz="2000" dirty="0"/>
              <a:t>·</a:t>
            </a:r>
            <a:r>
              <a:rPr lang="ko-KR" altLang="en-US" sz="2000" dirty="0"/>
              <a:t>함정의 수리</a:t>
            </a:r>
            <a:r>
              <a:rPr lang="en-US" altLang="ko-KR" sz="2000" dirty="0" smtClean="0"/>
              <a:t>,</a:t>
            </a:r>
          </a:p>
          <a:p>
            <a:pPr fontAlgn="base"/>
            <a:r>
              <a:rPr lang="ko-KR" altLang="en-US" sz="2000" dirty="0" smtClean="0"/>
              <a:t>기지 </a:t>
            </a:r>
            <a:r>
              <a:rPr lang="ko-KR" altLang="en-US" sz="2000" dirty="0"/>
              <a:t>건설 및 정비 작업 </a:t>
            </a:r>
            <a:r>
              <a:rPr lang="ko-KR" altLang="en-US" sz="2000" dirty="0" smtClean="0"/>
              <a:t>등도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일본에 </a:t>
            </a:r>
            <a:r>
              <a:rPr lang="ko-KR" altLang="en-US" sz="2000" dirty="0"/>
              <a:t>발주했다</a:t>
            </a:r>
            <a:r>
              <a:rPr lang="en-US" altLang="ko-KR" sz="2000" dirty="0" smtClean="0"/>
              <a:t>.</a:t>
            </a:r>
          </a:p>
          <a:p>
            <a:pPr fontAlgn="base"/>
            <a:r>
              <a:rPr lang="ko-KR" altLang="en-US" sz="2000" dirty="0" smtClean="0"/>
              <a:t>당시 </a:t>
            </a:r>
            <a:r>
              <a:rPr lang="ko-KR" altLang="en-US" sz="2000" dirty="0" err="1" smtClean="0"/>
              <a:t>도요타는</a:t>
            </a:r>
            <a:endParaRPr lang="en-US" altLang="ko-KR" sz="2000" dirty="0"/>
          </a:p>
          <a:p>
            <a:pPr fontAlgn="base"/>
            <a:r>
              <a:rPr lang="ko-KR" altLang="en-US" sz="2000" dirty="0" smtClean="0"/>
              <a:t>트럭</a:t>
            </a:r>
            <a:r>
              <a:rPr lang="en-US" altLang="ko-KR" sz="2000" dirty="0"/>
              <a:t>·</a:t>
            </a:r>
            <a:r>
              <a:rPr lang="ko-KR" altLang="en-US" sz="2000" dirty="0"/>
              <a:t>탱크로리</a:t>
            </a:r>
            <a:r>
              <a:rPr lang="en-US" altLang="ko-KR" sz="2000" dirty="0"/>
              <a:t>·</a:t>
            </a:r>
            <a:r>
              <a:rPr lang="ko-KR" altLang="en-US" sz="2000" dirty="0"/>
              <a:t>덤프 트럭</a:t>
            </a:r>
            <a:r>
              <a:rPr lang="en-US" altLang="ko-KR" sz="2000" dirty="0"/>
              <a:t>·</a:t>
            </a:r>
            <a:r>
              <a:rPr lang="ko-KR" altLang="en-US" sz="2000" dirty="0"/>
              <a:t>지프 </a:t>
            </a:r>
            <a:r>
              <a:rPr lang="ko-KR" altLang="en-US" sz="2000" dirty="0" smtClean="0"/>
              <a:t>등을</a:t>
            </a:r>
            <a:endParaRPr lang="en-US" altLang="ko-KR" sz="2000" dirty="0" smtClean="0"/>
          </a:p>
          <a:p>
            <a:pPr fontAlgn="base"/>
            <a:r>
              <a:rPr lang="en-US" altLang="ko-KR" sz="2000" dirty="0" smtClean="0"/>
              <a:t>4679</a:t>
            </a:r>
            <a:r>
              <a:rPr lang="ko-KR" altLang="en-US" sz="2000" dirty="0"/>
              <a:t>대나 주문 </a:t>
            </a:r>
            <a:r>
              <a:rPr lang="ko-KR" altLang="en-US" sz="2000" dirty="0" smtClean="0"/>
              <a:t>받아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공장 </a:t>
            </a:r>
            <a:r>
              <a:rPr lang="ko-KR" altLang="en-US" sz="2000" dirty="0"/>
              <a:t>폐쇄 위기에서 벗어난 </a:t>
            </a:r>
            <a:r>
              <a:rPr lang="ko-KR" altLang="en-US" sz="2000" dirty="0" smtClean="0"/>
              <a:t>것은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물론</a:t>
            </a:r>
            <a:r>
              <a:rPr lang="en-US" altLang="ko-KR" sz="2000" dirty="0"/>
              <a:t>, </a:t>
            </a:r>
            <a:r>
              <a:rPr lang="ko-KR" altLang="en-US" sz="2000" dirty="0"/>
              <a:t>세계 도약의 발판을 마련했다</a:t>
            </a:r>
            <a:r>
              <a:rPr lang="en-US" altLang="ko-KR" sz="2000" dirty="0"/>
              <a:t>.</a:t>
            </a:r>
            <a:endParaRPr lang="ko-KR" altLang="en-US" sz="2000" dirty="0"/>
          </a:p>
          <a:p>
            <a:pPr fontAlgn="base"/>
            <a:r>
              <a:rPr lang="en-US" altLang="ko-KR" sz="2000" dirty="0"/>
              <a:t>1950</a:t>
            </a:r>
            <a:r>
              <a:rPr lang="ko-KR" altLang="en-US" sz="2000" dirty="0"/>
              <a:t>년부터 </a:t>
            </a:r>
            <a:r>
              <a:rPr lang="en-US" altLang="ko-KR" sz="2000" dirty="0"/>
              <a:t>1953</a:t>
            </a:r>
            <a:r>
              <a:rPr lang="ko-KR" altLang="en-US" sz="2000" dirty="0" smtClean="0"/>
              <a:t>년까지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미국이 </a:t>
            </a:r>
            <a:r>
              <a:rPr lang="ko-KR" altLang="en-US" sz="2000" dirty="0"/>
              <a:t>일본에서 쓴 </a:t>
            </a:r>
            <a:r>
              <a:rPr lang="ko-KR" altLang="en-US" sz="2000" dirty="0" smtClean="0"/>
              <a:t>돈은</a:t>
            </a:r>
            <a:endParaRPr lang="en-US" altLang="ko-KR" sz="2000" dirty="0" smtClean="0"/>
          </a:p>
          <a:p>
            <a:pPr fontAlgn="base"/>
            <a:r>
              <a:rPr lang="ko-KR" altLang="en-US" sz="2000" dirty="0" smtClean="0"/>
              <a:t>최대 </a:t>
            </a:r>
            <a:r>
              <a:rPr lang="en-US" altLang="ko-KR" sz="2000" dirty="0"/>
              <a:t>30</a:t>
            </a:r>
            <a:r>
              <a:rPr lang="ko-KR" altLang="en-US" sz="2000" dirty="0" err="1"/>
              <a:t>억달러로</a:t>
            </a:r>
            <a:r>
              <a:rPr lang="ko-KR" altLang="en-US" sz="2000" dirty="0"/>
              <a:t> 추산된다</a:t>
            </a:r>
            <a:r>
              <a:rPr lang="en-US" altLang="ko-KR" sz="2000" dirty="0"/>
              <a:t>.</a:t>
            </a:r>
            <a:endParaRPr lang="ko-KR" altLang="en-US" sz="2000" dirty="0"/>
          </a:p>
          <a:p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01483" y="5796951"/>
            <a:ext cx="3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3942" y="5745194"/>
            <a:ext cx="7334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이로써 산업 전반에 신규 투자가 가능해진 일본은 </a:t>
            </a:r>
            <a:r>
              <a:rPr lang="en-US" altLang="ko-KR" dirty="0"/>
              <a:t>1950</a:t>
            </a:r>
            <a:r>
              <a:rPr lang="ko-KR" altLang="en-US" dirty="0"/>
              <a:t>년대 </a:t>
            </a:r>
            <a:r>
              <a:rPr lang="ko-KR" altLang="en-US" dirty="0" smtClean="0"/>
              <a:t>후반부터</a:t>
            </a:r>
            <a:endParaRPr lang="en-US" altLang="ko-KR" dirty="0" smtClean="0"/>
          </a:p>
          <a:p>
            <a:r>
              <a:rPr lang="ko-KR" altLang="en-US" dirty="0" smtClean="0"/>
              <a:t>세계 </a:t>
            </a:r>
            <a:r>
              <a:rPr lang="ko-KR" altLang="en-US" dirty="0"/>
              <a:t>역사상 전례가 없는 고도 성장을 거듭하게 됐으며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차 세계대전 패전으로 인한 경제 침체에서 벗어났다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71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75" y="1765285"/>
            <a:ext cx="3521694" cy="3250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3887" y="2492896"/>
            <a:ext cx="531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전후 일본 사회의 모습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466090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466090" y="26064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포인트가 5개인 별 7"/>
          <p:cNvSpPr/>
          <p:nvPr/>
        </p:nvSpPr>
        <p:spPr>
          <a:xfrm rot="2156119">
            <a:off x="8188031" y="2891281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포인트가 5개인 별 8"/>
          <p:cNvSpPr/>
          <p:nvPr/>
        </p:nvSpPr>
        <p:spPr>
          <a:xfrm rot="2156119">
            <a:off x="-1872208" y="332656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797916" y="61884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김연관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3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6708746" y="2109106"/>
            <a:ext cx="3236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64632" y="1580542"/>
            <a:ext cx="1822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INDEX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포인트가 5개인 별 1"/>
          <p:cNvSpPr/>
          <p:nvPr/>
        </p:nvSpPr>
        <p:spPr>
          <a:xfrm rot="2156119">
            <a:off x="-1872208" y="332656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5114" y="1114310"/>
            <a:ext cx="2507581" cy="2314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00727" y="2709239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패전 이후의 도시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94081" y="3260476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국민들의 모습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7436" y="3811713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굶주림과 빈곤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80791" y="4362950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Q&amp;A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포인트가 5개인 별 21"/>
          <p:cNvSpPr/>
          <p:nvPr/>
        </p:nvSpPr>
        <p:spPr>
          <a:xfrm rot="2156119">
            <a:off x="8188031" y="2891281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37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2177" flipH="1">
            <a:off x="5724865" y="2375004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97984" y="3093960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패전 이후의 도시</a:t>
            </a:r>
            <a:endParaRPr lang="ko-KR" altLang="en-US" sz="3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4869160"/>
            <a:ext cx="729326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2612740" y="1976965"/>
            <a:ext cx="729326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0" y="1"/>
            <a:ext cx="2612740" cy="197696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7293260" y="4869161"/>
            <a:ext cx="2612740" cy="197696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6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東久邇宮 </a:t>
            </a:r>
            <a:r>
              <a:rPr lang="ko-KR" altLang="en-US" dirty="0" smtClean="0"/>
              <a:t>내각이 수행했던 일들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부처 재편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군의 무장 해제</a:t>
            </a:r>
            <a:endParaRPr lang="en-US" altLang="ko-KR" dirty="0" smtClean="0"/>
          </a:p>
          <a:p>
            <a:endParaRPr lang="ko-KR" altLang="en-US" dirty="0" smtClean="0"/>
          </a:p>
          <a:p>
            <a:r>
              <a:rPr lang="ko-KR" altLang="en-US" dirty="0" smtClean="0"/>
              <a:t>연합국 군의 진주</a:t>
            </a:r>
            <a:r>
              <a:rPr lang="en-US" altLang="ko-KR" dirty="0" smtClean="0"/>
              <a:t>(</a:t>
            </a:r>
            <a:r>
              <a:rPr lang="ko-KR" altLang="en-US" dirty="0" smtClean="0"/>
              <a:t>타국의 영토에 진군하여 그곳에 머묾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endParaRPr lang="en-US" altLang="ko-KR" dirty="0" smtClean="0"/>
          </a:p>
          <a:p>
            <a:r>
              <a:rPr lang="ko-KR" altLang="en-US" dirty="0" smtClean="0"/>
              <a:t>항복 문서에 도장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81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패전 이후 도시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Desktop\51f13ab7ae5e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7" y="1772816"/>
            <a:ext cx="3960618" cy="44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51f13d969d4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74" y="1753554"/>
            <a:ext cx="3257137" cy="45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패전 이후 도시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52567" y="2132856"/>
            <a:ext cx="6942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</a:rPr>
              <a:t>전체 국부의 </a:t>
            </a:r>
            <a:r>
              <a:rPr lang="en-US" altLang="ko-KR" sz="2400" dirty="0">
                <a:solidFill>
                  <a:schemeClr val="bg1"/>
                </a:solidFill>
              </a:rPr>
              <a:t>1/3, </a:t>
            </a:r>
            <a:r>
              <a:rPr lang="ko-KR" altLang="en-US" sz="2400" dirty="0">
                <a:solidFill>
                  <a:schemeClr val="bg1"/>
                </a:solidFill>
              </a:rPr>
              <a:t>잠재소득의 </a:t>
            </a:r>
            <a:r>
              <a:rPr lang="en-US" altLang="ko-KR" sz="2400" dirty="0">
                <a:solidFill>
                  <a:schemeClr val="bg1"/>
                </a:solidFill>
              </a:rPr>
              <a:t>33-50% </a:t>
            </a:r>
            <a:r>
              <a:rPr lang="ko-KR" altLang="en-US" sz="2400" dirty="0" smtClean="0">
                <a:solidFill>
                  <a:schemeClr val="bg1"/>
                </a:solidFill>
              </a:rPr>
              <a:t>상실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567" y="3068960"/>
            <a:ext cx="7410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삶의 </a:t>
            </a:r>
            <a:r>
              <a:rPr lang="ko-KR" altLang="en-US" sz="2400" dirty="0">
                <a:solidFill>
                  <a:schemeClr val="bg1"/>
                </a:solidFill>
              </a:rPr>
              <a:t>질은 농촌지역이 전전에 비해 </a:t>
            </a:r>
            <a:r>
              <a:rPr lang="en-US" altLang="ko-KR" sz="2400" dirty="0">
                <a:solidFill>
                  <a:schemeClr val="bg1"/>
                </a:solidFill>
              </a:rPr>
              <a:t>65% </a:t>
            </a:r>
            <a:r>
              <a:rPr lang="ko-KR" altLang="en-US" sz="2400" dirty="0">
                <a:solidFill>
                  <a:schemeClr val="bg1"/>
                </a:solidFill>
              </a:rPr>
              <a:t>수준</a:t>
            </a:r>
            <a:r>
              <a:rPr lang="en-US" altLang="ko-KR" sz="2400" dirty="0" smtClean="0">
                <a:solidFill>
                  <a:schemeClr val="bg1"/>
                </a:solidFill>
              </a:rPr>
              <a:t>,</a:t>
            </a: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도시지역은 </a:t>
            </a:r>
            <a:r>
              <a:rPr lang="en-US" altLang="ko-KR" sz="2400" dirty="0">
                <a:solidFill>
                  <a:schemeClr val="bg1"/>
                </a:solidFill>
              </a:rPr>
              <a:t>35% </a:t>
            </a:r>
            <a:r>
              <a:rPr lang="ko-KR" altLang="en-US" sz="2400" dirty="0">
                <a:solidFill>
                  <a:schemeClr val="bg1"/>
                </a:solidFill>
              </a:rPr>
              <a:t>수준으로 하락</a:t>
            </a: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438" y="4961785"/>
            <a:ext cx="5961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66</a:t>
            </a:r>
            <a:r>
              <a:rPr lang="ko-KR" altLang="en-US" sz="2400" dirty="0">
                <a:solidFill>
                  <a:schemeClr val="bg1"/>
                </a:solidFill>
              </a:rPr>
              <a:t>개 주요 도시가 심한 공습 피해</a:t>
            </a:r>
          </a:p>
          <a:p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391" y="5331118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국민들의 모습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user\Desktop\일본 문화 과제\사진\51f13cc09df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1" y="1772816"/>
            <a:ext cx="5086275" cy="362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1139" y="2050811"/>
            <a:ext cx="2964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가설된 </a:t>
            </a:r>
            <a:r>
              <a:rPr lang="ko-KR" altLang="en-US" dirty="0" err="1" smtClean="0">
                <a:solidFill>
                  <a:schemeClr val="bg1"/>
                </a:solidFill>
              </a:rPr>
              <a:t>폐건물에서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생활하는 일본인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01139" y="3429001"/>
            <a:ext cx="2340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전체 도시인구 </a:t>
            </a:r>
            <a:r>
              <a:rPr lang="en-US" altLang="ko-KR" dirty="0" smtClean="0">
                <a:solidFill>
                  <a:schemeClr val="bg1"/>
                </a:solidFill>
              </a:rPr>
              <a:t>30%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도쿄</a:t>
            </a:r>
            <a:r>
              <a:rPr lang="en-US" altLang="ko-KR" dirty="0" smtClean="0">
                <a:solidFill>
                  <a:schemeClr val="bg1"/>
                </a:solidFill>
              </a:rPr>
              <a:t>65%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오사카 </a:t>
            </a:r>
            <a:r>
              <a:rPr lang="en-US" altLang="ko-KR" dirty="0" smtClean="0">
                <a:solidFill>
                  <a:schemeClr val="bg1"/>
                </a:solidFill>
              </a:rPr>
              <a:t>57%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나고야 </a:t>
            </a:r>
            <a:r>
              <a:rPr lang="en-US" altLang="ko-KR" dirty="0" smtClean="0">
                <a:solidFill>
                  <a:schemeClr val="bg1"/>
                </a:solidFill>
              </a:rPr>
              <a:t>89%</a:t>
            </a:r>
          </a:p>
          <a:p>
            <a:endParaRPr lang="en-US" altLang="ko-KR" dirty="0">
              <a:solidFill>
                <a:schemeClr val="bg1"/>
              </a:solidFill>
            </a:endParaRP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391" y="5331118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패전 이후 도시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Desktop\東京大空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1" y="1772816"/>
            <a:ext cx="4111028" cy="43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4424" y="1772816"/>
            <a:ext cx="1477328" cy="42634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끝도 없이 펼쳐진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r>
              <a:rPr lang="ko-KR" altLang="en-US" sz="2800" dirty="0" smtClean="0">
                <a:solidFill>
                  <a:schemeClr val="bg1"/>
                </a:solidFill>
              </a:rPr>
              <a:t>                      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r>
              <a:rPr lang="en-US" altLang="ko-KR" sz="2800" dirty="0" smtClean="0">
                <a:solidFill>
                  <a:schemeClr val="bg1"/>
                </a:solidFill>
              </a:rPr>
              <a:t>           </a:t>
            </a:r>
            <a:r>
              <a:rPr lang="ko-KR" altLang="en-US" sz="2800" dirty="0" smtClean="0">
                <a:solidFill>
                  <a:schemeClr val="bg1"/>
                </a:solidFill>
              </a:rPr>
              <a:t>벽돌조각의 평원</a:t>
            </a:r>
            <a:endParaRPr lang="en-US" altLang="ko-KR" sz="2800" dirty="0" smtClean="0">
              <a:solidFill>
                <a:schemeClr val="bg1"/>
              </a:solidFill>
            </a:endParaRPr>
          </a:p>
        </p:txBody>
      </p:sp>
      <p:pic>
        <p:nvPicPr>
          <p:cNvPr id="2052" name="Picture 4" descr="C:\Users\user\Desktop\4e4268e7311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8" y="1765673"/>
            <a:ext cx="3717089" cy="4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4e42611fb60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1" y="1815072"/>
            <a:ext cx="5974323" cy="43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391" y="5331118"/>
            <a:ext cx="1253790" cy="11573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522" y="1490002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2177" flipH="1">
            <a:off x="5724865" y="2375004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55384" y="3212977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국민들의 모습</a:t>
            </a:r>
            <a:endParaRPr lang="ko-KR" altLang="en-US" sz="3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4869160"/>
            <a:ext cx="729326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2612740" y="1976965"/>
            <a:ext cx="729326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0" y="1"/>
            <a:ext cx="2612740" cy="197696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7293260" y="4869161"/>
            <a:ext cx="2612740" cy="197696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9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국민들의 모습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78714" y="2492896"/>
            <a:ext cx="156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7" name="거함거포를 언제쓴단 말이냐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67" y="1651577"/>
            <a:ext cx="825974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국민들의 모습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user\Desktop\23712944550A62162A8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5" y="1444738"/>
            <a:ext cx="4079278" cy="272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512973F550A61F31EB5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30" y="3909809"/>
            <a:ext cx="3962400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9018" y="1628800"/>
            <a:ext cx="390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뇌격에의해</a:t>
            </a:r>
            <a:r>
              <a:rPr lang="ko-KR" altLang="en-US" dirty="0" smtClean="0">
                <a:solidFill>
                  <a:schemeClr val="bg1"/>
                </a:solidFill>
              </a:rPr>
              <a:t> 대파되는 보급선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895" y="4941168"/>
            <a:ext cx="463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급강하 폭격기에 의해 </a:t>
            </a:r>
            <a:r>
              <a:rPr lang="ko-KR" altLang="en-US" smtClean="0">
                <a:solidFill>
                  <a:schemeClr val="bg1"/>
                </a:solidFill>
              </a:rPr>
              <a:t>대파되는 보급선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940" y="2226348"/>
            <a:ext cx="1253790" cy="11573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672" y="5439651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국민들의 모습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52567" y="1772817"/>
            <a:ext cx="764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경제 목 조르기 </a:t>
            </a:r>
            <a:r>
              <a:rPr lang="en-US" altLang="ko-KR" sz="2400" dirty="0" smtClean="0">
                <a:solidFill>
                  <a:schemeClr val="bg1"/>
                </a:solidFill>
              </a:rPr>
              <a:t> - </a:t>
            </a:r>
            <a:r>
              <a:rPr lang="ko-KR" altLang="en-US" sz="2400" dirty="0" smtClean="0">
                <a:solidFill>
                  <a:schemeClr val="bg1"/>
                </a:solidFill>
              </a:rPr>
              <a:t>일본의 군수 보급경로 파괴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6995" y="3356993"/>
            <a:ext cx="627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군함</a:t>
            </a:r>
            <a:r>
              <a:rPr lang="en-US" altLang="ko-KR" sz="2400" dirty="0" smtClean="0">
                <a:solidFill>
                  <a:schemeClr val="bg1"/>
                </a:solidFill>
              </a:rPr>
              <a:t>, </a:t>
            </a:r>
            <a:r>
              <a:rPr lang="ko-KR" altLang="en-US" sz="2400" dirty="0" smtClean="0">
                <a:solidFill>
                  <a:schemeClr val="bg1"/>
                </a:solidFill>
              </a:rPr>
              <a:t>상선</a:t>
            </a:r>
            <a:r>
              <a:rPr lang="en-US" altLang="ko-KR" sz="2400" dirty="0" smtClean="0">
                <a:solidFill>
                  <a:schemeClr val="bg1"/>
                </a:solidFill>
              </a:rPr>
              <a:t>, </a:t>
            </a:r>
            <a:r>
              <a:rPr lang="ko-KR" altLang="en-US" sz="2400" dirty="0" smtClean="0">
                <a:solidFill>
                  <a:schemeClr val="bg1"/>
                </a:solidFill>
              </a:rPr>
              <a:t>보급선 모두 </a:t>
            </a:r>
            <a:r>
              <a:rPr lang="ko-KR" altLang="en-US" sz="2400" dirty="0" err="1" smtClean="0">
                <a:solidFill>
                  <a:schemeClr val="bg1"/>
                </a:solidFill>
              </a:rPr>
              <a:t>굉침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567" y="4869161"/>
            <a:ext cx="728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일본 국민들의 보급상황 악화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391" y="5331118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굶주림과 빈곤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Desktop\배급-1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0" y="1456776"/>
            <a:ext cx="5401253" cy="39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9104" y="1772817"/>
            <a:ext cx="3432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당시 </a:t>
            </a:r>
            <a:r>
              <a:rPr lang="en-US" altLang="ko-KR" sz="2400" dirty="0">
                <a:solidFill>
                  <a:schemeClr val="bg1"/>
                </a:solidFill>
              </a:rPr>
              <a:t>1</a:t>
            </a:r>
            <a:r>
              <a:rPr lang="ko-KR" altLang="en-US" sz="2400" dirty="0">
                <a:solidFill>
                  <a:schemeClr val="bg1"/>
                </a:solidFill>
              </a:rPr>
              <a:t>인당 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</a:rPr>
              <a:t>297g</a:t>
            </a:r>
            <a:r>
              <a:rPr lang="ko-KR" altLang="en-US" sz="2400" dirty="0">
                <a:solidFill>
                  <a:schemeClr val="bg1"/>
                </a:solidFill>
              </a:rPr>
              <a:t>의 밀가루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5121" y="3808969"/>
            <a:ext cx="3276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암시장이 성행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초 인플레이션 발생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2610" y="5679979"/>
            <a:ext cx="32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식량을 배급 </a:t>
            </a:r>
            <a:r>
              <a:rPr lang="ko-KR" altLang="en-US" smtClean="0">
                <a:solidFill>
                  <a:schemeClr val="bg1"/>
                </a:solidFill>
              </a:rPr>
              <a:t>받는 일본인 들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391" y="5331118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공동체의 변모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ser\Desktop\0708_376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5" y="1700808"/>
            <a:ext cx="4942427" cy="36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9147" y="1753910"/>
            <a:ext cx="3120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청장년층의 급감</a:t>
            </a:r>
            <a:endParaRPr lang="en-US" altLang="ko-KR" sz="2400" dirty="0">
              <a:solidFill>
                <a:schemeClr val="bg1"/>
              </a:solidFill>
            </a:endParaRPr>
          </a:p>
          <a:p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 smtClean="0">
              <a:solidFill>
                <a:schemeClr val="bg1"/>
              </a:solidFill>
            </a:endParaRPr>
          </a:p>
          <a:p>
            <a:r>
              <a:rPr lang="ko-KR" altLang="en-US" sz="2400" dirty="0">
                <a:solidFill>
                  <a:schemeClr val="bg1"/>
                </a:solidFill>
              </a:rPr>
              <a:t>가족 구성원의 해체</a:t>
            </a:r>
            <a:endParaRPr lang="en-US" altLang="ko-KR" sz="2400" dirty="0">
              <a:solidFill>
                <a:schemeClr val="bg1"/>
              </a:solidFill>
            </a:endParaRPr>
          </a:p>
          <a:p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여성의 사회진출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391" y="5331118"/>
            <a:ext cx="1253790" cy="11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7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부처개편</a:t>
            </a:r>
            <a:endParaRPr lang="ko-KR" altLang="en-US" dirty="0"/>
          </a:p>
        </p:txBody>
      </p:sp>
      <p:pic>
        <p:nvPicPr>
          <p:cNvPr id="4" name="내용 개체 틀 3" descr="Establishment_of_Second_Ministry_for_the_Demobiliz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648" y="1600201"/>
            <a:ext cx="2170704" cy="4525963"/>
          </a:xfrm>
        </p:spPr>
      </p:pic>
      <p:sp>
        <p:nvSpPr>
          <p:cNvPr id="6" name="TextBox 5"/>
          <p:cNvSpPr txBox="1"/>
          <p:nvPr/>
        </p:nvSpPr>
        <p:spPr>
          <a:xfrm>
            <a:off x="2244310" y="6215083"/>
            <a:ext cx="528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/>
              <a:t>해군성이</a:t>
            </a:r>
            <a:r>
              <a:rPr lang="ko-KR" altLang="en-US" sz="2400" dirty="0" smtClean="0"/>
              <a:t> 제</a:t>
            </a:r>
            <a:r>
              <a:rPr lang="en-US" altLang="ko-KR" sz="2400" dirty="0" smtClean="0"/>
              <a:t>2</a:t>
            </a:r>
            <a:r>
              <a:rPr lang="ko-KR" altLang="en-US" sz="2400" dirty="0" smtClean="0"/>
              <a:t>복원성으로 바뀌는 모습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703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/>
          <p:cNvCxnSpPr/>
          <p:nvPr/>
        </p:nvCxnSpPr>
        <p:spPr>
          <a:xfrm>
            <a:off x="818541" y="134076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32657"/>
            <a:ext cx="1253790" cy="11573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2567" y="911328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공동체의 변모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409271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user\Desktop\IE001666570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5" y="1844824"/>
            <a:ext cx="528751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9148" y="1916833"/>
            <a:ext cx="249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여성들의 매춘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9148" y="2780928"/>
            <a:ext cx="3217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노동력이 부족한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 smtClean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여성들은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매춘을 통해 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생활을 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이어나가야 했다</a:t>
            </a:r>
            <a:r>
              <a:rPr lang="en-US" altLang="ko-KR" sz="2400" dirty="0" smtClean="0">
                <a:solidFill>
                  <a:schemeClr val="bg1"/>
                </a:solidFill>
              </a:rPr>
              <a:t>.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8163" y="3068960"/>
            <a:ext cx="136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Q&amp;A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466090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466090" y="26064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포인트가 5개인 별 7"/>
          <p:cNvSpPr/>
          <p:nvPr/>
        </p:nvSpPr>
        <p:spPr>
          <a:xfrm rot="2156119">
            <a:off x="8188031" y="2891281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포인트가 5개인 별 8"/>
          <p:cNvSpPr/>
          <p:nvPr/>
        </p:nvSpPr>
        <p:spPr>
          <a:xfrm rot="2156119">
            <a:off x="-1872208" y="332656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76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3238" y="3068960"/>
            <a:ext cx="3419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</a:rPr>
              <a:t>THANK YOU</a:t>
            </a:r>
            <a:endParaRPr lang="ko-KR" altLang="en-US" sz="4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466090" y="6597352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466090" y="260648"/>
            <a:ext cx="9087459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포인트가 5개인 별 7"/>
          <p:cNvSpPr/>
          <p:nvPr/>
        </p:nvSpPr>
        <p:spPr>
          <a:xfrm rot="2156119">
            <a:off x="8188031" y="2891281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포인트가 5개인 별 8"/>
          <p:cNvSpPr/>
          <p:nvPr/>
        </p:nvSpPr>
        <p:spPr>
          <a:xfrm rot="2156119">
            <a:off x="-1872208" y="332656"/>
            <a:ext cx="3744416" cy="344482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02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3877" y="2285993"/>
            <a:ext cx="8420100" cy="1470025"/>
          </a:xfrm>
        </p:spPr>
        <p:txBody>
          <a:bodyPr>
            <a:normAutofit fontScale="90000"/>
          </a:bodyPr>
          <a:lstStyle/>
          <a:p>
            <a:r>
              <a:rPr lang="en-US" altLang="ko-KR" sz="7300" dirty="0" smtClean="0"/>
              <a:t/>
            </a:r>
            <a:br>
              <a:rPr lang="en-US" altLang="ko-KR" sz="7300" dirty="0" smtClean="0"/>
            </a:br>
            <a:r>
              <a:rPr lang="ko-KR" altLang="en-US" sz="7300" dirty="0" smtClean="0"/>
              <a:t>대일강화조약</a:t>
            </a:r>
            <a:r>
              <a:rPr lang="en-US" altLang="ko-KR" sz="7300" dirty="0" smtClean="0"/>
              <a:t/>
            </a:r>
            <a:br>
              <a:rPr lang="en-US" altLang="ko-KR" sz="7300" dirty="0" smtClean="0"/>
            </a:br>
            <a:r>
              <a:rPr lang="en-US" altLang="ko-KR" sz="3100" dirty="0" smtClean="0"/>
              <a:t>(</a:t>
            </a:r>
            <a:r>
              <a:rPr lang="ko-KR" altLang="en-US" sz="3100" dirty="0" smtClean="0"/>
              <a:t>샌프란시스코 평화 조약</a:t>
            </a:r>
            <a:r>
              <a:rPr lang="en-US" altLang="ko-KR" sz="3100" dirty="0" smtClean="0"/>
              <a:t>)</a:t>
            </a:r>
            <a:br>
              <a:rPr lang="en-US" altLang="ko-KR" sz="3100" dirty="0" smtClean="0"/>
            </a:br>
            <a:r>
              <a:rPr lang="en-US" altLang="ko-KR" sz="2200" dirty="0" smtClean="0"/>
              <a:t> - </a:t>
            </a:r>
            <a:r>
              <a:rPr lang="en-US" sz="2200" dirty="0" smtClean="0"/>
              <a:t>1951</a:t>
            </a:r>
            <a:r>
              <a:rPr lang="en-US" sz="2200" dirty="0"/>
              <a:t>. 09. </a:t>
            </a:r>
            <a:r>
              <a:rPr lang="en-US" sz="2200" dirty="0" smtClean="0"/>
              <a:t>08 -</a:t>
            </a:r>
            <a:r>
              <a:rPr lang="en-US" dirty="0"/>
              <a:t/>
            </a:r>
            <a:br>
              <a:rPr lang="en-US" dirty="0"/>
            </a:b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13440" y="641268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윤다은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83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04" y="142852"/>
            <a:ext cx="8915400" cy="1143000"/>
          </a:xfrm>
        </p:spPr>
        <p:txBody>
          <a:bodyPr/>
          <a:lstStyle/>
          <a:p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endParaRPr lang="ko-KR" altLang="en-US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48" y="1357298"/>
            <a:ext cx="9596505" cy="4154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100" dirty="0" smtClean="0"/>
              <a:t> </a:t>
            </a:r>
            <a:r>
              <a:rPr lang="en-US" altLang="ko-KR" sz="2100" b="1" dirty="0" smtClean="0"/>
              <a:t> 1951</a:t>
            </a:r>
            <a:r>
              <a:rPr lang="ko-KR" altLang="en-US" sz="2100" b="1" dirty="0"/>
              <a:t>년 </a:t>
            </a:r>
            <a:r>
              <a:rPr lang="en-US" altLang="ko-KR" sz="2100" b="1" dirty="0"/>
              <a:t>9</a:t>
            </a:r>
            <a:r>
              <a:rPr lang="ko-KR" altLang="en-US" sz="2100" b="1" dirty="0" smtClean="0"/>
              <a:t>월에 </a:t>
            </a:r>
            <a:r>
              <a:rPr lang="ko-KR" altLang="en-US" sz="2100" b="1" dirty="0"/>
              <a:t>샌프란시스코에서 연합국과 일본이 체결한 평화 </a:t>
            </a:r>
            <a:r>
              <a:rPr lang="ko-KR" altLang="en-US" sz="2100" b="1" dirty="0" smtClean="0"/>
              <a:t>조약</a:t>
            </a:r>
            <a:endParaRPr lang="ko-KR" altLang="en-US" dirty="0"/>
          </a:p>
        </p:txBody>
      </p:sp>
      <p:pic>
        <p:nvPicPr>
          <p:cNvPr id="1026" name="Picture 2" descr="http://image.chosun.com/sitedata/image/201403/14/2014031402500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47" y="1928803"/>
            <a:ext cx="4875644" cy="3786191"/>
          </a:xfrm>
          <a:prstGeom prst="rect">
            <a:avLst/>
          </a:prstGeom>
          <a:noFill/>
        </p:spPr>
      </p:pic>
      <p:pic>
        <p:nvPicPr>
          <p:cNvPr id="1028" name="Picture 4" descr="http://legal.un.org/avl/images/ha/cun/25-l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2" y="1928803"/>
            <a:ext cx="4643470" cy="37957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6921" y="5857892"/>
            <a:ext cx="719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ko-KR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일본은 </a:t>
            </a:r>
            <a:r>
              <a:rPr lang="ko-KR" alt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독립국으로서의 주권을 </a:t>
            </a:r>
            <a:r>
              <a:rPr lang="ko-KR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회복</a:t>
            </a:r>
            <a:endParaRPr lang="ko-KR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6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04" y="142852"/>
            <a:ext cx="8915400" cy="1143000"/>
          </a:xfrm>
        </p:spPr>
        <p:txBody>
          <a:bodyPr/>
          <a:lstStyle/>
          <a:p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endParaRPr lang="ko-KR" altLang="en-US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32139" y="1357298"/>
            <a:ext cx="9364331" cy="5286412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 smtClean="0">
                <a:latin typeface="한컴 윤고딕 240" pitchFamily="18" charset="-127"/>
                <a:ea typeface="한컴 윤고딕 240" pitchFamily="18" charset="-127"/>
              </a:rPr>
              <a:t>◈ </a:t>
            </a: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조약내용</a:t>
            </a:r>
            <a:endParaRPr lang="en-US" altLang="ko-KR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marL="0">
              <a:buNone/>
            </a:pPr>
            <a:endParaRPr lang="en-US" altLang="ko-KR" sz="1200" dirty="0" smtClean="0"/>
          </a:p>
          <a:p>
            <a:pPr>
              <a:buNone/>
            </a:pPr>
            <a:r>
              <a:rPr lang="ko-KR" altLang="en-US" sz="2600" dirty="0" smtClean="0"/>
              <a:t>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1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평화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1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</a:t>
            </a:r>
            <a:endParaRPr lang="en-US" altLang="ko-KR" sz="2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endParaRPr lang="ko-KR" altLang="en-US" sz="800" dirty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2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영토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2-4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</a:t>
            </a:r>
            <a:endParaRPr lang="en-US" altLang="ko-KR" sz="2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endParaRPr lang="ko-KR" altLang="en-US" sz="800" dirty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3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안보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5-6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</a:t>
            </a:r>
            <a:endParaRPr lang="en-US" altLang="ko-KR" sz="2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endParaRPr lang="ko-KR" altLang="en-US" sz="800" dirty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4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정치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·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경제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조항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7-13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 </a:t>
            </a:r>
            <a:endParaRPr lang="en-US" altLang="ko-KR" sz="2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endParaRPr lang="en-US" altLang="ko-KR" sz="800" dirty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 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5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청구권과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재산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14-21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 </a:t>
            </a:r>
            <a:endParaRPr lang="en-US" altLang="ko-KR" sz="2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endParaRPr lang="en-US" altLang="ko-KR" sz="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6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분쟁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해결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22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</a:t>
            </a:r>
            <a:endParaRPr lang="en-US" altLang="ko-KR" sz="2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endParaRPr lang="ko-KR" altLang="en-US" sz="800" dirty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7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장 결론 </a:t>
            </a:r>
            <a:r>
              <a:rPr lang="ko-KR" altLang="en-US" sz="2600" dirty="0" smtClean="0">
                <a:latin typeface="한컴 윤고딕 230" pitchFamily="18" charset="-127"/>
                <a:ea typeface="한컴 윤고딕 230" pitchFamily="18" charset="-127"/>
              </a:rPr>
              <a:t>조항 </a:t>
            </a:r>
            <a:r>
              <a:rPr lang="en-US" altLang="ko-KR" sz="2600" dirty="0" smtClean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2600" dirty="0">
                <a:latin typeface="한컴 윤고딕 230" pitchFamily="18" charset="-127"/>
                <a:ea typeface="한컴 윤고딕 230" pitchFamily="18" charset="-127"/>
              </a:rPr>
              <a:t>23-27</a:t>
            </a:r>
            <a:r>
              <a:rPr lang="ko-KR" altLang="en-US" sz="2600" dirty="0">
                <a:latin typeface="한컴 윤고딕 230" pitchFamily="18" charset="-127"/>
                <a:ea typeface="한컴 윤고딕 230" pitchFamily="18" charset="-127"/>
              </a:rPr>
              <a:t>조</a:t>
            </a:r>
          </a:p>
          <a:p>
            <a:pPr>
              <a:buNone/>
            </a:pPr>
            <a:endParaRPr lang="en-US" altLang="ko-KR" dirty="0">
              <a:latin typeface="한컴 윤고딕 230" pitchFamily="18" charset="-127"/>
              <a:ea typeface="한컴 윤고딕 2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8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4312" y="0"/>
            <a:ext cx="8915400" cy="1143000"/>
          </a:xfrm>
        </p:spPr>
        <p:txBody>
          <a:bodyPr/>
          <a:lstStyle/>
          <a:p>
            <a:r>
              <a:rPr lang="ko-KR" altLang="en-US" dirty="0" smtClean="0"/>
              <a:t>대일강화조약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4748" y="1142984"/>
            <a:ext cx="9596505" cy="5429288"/>
          </a:xfr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altLang="ko-KR" sz="4100" dirty="0" smtClean="0">
                <a:latin typeface="한컴 윤고딕 240" pitchFamily="18" charset="-127"/>
                <a:ea typeface="한컴 윤고딕 240" pitchFamily="18" charset="-127"/>
              </a:rPr>
              <a:t>◈ </a:t>
            </a:r>
            <a:r>
              <a:rPr lang="ko-KR" altLang="en-US" sz="4100" dirty="0" smtClean="0">
                <a:latin typeface="한컴 윤고딕 240" pitchFamily="18" charset="-127"/>
                <a:ea typeface="한컴 윤고딕 240" pitchFamily="18" charset="-127"/>
              </a:rPr>
              <a:t>조약내용</a:t>
            </a:r>
            <a:endParaRPr lang="en-US" altLang="ko-KR" sz="41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>
              <a:buNone/>
            </a:pPr>
            <a:endParaRPr lang="en-US" altLang="ko-KR" sz="1700" dirty="0" smtClean="0"/>
          </a:p>
          <a:p>
            <a:pPr>
              <a:buNone/>
            </a:pPr>
            <a:r>
              <a:rPr lang="ko-KR" altLang="en-US" dirty="0" smtClean="0"/>
              <a:t> </a:t>
            </a:r>
            <a:r>
              <a:rPr lang="en-US" altLang="ko-KR" sz="31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3100" dirty="0" smtClean="0">
                <a:latin typeface="한컴 윤고딕 230" pitchFamily="18" charset="-127"/>
                <a:ea typeface="한컴 윤고딕 230" pitchFamily="18" charset="-127"/>
              </a:rPr>
              <a:t>제</a:t>
            </a:r>
            <a:r>
              <a:rPr lang="en-US" altLang="ko-KR" sz="3100" dirty="0">
                <a:latin typeface="한컴 윤고딕 230" pitchFamily="18" charset="-127"/>
                <a:ea typeface="한컴 윤고딕 230" pitchFamily="18" charset="-127"/>
              </a:rPr>
              <a:t>2</a:t>
            </a:r>
            <a:r>
              <a:rPr lang="ko-KR" altLang="en-US" sz="3100" dirty="0">
                <a:latin typeface="한컴 윤고딕 230" pitchFamily="18" charset="-127"/>
                <a:ea typeface="한컴 윤고딕 230" pitchFamily="18" charset="-127"/>
              </a:rPr>
              <a:t>장 영토</a:t>
            </a:r>
            <a:endParaRPr lang="ko-KR" altLang="en-US" sz="31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ko-KR" altLang="en-US" sz="3100" dirty="0" smtClean="0">
                <a:latin typeface="한컴 윤고딕 230" pitchFamily="18" charset="-127"/>
                <a:ea typeface="한컴 윤고딕 230" pitchFamily="18" charset="-127"/>
              </a:rPr>
              <a:t>   제</a:t>
            </a:r>
            <a:r>
              <a:rPr lang="en-US" altLang="ko-KR" sz="3100" dirty="0">
                <a:latin typeface="한컴 윤고딕 230" pitchFamily="18" charset="-127"/>
                <a:ea typeface="한컴 윤고딕 230" pitchFamily="18" charset="-127"/>
              </a:rPr>
              <a:t>2</a:t>
            </a:r>
            <a:r>
              <a:rPr lang="ko-KR" altLang="en-US" sz="3100" dirty="0">
                <a:latin typeface="한컴 윤고딕 230" pitchFamily="18" charset="-127"/>
                <a:ea typeface="한컴 윤고딕 230" pitchFamily="18" charset="-127"/>
              </a:rPr>
              <a:t>항 </a:t>
            </a:r>
            <a:r>
              <a:rPr lang="en-US" altLang="ko-KR" sz="3100" dirty="0"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3100" dirty="0">
                <a:latin typeface="한컴 윤고딕 230" pitchFamily="18" charset="-127"/>
                <a:ea typeface="한컴 윤고딕 230" pitchFamily="18" charset="-127"/>
              </a:rPr>
              <a:t>영토 포기 또는 신탁 통치 </a:t>
            </a:r>
            <a:r>
              <a:rPr lang="ko-KR" altLang="en-US" sz="3100" dirty="0" smtClean="0">
                <a:latin typeface="한컴 윤고딕 230" pitchFamily="18" charset="-127"/>
                <a:ea typeface="한컴 윤고딕 230" pitchFamily="18" charset="-127"/>
              </a:rPr>
              <a:t>이관</a:t>
            </a:r>
            <a:endParaRPr lang="en-US" altLang="ko-KR" sz="31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endParaRPr lang="ko-KR" altLang="en-US" sz="1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ko-KR" altLang="en-US" sz="3100" dirty="0" smtClean="0">
                <a:latin typeface="한컴 윤고딕 230" pitchFamily="18" charset="-127"/>
                <a:ea typeface="한컴 윤고딕 230" pitchFamily="18" charset="-127"/>
              </a:rPr>
              <a:t>   </a:t>
            </a: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①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일본은 한국의 독립을 인정하고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제주도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거문도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울릉도를 </a:t>
            </a:r>
            <a:endParaRPr lang="en-US" altLang="ko-KR" sz="2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800" dirty="0" smtClean="0">
                <a:latin typeface="한컴 윤고딕 230" pitchFamily="18" charset="-127"/>
                <a:ea typeface="한컴 윤고딕 230" pitchFamily="18" charset="-127"/>
              </a:rPr>
              <a:t>      </a:t>
            </a: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포함한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한국에 대한 모든 권리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자격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영유권을 포기한다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.</a:t>
            </a:r>
            <a:endParaRPr lang="ko-KR" altLang="en-US" sz="2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   ②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일본은 타이완과 </a:t>
            </a:r>
            <a:r>
              <a:rPr lang="ko-KR" altLang="en-US" sz="2800" dirty="0" err="1">
                <a:latin typeface="한컴 윤고딕 230" pitchFamily="18" charset="-127"/>
                <a:ea typeface="한컴 윤고딕 230" pitchFamily="18" charset="-127"/>
              </a:rPr>
              <a:t>펑후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 제도에 대한 일체의 권리를 포기한다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.</a:t>
            </a:r>
            <a:endParaRPr lang="ko-KR" altLang="en-US" sz="2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   ③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일본은 쿠릴 열도와 사할린에 대한 일체의 권리를 포기한다</a:t>
            </a:r>
            <a:r>
              <a:rPr lang="en-US" altLang="ko-KR" sz="2800" dirty="0" smtClean="0">
                <a:latin typeface="한컴 윤고딕 230" pitchFamily="18" charset="-127"/>
                <a:ea typeface="한컴 윤고딕 230" pitchFamily="18" charset="-127"/>
              </a:rPr>
              <a:t>.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 </a:t>
            </a:r>
            <a:endParaRPr lang="en-US" altLang="ko-KR" sz="2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2800" dirty="0" smtClean="0">
                <a:latin typeface="한컴 윤고딕 230" pitchFamily="18" charset="-127"/>
                <a:ea typeface="한컴 윤고딕 230" pitchFamily="18" charset="-127"/>
              </a:rPr>
              <a:t>  </a:t>
            </a: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④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남태평양의 구 위임통치지역은 미국이 신탁통치하며</a:t>
            </a:r>
            <a:r>
              <a:rPr lang="en-US" altLang="ko-KR" sz="2800" dirty="0" smtClean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오키나와와 </a:t>
            </a:r>
            <a:r>
              <a:rPr lang="ko-KR" altLang="en-US" sz="2800" dirty="0" err="1" smtClean="0">
                <a:latin typeface="한컴 윤고딕 230" pitchFamily="18" charset="-127"/>
                <a:ea typeface="한컴 윤고딕 230" pitchFamily="18" charset="-127"/>
              </a:rPr>
              <a:t>아가사와라</a:t>
            </a: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제도는 미국의 신탁통치 예정지역으로 삼는다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.</a:t>
            </a:r>
            <a:endParaRPr lang="ko-KR" altLang="en-US" sz="2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 fontAlgn="base">
              <a:buNone/>
            </a:pPr>
            <a:r>
              <a:rPr lang="en-US" altLang="ko-KR" sz="2800" dirty="0" smtClean="0">
                <a:latin typeface="한컴 윤고딕 230" pitchFamily="18" charset="-127"/>
                <a:ea typeface="한컴 윤고딕 230" pitchFamily="18" charset="-127"/>
              </a:rPr>
              <a:t>   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⑤ 일본은 일체의 국외 자산과 </a:t>
            </a:r>
            <a:r>
              <a:rPr lang="ko-KR" altLang="en-US" sz="2800" dirty="0" err="1">
                <a:latin typeface="한컴 윤고딕 230" pitchFamily="18" charset="-127"/>
                <a:ea typeface="한컴 윤고딕 230" pitchFamily="18" charset="-127"/>
              </a:rPr>
              <a:t>조약체결국에</a:t>
            </a:r>
            <a:r>
              <a:rPr lang="ko-KR" altLang="en-US" sz="2800" dirty="0">
                <a:latin typeface="한컴 윤고딕 230" pitchFamily="18" charset="-127"/>
                <a:ea typeface="한컴 윤고딕 230" pitchFamily="18" charset="-127"/>
              </a:rPr>
              <a:t> 대한 모든 청구권을  </a:t>
            </a:r>
            <a:r>
              <a:rPr lang="ko-KR" altLang="en-US" sz="2800" dirty="0" smtClean="0">
                <a:latin typeface="한컴 윤고딕 230" pitchFamily="18" charset="-127"/>
                <a:ea typeface="한컴 윤고딕 230" pitchFamily="18" charset="-127"/>
              </a:rPr>
              <a:t>포기한다</a:t>
            </a:r>
            <a:r>
              <a:rPr lang="en-US" altLang="ko-KR" sz="2800" dirty="0">
                <a:latin typeface="한컴 윤고딕 230" pitchFamily="18" charset="-127"/>
                <a:ea typeface="한컴 윤고딕 230" pitchFamily="18" charset="-127"/>
              </a:rPr>
              <a:t>.</a:t>
            </a:r>
            <a:endParaRPr lang="ko-KR" altLang="en-US" sz="28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endParaRPr lang="ko-KR" altLang="en-US" dirty="0" smtClean="0"/>
          </a:p>
          <a:p>
            <a:pPr fontAlgn="base">
              <a:buNone/>
            </a:pP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61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4312" y="214290"/>
            <a:ext cx="8915400" cy="1143000"/>
          </a:xfrm>
        </p:spPr>
        <p:txBody>
          <a:bodyPr/>
          <a:lstStyle/>
          <a:p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endParaRPr lang="ko-KR" altLang="en-US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altLang="ko-KR" dirty="0" smtClean="0">
                <a:latin typeface="한컴 윤고딕 240" pitchFamily="18" charset="-127"/>
                <a:ea typeface="한컴 윤고딕 240" pitchFamily="18" charset="-127"/>
              </a:rPr>
              <a:t>◈ </a:t>
            </a: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조약의 한계</a:t>
            </a:r>
            <a:endParaRPr lang="en-US" altLang="ko-KR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>
              <a:buNone/>
            </a:pPr>
            <a:r>
              <a:rPr lang="en-US" altLang="ko-KR" dirty="0"/>
              <a:t> </a:t>
            </a:r>
            <a:r>
              <a:rPr lang="en-US" altLang="ko-KR" sz="3600" dirty="0" smtClean="0">
                <a:latin typeface="한컴 윤고딕 230" pitchFamily="18" charset="-127"/>
                <a:ea typeface="한컴 윤고딕 230" pitchFamily="18" charset="-127"/>
              </a:rPr>
              <a:t>- </a:t>
            </a:r>
            <a:r>
              <a:rPr lang="ko-KR" altLang="en-US" sz="3600" dirty="0" smtClean="0">
                <a:latin typeface="한컴 윤고딕 230" pitchFamily="18" charset="-127"/>
                <a:ea typeface="한컴 윤고딕 230" pitchFamily="18" charset="-127"/>
              </a:rPr>
              <a:t>가장 </a:t>
            </a:r>
            <a:r>
              <a:rPr lang="ko-KR" altLang="en-US" sz="3600" dirty="0">
                <a:latin typeface="한컴 윤고딕 230" pitchFamily="18" charset="-127"/>
                <a:ea typeface="한컴 윤고딕 230" pitchFamily="18" charset="-127"/>
              </a:rPr>
              <a:t>큰 피해를 입은 당사국인 </a:t>
            </a:r>
            <a:endParaRPr lang="en-US" altLang="ko-KR" sz="3600" dirty="0" smtClean="0">
              <a:latin typeface="한컴 윤고딕 230" pitchFamily="18" charset="-127"/>
              <a:ea typeface="한컴 윤고딕 230" pitchFamily="18" charset="-127"/>
            </a:endParaRPr>
          </a:p>
          <a:p>
            <a:pPr>
              <a:buNone/>
            </a:pPr>
            <a:r>
              <a:rPr lang="en-US" altLang="ko-KR" sz="3600" dirty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3600" dirty="0" smtClean="0">
                <a:latin typeface="한컴 윤고딕 230" pitchFamily="18" charset="-127"/>
                <a:ea typeface="한컴 윤고딕 230" pitchFamily="18" charset="-127"/>
              </a:rPr>
              <a:t>  </a:t>
            </a:r>
            <a:r>
              <a:rPr lang="ko-KR" altLang="en-US" sz="3600" b="1" dirty="0" smtClean="0">
                <a:latin typeface="한컴 윤고딕 230" pitchFamily="18" charset="-127"/>
                <a:ea typeface="한컴 윤고딕 230" pitchFamily="18" charset="-127"/>
              </a:rPr>
              <a:t>대한민국</a:t>
            </a:r>
            <a:r>
              <a:rPr lang="en-US" altLang="ko-KR" sz="3600" b="1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3600" b="1" dirty="0">
                <a:latin typeface="한컴 윤고딕 230" pitchFamily="18" charset="-127"/>
                <a:ea typeface="한컴 윤고딕 230" pitchFamily="18" charset="-127"/>
              </a:rPr>
              <a:t>중화민국</a:t>
            </a:r>
            <a:r>
              <a:rPr lang="en-US" altLang="ko-KR" sz="3600" b="1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3600" b="1" dirty="0">
                <a:latin typeface="한컴 윤고딕 230" pitchFamily="18" charset="-127"/>
                <a:ea typeface="한컴 윤고딕 230" pitchFamily="18" charset="-127"/>
              </a:rPr>
              <a:t>중화인민공화국</a:t>
            </a:r>
            <a:r>
              <a:rPr lang="ko-KR" altLang="en-US" sz="3600" dirty="0">
                <a:latin typeface="한컴 윤고딕 230" pitchFamily="18" charset="-127"/>
                <a:ea typeface="한컴 윤고딕 230" pitchFamily="18" charset="-127"/>
              </a:rPr>
              <a:t>의 </a:t>
            </a:r>
            <a:r>
              <a:rPr lang="ko-KR" altLang="en-US" sz="3600" dirty="0" smtClean="0">
                <a:latin typeface="한컴 윤고딕 230" pitchFamily="18" charset="-127"/>
                <a:ea typeface="한컴 윤고딕 230" pitchFamily="18" charset="-127"/>
              </a:rPr>
              <a:t> 참여가 </a:t>
            </a:r>
            <a:r>
              <a:rPr lang="ko-KR" altLang="en-US" sz="3600" dirty="0">
                <a:latin typeface="한컴 윤고딕 230" pitchFamily="18" charset="-127"/>
                <a:ea typeface="한컴 윤고딕 230" pitchFamily="18" charset="-127"/>
              </a:rPr>
              <a:t>배제</a:t>
            </a:r>
          </a:p>
          <a:p>
            <a:pPr>
              <a:buNone/>
            </a:pPr>
            <a:r>
              <a:rPr lang="en-US" altLang="ko-KR" sz="3600" dirty="0" smtClean="0">
                <a:latin typeface="한컴 윤고딕 230" pitchFamily="18" charset="-127"/>
                <a:ea typeface="한컴 윤고딕 230" pitchFamily="18" charset="-127"/>
              </a:rPr>
              <a:t> - </a:t>
            </a:r>
            <a:r>
              <a:rPr lang="ko-KR" altLang="en-US" sz="3600" dirty="0">
                <a:latin typeface="한컴 윤고딕 230" pitchFamily="18" charset="-127"/>
                <a:ea typeface="한컴 윤고딕 230" pitchFamily="18" charset="-127"/>
              </a:rPr>
              <a:t>포기한 영토의 귀속이 미결정</a:t>
            </a:r>
          </a:p>
          <a:p>
            <a:pPr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3409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4312" y="142852"/>
            <a:ext cx="8915400" cy="1143000"/>
          </a:xfrm>
        </p:spPr>
        <p:txBody>
          <a:bodyPr/>
          <a:lstStyle/>
          <a:p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lang="en-US" altLang="ko-KR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  <a:endParaRPr lang="ko-KR" altLang="en-US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6921" y="1285860"/>
            <a:ext cx="8915400" cy="614354"/>
          </a:xfrm>
        </p:spPr>
        <p:txBody>
          <a:bodyPr/>
          <a:lstStyle/>
          <a:p>
            <a:pPr>
              <a:buNone/>
            </a:pPr>
            <a:r>
              <a:rPr lang="ko-KR" altLang="en-US" sz="2800" dirty="0">
                <a:latin typeface="한컴 윤고딕 240" pitchFamily="18" charset="-127"/>
                <a:ea typeface="한컴 윤고딕 240" pitchFamily="18" charset="-127"/>
              </a:rPr>
              <a:t>❶ 샌프란시스코 강화조약 체결 과정</a:t>
            </a:r>
          </a:p>
          <a:p>
            <a:pPr>
              <a:buNone/>
            </a:pPr>
            <a:endParaRPr lang="ko-KR" altLang="en-US" dirty="0"/>
          </a:p>
        </p:txBody>
      </p:sp>
      <p:graphicFrame>
        <p:nvGraphicFramePr>
          <p:cNvPr id="4" name="다이어그램 3"/>
          <p:cNvGraphicFramePr/>
          <p:nvPr/>
        </p:nvGraphicFramePr>
        <p:xfrm>
          <a:off x="0" y="928670"/>
          <a:ext cx="975125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928660" y="5286388"/>
            <a:ext cx="8048681" cy="928694"/>
            <a:chOff x="714348" y="5143512"/>
            <a:chExt cx="7429552" cy="928694"/>
          </a:xfrm>
        </p:grpSpPr>
        <p:sp>
          <p:nvSpPr>
            <p:cNvPr id="11" name="TextBox 10"/>
            <p:cNvSpPr txBox="1"/>
            <p:nvPr/>
          </p:nvSpPr>
          <p:spPr>
            <a:xfrm>
              <a:off x="1714480" y="5214950"/>
              <a:ext cx="64294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전에 작성한 초안 무효 </a:t>
              </a:r>
              <a:r>
                <a:rPr lang="en-US" altLang="ko-KR" sz="2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&amp; </a:t>
              </a:r>
              <a:r>
                <a:rPr lang="ko-KR" altLang="en-US" sz="2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서명</a:t>
              </a:r>
              <a:r>
                <a:rPr lang="en-US" altLang="ko-KR" sz="2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X</a:t>
              </a:r>
            </a:p>
            <a:p>
              <a:r>
                <a:rPr lang="ko-KR" altLang="en-US" sz="2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발효된 초안은 최종안에만 효력발생</a:t>
              </a:r>
              <a:endParaRPr lang="en-US" altLang="ko-KR" sz="24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&quot;없음&quot; 기호 11"/>
            <p:cNvSpPr/>
            <p:nvPr/>
          </p:nvSpPr>
          <p:spPr>
            <a:xfrm>
              <a:off x="714348" y="5143512"/>
              <a:ext cx="928694" cy="928694"/>
            </a:xfrm>
            <a:prstGeom prst="noSmoking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5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232139" y="1714489"/>
            <a:ext cx="9519114" cy="5081957"/>
            <a:chOff x="214282" y="1714488"/>
            <a:chExt cx="8786874" cy="5081957"/>
          </a:xfrm>
        </p:grpSpPr>
        <p:pic>
          <p:nvPicPr>
            <p:cNvPr id="15362" name="Picture 2" descr="http://blog-imgs-52-origin.fc2.com/y/e/o/yeoksa/SFtreaty_draft-1_19470319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1714488"/>
              <a:ext cx="4500594" cy="4643469"/>
            </a:xfrm>
            <a:prstGeom prst="rect">
              <a:avLst/>
            </a:prstGeom>
            <a:noFill/>
          </p:spPr>
        </p:pic>
        <p:pic>
          <p:nvPicPr>
            <p:cNvPr id="15363" name="_x304102600" descr="cif00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1714488"/>
              <a:ext cx="4286280" cy="464347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57158" y="6488668"/>
              <a:ext cx="2071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1</a:t>
              </a:r>
              <a:r>
                <a:rPr lang="ko-KR" altLang="en-US" sz="1400" dirty="0" err="1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차초안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14876" y="6488668"/>
              <a:ext cx="2071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5</a:t>
              </a:r>
              <a:r>
                <a:rPr lang="ko-KR" altLang="en-US" sz="1400" dirty="0" err="1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차초안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4312" y="142852"/>
            <a:ext cx="8915400" cy="796908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lang="en-US" altLang="ko-KR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  <a:endParaRPr lang="ko-KR" altLang="en-US" sz="4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4312" y="928670"/>
            <a:ext cx="8915400" cy="78581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ko-KR" altLang="en-US" sz="3400" dirty="0">
                <a:latin typeface="한컴 윤고딕 240" pitchFamily="18" charset="-127"/>
                <a:ea typeface="한컴 윤고딕 240" pitchFamily="18" charset="-127"/>
              </a:rPr>
              <a:t>❷ </a:t>
            </a:r>
            <a:r>
              <a:rPr lang="ko-KR" altLang="en-US" sz="3400" dirty="0" smtClean="0">
                <a:latin typeface="한컴 윤고딕 240" pitchFamily="18" charset="-127"/>
                <a:ea typeface="한컴 윤고딕 240" pitchFamily="18" charset="-127"/>
              </a:rPr>
              <a:t>대일강화조약에서 </a:t>
            </a:r>
            <a:r>
              <a:rPr lang="ko-KR" altLang="en-US" sz="3400" dirty="0">
                <a:latin typeface="한컴 윤고딕 240" pitchFamily="18" charset="-127"/>
                <a:ea typeface="한컴 윤고딕 240" pitchFamily="18" charset="-127"/>
              </a:rPr>
              <a:t>독도가 </a:t>
            </a:r>
            <a:r>
              <a:rPr lang="ko-KR" altLang="en-US" sz="3400" dirty="0" smtClean="0">
                <a:latin typeface="한컴 윤고딕 240" pitchFamily="18" charset="-127"/>
                <a:ea typeface="한컴 윤고딕 240" pitchFamily="18" charset="-127"/>
              </a:rPr>
              <a:t>빠짐</a:t>
            </a:r>
            <a:endParaRPr lang="en-US" altLang="ko-KR" sz="3400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>
              <a:buNone/>
            </a:pPr>
            <a:endParaRPr lang="en-US" altLang="ko-KR" sz="900" dirty="0" smtClean="0"/>
          </a:p>
          <a:p>
            <a:pPr>
              <a:buNone/>
            </a:pPr>
            <a:r>
              <a:rPr lang="ko-KR" altLang="en-US" sz="2600" dirty="0" smtClean="0"/>
              <a:t>  </a:t>
            </a:r>
            <a:r>
              <a:rPr lang="ko-KR" altLang="en-US" sz="2600" b="1" dirty="0" smtClean="0"/>
              <a:t>⑴ </a:t>
            </a:r>
            <a:r>
              <a:rPr lang="en-US" altLang="ko-KR" sz="2600" b="1" dirty="0" smtClean="0"/>
              <a:t>1~5</a:t>
            </a:r>
            <a:r>
              <a:rPr lang="ko-KR" altLang="en-US" sz="2600" b="1" dirty="0" smtClean="0"/>
              <a:t>차 초안 독도 존재</a:t>
            </a:r>
            <a:endParaRPr lang="ko-KR" altLang="en-US" sz="2600" b="1" dirty="0"/>
          </a:p>
          <a:p>
            <a:endParaRPr lang="ko-KR" altLang="en-US" dirty="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309530" y="1714488"/>
            <a:ext cx="9596470" cy="4643470"/>
            <a:chOff x="285720" y="1714488"/>
            <a:chExt cx="8858280" cy="4643470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720" y="1714488"/>
              <a:ext cx="8643998" cy="154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32" y="3357562"/>
              <a:ext cx="8851168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922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군의 무장해제</a:t>
            </a:r>
            <a:endParaRPr lang="ko-KR" altLang="en-US" dirty="0"/>
          </a:p>
        </p:txBody>
      </p:sp>
      <p:pic>
        <p:nvPicPr>
          <p:cNvPr id="4" name="내용 개체 틀 3" descr="surrender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3007" y="1428737"/>
            <a:ext cx="7119987" cy="4694497"/>
          </a:xfrm>
        </p:spPr>
      </p:pic>
      <p:sp>
        <p:nvSpPr>
          <p:cNvPr id="5" name="TextBox 4"/>
          <p:cNvSpPr txBox="1"/>
          <p:nvPr/>
        </p:nvSpPr>
        <p:spPr>
          <a:xfrm>
            <a:off x="2940830" y="6286520"/>
            <a:ext cx="419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軍刀を差し出して降伏の意を表明する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54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4312" y="928670"/>
            <a:ext cx="8915400" cy="5429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ko-KR" altLang="en-US" sz="2800" dirty="0" smtClean="0">
                <a:latin typeface="한컴 윤고딕 240" pitchFamily="18" charset="-127"/>
                <a:ea typeface="한컴 윤고딕 240" pitchFamily="18" charset="-127"/>
              </a:rPr>
              <a:t>⑵ 일본의 강한 로비활동 </a:t>
            </a:r>
            <a:r>
              <a:rPr lang="en-US" altLang="ko-KR" sz="2800" dirty="0" smtClean="0">
                <a:latin typeface="한컴 윤고딕 240" pitchFamily="18" charset="-127"/>
                <a:ea typeface="한컴 윤고딕 240" pitchFamily="18" charset="-127"/>
              </a:rPr>
              <a:t>&amp; </a:t>
            </a:r>
            <a:r>
              <a:rPr lang="ko-KR" altLang="en-US" sz="2800" dirty="0" err="1" smtClean="0">
                <a:latin typeface="한컴 윤고딕 240" pitchFamily="18" charset="-127"/>
                <a:ea typeface="한컴 윤고딕 240" pitchFamily="18" charset="-127"/>
              </a:rPr>
              <a:t>시볼트의</a:t>
            </a:r>
            <a:r>
              <a:rPr lang="ko-KR" altLang="en-US" sz="2800" dirty="0" smtClean="0">
                <a:latin typeface="한컴 윤고딕 240" pitchFamily="18" charset="-127"/>
                <a:ea typeface="한컴 윤고딕 240" pitchFamily="18" charset="-127"/>
              </a:rPr>
              <a:t> 전보→ 독도 실종</a:t>
            </a:r>
            <a:endParaRPr lang="ko-KR" altLang="en-US" sz="280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64312" y="142852"/>
            <a:ext cx="8915400" cy="796908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lang="en-US" altLang="ko-KR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  <a:endParaRPr lang="ko-KR" altLang="en-US" sz="4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63558" y="1500175"/>
            <a:ext cx="9542442" cy="5165561"/>
            <a:chOff x="335592" y="1500174"/>
            <a:chExt cx="8808408" cy="5165561"/>
          </a:xfrm>
        </p:grpSpPr>
        <p:pic>
          <p:nvPicPr>
            <p:cNvPr id="20482" name="Picture 2" descr="http://blog-imgs-52-origin.fc2.com/y/e/o/yeoksa/Sebald-1_19491114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592" y="1571612"/>
              <a:ext cx="4184586" cy="4798385"/>
            </a:xfrm>
            <a:prstGeom prst="rect">
              <a:avLst/>
            </a:prstGeom>
            <a:noFill/>
          </p:spPr>
        </p:pic>
        <p:pic>
          <p:nvPicPr>
            <p:cNvPr id="20484" name="Picture 4" descr="http://blog-imgs-52-origin.fc2.com/y/e/o/yeoksa/SFtreaty_draft-6_19491229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3868" y="1500174"/>
              <a:ext cx="4680132" cy="4649785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00034" y="6286520"/>
              <a:ext cx="2214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시볼트</a:t>
              </a:r>
              <a:r>
                <a:rPr lang="ko-KR" altLang="en-US" sz="1400" dirty="0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 전보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6357958"/>
              <a:ext cx="2071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6</a:t>
              </a:r>
              <a:r>
                <a:rPr lang="ko-KR" altLang="en-US" sz="1400" dirty="0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차 초안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41703" y="1357298"/>
            <a:ext cx="9054767" cy="4857784"/>
            <a:chOff x="500034" y="1357298"/>
            <a:chExt cx="8358246" cy="4857784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34" y="1357298"/>
              <a:ext cx="8358246" cy="286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0034" y="4357694"/>
              <a:ext cx="8286808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257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4312" y="928670"/>
            <a:ext cx="8915400" cy="4714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800" dirty="0" smtClean="0">
                <a:latin typeface="한컴 윤고딕 240" pitchFamily="18" charset="-127"/>
                <a:ea typeface="한컴 윤고딕 240" pitchFamily="18" charset="-127"/>
              </a:rPr>
              <a:t>⑶ 여전히 독도 언급</a:t>
            </a:r>
            <a:r>
              <a:rPr lang="en-US" altLang="ko-KR" sz="2800" dirty="0">
                <a:latin typeface="한컴 윤고딕 240" pitchFamily="18" charset="-127"/>
                <a:ea typeface="한컴 윤고딕 240" pitchFamily="18" charset="-127"/>
              </a:rPr>
              <a:t>X</a:t>
            </a:r>
            <a:endParaRPr lang="ko-KR" altLang="en-US" sz="280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64312" y="142852"/>
            <a:ext cx="8915400" cy="796908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lang="en-US" altLang="ko-KR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  <a:endParaRPr lang="ko-KR" altLang="en-US" sz="4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54748" y="1357299"/>
            <a:ext cx="9596505" cy="5379875"/>
            <a:chOff x="142844" y="1357298"/>
            <a:chExt cx="8858312" cy="5379875"/>
          </a:xfrm>
        </p:grpSpPr>
        <p:pic>
          <p:nvPicPr>
            <p:cNvPr id="21506" name="Picture 2" descr="http://blog-imgs-52-origin.fc2.com/y/e/o/yeoksa/SFtreaty_draft-9_19510614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844" y="1428736"/>
              <a:ext cx="4286280" cy="4786346"/>
            </a:xfrm>
            <a:prstGeom prst="rect">
              <a:avLst/>
            </a:prstGeom>
            <a:noFill/>
          </p:spPr>
        </p:pic>
        <p:pic>
          <p:nvPicPr>
            <p:cNvPr id="21508" name="Picture 4" descr="http://blog-imgs-52-origin.fc2.com/y/e/o/yeoksa/SFtreaty_Boggs_Memorandum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57298"/>
              <a:ext cx="4429156" cy="4786346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57158" y="6357958"/>
              <a:ext cx="2071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영미합동초안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29124" y="6429396"/>
              <a:ext cx="2357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HY울릉도M" pitchFamily="18" charset="-127"/>
                  <a:ea typeface="HY울릉도M" pitchFamily="18" charset="-127"/>
                </a:rPr>
                <a:t>Boggs</a:t>
              </a:r>
              <a:r>
                <a:rPr lang="ko-KR" altLang="en-US" sz="1400" dirty="0" smtClean="0">
                  <a:latin typeface="HY울릉도M" pitchFamily="18" charset="-127"/>
                  <a:ea typeface="HY울릉도M" pitchFamily="18" charset="-127"/>
                </a:rPr>
                <a:t>의 </a:t>
              </a:r>
              <a:r>
                <a:rPr lang="en-US" sz="1400" dirty="0" err="1" smtClean="0">
                  <a:latin typeface="HY울릉도M" pitchFamily="18" charset="-127"/>
                  <a:ea typeface="HY울릉도M" pitchFamily="18" charset="-127"/>
                </a:rPr>
                <a:t>Memorandam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32139" y="1428736"/>
            <a:ext cx="9673861" cy="4929222"/>
            <a:chOff x="214282" y="1428736"/>
            <a:chExt cx="8929718" cy="4929222"/>
          </a:xfrm>
        </p:grpSpPr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720" y="1428736"/>
              <a:ext cx="8858280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282" y="3214686"/>
              <a:ext cx="8929718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직사각형 10"/>
          <p:cNvSpPr/>
          <p:nvPr/>
        </p:nvSpPr>
        <p:spPr>
          <a:xfrm>
            <a:off x="1160833" y="4071942"/>
            <a:ext cx="76828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영미합동초안 연합국 합의</a:t>
            </a:r>
            <a:r>
              <a:rPr lang="en-US" altLang="ko-K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최종안결정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37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4748" y="928670"/>
            <a:ext cx="8915400" cy="614354"/>
          </a:xfrm>
        </p:spPr>
        <p:txBody>
          <a:bodyPr/>
          <a:lstStyle/>
          <a:p>
            <a:pPr>
              <a:buNone/>
            </a:pP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lang="ko-KR" altLang="en-US" dirty="0" err="1" smtClean="0">
                <a:latin typeface="한컴 윤고딕 240" pitchFamily="18" charset="-127"/>
                <a:ea typeface="한컴 윤고딕 240" pitchFamily="18" charset="-127"/>
              </a:rPr>
              <a:t>러스크</a:t>
            </a:r>
            <a:r>
              <a:rPr lang="ko-KR" altLang="en-US" dirty="0" smtClean="0">
                <a:latin typeface="한컴 윤고딕 240" pitchFamily="18" charset="-127"/>
                <a:ea typeface="한컴 윤고딕 240" pitchFamily="18" charset="-127"/>
              </a:rPr>
              <a:t> 서한</a:t>
            </a:r>
            <a:endParaRPr lang="ko-KR" altLang="en-US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64312" y="142852"/>
            <a:ext cx="8915400" cy="796908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lang="en-US" altLang="ko-KR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  <a:endParaRPr lang="ko-KR" altLang="en-US" sz="4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graphicFrame>
        <p:nvGraphicFramePr>
          <p:cNvPr id="5" name="다이어그램 4"/>
          <p:cNvGraphicFramePr/>
          <p:nvPr/>
        </p:nvGraphicFramePr>
        <p:xfrm>
          <a:off x="154748" y="1571612"/>
          <a:ext cx="2786082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3172968" y="1214422"/>
            <a:ext cx="6733032" cy="5643578"/>
            <a:chOff x="2928894" y="1214422"/>
            <a:chExt cx="6215106" cy="5643578"/>
          </a:xfrm>
        </p:grpSpPr>
        <p:pic>
          <p:nvPicPr>
            <p:cNvPr id="22530" name="Picture 2" descr="http://blog-imgs-15-origin.fc2.com/y/e/o/yeoksa/Korean_request_19510719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28894" y="2571744"/>
              <a:ext cx="6215106" cy="4000528"/>
            </a:xfrm>
            <a:prstGeom prst="rect">
              <a:avLst/>
            </a:prstGeom>
            <a:noFill/>
          </p:spPr>
        </p:pic>
        <p:graphicFrame>
          <p:nvGraphicFramePr>
            <p:cNvPr id="7" name="다이어그램 6"/>
            <p:cNvGraphicFramePr/>
            <p:nvPr/>
          </p:nvGraphicFramePr>
          <p:xfrm>
            <a:off x="3095604" y="1214422"/>
            <a:ext cx="6048396" cy="12858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071802" y="6550223"/>
              <a:ext cx="2071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latin typeface="HY울릉도M" pitchFamily="18" charset="-127"/>
                  <a:ea typeface="HY울릉도M" pitchFamily="18" charset="-127"/>
                  <a:cs typeface="함초롬돋움" pitchFamily="18" charset="-127"/>
                </a:rPr>
                <a:t>양유찬의 요청서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  <a:cs typeface="함초롬돋움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3095612" y="1142984"/>
            <a:ext cx="6810388" cy="5715016"/>
            <a:chOff x="4929190" y="-2928958"/>
            <a:chExt cx="6286512" cy="5715016"/>
          </a:xfrm>
        </p:grpSpPr>
        <p:sp>
          <p:nvSpPr>
            <p:cNvPr id="10" name="직사각형 9"/>
            <p:cNvSpPr/>
            <p:nvPr/>
          </p:nvSpPr>
          <p:spPr>
            <a:xfrm>
              <a:off x="4929190" y="-2928958"/>
              <a:ext cx="6286512" cy="5715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5143504" y="-2857520"/>
              <a:ext cx="5929354" cy="5522751"/>
              <a:chOff x="5143504" y="-2980501"/>
              <a:chExt cx="5929354" cy="5592659"/>
            </a:xfrm>
          </p:grpSpPr>
          <p:sp>
            <p:nvSpPr>
              <p:cNvPr id="11" name="모서리가 둥근 직사각형 10"/>
              <p:cNvSpPr/>
              <p:nvPr/>
            </p:nvSpPr>
            <p:spPr>
              <a:xfrm>
                <a:off x="5286380" y="-2980501"/>
                <a:ext cx="5715040" cy="142876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smtClean="0"/>
                  <a:t>합중국 정부는 그 제안에 동의</a:t>
                </a:r>
                <a:r>
                  <a:rPr lang="en-US" altLang="ko-KR" dirty="0" smtClean="0"/>
                  <a:t>X</a:t>
                </a:r>
              </a:p>
              <a:p>
                <a:pPr algn="ctr"/>
                <a:r>
                  <a:rPr lang="ko-KR" altLang="en-US" dirty="0" smtClean="0"/>
                  <a:t>독도는 한국의 일부로서 취급되었던 적은 전혀 없다</a:t>
                </a:r>
                <a:endParaRPr lang="en-US" altLang="ko-KR" dirty="0" smtClean="0"/>
              </a:p>
              <a:p>
                <a:pPr algn="ctr"/>
                <a:r>
                  <a:rPr lang="ko-KR" altLang="en-US" dirty="0" smtClean="0"/>
                  <a:t>독도에 대하여 한국에서 지금까지 주권을 주장한 적이 있다고 보이진 않음</a:t>
                </a:r>
                <a:endParaRPr lang="ko-KR" altLang="en-US" dirty="0"/>
              </a:p>
            </p:txBody>
          </p:sp>
          <p:pic>
            <p:nvPicPr>
              <p:cNvPr id="22532" name="Picture 4" descr="http://blog-imgs-15-origin.fc2.com/y/e/o/yeoksa/Rusk1.jpg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143504" y="-1533655"/>
                <a:ext cx="5929354" cy="3929090"/>
              </a:xfrm>
              <a:prstGeom prst="rect">
                <a:avLst/>
              </a:prstGeom>
              <a:noFill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214942" y="2300485"/>
                <a:ext cx="2071702" cy="311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 err="1" smtClean="0">
                    <a:latin typeface="HY울릉도M" pitchFamily="18" charset="-127"/>
                    <a:ea typeface="HY울릉도M" pitchFamily="18" charset="-127"/>
                    <a:cs typeface="함초롬돋움" pitchFamily="18" charset="-127"/>
                  </a:rPr>
                  <a:t>러스크</a:t>
                </a:r>
                <a:r>
                  <a:rPr lang="ko-KR" altLang="en-US" sz="1400" dirty="0" smtClean="0">
                    <a:latin typeface="HY울릉도M" pitchFamily="18" charset="-127"/>
                    <a:ea typeface="HY울릉도M" pitchFamily="18" charset="-127"/>
                    <a:cs typeface="함초롬돋움" pitchFamily="18" charset="-127"/>
                  </a:rPr>
                  <a:t> 서한</a:t>
                </a:r>
                <a:endParaRPr lang="ko-KR" altLang="en-US" sz="1400" dirty="0">
                  <a:latin typeface="HY울릉도M" pitchFamily="18" charset="-127"/>
                  <a:ea typeface="HY울릉도M" pitchFamily="18" charset="-127"/>
                  <a:cs typeface="함초롬돋움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45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o-KR" altLang="en-US" sz="3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한국의 반박</a:t>
            </a:r>
            <a:r>
              <a:rPr lang="en-US" altLang="ko-KR" sz="3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!</a:t>
            </a:r>
            <a:endParaRPr lang="ko-KR" altLang="en-US" sz="3600" dirty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64312" y="142852"/>
            <a:ext cx="89154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154748" y="928670"/>
            <a:ext cx="8915400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한컴 윤고딕 240" pitchFamily="18" charset="-127"/>
                <a:ea typeface="한컴 윤고딕 240" pitchFamily="18" charset="-127"/>
              </a:rPr>
              <a:t>▶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한컴 윤고딕 240" pitchFamily="18" charset="-127"/>
                <a:ea typeface="한컴 윤고딕 240" pitchFamily="18" charset="-127"/>
              </a:rPr>
              <a:t>러스크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한컴 윤고딕 240" pitchFamily="18" charset="-127"/>
                <a:ea typeface="한컴 윤고딕 240" pitchFamily="18" charset="-127"/>
              </a:rPr>
              <a:t> 서한</a:t>
            </a:r>
          </a:p>
        </p:txBody>
      </p:sp>
      <p:sp>
        <p:nvSpPr>
          <p:cNvPr id="11" name="대각선 방향의 모서리가 둥근 사각형 10"/>
          <p:cNvSpPr/>
          <p:nvPr/>
        </p:nvSpPr>
        <p:spPr>
          <a:xfrm>
            <a:off x="619095" y="2214554"/>
            <a:ext cx="8358246" cy="1143008"/>
          </a:xfrm>
          <a:prstGeom prst="round2Diag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latin typeface="한컴 윤고딕 230" pitchFamily="18" charset="-127"/>
                <a:ea typeface="한컴 윤고딕 230" pitchFamily="18" charset="-127"/>
              </a:rPr>
              <a:t>러스크서한은</a:t>
            </a:r>
            <a:r>
              <a:rPr lang="ko-KR" altLang="en-US" sz="3200" dirty="0" smtClean="0">
                <a:latin typeface="한컴 윤고딕 230" pitchFamily="18" charset="-127"/>
                <a:ea typeface="한컴 윤고딕 230" pitchFamily="18" charset="-127"/>
              </a:rPr>
              <a:t> 미국의 사적 견해</a:t>
            </a:r>
            <a:endParaRPr lang="ko-KR" altLang="en-US" sz="32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12" name="대각선 방향의 모서리가 둥근 사각형 11"/>
          <p:cNvSpPr/>
          <p:nvPr/>
        </p:nvSpPr>
        <p:spPr>
          <a:xfrm>
            <a:off x="619095" y="3571876"/>
            <a:ext cx="8358246" cy="1143008"/>
          </a:xfrm>
          <a:prstGeom prst="round2Diag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한컴 윤고딕 230" pitchFamily="18" charset="-127"/>
                <a:ea typeface="한컴 윤고딕 230" pitchFamily="18" charset="-127"/>
              </a:rPr>
              <a:t>연합국의 합의가 있어야 효력 발휘</a:t>
            </a:r>
            <a:endParaRPr lang="ko-KR" altLang="en-US" sz="32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619095" y="4929198"/>
            <a:ext cx="8358246" cy="1500198"/>
          </a:xfrm>
          <a:prstGeom prst="round2Diag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latin typeface="한컴 윤고딕 230" pitchFamily="18" charset="-127"/>
                <a:ea typeface="한컴 윤고딕 230" pitchFamily="18" charset="-127"/>
              </a:rPr>
              <a:t>러스크가</a:t>
            </a:r>
            <a:r>
              <a:rPr lang="ko-KR" altLang="en-US" sz="3200" dirty="0" smtClean="0">
                <a:latin typeface="한컴 윤고딕 230" pitchFamily="18" charset="-127"/>
                <a:ea typeface="한컴 윤고딕 230" pitchFamily="18" charset="-127"/>
              </a:rPr>
              <a:t> 한국대사에게 전달한 비밀서한으로 연합국 통보</a:t>
            </a:r>
            <a:r>
              <a:rPr lang="en-US" altLang="ko-KR" sz="3200" dirty="0" smtClean="0">
                <a:latin typeface="한컴 윤고딕 230" pitchFamily="18" charset="-127"/>
                <a:ea typeface="한컴 윤고딕 230" pitchFamily="18" charset="-127"/>
              </a:rPr>
              <a:t>X</a:t>
            </a:r>
            <a:endParaRPr lang="ko-KR" altLang="en-US" sz="3200" dirty="0">
              <a:latin typeface="한컴 윤고딕 230" pitchFamily="18" charset="-127"/>
              <a:ea typeface="한컴 윤고딕 2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84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4748" y="928670"/>
            <a:ext cx="8915400" cy="642942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ko-KR" altLang="en-US" sz="2400" b="1" dirty="0" smtClean="0">
                <a:latin typeface="한컴 윤고딕 240" pitchFamily="18" charset="-127"/>
                <a:ea typeface="한컴 윤고딕 240" pitchFamily="18" charset="-127"/>
              </a:rPr>
              <a:t>❸ </a:t>
            </a:r>
            <a:r>
              <a:rPr lang="ko-KR" altLang="en-US" sz="2400" b="1" dirty="0">
                <a:latin typeface="한컴 윤고딕 240" pitchFamily="18" charset="-127"/>
                <a:ea typeface="한컴 윤고딕 240" pitchFamily="18" charset="-127"/>
              </a:rPr>
              <a:t>애매한 채로 남겨진 배상 보상 </a:t>
            </a:r>
            <a:r>
              <a:rPr lang="ko-KR" altLang="en-US" sz="2400" b="1" dirty="0" smtClean="0">
                <a:latin typeface="한컴 윤고딕 240" pitchFamily="18" charset="-127"/>
                <a:ea typeface="한컴 윤고딕 240" pitchFamily="18" charset="-127"/>
              </a:rPr>
              <a:t>문제</a:t>
            </a:r>
            <a:endParaRPr lang="en-US" altLang="ko-KR" sz="2400" b="1" dirty="0" smtClean="0">
              <a:latin typeface="한컴 윤고딕 240" pitchFamily="18" charset="-127"/>
              <a:ea typeface="한컴 윤고딕 240" pitchFamily="18" charset="-127"/>
            </a:endParaRPr>
          </a:p>
          <a:p>
            <a:pPr fontAlgn="base">
              <a:buNone/>
            </a:pPr>
            <a:endParaRPr lang="ko-KR" altLang="en-US" dirty="0"/>
          </a:p>
          <a:p>
            <a:endParaRPr lang="ko-KR" altLang="en-US" dirty="0" smtClean="0"/>
          </a:p>
          <a:p>
            <a:endParaRPr lang="ko-KR" altLang="en-US" dirty="0" smtClean="0"/>
          </a:p>
          <a:p>
            <a:pPr>
              <a:buNone/>
            </a:pPr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64312" y="142852"/>
            <a:ext cx="8915400" cy="796908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lang="en-US" altLang="ko-KR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lang="ko-KR" altLang="en-US" sz="4000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  <a:endParaRPr lang="ko-KR" altLang="en-US" sz="4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pic>
        <p:nvPicPr>
          <p:cNvPr id="23553" name="_x143793568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3"/>
            <a:ext cx="9906000" cy="4929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17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4748" y="928670"/>
            <a:ext cx="8915400" cy="542916"/>
          </a:xfrm>
        </p:spPr>
        <p:txBody>
          <a:bodyPr/>
          <a:lstStyle/>
          <a:p>
            <a:pPr>
              <a:buNone/>
            </a:pPr>
            <a:r>
              <a:rPr lang="ko-KR" altLang="en-US" sz="2400" dirty="0">
                <a:latin typeface="한컴 윤고딕 240" pitchFamily="18" charset="-127"/>
                <a:ea typeface="한컴 윤고딕 240" pitchFamily="18" charset="-127"/>
              </a:rPr>
              <a:t>❹ 러시아와 영토 분쟁 </a:t>
            </a:r>
            <a:r>
              <a:rPr lang="en-US" altLang="ko-KR" sz="2400" dirty="0"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ko-KR" altLang="en-US" sz="2400" dirty="0">
                <a:latin typeface="한컴 윤고딕 240" pitchFamily="18" charset="-127"/>
                <a:ea typeface="한컴 윤고딕 240" pitchFamily="18" charset="-127"/>
              </a:rPr>
              <a:t>사할린</a:t>
            </a:r>
            <a:r>
              <a:rPr lang="en-US" altLang="ko-KR" sz="2400" dirty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2400" dirty="0">
                <a:latin typeface="한컴 윤고딕 240" pitchFamily="18" charset="-127"/>
                <a:ea typeface="한컴 윤고딕 240" pitchFamily="18" charset="-127"/>
              </a:rPr>
              <a:t>쿠릴</a:t>
            </a:r>
            <a:r>
              <a:rPr lang="en-US" altLang="ko-KR" sz="2400" dirty="0">
                <a:latin typeface="한컴 윤고딕 240" pitchFamily="18" charset="-127"/>
                <a:ea typeface="한컴 윤고딕 240" pitchFamily="18" charset="-127"/>
              </a:rPr>
              <a:t>)</a:t>
            </a:r>
            <a:endParaRPr lang="ko-KR" altLang="en-US" sz="2400" dirty="0">
              <a:latin typeface="한컴 윤고딕 240" pitchFamily="18" charset="-127"/>
              <a:ea typeface="한컴 윤고딕 240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64312" y="142852"/>
            <a:ext cx="89154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대일강화조약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- 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영토문제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0" y="1467888"/>
          <a:ext cx="9906000" cy="52149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04743"/>
                <a:gridCol w="721830"/>
                <a:gridCol w="5193729"/>
                <a:gridCol w="2085698"/>
              </a:tblGrid>
              <a:tr h="3812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/>
                        <a:t>조약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/>
                        <a:t>연도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/>
                        <a:t>주요 쟁점사항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/>
                        <a:t>비 고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</a:tr>
              <a:tr h="1511215">
                <a:tc>
                  <a:txBody>
                    <a:bodyPr/>
                    <a:lstStyle/>
                    <a:p>
                      <a:pPr algn="ctr"/>
                      <a:endParaRPr lang="en-US" altLang="ko-KR" sz="1600" b="1" dirty="0" smtClean="0"/>
                    </a:p>
                    <a:p>
                      <a:pPr algn="ctr"/>
                      <a:r>
                        <a:rPr lang="en-US" altLang="ko-KR" sz="1600" b="1" dirty="0" smtClean="0"/>
                        <a:t>1</a:t>
                      </a:r>
                      <a:r>
                        <a:rPr lang="en-US" altLang="ko-KR" sz="1600" b="1" dirty="0"/>
                        <a:t>. </a:t>
                      </a:r>
                      <a:r>
                        <a:rPr lang="ko-KR" altLang="en-US" sz="1600" b="1" dirty="0" err="1"/>
                        <a:t>시모다조약</a:t>
                      </a:r>
                      <a:endParaRPr lang="ko-KR" altLang="en-US" sz="1600" b="1" dirty="0"/>
                    </a:p>
                    <a:p>
                      <a:pPr algn="ctr"/>
                      <a:r>
                        <a:rPr lang="en-US" altLang="ko-KR" sz="1600" b="1" dirty="0"/>
                        <a:t>(</a:t>
                      </a:r>
                      <a:r>
                        <a:rPr lang="ko-KR" altLang="en-US" sz="1600" b="1" dirty="0" err="1"/>
                        <a:t>러일</a:t>
                      </a:r>
                      <a:r>
                        <a:rPr lang="ko-KR" altLang="en-US" sz="1600" b="1" dirty="0"/>
                        <a:t> 우호통상조약</a:t>
                      </a:r>
                      <a:r>
                        <a:rPr lang="en-US" altLang="ko-KR" sz="1600" b="1" dirty="0"/>
                        <a:t>)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1855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600" dirty="0"/>
                        <a:t>▶ </a:t>
                      </a:r>
                      <a:r>
                        <a:rPr lang="ko-KR" altLang="en-US" sz="1600" b="1" dirty="0"/>
                        <a:t>쿠릴열도상의 도서분할 합의</a:t>
                      </a:r>
                    </a:p>
                    <a:p>
                      <a:pPr algn="l"/>
                      <a:r>
                        <a:rPr lang="ko-KR" altLang="en-US" sz="1600" dirty="0"/>
                        <a:t>▹</a:t>
                      </a:r>
                      <a:r>
                        <a:rPr lang="ko-KR" altLang="en-US" sz="1600" dirty="0" err="1"/>
                        <a:t>시코판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 err="1"/>
                        <a:t>하보마이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 err="1"/>
                        <a:t>쿠나시리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 err="1"/>
                        <a:t>에토로후</a:t>
                      </a:r>
                      <a:r>
                        <a:rPr lang="ko-KR" altLang="en-US" sz="1600" dirty="0"/>
                        <a:t> 등 북방 </a:t>
                      </a:r>
                      <a:r>
                        <a:rPr lang="en-US" altLang="ko-KR" sz="1600" dirty="0"/>
                        <a:t>4</a:t>
                      </a:r>
                      <a:r>
                        <a:rPr lang="ko-KR" altLang="en-US" sz="1600" dirty="0"/>
                        <a:t>도서는 </a:t>
                      </a:r>
                      <a:r>
                        <a:rPr lang="ko-KR" altLang="en-US" sz="1600" dirty="0" err="1"/>
                        <a:t>일본령</a:t>
                      </a:r>
                      <a:endParaRPr lang="ko-KR" altLang="en-US" sz="1600" dirty="0"/>
                    </a:p>
                    <a:p>
                      <a:pPr algn="l"/>
                      <a:r>
                        <a:rPr lang="ko-KR" altLang="en-US" sz="1600" dirty="0"/>
                        <a:t>▹나머지 도서는 러시아령</a:t>
                      </a:r>
                    </a:p>
                    <a:p>
                      <a:pPr algn="l"/>
                      <a:r>
                        <a:rPr lang="ko-KR" altLang="en-US" sz="1600" dirty="0"/>
                        <a:t>▹사할린에 대해서는 잠정적으로 섬 전체를 양국이 공유하는 ‘</a:t>
                      </a:r>
                      <a:r>
                        <a:rPr lang="ko-KR" altLang="en-US" sz="1600" dirty="0" err="1"/>
                        <a:t>혼거지</a:t>
                      </a:r>
                      <a:r>
                        <a:rPr lang="ko-KR" altLang="en-US" sz="1600" dirty="0"/>
                        <a:t>’</a:t>
                      </a:r>
                      <a:r>
                        <a:rPr lang="ko-KR" altLang="en-US" sz="1600" dirty="0" err="1"/>
                        <a:t>로</a:t>
                      </a:r>
                      <a:r>
                        <a:rPr lang="ko-KR" altLang="en-US" sz="1600" dirty="0"/>
                        <a:t> 확정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600" dirty="0" smtClean="0"/>
                    </a:p>
                    <a:p>
                      <a:pPr algn="ctr"/>
                      <a:endParaRPr lang="en-US" altLang="ko-KR" sz="1600" dirty="0" smtClean="0"/>
                    </a:p>
                    <a:p>
                      <a:pPr algn="ctr"/>
                      <a:r>
                        <a:rPr lang="ko-KR" altLang="en-US" sz="1600" dirty="0" smtClean="0"/>
                        <a:t>●</a:t>
                      </a:r>
                      <a:r>
                        <a:rPr lang="ko-KR" altLang="en-US" sz="1600" dirty="0"/>
                        <a:t>최초의 </a:t>
                      </a:r>
                      <a:r>
                        <a:rPr lang="ko-KR" altLang="en-US" sz="1600" dirty="0" err="1"/>
                        <a:t>러일</a:t>
                      </a:r>
                      <a:r>
                        <a:rPr lang="ko-KR" altLang="en-US" sz="1600" dirty="0"/>
                        <a:t> 국경선 확정조약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</a:tr>
              <a:tr h="1281275">
                <a:tc>
                  <a:txBody>
                    <a:bodyPr/>
                    <a:lstStyle/>
                    <a:p>
                      <a:pPr algn="ctr"/>
                      <a:endParaRPr lang="en-US" altLang="ko-KR" sz="1600" b="1" dirty="0" smtClean="0"/>
                    </a:p>
                    <a:p>
                      <a:pPr algn="ctr"/>
                      <a:r>
                        <a:rPr lang="en-US" altLang="ko-KR" sz="1600" b="1" dirty="0" smtClean="0"/>
                        <a:t>2</a:t>
                      </a:r>
                      <a:r>
                        <a:rPr lang="en-US" altLang="ko-KR" sz="1600" b="1" dirty="0"/>
                        <a:t>. </a:t>
                      </a:r>
                      <a:r>
                        <a:rPr lang="ko-KR" altLang="en-US" sz="1600" b="1" dirty="0"/>
                        <a:t>쿠릴</a:t>
                      </a:r>
                      <a:r>
                        <a:rPr lang="en-US" altLang="ko-KR" sz="1600" b="1" dirty="0"/>
                        <a:t>․</a:t>
                      </a:r>
                      <a:r>
                        <a:rPr lang="ko-KR" altLang="en-US" sz="1600" b="1" dirty="0"/>
                        <a:t>사할린 교환조약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1875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600" dirty="0"/>
                        <a:t>▶</a:t>
                      </a:r>
                      <a:r>
                        <a:rPr lang="ko-KR" altLang="en-US" sz="1600" b="1" dirty="0"/>
                        <a:t>사할린과 쿠릴열도의 맞교환</a:t>
                      </a:r>
                    </a:p>
                    <a:p>
                      <a:pPr algn="l"/>
                      <a:r>
                        <a:rPr lang="ko-KR" altLang="en-US" sz="1600" dirty="0"/>
                        <a:t>▹</a:t>
                      </a:r>
                      <a:r>
                        <a:rPr lang="ko-KR" altLang="en-US" sz="1600" dirty="0" err="1"/>
                        <a:t>러일양국의</a:t>
                      </a:r>
                      <a:r>
                        <a:rPr lang="ko-KR" altLang="en-US" sz="1600" dirty="0"/>
                        <a:t> 공유지였던 사할린 전체를 제정러시아에 양도</a:t>
                      </a:r>
                    </a:p>
                    <a:p>
                      <a:pPr algn="l"/>
                      <a:r>
                        <a:rPr lang="ko-KR" altLang="en-US" sz="1600" dirty="0"/>
                        <a:t>▹그 대신 제정 러시아령이었던 나머지 쿠릴 열도상의 </a:t>
                      </a:r>
                      <a:r>
                        <a:rPr lang="en-US" altLang="ko-KR" sz="1600" dirty="0"/>
                        <a:t>18</a:t>
                      </a:r>
                      <a:r>
                        <a:rPr lang="ko-KR" altLang="en-US" sz="1600" dirty="0" err="1"/>
                        <a:t>개도서는</a:t>
                      </a:r>
                      <a:r>
                        <a:rPr lang="ko-KR" altLang="en-US" sz="1600" dirty="0"/>
                        <a:t> </a:t>
                      </a:r>
                      <a:r>
                        <a:rPr lang="ko-KR" altLang="en-US" sz="1600" dirty="0" err="1"/>
                        <a:t>일본령으로</a:t>
                      </a:r>
                      <a:r>
                        <a:rPr lang="ko-KR" altLang="en-US" sz="1600" dirty="0"/>
                        <a:t> 하기로 결정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600" dirty="0" smtClean="0"/>
                    </a:p>
                    <a:p>
                      <a:pPr algn="ctr"/>
                      <a:endParaRPr lang="en-US" altLang="ko-KR" sz="1600" dirty="0" smtClean="0"/>
                    </a:p>
                    <a:p>
                      <a:pPr algn="ctr"/>
                      <a:r>
                        <a:rPr lang="ko-KR" altLang="en-US" sz="1600" dirty="0" smtClean="0"/>
                        <a:t>●</a:t>
                      </a:r>
                      <a:r>
                        <a:rPr lang="en-US" altLang="ko-KR" sz="1600" dirty="0"/>
                        <a:t>1</a:t>
                      </a:r>
                      <a:r>
                        <a:rPr lang="ko-KR" altLang="en-US" sz="1600" dirty="0"/>
                        <a:t>차 국경선 조정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</a:tr>
              <a:tr h="1063310">
                <a:tc>
                  <a:txBody>
                    <a:bodyPr/>
                    <a:lstStyle/>
                    <a:p>
                      <a:pPr algn="ctr"/>
                      <a:endParaRPr lang="en-US" altLang="ko-KR" sz="1600" b="1" dirty="0" smtClean="0"/>
                    </a:p>
                    <a:p>
                      <a:pPr algn="ctr"/>
                      <a:r>
                        <a:rPr lang="en-US" altLang="ko-KR" sz="1600" b="1" dirty="0" smtClean="0"/>
                        <a:t>3</a:t>
                      </a:r>
                      <a:r>
                        <a:rPr lang="en-US" altLang="ko-KR" sz="1600" b="1" dirty="0"/>
                        <a:t>. </a:t>
                      </a:r>
                      <a:r>
                        <a:rPr lang="ko-KR" altLang="en-US" sz="1600" b="1" dirty="0" err="1"/>
                        <a:t>포츠머어드</a:t>
                      </a:r>
                      <a:r>
                        <a:rPr lang="ko-KR" altLang="en-US" sz="1600" b="1" dirty="0"/>
                        <a:t> 강화조약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1905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600" dirty="0"/>
                        <a:t>▶</a:t>
                      </a:r>
                      <a:r>
                        <a:rPr lang="en-US" altLang="ko-KR" sz="1600" b="1" dirty="0"/>
                        <a:t>1905</a:t>
                      </a:r>
                      <a:r>
                        <a:rPr lang="ko-KR" altLang="en-US" sz="1600" b="1" dirty="0"/>
                        <a:t>년 노일전쟁에서 일본이 승리</a:t>
                      </a:r>
                    </a:p>
                    <a:p>
                      <a:pPr algn="l"/>
                      <a:r>
                        <a:rPr lang="ko-KR" altLang="en-US" sz="1600" dirty="0"/>
                        <a:t>▹패전국 러시아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/>
                        <a:t>북위 </a:t>
                      </a:r>
                      <a:r>
                        <a:rPr lang="en-US" altLang="ko-KR" sz="1600" dirty="0"/>
                        <a:t>50</a:t>
                      </a:r>
                      <a:r>
                        <a:rPr lang="ko-KR" altLang="en-US" sz="1600" dirty="0"/>
                        <a:t>이남 남 사할린을 일본에 할양</a:t>
                      </a:r>
                    </a:p>
                    <a:p>
                      <a:pPr algn="l"/>
                      <a:r>
                        <a:rPr lang="ko-KR" altLang="en-US" sz="1600" dirty="0"/>
                        <a:t>▹그 결과 일본의 북방영토는 쿠릴열도 전체와 남 사할린으로 확대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altLang="ko-KR" sz="1600" dirty="0" smtClean="0"/>
                    </a:p>
                    <a:p>
                      <a:pPr algn="ctr"/>
                      <a:endParaRPr lang="en-US" altLang="ko-KR" sz="1600" dirty="0" smtClean="0"/>
                    </a:p>
                    <a:p>
                      <a:pPr algn="ctr"/>
                      <a:r>
                        <a:rPr lang="ko-KR" altLang="en-US" sz="1600" dirty="0" smtClean="0"/>
                        <a:t>●</a:t>
                      </a:r>
                      <a:r>
                        <a:rPr lang="en-US" altLang="ko-KR" sz="1600" dirty="0"/>
                        <a:t>2</a:t>
                      </a:r>
                      <a:r>
                        <a:rPr lang="ko-KR" altLang="en-US" sz="1600" dirty="0"/>
                        <a:t>차 국경선 조정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</a:tr>
              <a:tr h="977883">
                <a:tc>
                  <a:txBody>
                    <a:bodyPr/>
                    <a:lstStyle/>
                    <a:p>
                      <a:pPr algn="ctr"/>
                      <a:endParaRPr lang="en-US" altLang="ko-KR" sz="1600" b="1" dirty="0" smtClean="0"/>
                    </a:p>
                    <a:p>
                      <a:pPr algn="ctr"/>
                      <a:r>
                        <a:rPr lang="en-US" altLang="ko-KR" sz="1600" b="1" dirty="0" smtClean="0"/>
                        <a:t>4</a:t>
                      </a:r>
                      <a:r>
                        <a:rPr lang="en-US" altLang="ko-KR" sz="1600" b="1" dirty="0"/>
                        <a:t>. </a:t>
                      </a:r>
                      <a:r>
                        <a:rPr lang="ko-KR" altLang="en-US" sz="1600" b="1" dirty="0"/>
                        <a:t>샌프란시스코 강화조약</a:t>
                      </a:r>
                      <a:endParaRPr lang="ko-KR" alt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1951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600" dirty="0"/>
                        <a:t>▶</a:t>
                      </a:r>
                      <a:r>
                        <a:rPr lang="en-US" altLang="ko-KR" sz="1600" b="1" dirty="0"/>
                        <a:t>1945</a:t>
                      </a:r>
                      <a:r>
                        <a:rPr lang="ko-KR" altLang="en-US" sz="1600" b="1" dirty="0"/>
                        <a:t>년 태평양전쟁에서 일본이 패전</a:t>
                      </a:r>
                    </a:p>
                    <a:p>
                      <a:pPr algn="l"/>
                      <a:r>
                        <a:rPr lang="ko-KR" altLang="en-US" sz="1600" dirty="0"/>
                        <a:t>▹승전국 소련은 샌프란시스코 강화조약에 서명하지 않은 채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/>
                        <a:t>사할린과 쿠릴열도 전체를 강점하고 자국영토로 귀족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dirty="0" smtClean="0"/>
                        <a:t> ●</a:t>
                      </a:r>
                      <a:r>
                        <a:rPr lang="en-US" altLang="ko-KR" sz="1600" dirty="0"/>
                        <a:t>3</a:t>
                      </a:r>
                      <a:r>
                        <a:rPr lang="ko-KR" altLang="en-US" sz="1600" dirty="0"/>
                        <a:t>차 국경선 조정</a:t>
                      </a:r>
                    </a:p>
                    <a:p>
                      <a:pPr algn="ctr"/>
                      <a:r>
                        <a:rPr lang="ko-KR" altLang="en-US" sz="1600" dirty="0" smtClean="0"/>
                        <a:t> ●</a:t>
                      </a:r>
                      <a:r>
                        <a:rPr lang="ko-KR" altLang="en-US" sz="1600" dirty="0"/>
                        <a:t>북방영토분쟁의 시작</a:t>
                      </a:r>
                      <a:endParaRPr lang="ko-KR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11793" marR="11793" marT="5443" marB="544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0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연합국 군의 진주</a:t>
            </a:r>
            <a:endParaRPr lang="ko-KR" altLang="en-US" dirty="0"/>
          </a:p>
        </p:txBody>
      </p:sp>
      <p:pic>
        <p:nvPicPr>
          <p:cNvPr id="4" name="내용 개체 틀 3" descr="98A8D878D918CR8F898AFA90i9293907D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3980" y="1600201"/>
            <a:ext cx="7158041" cy="4525963"/>
          </a:xfrm>
        </p:spPr>
      </p:pic>
    </p:spTree>
    <p:extLst>
      <p:ext uri="{BB962C8B-B14F-4D97-AF65-F5344CB8AC3E}">
        <p14:creationId xmlns:p14="http://schemas.microsoft.com/office/powerpoint/2010/main" val="35626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항복 문서에 도장</a:t>
            </a:r>
            <a:endParaRPr lang="ko-KR" altLang="en-US" dirty="0"/>
          </a:p>
        </p:txBody>
      </p:sp>
      <p:pic>
        <p:nvPicPr>
          <p:cNvPr id="4" name="내용 개체 틀 3" descr="Shigemitsu-signs-surrend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714" y="1600201"/>
            <a:ext cx="6118572" cy="4525963"/>
          </a:xfrm>
        </p:spPr>
      </p:pic>
    </p:spTree>
    <p:extLst>
      <p:ext uri="{BB962C8B-B14F-4D97-AF65-F5344CB8AC3E}">
        <p14:creationId xmlns:p14="http://schemas.microsoft.com/office/powerpoint/2010/main" val="34736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광선">
  <a:themeElements>
    <a:clrScheme name="광선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광선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광선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208</TotalTime>
  <Words>3132</Words>
  <Application>Microsoft Office PowerPoint</Application>
  <PresentationFormat>A4 용지(210x297mm)</PresentationFormat>
  <Paragraphs>457</Paragraphs>
  <Slides>75</Slides>
  <Notes>9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6" baseType="lpstr">
      <vt:lpstr>광선</vt:lpstr>
      <vt:lpstr>전후 일본의 정치 (일본 국내 위주)</vt:lpstr>
      <vt:lpstr>전후 첫 내각 東久邇宮（ひがしくにのみや） 내각</vt:lpstr>
      <vt:lpstr>東久邇宮 稔彦王 （ひがしくにのみや なるひこおう）</vt:lpstr>
      <vt:lpstr>그의 “一億総懺悔”발언</vt:lpstr>
      <vt:lpstr>東久邇宮 내각이 수행했던 일들</vt:lpstr>
      <vt:lpstr>부처개편</vt:lpstr>
      <vt:lpstr>군의 무장해제</vt:lpstr>
      <vt:lpstr>연합국 군의 진주</vt:lpstr>
      <vt:lpstr>항복 문서에 도장</vt:lpstr>
      <vt:lpstr>東久邇宮 내각이 주저했던 일</vt:lpstr>
      <vt:lpstr>幣原 喜重郎 내각 （しではら きじゅうろう）</vt:lpstr>
      <vt:lpstr>第1次吉田内閣</vt:lpstr>
      <vt:lpstr>2차 세계대전의 원인과 경과와 패전 후 일본에 대한 연합군의 점령 통치</vt:lpstr>
      <vt:lpstr>2차 세계대전의 발발 원인</vt:lpstr>
      <vt:lpstr>PowerPoint 프레젠테이션</vt:lpstr>
      <vt:lpstr>PowerPoint 프레젠테이션</vt:lpstr>
      <vt:lpstr>2차 세계대전의 경과</vt:lpstr>
      <vt:lpstr>독소 불가침 조약과 스탈린 그라드 전투</vt:lpstr>
      <vt:lpstr>일본의 진주만 공습</vt:lpstr>
      <vt:lpstr>일본의 패전</vt:lpstr>
      <vt:lpstr>패전 후 일본의 상황</vt:lpstr>
      <vt:lpstr>패전 후 일본에 대한 연합군의 정책</vt:lpstr>
      <vt:lpstr>경제</vt:lpstr>
      <vt:lpstr>PowerPoint 프레젠테이션</vt:lpstr>
      <vt:lpstr>패전 후 일본의 성장</vt:lpstr>
      <vt:lpstr>일본의 자위대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농업개혁</vt:lpstr>
      <vt:lpstr>노동개혁</vt:lpstr>
      <vt:lpstr>재벌해체와 집중배제</vt:lpstr>
      <vt:lpstr>PowerPoint 프레젠테이션</vt:lpstr>
      <vt:lpstr>3대 경제개혁 결론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대일강화조약 (샌프란시스코 평화 조약)  - 1951. 09. 08 -  </vt:lpstr>
      <vt:lpstr>대일강화조약 </vt:lpstr>
      <vt:lpstr>대일강화조약 </vt:lpstr>
      <vt:lpstr>대일강화조약 </vt:lpstr>
      <vt:lpstr>대일강화조약 </vt:lpstr>
      <vt:lpstr>대일강화조약 - 영토문제</vt:lpstr>
      <vt:lpstr>대일강화조약 - 영토문제</vt:lpstr>
      <vt:lpstr>대일강화조약 - 영토문제</vt:lpstr>
      <vt:lpstr>대일강화조약 - 영토문제</vt:lpstr>
      <vt:lpstr>대일강화조약 - 영토문제</vt:lpstr>
      <vt:lpstr>PowerPoint 프레젠테이션</vt:lpstr>
      <vt:lpstr>대일강화조약 - 영토문제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2차 세계대전의 원인과 경과와 패전 후 일본에 대한 연합군의 점령 통치</dc:title>
  <dc:creator>a</dc:creator>
  <cp:lastModifiedBy>Windows</cp:lastModifiedBy>
  <cp:revision>25</cp:revision>
  <dcterms:created xsi:type="dcterms:W3CDTF">2015-09-25T07:22:52Z</dcterms:created>
  <dcterms:modified xsi:type="dcterms:W3CDTF">2015-09-29T08:17:36Z</dcterms:modified>
</cp:coreProperties>
</file>