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60" r:id="rId4"/>
    <p:sldId id="257" r:id="rId5"/>
    <p:sldId id="259" r:id="rId6"/>
    <p:sldId id="305" r:id="rId7"/>
    <p:sldId id="261" r:id="rId8"/>
    <p:sldId id="307" r:id="rId9"/>
    <p:sldId id="262" r:id="rId10"/>
    <p:sldId id="274" r:id="rId11"/>
    <p:sldId id="276" r:id="rId12"/>
    <p:sldId id="277" r:id="rId13"/>
    <p:sldId id="281" r:id="rId14"/>
    <p:sldId id="279" r:id="rId15"/>
    <p:sldId id="280" r:id="rId16"/>
    <p:sldId id="278" r:id="rId17"/>
    <p:sldId id="287" r:id="rId18"/>
    <p:sldId id="282" r:id="rId19"/>
    <p:sldId id="283" r:id="rId20"/>
    <p:sldId id="272" r:id="rId21"/>
    <p:sldId id="284" r:id="rId22"/>
    <p:sldId id="285" r:id="rId23"/>
    <p:sldId id="286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267" r:id="rId39"/>
    <p:sldId id="268" r:id="rId40"/>
    <p:sldId id="273" r:id="rId41"/>
    <p:sldId id="302" r:id="rId42"/>
    <p:sldId id="303" r:id="rId43"/>
  </p:sldIdLst>
  <p:sldSz cx="9144000" cy="5143500" type="screen16x9"/>
  <p:notesSz cx="6858000" cy="9144000"/>
  <p:embeddedFontLst>
    <p:embeddedFont>
      <p:font typeface="양재백두체B" pitchFamily="18" charset="-127"/>
      <p:regular r:id="rId45"/>
    </p:embeddedFont>
    <p:embeddedFont>
      <p:font typeface="맑은 고딕" pitchFamily="50" charset="-127"/>
      <p:regular r:id="rId46"/>
      <p:bold r:id="rId47"/>
    </p:embeddedFont>
    <p:embeddedFont>
      <p:font typeface="휴먼매직체" pitchFamily="18" charset="-127"/>
      <p:regular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F3A"/>
    <a:srgbClr val="1B3551"/>
    <a:srgbClr val="3B3919"/>
    <a:srgbClr val="2D3222"/>
    <a:srgbClr val="1E2352"/>
    <a:srgbClr val="383E2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74" autoAdjust="0"/>
  </p:normalViewPr>
  <p:slideViewPr>
    <p:cSldViewPr>
      <p:cViewPr>
        <p:scale>
          <a:sx n="70" d="100"/>
          <a:sy n="70" d="100"/>
        </p:scale>
        <p:origin x="-1278" y="-3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40215-389D-4EFD-98FC-8D632BE219A0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F090C-C392-4741-85B4-5A4258BAAB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8662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시안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</a:t>
            </a:r>
          </a:p>
          <a:p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비싸다고만 해서 좋은 오디오 구성이 절대 아닙니다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각자 본인에게 맞는 시스템이 가장 좋은 소리라고 생각합니다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먹는 음식과 마찬가지로 사람에 따라 맛이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만별인것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소리도 본인에게 어울리는 소리가 따로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고객님들과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상담할때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 이야기 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저희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오렌지커스텀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고객층분들은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사회적인 위치가 중상위층 이상 되는 분들이 많이 계십니다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그러다 보니 돈에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구애받지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않고 좋은 소리를 원하시는 분들이 많아서 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어느샌가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저도 수익보다는 소리를 널리 알리고자 더욱 힘쓰게 되었습니다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혼자 소리의 중요성을 알리다 보니 버거운 점도 많고 미흡한 점이 많아서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오디오 전문가 분들과 함께 유익한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컨텐츠를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만들어 나가고 싶습니다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음악은 정신과 신체 건강을 복원 및 유지시키며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삶을 윤택하고 향상시키기 위해 가장 좋은 방법 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0375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827584" y="411510"/>
            <a:ext cx="806489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7504" y="252685"/>
            <a:ext cx="1656184" cy="246221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E정고딕140" pitchFamily="18" charset="-127"/>
                <a:ea typeface="THE정고딕140" pitchFamily="18" charset="-127"/>
              </a:rPr>
              <a:t>PPT No.1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E정고딕140" pitchFamily="18" charset="-127"/>
              <a:ea typeface="THE정고딕14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486" y="2080468"/>
            <a:ext cx="7771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 smtClean="0">
                <a:solidFill>
                  <a:srgbClr val="6653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간도</a:t>
            </a:r>
            <a:r>
              <a:rPr lang="ko-KR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 </a:t>
            </a:r>
            <a:r>
              <a:rPr lang="ko-KR" alt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우리거조</a:t>
            </a:r>
            <a:r>
              <a:rPr lang="ko-KR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 </a:t>
            </a:r>
            <a:r>
              <a:rPr lang="ko-KR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중국꺼조</a:t>
            </a:r>
            <a:endParaRPr lang="ko-KR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9" name="제목 3"/>
          <p:cNvSpPr>
            <a:spLocks noGrp="1"/>
          </p:cNvSpPr>
          <p:nvPr>
            <p:ph type="ctrTitle"/>
          </p:nvPr>
        </p:nvSpPr>
        <p:spPr>
          <a:xfrm>
            <a:off x="-800100" y="1758876"/>
            <a:ext cx="10744200" cy="1604962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간도 영유권을 둘러싼</a:t>
            </a:r>
            <a:r>
              <a:rPr lang="en-US" altLang="ko-KR" dirty="0" smtClean="0">
                <a:solidFill>
                  <a:srgbClr val="FFC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/>
            </a:r>
            <a:br>
              <a:rPr lang="en-US" altLang="ko-KR" dirty="0" smtClean="0">
                <a:solidFill>
                  <a:srgbClr val="FFC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</a:br>
            <a:r>
              <a:rPr lang="ko-KR" altLang="en-US" dirty="0" smtClean="0">
                <a:solidFill>
                  <a:srgbClr val="FFC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한•중 양국의 </a:t>
            </a:r>
            <a:r>
              <a:rPr lang="ko-KR" altLang="en-US" dirty="0" smtClean="0">
                <a:solidFill>
                  <a:srgbClr val="FF0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쟁점</a:t>
            </a:r>
            <a:r>
              <a:rPr lang="ko-KR" altLang="en-US" dirty="0" smtClean="0">
                <a:solidFill>
                  <a:srgbClr val="FFC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과</a:t>
            </a:r>
            <a:r>
              <a:rPr lang="ko-KR" altLang="en-US" dirty="0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전망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12" name="부제목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528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백두산 정계비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</a:t>
            </a:r>
            <a:r>
              <a:rPr lang="ko-KR" altLang="en-US" sz="1400" b="1" spc="-150" dirty="0" smtClean="0">
                <a:latin typeface="바탕체" pitchFamily="17" charset="-127"/>
                <a:ea typeface="바탕체" pitchFamily="17" charset="-127"/>
              </a:rPr>
              <a:t>줄거리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→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건립이후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백두산정꼐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23578"/>
            <a:ext cx="3364481" cy="30963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3968" y="1059582"/>
            <a:ext cx="172819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청</a:t>
            </a:r>
            <a:endParaRPr lang="en-US" altLang="ko-KR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백두산에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국경을 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정하려는 계획진행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6256" y="1059582"/>
            <a:ext cx="172819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조선</a:t>
            </a:r>
            <a:endParaRPr lang="en-US" altLang="ko-KR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접반사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接伴使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 </a:t>
            </a:r>
          </a:p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박권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朴權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을 보냄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6256" y="2139702"/>
            <a:ext cx="172819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latin typeface="바탕체" pitchFamily="17" charset="-127"/>
                <a:ea typeface="바탕체" pitchFamily="17" charset="-127"/>
              </a:rPr>
              <a:t>박권은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 몸이 늙고 허약하여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백두산을 오르다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포기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3968" y="2139702"/>
            <a:ext cx="172819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정계비 모든 것은 청의 의사대로 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진행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2" name="아래쪽 화살표 21"/>
          <p:cNvSpPr/>
          <p:nvPr/>
        </p:nvSpPr>
        <p:spPr>
          <a:xfrm>
            <a:off x="6300192" y="3003798"/>
            <a:ext cx="288032" cy="72008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932040" y="3867894"/>
            <a:ext cx="3096344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1712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년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숙종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)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해발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2,200m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지점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 </a:t>
            </a: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높이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67cm,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폭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45cm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 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백두산 경계비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가 세워진다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dirty="0" smtClean="0"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백두산 정계비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줄거리 → </a:t>
            </a:r>
            <a:r>
              <a:rPr lang="ko-KR" altLang="en-US" sz="1400" b="1" spc="-150" dirty="0" err="1" smtClean="0">
                <a:latin typeface="바탕체" pitchFamily="17" charset="-127"/>
                <a:ea typeface="바탕체" pitchFamily="17" charset="-127"/>
              </a:rPr>
              <a:t>건립이후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1417588"/>
            <a:ext cx="5472608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정계비 건립 이후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160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여 년간은 간도의 귀속 문제가 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논의된 바 없이 지내왔으나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19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세기 중엽에 들어 청나라의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봉금과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조선의 월경금지가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소홀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해지며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문제가 시작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23" name="그림 22" descr="간도사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686" y="801829"/>
            <a:ext cx="5652628" cy="3539842"/>
          </a:xfrm>
          <a:prstGeom prst="rect">
            <a:avLst/>
          </a:prstGeom>
        </p:spPr>
      </p:pic>
      <p:sp>
        <p:nvSpPr>
          <p:cNvPr id="24" name="왼쪽으로 구부러진 화살표 23"/>
          <p:cNvSpPr/>
          <p:nvPr/>
        </p:nvSpPr>
        <p:spPr>
          <a:xfrm rot="10484745">
            <a:off x="3330157" y="2391045"/>
            <a:ext cx="827500" cy="1223921"/>
          </a:xfrm>
          <a:prstGeom prst="curved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2697182"/>
            <a:ext cx="244827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1869~1870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함경도에 큰 흉년이 들면서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조선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의 사람들이 간도로 감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0152" y="1275606"/>
            <a:ext cx="244827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1881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청나라의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봉금을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해제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간도 이주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개간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농경을 장려하는 정책을 취함</a:t>
            </a:r>
          </a:p>
        </p:txBody>
      </p:sp>
      <p:sp>
        <p:nvSpPr>
          <p:cNvPr id="27" name="왼쪽으로 구부러진 화살표 26"/>
          <p:cNvSpPr/>
          <p:nvPr/>
        </p:nvSpPr>
        <p:spPr>
          <a:xfrm rot="20778547">
            <a:off x="4921109" y="1267288"/>
            <a:ext cx="827500" cy="1223921"/>
          </a:xfrm>
          <a:prstGeom prst="curved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75956" y="1848475"/>
            <a:ext cx="792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 smtClean="0">
                <a:solidFill>
                  <a:srgbClr val="FF0000"/>
                </a:solidFill>
              </a:rPr>
              <a:t>?</a:t>
            </a:r>
            <a:endParaRPr lang="ko-KR" alt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백두산 정계비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줄거리 → </a:t>
            </a:r>
            <a:r>
              <a:rPr lang="ko-KR" altLang="en-US" sz="1400" b="1" spc="-150" dirty="0" err="1" smtClean="0">
                <a:latin typeface="바탕체" pitchFamily="17" charset="-127"/>
                <a:ea typeface="바탕체" pitchFamily="17" charset="-127"/>
              </a:rPr>
              <a:t>건립이후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백두산정꼐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23578"/>
            <a:ext cx="3364481" cy="30963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3968" y="2202418"/>
            <a:ext cx="172819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청</a:t>
            </a:r>
            <a:endParaRPr lang="en-US" altLang="ko-KR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endParaRPr lang="en-US" altLang="ko-KR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서쪽은 </a:t>
            </a:r>
            <a:r>
              <a:rPr lang="ko-KR" altLang="en-US" sz="1400" dirty="0" err="1" smtClean="0">
                <a:latin typeface="바탕체" pitchFamily="17" charset="-127"/>
                <a:ea typeface="바탕체" pitchFamily="17" charset="-127"/>
              </a:rPr>
              <a:t>압록으로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동쪽은 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두만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으로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6256" y="2202418"/>
            <a:ext cx="172819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조선</a:t>
            </a:r>
            <a:endParaRPr lang="en-US" altLang="ko-KR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endParaRPr lang="en-US" altLang="ko-KR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서쪽은 </a:t>
            </a:r>
            <a:r>
              <a:rPr lang="ko-KR" altLang="en-US" sz="1400" dirty="0" err="1" smtClean="0">
                <a:latin typeface="바탕체" pitchFamily="17" charset="-127"/>
                <a:ea typeface="바탕체" pitchFamily="17" charset="-127"/>
              </a:rPr>
              <a:t>압록으로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동쪽은 </a:t>
            </a:r>
            <a:r>
              <a:rPr lang="ko-KR" alt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토문</a:t>
            </a:r>
            <a:r>
              <a:rPr lang="ko-KR" altLang="en-US" sz="1400" dirty="0" err="1" smtClean="0">
                <a:latin typeface="바탕체" pitchFamily="17" charset="-127"/>
                <a:ea typeface="바탕체" pitchFamily="17" charset="-127"/>
              </a:rPr>
              <a:t>으로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백두산 정계비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줄거리 → </a:t>
            </a:r>
            <a:r>
              <a:rPr lang="ko-KR" altLang="en-US" sz="1400" b="1" spc="-150" dirty="0" err="1" smtClean="0">
                <a:latin typeface="바탕체" pitchFamily="17" charset="-127"/>
                <a:ea typeface="바탕체" pitchFamily="17" charset="-127"/>
              </a:rPr>
              <a:t>건립이후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1131590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청</a:t>
            </a:r>
            <a:endParaRPr lang="en-US" altLang="ko-KR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1131590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조선</a:t>
            </a:r>
            <a:endParaRPr lang="en-US" altLang="ko-K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1600" y="1833086"/>
            <a:ext cx="244827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토문이란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한자는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토문강이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아닌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두만강을 써 놓은 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1600" y="2859782"/>
            <a:ext cx="244827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토문이라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써진 것은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강이 아닌 두만강 하류에 있는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토문이란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도시를 뜻함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120" y="1833086"/>
            <a:ext cx="244827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토문이라는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한자와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두만이라는 한자는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완전히 다른 한자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52120" y="2859782"/>
            <a:ext cx="244827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토문은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두만강이 아니라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송화강의 지류에 있으므로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두만강과는 관계가 없음</a:t>
            </a: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백두산 정계비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줄거리 → </a:t>
            </a:r>
            <a:r>
              <a:rPr lang="ko-KR" altLang="en-US" sz="1400" b="1" spc="-150" dirty="0" err="1" smtClean="0">
                <a:latin typeface="바탕체" pitchFamily="17" charset="-127"/>
                <a:ea typeface="바탕체" pitchFamily="17" charset="-127"/>
              </a:rPr>
              <a:t>건립이후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8499"/>
            <a:ext cx="15779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타원형 설명선 8"/>
          <p:cNvSpPr/>
          <p:nvPr/>
        </p:nvSpPr>
        <p:spPr>
          <a:xfrm>
            <a:off x="2699792" y="555526"/>
            <a:ext cx="5976664" cy="3168352"/>
          </a:xfrm>
          <a:prstGeom prst="wedgeEllipseCallout">
            <a:avLst>
              <a:gd name="adj1" fmla="val -55771"/>
              <a:gd name="adj2" fmla="val 3880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843808" y="1617643"/>
            <a:ext cx="5688632" cy="954107"/>
          </a:xfrm>
          <a:prstGeom prst="rect">
            <a:avLst/>
          </a:prstGeom>
          <a:noFill/>
          <a:ln>
            <a:noFill/>
          </a:ln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교수님이 연구해보니까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‘…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서위압록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동위토문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고어분수령상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西爲鴨綠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東爲土門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故於分水嶺上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)…'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이라 하여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서쪽으로는 압록강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동쪽으로는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토문강으로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 두 나라 사이의 경계를 정하였다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라고 되어있다니까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15566"/>
            <a:ext cx="2736380" cy="363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59424" y="2571750"/>
            <a:ext cx="5184576" cy="155427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간도지역은 고구려가 만주지역을 통합한 뒤 </a:t>
            </a: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발해가 멸망한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10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세기 초반까지 조선의 영토였다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하지만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1616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년에 청이 세워진 후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청이 백두산을 신적인 존재로 생각하면서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조선과 청의 충돌로</a:t>
            </a:r>
          </a:p>
          <a:p>
            <a:pPr algn="just">
              <a:lnSpc>
                <a:spcPts val="1900"/>
              </a:lnSpc>
            </a:pP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1627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년에 강도회맹으로 간도지역에 </a:t>
            </a:r>
            <a:r>
              <a:rPr lang="ko-KR" altLang="en-US" sz="14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봉금정책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을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실시하였다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봉금지역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간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30055"/>
            <a:ext cx="3186482" cy="3083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감계회담의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발단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627784" y="1071430"/>
            <a:ext cx="1728191" cy="1108923"/>
            <a:chOff x="1619672" y="1198202"/>
            <a:chExt cx="1728191" cy="1108923"/>
          </a:xfrm>
        </p:grpSpPr>
        <p:sp>
          <p:nvSpPr>
            <p:cNvPr id="14" name="직사각형 22"/>
            <p:cNvSpPr/>
            <p:nvPr/>
          </p:nvSpPr>
          <p:spPr>
            <a:xfrm>
              <a:off x="1619672" y="1198202"/>
              <a:ext cx="1728191" cy="1108923"/>
            </a:xfrm>
            <a:custGeom>
              <a:avLst/>
              <a:gdLst/>
              <a:ahLst/>
              <a:cxnLst/>
              <a:rect l="l" t="t" r="r" b="b"/>
              <a:pathLst>
                <a:path w="1728191" h="1108923">
                  <a:moveTo>
                    <a:pt x="0" y="0"/>
                  </a:moveTo>
                  <a:lnTo>
                    <a:pt x="1584176" y="0"/>
                  </a:lnTo>
                  <a:lnTo>
                    <a:pt x="1584176" y="404150"/>
                  </a:lnTo>
                  <a:lnTo>
                    <a:pt x="1728191" y="548165"/>
                  </a:lnTo>
                  <a:lnTo>
                    <a:pt x="1584176" y="692180"/>
                  </a:lnTo>
                  <a:lnTo>
                    <a:pt x="1584176" y="1108923"/>
                  </a:lnTo>
                  <a:lnTo>
                    <a:pt x="0" y="1108923"/>
                  </a:lnTo>
                  <a:close/>
                </a:path>
              </a:pathLst>
            </a:custGeom>
            <a:solidFill>
              <a:srgbClr val="1B3551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5696" y="1491630"/>
              <a:ext cx="1224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청나라의 </a:t>
              </a:r>
              <a:endParaRPr lang="en-US" altLang="ko-KR" sz="1600" spc="-150" dirty="0" smtClean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  <a:p>
              <a:pPr algn="ctr"/>
              <a:r>
                <a:rPr lang="ko-KR" altLang="en-US" sz="16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간도 답사 </a:t>
              </a:r>
              <a:endParaRPr lang="ko-KR" altLang="en-US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932040" y="1071430"/>
            <a:ext cx="1736928" cy="1108923"/>
            <a:chOff x="3779912" y="1198202"/>
            <a:chExt cx="1736928" cy="1108923"/>
          </a:xfrm>
        </p:grpSpPr>
        <p:sp>
          <p:nvSpPr>
            <p:cNvPr id="18" name="직사각형 23"/>
            <p:cNvSpPr/>
            <p:nvPr/>
          </p:nvSpPr>
          <p:spPr>
            <a:xfrm>
              <a:off x="3779912" y="1198202"/>
              <a:ext cx="1736928" cy="1108923"/>
            </a:xfrm>
            <a:custGeom>
              <a:avLst/>
              <a:gdLst/>
              <a:ahLst/>
              <a:cxnLst/>
              <a:rect l="l" t="t" r="r" b="b"/>
              <a:pathLst>
                <a:path w="1736928" h="1108923">
                  <a:moveTo>
                    <a:pt x="0" y="0"/>
                  </a:moveTo>
                  <a:lnTo>
                    <a:pt x="1584176" y="0"/>
                  </a:lnTo>
                  <a:lnTo>
                    <a:pt x="1584176" y="401709"/>
                  </a:lnTo>
                  <a:lnTo>
                    <a:pt x="1736928" y="554461"/>
                  </a:lnTo>
                  <a:lnTo>
                    <a:pt x="1584176" y="707213"/>
                  </a:lnTo>
                  <a:lnTo>
                    <a:pt x="1584176" y="1108923"/>
                  </a:lnTo>
                  <a:lnTo>
                    <a:pt x="0" y="1108923"/>
                  </a:lnTo>
                  <a:close/>
                </a:path>
              </a:pathLst>
            </a:custGeom>
            <a:solidFill>
              <a:srgbClr val="1B3551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79912" y="1419622"/>
              <a:ext cx="15481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간도에 거주한 </a:t>
              </a:r>
              <a:endParaRPr lang="en-US" altLang="ko-KR" sz="1400" spc="-150" dirty="0" smtClean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  <a:p>
              <a:pPr algn="ctr"/>
              <a:r>
                <a:rPr lang="ko-KR" altLang="en-US" sz="14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조선인을 청나라가 직접 다스림을 통보</a:t>
              </a:r>
              <a:endParaRPr lang="ko-KR" altLang="en-US" sz="1400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876256" y="667441"/>
            <a:ext cx="1904309" cy="1904309"/>
            <a:chOff x="5708077" y="794213"/>
            <a:chExt cx="1904309" cy="1904309"/>
          </a:xfrm>
        </p:grpSpPr>
        <p:sp>
          <p:nvSpPr>
            <p:cNvPr id="22" name="직각 삼각형 32"/>
            <p:cNvSpPr/>
            <p:nvPr/>
          </p:nvSpPr>
          <p:spPr>
            <a:xfrm rot="18900000">
              <a:off x="5708077" y="794213"/>
              <a:ext cx="1904309" cy="1904309"/>
            </a:xfrm>
            <a:custGeom>
              <a:avLst/>
              <a:gdLst/>
              <a:ahLst/>
              <a:cxnLst/>
              <a:rect l="l" t="t" r="r" b="b"/>
              <a:pathLst>
                <a:path w="1904309" h="1904309">
                  <a:moveTo>
                    <a:pt x="784127" y="0"/>
                  </a:moveTo>
                  <a:lnTo>
                    <a:pt x="1904309" y="1120182"/>
                  </a:lnTo>
                  <a:lnTo>
                    <a:pt x="1120182" y="1904309"/>
                  </a:lnTo>
                  <a:lnTo>
                    <a:pt x="668103" y="1452230"/>
                  </a:lnTo>
                  <a:lnTo>
                    <a:pt x="452079" y="1452230"/>
                  </a:lnTo>
                  <a:lnTo>
                    <a:pt x="452079" y="1236206"/>
                  </a:lnTo>
                  <a:lnTo>
                    <a:pt x="0" y="784127"/>
                  </a:lnTo>
                  <a:close/>
                </a:path>
              </a:pathLst>
            </a:custGeom>
            <a:solidFill>
              <a:srgbClr val="1B3551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07271" y="1203598"/>
              <a:ext cx="15450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청의 갑작스런 태도변화</a:t>
              </a:r>
              <a:endParaRPr lang="en-US" altLang="ko-KR" sz="1600" spc="-150" dirty="0" smtClean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  <a:p>
              <a:pPr algn="ctr"/>
              <a:r>
                <a:rPr lang="ko-KR" altLang="en-US" sz="16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조선인을 모두</a:t>
              </a:r>
              <a:endParaRPr lang="en-US" altLang="ko-KR" sz="1600" spc="-150" dirty="0" smtClean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  <a:p>
              <a:pPr algn="ctr"/>
              <a:r>
                <a:rPr lang="ko-KR" altLang="en-US" sz="1600" spc="-150" dirty="0" err="1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쇄환하라</a:t>
              </a:r>
              <a:endParaRPr lang="ko-KR" altLang="en-US" sz="1600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788024" y="2571750"/>
            <a:ext cx="1904309" cy="1904309"/>
            <a:chOff x="5182420" y="2534098"/>
            <a:chExt cx="1904309" cy="1904309"/>
          </a:xfrm>
        </p:grpSpPr>
        <p:sp>
          <p:nvSpPr>
            <p:cNvPr id="25" name="직각 삼각형 30"/>
            <p:cNvSpPr/>
            <p:nvPr/>
          </p:nvSpPr>
          <p:spPr>
            <a:xfrm rot="2700000">
              <a:off x="5182420" y="2534098"/>
              <a:ext cx="1904309" cy="1904309"/>
            </a:xfrm>
            <a:custGeom>
              <a:avLst/>
              <a:gdLst/>
              <a:ahLst/>
              <a:cxnLst/>
              <a:rect l="l" t="t" r="r" b="b"/>
              <a:pathLst>
                <a:path w="1904309" h="1904309">
                  <a:moveTo>
                    <a:pt x="0" y="1120182"/>
                  </a:moveTo>
                  <a:lnTo>
                    <a:pt x="1120182" y="0"/>
                  </a:lnTo>
                  <a:lnTo>
                    <a:pt x="1904309" y="784127"/>
                  </a:lnTo>
                  <a:lnTo>
                    <a:pt x="784128" y="1904309"/>
                  </a:lnTo>
                  <a:lnTo>
                    <a:pt x="500076" y="1620257"/>
                  </a:lnTo>
                  <a:lnTo>
                    <a:pt x="284052" y="1620257"/>
                  </a:lnTo>
                  <a:lnTo>
                    <a:pt x="284052" y="1404233"/>
                  </a:lnTo>
                  <a:close/>
                </a:path>
              </a:pathLst>
            </a:custGeom>
            <a:solidFill>
              <a:srgbClr val="1B3551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4088" y="3003798"/>
              <a:ext cx="1548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청에게 국경을 획정할 것을 제기</a:t>
              </a:r>
              <a:endParaRPr lang="ko-KR" altLang="en-US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948264" y="2571750"/>
            <a:ext cx="1904308" cy="1904308"/>
            <a:chOff x="5711201" y="2462090"/>
            <a:chExt cx="1904308" cy="1904308"/>
          </a:xfrm>
        </p:grpSpPr>
        <p:sp>
          <p:nvSpPr>
            <p:cNvPr id="28" name="직각 삼각형 31"/>
            <p:cNvSpPr/>
            <p:nvPr/>
          </p:nvSpPr>
          <p:spPr>
            <a:xfrm rot="2700000">
              <a:off x="5711201" y="2462090"/>
              <a:ext cx="1904308" cy="1904308"/>
            </a:xfrm>
            <a:custGeom>
              <a:avLst/>
              <a:gdLst/>
              <a:ahLst/>
              <a:cxnLst/>
              <a:rect l="l" t="t" r="r" b="b"/>
              <a:pathLst>
                <a:path w="1904308" h="1904308">
                  <a:moveTo>
                    <a:pt x="0" y="1120181"/>
                  </a:moveTo>
                  <a:lnTo>
                    <a:pt x="1120181" y="0"/>
                  </a:lnTo>
                  <a:lnTo>
                    <a:pt x="1904308" y="784127"/>
                  </a:lnTo>
                  <a:lnTo>
                    <a:pt x="784127" y="1904308"/>
                  </a:lnTo>
                  <a:lnTo>
                    <a:pt x="500075" y="1620256"/>
                  </a:lnTo>
                  <a:lnTo>
                    <a:pt x="284051" y="1620256"/>
                  </a:lnTo>
                  <a:lnTo>
                    <a:pt x="284051" y="1404232"/>
                  </a:lnTo>
                  <a:close/>
                </a:path>
              </a:pathLst>
            </a:custGeom>
            <a:solidFill>
              <a:srgbClr val="1B3551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40152" y="2931790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pc="-150" dirty="0" err="1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서북경략사</a:t>
              </a:r>
              <a:r>
                <a:rPr lang="ko-KR" altLang="en-US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 </a:t>
              </a:r>
              <a:r>
                <a:rPr lang="ko-KR" altLang="en-US" spc="-150" dirty="0" err="1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어윤중의</a:t>
              </a:r>
              <a:r>
                <a:rPr lang="ko-KR" altLang="en-US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 </a:t>
              </a:r>
              <a:endParaRPr lang="en-US" altLang="ko-KR" spc="-150" dirty="0" smtClean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  <a:p>
              <a:pPr algn="ctr"/>
              <a:r>
                <a:rPr lang="ko-KR" altLang="en-US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개입</a:t>
              </a:r>
              <a:endParaRPr lang="ko-KR" altLang="en-US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395536" y="2974995"/>
            <a:ext cx="1584176" cy="1108923"/>
            <a:chOff x="1619672" y="2867341"/>
            <a:chExt cx="1584176" cy="1108923"/>
          </a:xfrm>
        </p:grpSpPr>
        <p:sp>
          <p:nvSpPr>
            <p:cNvPr id="31" name="직사각형 30"/>
            <p:cNvSpPr/>
            <p:nvPr/>
          </p:nvSpPr>
          <p:spPr>
            <a:xfrm>
              <a:off x="1619672" y="2867341"/>
              <a:ext cx="1584176" cy="1108923"/>
            </a:xfrm>
            <a:prstGeom prst="rect">
              <a:avLst/>
            </a:prstGeom>
            <a:solidFill>
              <a:srgbClr val="F8CF3A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63688" y="3113909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pc="-150" dirty="0" err="1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토문감계</a:t>
              </a:r>
              <a:r>
                <a:rPr lang="ko-KR" altLang="en-US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 요청</a:t>
              </a:r>
              <a:endParaRPr lang="ko-KR" altLang="en-US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2483768" y="2571750"/>
            <a:ext cx="1904309" cy="1904309"/>
            <a:chOff x="5182420" y="2534098"/>
            <a:chExt cx="1904309" cy="1904309"/>
          </a:xfrm>
        </p:grpSpPr>
        <p:sp>
          <p:nvSpPr>
            <p:cNvPr id="34" name="직각 삼각형 30"/>
            <p:cNvSpPr/>
            <p:nvPr/>
          </p:nvSpPr>
          <p:spPr>
            <a:xfrm rot="2700000">
              <a:off x="5182420" y="2534098"/>
              <a:ext cx="1904309" cy="1904309"/>
            </a:xfrm>
            <a:custGeom>
              <a:avLst/>
              <a:gdLst/>
              <a:ahLst/>
              <a:cxnLst/>
              <a:rect l="l" t="t" r="r" b="b"/>
              <a:pathLst>
                <a:path w="1904309" h="1904309">
                  <a:moveTo>
                    <a:pt x="0" y="1120182"/>
                  </a:moveTo>
                  <a:lnTo>
                    <a:pt x="1120182" y="0"/>
                  </a:lnTo>
                  <a:lnTo>
                    <a:pt x="1904309" y="784127"/>
                  </a:lnTo>
                  <a:lnTo>
                    <a:pt x="784128" y="1904309"/>
                  </a:lnTo>
                  <a:lnTo>
                    <a:pt x="500076" y="1620257"/>
                  </a:lnTo>
                  <a:lnTo>
                    <a:pt x="284052" y="1620257"/>
                  </a:lnTo>
                  <a:lnTo>
                    <a:pt x="284052" y="1404233"/>
                  </a:lnTo>
                  <a:close/>
                </a:path>
              </a:pathLst>
            </a:custGeom>
            <a:solidFill>
              <a:srgbClr val="1B3551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26436" y="3038154"/>
              <a:ext cx="1656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pc="-150" dirty="0" smtClean="0">
                  <a:solidFill>
                    <a:schemeClr val="bg1"/>
                  </a:solidFill>
                  <a:latin typeface="THE정고딕140" pitchFamily="18" charset="-127"/>
                  <a:ea typeface="THE정고딕140" pitchFamily="18" charset="-127"/>
                </a:rPr>
                <a:t>무관심하던 청의 갑작스런 조선인 강제 추방</a:t>
              </a:r>
              <a:endParaRPr lang="ko-KR" altLang="en-US" sz="1600" spc="-150" dirty="0">
                <a:solidFill>
                  <a:schemeClr val="bg1"/>
                </a:solidFill>
                <a:latin typeface="THE정고딕140" pitchFamily="18" charset="-127"/>
                <a:ea typeface="THE정고딕140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을유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감계회담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     1 8 8 5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1 1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 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843558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조선</a:t>
            </a:r>
            <a:endParaRPr lang="en-US" altLang="ko-K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843558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청</a:t>
            </a:r>
            <a:endParaRPr lang="en-US" altLang="ko-KR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1347614"/>
            <a:ext cx="24482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정계비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를 먼저 사감 후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강의 발원을 조사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7864" y="2047949"/>
            <a:ext cx="244827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청의 주장대로 조사를 실시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120" y="1329030"/>
            <a:ext cx="24482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정계비는 중요하지 않으니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</a:t>
            </a:r>
          </a:p>
          <a:p>
            <a:pPr algn="ctr"/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강의 발원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을 먼저 조사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7864" y="2553166"/>
            <a:ext cx="24482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정계비의 표지가 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토문강임을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확인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52120" y="3200658"/>
            <a:ext cx="24482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정부로부터 지시 받지 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않은 부분이라며 회피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3608" y="3200658"/>
            <a:ext cx="24482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비문의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토문은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문자대로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토문강이니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간도는 조선 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7864" y="4064754"/>
            <a:ext cx="24482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끝내 타결되지 못하고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해산</a:t>
            </a: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5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763688" y="411510"/>
            <a:ext cx="712879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-252536" y="247749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정해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감계회담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      1 8 8 7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4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1670" y="1756142"/>
            <a:ext cx="5940660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청나라는 </a:t>
            </a:r>
            <a:endParaRPr lang="en-US" altLang="ko-K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조선이</a:t>
            </a: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“</a:t>
            </a:r>
            <a:r>
              <a:rPr lang="ko-KR" alt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토문강과</a:t>
            </a:r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두만강은 별개의 강</a:t>
            </a: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”</a:t>
            </a:r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이라고 내세우며 영토확장의 야심을 드러냈다며 강변</a:t>
            </a:r>
            <a:endParaRPr lang="en-US" altLang="ko-K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다시 </a:t>
            </a:r>
            <a:r>
              <a:rPr lang="ko-KR" alt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감계할</a:t>
            </a:r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것을 요구하며</a:t>
            </a:r>
            <a:endParaRPr lang="en-US" altLang="ko-K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제 </a:t>
            </a: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2</a:t>
            </a:r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차 </a:t>
            </a:r>
            <a:r>
              <a:rPr lang="ko-KR" alt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감계회담인</a:t>
            </a:r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정해감계회담이</a:t>
            </a:r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시작</a:t>
            </a:r>
            <a:endParaRPr lang="en-US" altLang="ko-K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73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331640" y="1184434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조선</a:t>
            </a:r>
            <a:endParaRPr lang="en-US" altLang="ko-K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1184434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청</a:t>
            </a:r>
            <a:endParaRPr lang="en-US" altLang="ko-KR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1904514"/>
            <a:ext cx="31683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도문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이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같은 강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임은 인정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은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별개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의 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2536" y="247749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정해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감계회담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      1 8 8 7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4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4088" y="1904514"/>
            <a:ext cx="31683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홍단수를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국경으로 정할 것을 강요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군대로 위협</a:t>
            </a: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51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187624" y="411510"/>
            <a:ext cx="770485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9512" y="195486"/>
            <a:ext cx="1296144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Contents</a:t>
            </a:r>
            <a:endParaRPr lang="ko-KR" altLang="en-US" sz="2400" spc="-150" dirty="0">
              <a:solidFill>
                <a:schemeClr val="bg1">
                  <a:lumMod val="9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771550"/>
            <a:ext cx="1584176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01  </a:t>
            </a:r>
            <a:r>
              <a:rPr lang="ko-KR" altLang="en-US" sz="1600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서론</a:t>
            </a:r>
            <a:endParaRPr lang="ko-KR" altLang="en-US" sz="1600" spc="-150" dirty="0">
              <a:solidFill>
                <a:schemeClr val="bg1">
                  <a:lumMod val="9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771550"/>
            <a:ext cx="1008112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02  </a:t>
            </a:r>
            <a:r>
              <a:rPr lang="ko-KR" altLang="en-US" sz="1600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본론</a:t>
            </a:r>
            <a:endParaRPr lang="en-US" altLang="ko-KR" sz="1600" spc="-150" dirty="0" smtClean="0">
              <a:solidFill>
                <a:schemeClr val="bg1">
                  <a:lumMod val="9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4288" y="771550"/>
            <a:ext cx="1030948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03  </a:t>
            </a:r>
            <a:r>
              <a:rPr lang="ko-KR" altLang="en-US" sz="1600" spc="-150" dirty="0" smtClean="0">
                <a:solidFill>
                  <a:schemeClr val="bg1">
                    <a:lumMod val="95000"/>
                  </a:schemeClr>
                </a:solidFill>
                <a:latin typeface="바탕체" pitchFamily="17" charset="-127"/>
                <a:ea typeface="바탕체" pitchFamily="17" charset="-127"/>
              </a:rPr>
              <a:t>결론</a:t>
            </a:r>
            <a:endParaRPr lang="ko-KR" altLang="en-US" sz="1600" spc="-150" dirty="0">
              <a:solidFill>
                <a:schemeClr val="bg1">
                  <a:lumMod val="9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1193140"/>
            <a:ext cx="3384376" cy="375487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간도의 유래와 위치</a:t>
            </a:r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,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범위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>
              <a:buAutoNum type="arabicParenR"/>
            </a:pP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백두산 정계비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(1) 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건립배경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(2) 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백두산 정계비의 건립 결과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(3) 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정계비 건립 이후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>
              <a:buAutoNum type="arabicParenR" startAt="3"/>
            </a:pPr>
            <a:r>
              <a:rPr lang="ko-KR" altLang="en-US" sz="1400" dirty="0" err="1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감계회담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(1) </a:t>
            </a:r>
            <a:r>
              <a:rPr lang="ko-KR" altLang="en-US" sz="1400" dirty="0" err="1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감계회담의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발단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(2) </a:t>
            </a:r>
            <a:r>
              <a:rPr lang="ko-KR" altLang="en-US" sz="1400" dirty="0" err="1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봉금지역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(3) </a:t>
            </a:r>
            <a:r>
              <a:rPr lang="ko-KR" altLang="en-US" sz="1400" dirty="0" err="1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을유감계회담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 (4) </a:t>
            </a:r>
            <a:r>
              <a:rPr lang="ko-KR" altLang="en-US" sz="1400" dirty="0" err="1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정해감계회담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4)   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러일전쟁과 을사조약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>
              <a:buAutoNum type="arabicParenR" startAt="5"/>
            </a:pP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간도협약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>
              <a:buAutoNum type="arabicParenR" startAt="5"/>
            </a:pP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대일평화조약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/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6)   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조</a:t>
            </a:r>
            <a:r>
              <a:rPr lang="en-US" altLang="ko-KR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·</a:t>
            </a: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중 변계조약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>
              <a:buAutoNum type="arabicParenR" startAt="7"/>
            </a:pP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동북공정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457200" indent="-457200">
              <a:buAutoNum type="arabicParenR" startAt="7"/>
            </a:pPr>
            <a:r>
              <a:rPr lang="ko-KR" altLang="en-US" sz="14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국제법적 간도</a:t>
            </a:r>
            <a:endParaRPr lang="en-US" altLang="ko-KR" sz="1400" dirty="0" smtClean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  <a:p>
            <a:pPr marL="342900" indent="-342900"/>
            <a:endParaRPr lang="ko-KR" altLang="en-US" sz="1400" spc="-150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1183853"/>
            <a:ext cx="3384376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15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1) </a:t>
            </a:r>
            <a:r>
              <a:rPr lang="ko-KR" altLang="en-US" sz="1400" spc="-15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간도 영유권 문제의 전망</a:t>
            </a:r>
            <a:endParaRPr lang="ko-KR" altLang="en-US" sz="1400" spc="-150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-252536" y="247749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정해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감계회담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      1 8 8 7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4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13" name="그림 12" descr="이중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2748" y="771550"/>
            <a:ext cx="2358504" cy="2663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9371" y="3507854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>
                <a:latin typeface="바탕체" pitchFamily="17" charset="-127"/>
                <a:ea typeface="바탕체" pitchFamily="17" charset="-127"/>
              </a:rPr>
              <a:t>토문감계사</a:t>
            </a:r>
            <a:r>
              <a:rPr lang="ko-KR" altLang="en-US" sz="1600" dirty="0" smtClean="0"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600" dirty="0" err="1" smtClean="0">
                <a:latin typeface="바탕체" pitchFamily="17" charset="-127"/>
                <a:ea typeface="바탕체" pitchFamily="17" charset="-127"/>
              </a:rPr>
              <a:t>이중하</a:t>
            </a:r>
            <a:endParaRPr lang="ko-KR" altLang="en-US" sz="160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4105404"/>
            <a:ext cx="747006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“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내 머리는 잘라갈 수 있을 것이나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우리 국토를 잘라갈 수는 없을 것이다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.”</a:t>
            </a:r>
            <a:endParaRPr lang="ko-KR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331640" y="1184434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조선</a:t>
            </a:r>
            <a:endParaRPr lang="en-US" altLang="ko-K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1184434"/>
            <a:ext cx="172819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청</a:t>
            </a:r>
            <a:endParaRPr lang="en-US" altLang="ko-KR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1904514"/>
            <a:ext cx="31683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도문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이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같은 것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임은 인정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두만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은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별개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의 강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2536" y="247749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정해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감계회담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      1 8 8 7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4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4088" y="1904514"/>
            <a:ext cx="31683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홍단수를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국경으로 정할 것을 강요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무력으로 조선을 위협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7864" y="2840037"/>
            <a:ext cx="244827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단호히 청의 요구를 거부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9692" y="3579862"/>
            <a:ext cx="554461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아무런 합의를 보지 못한 채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감계회담이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결렬 되었다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0" grpId="1" animBg="1"/>
      <p:bldP spid="25" grpId="0" animBg="1"/>
      <p:bldP spid="25" grpId="1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779912" y="2258357"/>
            <a:ext cx="5184576" cy="204158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만주와 한국의 지배권을 두고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러시아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와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일본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이 벌인 전쟁</a:t>
            </a: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전쟁에서 승리한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일본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은 </a:t>
            </a:r>
            <a:r>
              <a:rPr lang="ko-KR" altLang="en-US" sz="1400" u="sng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한국에 대한 지배권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을 확립하였다</a:t>
            </a: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광대한 토지를 군용지로 점령하고 통신망을 접수하였으며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경부선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·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경의선의 부설권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연해의 어업권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전국의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개간권까지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획득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한국의 외교권을 거의 박탈하는‘고문정치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顧問政治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)’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를 성립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미국과 영국으로부터 각각 한국에 대한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독점적 지배권을 </a:t>
            </a:r>
            <a:r>
              <a:rPr lang="ko-KR" altLang="en-US" sz="14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확인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받았다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 </a:t>
            </a: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이어 포츠머스조약에 따라 러시아로부터 한국의 독점적 지배를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확인받음으로써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한국의 일본 식민지화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는 사실로 굳어졌다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12576" y="19548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러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·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일 전쟁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      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 1 9 0 5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9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5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일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러일전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59632"/>
            <a:ext cx="3384376" cy="3424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851920" y="2859782"/>
            <a:ext cx="5184576" cy="155427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일본이 한국의 외교권을 박탈하기 위해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강제로 체결한 조약</a:t>
            </a:r>
            <a:endParaRPr lang="en-US" altLang="ko-KR" sz="1400" b="1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endParaRPr lang="ko-KR" altLang="en-US" sz="1400" b="1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제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2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조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일본국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정부는 한국과 타국 사이에 현존하는 조약의 실행을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완수할 임무가 있으며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한국정부는 금후 일본국정부의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중개를 거치지 않고는 국제적 성질을 가진 어떤 조약이나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약속도 하지 않기로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상약한다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19548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을사조약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1 9 0 5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1 1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1 7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일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14" name="그림 13" descr="을사조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44761"/>
            <a:ext cx="3528392" cy="3253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644008" y="2859782"/>
            <a:ext cx="5184576" cy="106695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일제는 대한제국의 외교권을 박탈한 뒤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청나라와 간도문제에 관한 교섭을 벌여 오다가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남만주철도 부설권과 </a:t>
            </a:r>
            <a:r>
              <a:rPr lang="ko-KR" altLang="en-US" sz="14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푸순탄광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채굴권을 얻는 대가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로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간도를 청나라에 넘겨주는 협약을 체결하였다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19548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간도협약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1 9 0 9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9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 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간도협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960" y="1059582"/>
            <a:ext cx="3429000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95536" y="19548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간도협약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1 9 0 9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spc="-150" dirty="0" smtClean="0">
                <a:latin typeface="바탕체" pitchFamily="17" charset="-127"/>
                <a:ea typeface="바탕체" pitchFamily="17" charset="-127"/>
              </a:rPr>
              <a:t>9 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월 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3618" y="1258184"/>
            <a:ext cx="6876764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한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·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청 양국의 국경은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도문강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圖們江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: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토문강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으로서 경계를 이루되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일본 정부는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간도를 청나라의 영토로 인정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하는 동시에 청나라는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도문강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이북의 간지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墾地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를 한국민의 잡거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雜居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구역으로 인정한다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266296"/>
            <a:ext cx="68767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간도 지방에 거주하는 한민족은 </a:t>
            </a:r>
            <a:r>
              <a:rPr lang="ko-KR" altLang="en-US" sz="1600" b="1" dirty="0" smtClean="0">
                <a:latin typeface="바탕체" pitchFamily="17" charset="-127"/>
                <a:ea typeface="바탕체" pitchFamily="17" charset="-127"/>
              </a:rPr>
              <a:t>청나라의 법권에 </a:t>
            </a:r>
            <a:r>
              <a:rPr lang="ko-KR" altLang="en-US" sz="1600" b="1" dirty="0" err="1" smtClean="0">
                <a:latin typeface="바탕체" pitchFamily="17" charset="-127"/>
                <a:ea typeface="바탕체" pitchFamily="17" charset="-127"/>
              </a:rPr>
              <a:t>관할하</a:t>
            </a:r>
            <a:r>
              <a:rPr lang="ko-KR" altLang="en-US" sz="1600" dirty="0" err="1" smtClean="0">
                <a:solidFill>
                  <a:srgbClr val="002060"/>
                </a:solidFill>
                <a:latin typeface="바탕체" pitchFamily="17" charset="-127"/>
                <a:ea typeface="바탕체" pitchFamily="17" charset="-127"/>
              </a:rPr>
              <a:t>에</a:t>
            </a:r>
            <a:r>
              <a:rPr lang="ko-KR" altLang="en-US" sz="1600" b="1" dirty="0" smtClean="0">
                <a:solidFill>
                  <a:srgbClr val="002060"/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두며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납세와 행정상 처분도 청국인과 같이 취급한다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3618" y="2995087"/>
            <a:ext cx="687676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바탕체" pitchFamily="17" charset="-127"/>
                <a:ea typeface="바탕체" pitchFamily="17" charset="-127"/>
              </a:rPr>
              <a:t>일본은 </a:t>
            </a:r>
            <a:r>
              <a:rPr lang="ko-KR" altLang="en-US" sz="1600" b="1" dirty="0" err="1" smtClean="0">
                <a:latin typeface="바탕체" pitchFamily="17" charset="-127"/>
                <a:ea typeface="바탕체" pitchFamily="17" charset="-127"/>
              </a:rPr>
              <a:t>길회선의</a:t>
            </a:r>
            <a:r>
              <a:rPr lang="ko-KR" altLang="en-US" sz="1600" b="1" dirty="0" smtClean="0">
                <a:latin typeface="바탕체" pitchFamily="17" charset="-127"/>
                <a:ea typeface="바탕체" pitchFamily="17" charset="-127"/>
              </a:rPr>
              <a:t> 부설권을 가진다</a:t>
            </a:r>
            <a:endParaRPr lang="ko-KR" altLang="en-US" sz="160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5616" y="3499143"/>
            <a:ext cx="68767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장래 지린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[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吉林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]·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창춘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[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長春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]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철도를 옌지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[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延吉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]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남쪽까지 연장하여 한국의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회령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會寧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철도와 연결한다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355976" y="2571750"/>
            <a:ext cx="4536504" cy="1797928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제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2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차 세계대전의 종료를 위하여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연합국이 일본과 맺은 평화조약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</a:p>
          <a:p>
            <a:pPr algn="ctr">
              <a:lnSpc>
                <a:spcPts val="1900"/>
              </a:lnSpc>
            </a:pP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2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차 세계대전서 패한 일본은 “간도협약과 을사조약을 포함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대륙 침략과정에서 체결한 모든 조약과 이권 및 특혜를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무효 또는 원상회복시킨다”는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내용의 각종 선언과 조약을 체결했다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548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대일 평화조약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1 9 5 1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9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월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8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일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14" name="그림 13" descr="대일평화조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31590"/>
            <a:ext cx="3456384" cy="3291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51520" y="19548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대일 평화조약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1 9 5 1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9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월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8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일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3618" y="1131590"/>
            <a:ext cx="6876764" cy="280076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1950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월 주일대표부가 작성한 필사본 문서에 따르면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</a:t>
            </a: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우리 정부는 우리나라의 승전국 지위 확보에 대비해 일본과 청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淸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이 체결한 간도협약이 무효임을 선언할 것을 검토했다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. </a:t>
            </a:r>
          </a:p>
          <a:p>
            <a:pPr algn="ctr"/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한 장짜리 필사본인 이 문서는 “간도지방은 우리영토”라며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일본과 청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淸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이 베이징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北京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에서 체결한 ‘간도에 관한 협약’을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통해 타국의 영토를 자기 마음대로 획정했다고 지적하면서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“우리는 대일강화조약에서 이 실지를 회복하여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여사한 불법조약의 무효를 선언한다”고 적었다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</a:p>
          <a:p>
            <a:pPr algn="ctr"/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355976" y="2859782"/>
            <a:ext cx="4536504" cy="103650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중국의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저우언라이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총리가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그동안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경계가 분명하지 않았던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백두산 구간의 경계를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확정짓기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위해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1962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10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월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11-13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일에 비밀리에 평양을 방문했고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</a:p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그 결과 북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·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중 간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`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변계조약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'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을 체결한 것으로 알려져 있다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548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조중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변계조약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1 9 6 2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1 0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월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1 2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일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조중변계조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15566"/>
            <a:ext cx="3672408" cy="36601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51520" y="19548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조중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변계조약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1 9 6 2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년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1 0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월 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1 2 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일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3618" y="1691972"/>
            <a:ext cx="6876764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북한측은 그 전까지 중국영토로 돼 있던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천지의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5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분의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3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과 그 일대를 북측에 편입시켰으며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간도협약 당시에 비해 약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280㎢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의 영토를 더 확보했다</a:t>
            </a:r>
          </a:p>
          <a:p>
            <a:pPr algn="ctr"/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조중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변계조약으로 백두산 최고봉인 해발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2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천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750m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의 백두봉과 송화강 상류지역 일부가 우리 영토에 속하게 됐으며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1721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 숙종 재위 당시 청나라와 합의해 설치한 백두산 정계비 터도 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우리 영토 안쪽에 위치하게 됐다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3618" y="915566"/>
            <a:ext cx="68767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양국 국경선의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주향을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명확히 규정했고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백두산 국경선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획분의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근거를 확정했다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3618" y="3684969"/>
            <a:ext cx="6876764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1999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년까지 중국은 이 조약을 숨겨왔고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조중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변계조약은 존재 사실 이외에는 그 내용은 물론 체결시점 등도 정확히 알려지지 않았다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. </a:t>
            </a: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「조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·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중 변계조약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邊界條約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」의 내용은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1999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년에 최초로 확인됐다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간도 배경사진 1.jpg"/>
          <p:cNvPicPr>
            <a:picLocks noChangeAspect="1"/>
          </p:cNvPicPr>
          <p:nvPr/>
        </p:nvPicPr>
        <p:blipFill>
          <a:blip r:embed="rId2" cstate="print">
            <a:lum contrast="-50000"/>
          </a:blip>
          <a:srcRect b="15415"/>
          <a:stretch>
            <a:fillRect/>
          </a:stretch>
        </p:blipFill>
        <p:spPr>
          <a:xfrm>
            <a:off x="0" y="-24"/>
            <a:ext cx="9144000" cy="51718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87924" y="1596737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1</a:t>
            </a:r>
            <a:endParaRPr lang="ko-KR" altLang="en-US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876" y="24277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서론</a:t>
            </a:r>
            <a:endParaRPr lang="ko-KR" altLang="en-US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59117" y="2411740"/>
            <a:ext cx="142576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344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103440" y="2211710"/>
            <a:ext cx="5040560" cy="247247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중국 국경 안에서 전개된 모든 역사를 중국 역사로 만들기 위해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2002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년부터 중국이 추진한 동북쪽 변경지역의 역사와 현상에 관한 연구 프로젝트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간단히 말해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중국의 국경 안에서 전개된 모든 역사를 </a:t>
            </a:r>
            <a:endParaRPr lang="en-US" altLang="ko-KR" sz="1400" b="1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중국의 역사로 편입하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려는 연구 프로젝트이다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</a:p>
          <a:p>
            <a:pPr algn="ctr">
              <a:lnSpc>
                <a:spcPts val="1900"/>
              </a:lnSpc>
            </a:pP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2002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년부터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2006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년까지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5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년을 기한으로 진행되었으나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</a:p>
          <a:p>
            <a:pPr algn="ctr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그 목적을 위한 역사왜곡은 지금도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진행중이다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>
              <a:lnSpc>
                <a:spcPts val="1900"/>
              </a:lnSpc>
            </a:pP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4774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동북공정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14" name="그림 13" descr="동북공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03598"/>
            <a:ext cx="3672408" cy="31881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792088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5496" y="24774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동북공정을 통해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3618" y="1138561"/>
            <a:ext cx="68767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사전에 간도를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중국사로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공언해 둠으로써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북한의 붕괴나 남북통일 등 향후의 상황변화에 대비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3618" y="1914967"/>
            <a:ext cx="68767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통일한국의 만주지역에 대한 영향력 확대를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미리 차단하려는 의도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2685569"/>
            <a:ext cx="687676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한반도에 대한 개입 여지를 간도를 통해 확보해 두려는 사전 포석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5616" y="3211111"/>
            <a:ext cx="68767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간도지역의 영유권에 대해서는 국제법적 논란이 생길 수 있다는 것에 중국이 미리 대책을 세운 것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44408" y="458797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분석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51720" y="2038270"/>
            <a:ext cx="5040560" cy="57964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dirty="0" smtClean="0"/>
              <a:t>국제법에서 영역 취득의 </a:t>
            </a:r>
            <a:r>
              <a:rPr lang="en-US" altLang="ko-KR" sz="1400" dirty="0" smtClean="0"/>
              <a:t>5</a:t>
            </a:r>
            <a:r>
              <a:rPr lang="ko-KR" altLang="en-US" sz="1400" dirty="0" smtClean="0"/>
              <a:t>가지 종류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24774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바탕체" pitchFamily="17" charset="-127"/>
                <a:ea typeface="바탕체" pitchFamily="17" charset="-127"/>
              </a:rPr>
              <a:t>국제법적 간도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51720" y="2038270"/>
            <a:ext cx="5040560" cy="57964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dirty="0" smtClean="0"/>
              <a:t>국제법에서 영역 취득의 </a:t>
            </a:r>
            <a:r>
              <a:rPr lang="en-US" altLang="ko-KR" sz="1400" dirty="0" smtClean="0"/>
              <a:t>5</a:t>
            </a:r>
            <a:r>
              <a:rPr lang="ko-KR" altLang="en-US" sz="1400" dirty="0" smtClean="0"/>
              <a:t>가지 종류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24774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바탕체" pitchFamily="17" charset="-127"/>
                <a:ea typeface="바탕체" pitchFamily="17" charset="-127"/>
              </a:rPr>
              <a:t>국제법적 간도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선점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시효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8834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첨부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정복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92080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할양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2569" y="3579862"/>
            <a:ext cx="775886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무주지를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 영유 의사를 가지고 지배하여 자국의 영토로 만드는 것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2569" y="3579862"/>
            <a:ext cx="775886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타국영토를 오랫동안 점유하여 영유권을 발생시키는 것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569" y="3579862"/>
            <a:ext cx="775886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바탕체" pitchFamily="17" charset="-127"/>
                <a:ea typeface="바탕체" pitchFamily="17" charset="-127"/>
              </a:rPr>
              <a:t>자연현상 또는 인공적으로 영역을 증대 시키는 것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569" y="3579862"/>
            <a:ext cx="775886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latin typeface="바탕체" pitchFamily="17" charset="-127"/>
                <a:ea typeface="바탕체" pitchFamily="17" charset="-127"/>
              </a:rPr>
              <a:t>다른나라에</a:t>
            </a:r>
            <a:r>
              <a:rPr lang="ko-KR" altLang="en-US" sz="1600" dirty="0" smtClean="0">
                <a:latin typeface="바탕체" pitchFamily="17" charset="-127"/>
                <a:ea typeface="바탕체" pitchFamily="17" charset="-127"/>
              </a:rPr>
              <a:t> 영토를 양도 하는 것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569" y="3579862"/>
            <a:ext cx="775886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무력으로 다른 나라의 영토를 강제로 취득하는 것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6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1" animBg="1"/>
      <p:bldP spid="22" grpId="2" animBg="1"/>
      <p:bldP spid="24" grpId="1" animBg="1"/>
      <p:bldP spid="24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51720" y="2038270"/>
            <a:ext cx="5040560" cy="54918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dirty="0" smtClean="0"/>
              <a:t>국제법에서의 영역 취득의 </a:t>
            </a:r>
            <a:r>
              <a:rPr lang="en-US" altLang="ko-KR" sz="1400" dirty="0" smtClean="0"/>
              <a:t>5</a:t>
            </a:r>
            <a:r>
              <a:rPr lang="ko-KR" altLang="en-US" sz="1400" dirty="0" smtClean="0"/>
              <a:t>가지 종류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24774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바탕체" pitchFamily="17" charset="-127"/>
                <a:ea typeface="바탕체" pitchFamily="17" charset="-127"/>
              </a:rPr>
              <a:t>국제법적 간도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285978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선점</a:t>
            </a:r>
            <a:endParaRPr lang="ko-KR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시효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8834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첨부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정복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92080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할양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51720" y="2038270"/>
            <a:ext cx="5040560" cy="54918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1400" dirty="0" smtClean="0"/>
              <a:t>국제법에서의 영역 취득의 </a:t>
            </a:r>
            <a:r>
              <a:rPr lang="en-US" altLang="ko-KR" sz="1400" dirty="0" smtClean="0"/>
              <a:t>5</a:t>
            </a:r>
            <a:r>
              <a:rPr lang="ko-KR" altLang="en-US" sz="1400" dirty="0" smtClean="0"/>
              <a:t>가지 종류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24774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바탕체" pitchFamily="17" charset="-127"/>
                <a:ea typeface="바탕체" pitchFamily="17" charset="-127"/>
              </a:rPr>
              <a:t>국제법적 간도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4293" y="285978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시효</a:t>
            </a:r>
            <a:endParaRPr lang="ko-KR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8834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첨부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정복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92080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할양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95736" y="2931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선점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간도 배경사진 2.jpg"/>
          <p:cNvPicPr>
            <a:picLocks noChangeAspect="1"/>
          </p:cNvPicPr>
          <p:nvPr/>
        </p:nvPicPr>
        <p:blipFill>
          <a:blip r:embed="rId2" cstate="print">
            <a:lum contrast="-60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7924" y="1596737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3</a:t>
            </a:r>
            <a:endParaRPr lang="ko-KR" altLang="en-US" b="1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876" y="24277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아리따-돋움(TTF)-Thin" pitchFamily="18" charset="-127"/>
                <a:ea typeface="아리따-돋움(TTF)-Thin" pitchFamily="18" charset="-127"/>
              </a:rPr>
              <a:t>결론</a:t>
            </a:r>
            <a:endParaRPr lang="ko-KR" altLang="en-US" dirty="0">
              <a:solidFill>
                <a:schemeClr val="bg1"/>
              </a:solidFill>
              <a:latin typeface="아리따-돋움(TTF)-Thin" pitchFamily="18" charset="-127"/>
              <a:ea typeface="아리따-돋움(TTF)-Thin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59117" y="2411740"/>
            <a:ext cx="142576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166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2123728" y="411510"/>
            <a:ext cx="676875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6512" y="2477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아리따-돋움(TTF)-Thin" pitchFamily="18" charset="-127"/>
                <a:ea typeface="아리따-돋움(TTF)-Thin" pitchFamily="18" charset="-127"/>
              </a:rPr>
              <a:t>간도영유권 문제의 전망</a:t>
            </a:r>
            <a:endParaRPr lang="en-US" altLang="ko-KR" sz="1400" spc="-150" dirty="0" smtClean="0">
              <a:latin typeface="아리따-돋움(TTF)-Thin" pitchFamily="18" charset="-127"/>
              <a:ea typeface="아리따-돋움(TTF)-Thin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33618" y="2100793"/>
            <a:ext cx="6876764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바탕체" pitchFamily="17" charset="-127"/>
                <a:ea typeface="바탕체" pitchFamily="17" charset="-127"/>
              </a:rPr>
              <a:t>우리는 간도를 되돌려 받지 못할 것 같습니다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ctr"/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2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51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4795" y="1976522"/>
            <a:ext cx="24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감사합니다</a:t>
            </a:r>
            <a:r>
              <a:rPr lang="en-US" altLang="ko-KR" sz="2800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2800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671900" y="2499742"/>
            <a:ext cx="18002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418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51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4795" y="1976522"/>
            <a:ext cx="24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err="1" smtClean="0">
                <a:solidFill>
                  <a:prstClr val="white"/>
                </a:solidFill>
                <a:latin typeface="바탕체" pitchFamily="17" charset="-127"/>
                <a:ea typeface="바탕체" pitchFamily="17" charset="-127"/>
              </a:rPr>
              <a:t>축하드립니다</a:t>
            </a:r>
            <a:r>
              <a:rPr lang="en-US" altLang="ko-KR" sz="2800" dirty="0" smtClean="0">
                <a:solidFill>
                  <a:prstClr val="white"/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2800" dirty="0">
              <a:solidFill>
                <a:prstClr val="white"/>
              </a:solidFill>
              <a:latin typeface="바탕체" pitchFamily="17" charset="-127"/>
              <a:ea typeface="바탕체" pitchFamily="17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671900" y="2499742"/>
            <a:ext cx="18002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418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51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187624" y="411510"/>
            <a:ext cx="770485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195486"/>
            <a:ext cx="2088232" cy="5847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1600" spc="-150" dirty="0" smtClean="0">
                <a:solidFill>
                  <a:prstClr val="white">
                    <a:lumMod val="95000"/>
                  </a:prstClr>
                </a:solidFill>
                <a:latin typeface="바탕체" pitchFamily="17" charset="-127"/>
                <a:ea typeface="바탕체" pitchFamily="17" charset="-127"/>
              </a:rPr>
              <a:t>서론</a:t>
            </a:r>
            <a:endParaRPr lang="en-US" altLang="ko-KR" sz="1600" spc="-150" dirty="0" smtClean="0">
              <a:solidFill>
                <a:prstClr val="white">
                  <a:lumMod val="95000"/>
                </a:prstClr>
              </a:solidFill>
              <a:latin typeface="바탕체" pitchFamily="17" charset="-127"/>
              <a:ea typeface="바탕체" pitchFamily="17" charset="-127"/>
            </a:endParaRPr>
          </a:p>
          <a:p>
            <a:r>
              <a:rPr lang="ko-KR" altLang="en-US" sz="1600" spc="-150" dirty="0" smtClean="0">
                <a:solidFill>
                  <a:prstClr val="white">
                    <a:lumMod val="95000"/>
                  </a:prstClr>
                </a:solidFill>
                <a:latin typeface="휴먼매직체" pitchFamily="18" charset="-127"/>
                <a:ea typeface="휴먼매직체" pitchFamily="18" charset="-127"/>
              </a:rPr>
              <a:t>간도 맛보기</a:t>
            </a:r>
            <a:endParaRPr lang="ko-KR" altLang="en-US" sz="1600" spc="-150" dirty="0">
              <a:solidFill>
                <a:prstClr val="white">
                  <a:lumMod val="95000"/>
                </a:prst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574"/>
            <a:ext cx="194975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4126"/>
            <a:ext cx="1944215" cy="31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1220"/>
            <a:ext cx="1872208" cy="31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가로로 말린 두루마리 모양 15"/>
          <p:cNvSpPr/>
          <p:nvPr/>
        </p:nvSpPr>
        <p:spPr>
          <a:xfrm rot="11172013">
            <a:off x="6237549" y="1743670"/>
            <a:ext cx="2756809" cy="1656159"/>
          </a:xfrm>
          <a:prstGeom prst="horizontalScroll">
            <a:avLst/>
          </a:prstGeom>
          <a:blipFill dpi="0" rotWithShape="1">
            <a:blip r:embed="rId5" cstate="print"/>
            <a:srcRect/>
            <a:tile tx="38100" ty="38100" sx="100000" sy="100000" flip="none" algn="t"/>
          </a:blipFill>
          <a:ln>
            <a:noFill/>
          </a:ln>
          <a:scene3d>
            <a:camera prst="orthographicFront"/>
            <a:lightRig rig="threePt" dir="t"/>
          </a:scene3d>
          <a:sp3d prstMaterial="legacyWirefram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rgbClr val="C00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간도</a:t>
            </a:r>
            <a:r>
              <a:rPr lang="ko-KR" altLang="en-US" sz="4000" dirty="0">
                <a:solidFill>
                  <a:srgbClr val="C00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 </a:t>
            </a:r>
            <a:r>
              <a:rPr lang="ko-KR" altLang="en-US" sz="4000" dirty="0" smtClean="0">
                <a:solidFill>
                  <a:srgbClr val="C00000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間島</a:t>
            </a:r>
            <a:endParaRPr lang="ko-KR" altLang="en-US" sz="4000" dirty="0">
              <a:solidFill>
                <a:srgbClr val="C00000"/>
              </a:solidFill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51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4795" y="1976522"/>
            <a:ext cx="24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err="1" smtClean="0">
                <a:solidFill>
                  <a:prstClr val="white"/>
                </a:solidFill>
                <a:latin typeface="THE정고딕110" pitchFamily="18" charset="-127"/>
                <a:ea typeface="THE정고딕110" pitchFamily="18" charset="-127"/>
              </a:rPr>
              <a:t>축하드립니다</a:t>
            </a:r>
            <a:r>
              <a:rPr lang="en-US" altLang="ko-KR" sz="2800" dirty="0" smtClean="0">
                <a:solidFill>
                  <a:prstClr val="white"/>
                </a:solidFill>
                <a:latin typeface="THE정고딕110" pitchFamily="18" charset="-127"/>
                <a:ea typeface="THE정고딕110" pitchFamily="18" charset="-127"/>
              </a:rPr>
              <a:t>.</a:t>
            </a:r>
            <a:endParaRPr lang="ko-KR" altLang="en-US" sz="2800" dirty="0">
              <a:solidFill>
                <a:prstClr val="white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671900" y="2499742"/>
            <a:ext cx="18002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 descr="P20151116_042716000_24EB83D2-5473-4F4A-91C0-4E86CFB4F80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61256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1827071"/>
      </p:ext>
    </p:extLst>
  </p:cSld>
  <p:clrMapOvr>
    <a:masterClrMapping/>
  </p:clrMapOvr>
  <p:transition spd="slow">
    <p:wedg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r간도 결론사진.jpg"/>
          <p:cNvPicPr>
            <a:picLocks noChangeAspect="1"/>
          </p:cNvPicPr>
          <p:nvPr/>
        </p:nvPicPr>
        <p:blipFill>
          <a:blip r:embed="rId2" cstate="print">
            <a:lum contrast="-5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7924" y="1596737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2</a:t>
            </a:r>
            <a:endParaRPr lang="ko-KR" altLang="en-US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876" y="24277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본론</a:t>
            </a:r>
            <a:endParaRPr lang="ko-KR" altLang="en-US" dirty="0">
              <a:solidFill>
                <a:schemeClr val="bg1"/>
              </a:solidFill>
              <a:latin typeface="바탕체" pitchFamily="17" charset="-127"/>
              <a:ea typeface="바탕체" pitchFamily="17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59117" y="2411740"/>
            <a:ext cx="142576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466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간도 </a:t>
            </a:r>
            <a:r>
              <a:rPr lang="ko-KR" altLang="en-US" sz="1400" b="1" spc="-150" dirty="0" smtClean="0">
                <a:latin typeface="바탕체" pitchFamily="17" charset="-127"/>
                <a:ea typeface="바탕체" pitchFamily="17" charset="-127"/>
              </a:rPr>
              <a:t>유래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7067" y="1916718"/>
            <a:ext cx="52329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감터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6339" y="2509015"/>
            <a:ext cx="57376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간</a:t>
            </a:r>
            <a:r>
              <a:rPr lang="ko-KR" altLang="en-US" dirty="0">
                <a:latin typeface="양재백두체B" panose="02020603020101020101" pitchFamily="18" charset="-127"/>
                <a:ea typeface="양재백두체B" panose="02020603020101020101" pitchFamily="18" charset="-127"/>
              </a:rPr>
              <a:t>도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2108" y="2509015"/>
            <a:ext cx="52020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곤</a:t>
            </a:r>
            <a:r>
              <a:rPr lang="ko-KR" altLang="en-US" dirty="0" err="1">
                <a:latin typeface="양재백두체B" panose="02020603020101020101" pitchFamily="18" charset="-127"/>
                <a:ea typeface="양재백두체B" panose="02020603020101020101" pitchFamily="18" charset="-127"/>
              </a:rPr>
              <a:t>토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3200" y="3049090"/>
            <a:ext cx="59900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가</a:t>
            </a:r>
            <a:r>
              <a:rPr lang="ko-KR" altLang="en-US" dirty="0" err="1">
                <a:latin typeface="양재백두체B" panose="02020603020101020101" pitchFamily="18" charset="-127"/>
                <a:ea typeface="양재백두체B" panose="02020603020101020101" pitchFamily="18" charset="-127"/>
              </a:rPr>
              <a:t>강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4746" y="2910590"/>
            <a:ext cx="57142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간</a:t>
            </a:r>
            <a:r>
              <a:rPr lang="ko-KR" altLang="en-US" dirty="0" err="1">
                <a:latin typeface="양재백두체B" panose="02020603020101020101" pitchFamily="18" charset="-127"/>
                <a:ea typeface="양재백두체B" panose="02020603020101020101" pitchFamily="18" charset="-127"/>
              </a:rPr>
              <a:t>동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4033" y="3481150"/>
            <a:ext cx="50468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강</a:t>
            </a:r>
            <a:r>
              <a:rPr lang="ko-KR" altLang="en-US" dirty="0" err="1">
                <a:latin typeface="양재백두체B" panose="02020603020101020101" pitchFamily="18" charset="-127"/>
                <a:ea typeface="양재백두체B" panose="02020603020101020101" pitchFamily="18" charset="-127"/>
              </a:rPr>
              <a:t>통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146" y="2351689"/>
            <a:ext cx="57208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알</a:t>
            </a:r>
            <a:r>
              <a:rPr lang="ko-KR" altLang="en-US" dirty="0" err="1">
                <a:latin typeface="양재백두체B" panose="02020603020101020101" pitchFamily="18" charset="-127"/>
                <a:ea typeface="양재백두체B" panose="02020603020101020101" pitchFamily="18" charset="-127"/>
              </a:rPr>
              <a:t>동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72028" y="1914931"/>
            <a:ext cx="52425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ko-KR" altLang="en-US" dirty="0" err="1" smtClean="0">
                <a:latin typeface="양재백두체B" panose="02020603020101020101" pitchFamily="18" charset="-127"/>
                <a:ea typeface="양재백두체B" panose="02020603020101020101" pitchFamily="18" charset="-127"/>
              </a:rPr>
              <a:t>간</a:t>
            </a:r>
            <a:r>
              <a:rPr lang="ko-KR" altLang="en-US" dirty="0" err="1">
                <a:latin typeface="양재백두체B" panose="02020603020101020101" pitchFamily="18" charset="-127"/>
                <a:ea typeface="양재백두체B" panose="02020603020101020101" pitchFamily="18" charset="-127"/>
              </a:rPr>
              <a:t>토</a:t>
            </a:r>
            <a:endParaRPr lang="ko-KR" altLang="en-US" dirty="0"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45" y="1986964"/>
            <a:ext cx="230200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타원형 설명선 23"/>
          <p:cNvSpPr/>
          <p:nvPr/>
        </p:nvSpPr>
        <p:spPr>
          <a:xfrm rot="618636">
            <a:off x="6509368" y="974546"/>
            <a:ext cx="2353154" cy="940410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ko-KR" altLang="en-US" sz="1500" dirty="0" err="1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나도몰러</a:t>
            </a:r>
            <a:r>
              <a:rPr lang="en-US" altLang="ko-KR" sz="15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~</a:t>
            </a:r>
          </a:p>
          <a:p>
            <a:pPr algn="ctr"/>
            <a:r>
              <a:rPr lang="ko-KR" altLang="en-US" sz="15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간도라고 </a:t>
            </a:r>
            <a:r>
              <a:rPr lang="ko-KR" altLang="en-US" sz="1500" dirty="0" err="1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하던디</a:t>
            </a:r>
            <a:r>
              <a:rPr lang="en-US" altLang="ko-KR" sz="15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?</a:t>
            </a:r>
          </a:p>
        </p:txBody>
      </p:sp>
      <p:pic>
        <p:nvPicPr>
          <p:cNvPr id="26" name="그림 25" descr="투명지도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85441">
            <a:off x="519329" y="-1392958"/>
            <a:ext cx="4234572" cy="6410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5700" y="2987037"/>
            <a:ext cx="5184576" cy="82330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본래 종성과 </a:t>
            </a:r>
            <a:r>
              <a:rPr lang="ko-KR" altLang="en-US" sz="1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온성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사이에 분파되어 흐르는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두만강 중간의</a:t>
            </a:r>
            <a:r>
              <a:rPr lang="en-US" altLang="ko-KR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삼각주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가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매우 비옥하였는데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1870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년경부터 부근의 주민이 이곳을 개간하기 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시작하여 이곳을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간도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라고 부르기 시작하였다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.</a:t>
            </a: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간도 </a:t>
            </a:r>
            <a:r>
              <a:rPr lang="ko-KR" altLang="en-US" sz="1400" b="1" spc="-150" dirty="0" smtClean="0">
                <a:latin typeface="바탕체" pitchFamily="17" charset="-127"/>
                <a:ea typeface="바탕체" pitchFamily="17" charset="-127"/>
              </a:rPr>
              <a:t>유래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915566"/>
            <a:ext cx="3203848" cy="330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투명지도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97260"/>
            <a:ext cx="3985612" cy="6840760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695700" y="2987037"/>
            <a:ext cx="5184576" cy="57964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백두산 동쪽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과 </a:t>
            </a:r>
            <a:r>
              <a:rPr lang="ko-KR" altLang="en-US" sz="1400" b="1" spc="-150" dirty="0" smtClean="0">
                <a:solidFill>
                  <a:srgbClr val="0070C0"/>
                </a:solidFill>
                <a:latin typeface="바탕체" pitchFamily="17" charset="-127"/>
                <a:ea typeface="바탕체" pitchFamily="17" charset="-127"/>
              </a:rPr>
              <a:t>두만강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대안을 </a:t>
            </a:r>
            <a:r>
              <a:rPr lang="en-US" altLang="ko-KR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“</a:t>
            </a:r>
            <a:r>
              <a:rPr lang="ko-KR" altLang="en-US" sz="1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동간도</a:t>
            </a:r>
            <a:r>
              <a:rPr lang="en-US" altLang="ko-KR" sz="1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”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just">
              <a:lnSpc>
                <a:spcPts val="1900"/>
              </a:lnSpc>
            </a:pPr>
            <a:r>
              <a:rPr lang="ko-KR" altLang="en-US" sz="1400" b="1" spc="-150" dirty="0" smtClean="0">
                <a:solidFill>
                  <a:srgbClr val="FFC000"/>
                </a:solidFill>
                <a:latin typeface="바탕체" pitchFamily="17" charset="-127"/>
                <a:ea typeface="바탕체" pitchFamily="17" charset="-127"/>
              </a:rPr>
              <a:t>압록강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 대안과 송화강 상류의 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백두산 서쪽</a:t>
            </a:r>
            <a:r>
              <a:rPr lang="ko-KR" altLang="en-US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을 </a:t>
            </a:r>
            <a:r>
              <a:rPr lang="en-US" altLang="ko-KR" sz="1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바탕체" pitchFamily="17" charset="-127"/>
                <a:ea typeface="바탕체" pitchFamily="17" charset="-127"/>
              </a:rPr>
              <a:t>“</a:t>
            </a:r>
            <a:r>
              <a:rPr lang="ko-KR" altLang="en-US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서간도</a:t>
            </a:r>
            <a:r>
              <a:rPr lang="en-US" altLang="ko-KR" sz="1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rPr>
              <a:t>”</a:t>
            </a:r>
            <a:endParaRPr lang="en-US" altLang="ko-KR" sz="1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간도 </a:t>
            </a:r>
            <a:r>
              <a:rPr lang="ko-KR" altLang="en-US" sz="1400" b="1" spc="-150" dirty="0" smtClean="0">
                <a:latin typeface="바탕체" pitchFamily="17" charset="-127"/>
                <a:ea typeface="바탕체" pitchFamily="17" charset="-127"/>
              </a:rPr>
              <a:t>위치와 범위</a:t>
            </a:r>
            <a:endParaRPr lang="ko-KR" altLang="en-US" sz="1400" b="1" spc="-150" dirty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1259632" y="2499742"/>
            <a:ext cx="864096" cy="792089"/>
          </a:xfrm>
          <a:custGeom>
            <a:avLst/>
            <a:gdLst>
              <a:gd name="connsiteX0" fmla="*/ 0 w 1039318"/>
              <a:gd name="connsiteY0" fmla="*/ 989351 h 989351"/>
              <a:gd name="connsiteX1" fmla="*/ 179882 w 1039318"/>
              <a:gd name="connsiteY1" fmla="*/ 689548 h 989351"/>
              <a:gd name="connsiteX2" fmla="*/ 374754 w 1039318"/>
              <a:gd name="connsiteY2" fmla="*/ 554636 h 989351"/>
              <a:gd name="connsiteX3" fmla="*/ 509665 w 1039318"/>
              <a:gd name="connsiteY3" fmla="*/ 344774 h 989351"/>
              <a:gd name="connsiteX4" fmla="*/ 584616 w 1039318"/>
              <a:gd name="connsiteY4" fmla="*/ 179882 h 989351"/>
              <a:gd name="connsiteX5" fmla="*/ 719528 w 1039318"/>
              <a:gd name="connsiteY5" fmla="*/ 239843 h 989351"/>
              <a:gd name="connsiteX6" fmla="*/ 929390 w 1039318"/>
              <a:gd name="connsiteY6" fmla="*/ 194873 h 989351"/>
              <a:gd name="connsiteX7" fmla="*/ 1034321 w 1039318"/>
              <a:gd name="connsiteY7" fmla="*/ 119922 h 989351"/>
              <a:gd name="connsiteX8" fmla="*/ 959370 w 1039318"/>
              <a:gd name="connsiteY8" fmla="*/ 0 h 98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9318" h="989351">
                <a:moveTo>
                  <a:pt x="0" y="989351"/>
                </a:moveTo>
                <a:cubicBezTo>
                  <a:pt x="58711" y="875675"/>
                  <a:pt x="117423" y="762000"/>
                  <a:pt x="179882" y="689548"/>
                </a:cubicBezTo>
                <a:cubicBezTo>
                  <a:pt x="242341" y="617096"/>
                  <a:pt x="319790" y="612098"/>
                  <a:pt x="374754" y="554636"/>
                </a:cubicBezTo>
                <a:cubicBezTo>
                  <a:pt x="429718" y="497174"/>
                  <a:pt x="474688" y="407233"/>
                  <a:pt x="509665" y="344774"/>
                </a:cubicBezTo>
                <a:cubicBezTo>
                  <a:pt x="544642" y="282315"/>
                  <a:pt x="549639" y="197371"/>
                  <a:pt x="584616" y="179882"/>
                </a:cubicBezTo>
                <a:cubicBezTo>
                  <a:pt x="619593" y="162394"/>
                  <a:pt x="662066" y="237345"/>
                  <a:pt x="719528" y="239843"/>
                </a:cubicBezTo>
                <a:cubicBezTo>
                  <a:pt x="776990" y="242341"/>
                  <a:pt x="876925" y="214860"/>
                  <a:pt x="929390" y="194873"/>
                </a:cubicBezTo>
                <a:cubicBezTo>
                  <a:pt x="981856" y="174886"/>
                  <a:pt x="1029324" y="152401"/>
                  <a:pt x="1034321" y="119922"/>
                </a:cubicBezTo>
                <a:cubicBezTo>
                  <a:pt x="1039318" y="87443"/>
                  <a:pt x="1019331" y="32479"/>
                  <a:pt x="959370" y="0"/>
                </a:cubicBezTo>
              </a:path>
            </a:pathLst>
          </a:custGeom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자유형 21"/>
          <p:cNvSpPr/>
          <p:nvPr/>
        </p:nvSpPr>
        <p:spPr>
          <a:xfrm rot="243825">
            <a:off x="2049748" y="2092822"/>
            <a:ext cx="515059" cy="455566"/>
          </a:xfrm>
          <a:custGeom>
            <a:avLst/>
            <a:gdLst>
              <a:gd name="connsiteX0" fmla="*/ 0 w 584616"/>
              <a:gd name="connsiteY0" fmla="*/ 542144 h 542144"/>
              <a:gd name="connsiteX1" fmla="*/ 224852 w 584616"/>
              <a:gd name="connsiteY1" fmla="*/ 437213 h 542144"/>
              <a:gd name="connsiteX2" fmla="*/ 299803 w 584616"/>
              <a:gd name="connsiteY2" fmla="*/ 302301 h 542144"/>
              <a:gd name="connsiteX3" fmla="*/ 434714 w 584616"/>
              <a:gd name="connsiteY3" fmla="*/ 242341 h 542144"/>
              <a:gd name="connsiteX4" fmla="*/ 419724 w 584616"/>
              <a:gd name="connsiteY4" fmla="*/ 17488 h 542144"/>
              <a:gd name="connsiteX5" fmla="*/ 584616 w 584616"/>
              <a:gd name="connsiteY5" fmla="*/ 137410 h 54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616" h="542144">
                <a:moveTo>
                  <a:pt x="0" y="542144"/>
                </a:moveTo>
                <a:cubicBezTo>
                  <a:pt x="87442" y="509665"/>
                  <a:pt x="174885" y="477187"/>
                  <a:pt x="224852" y="437213"/>
                </a:cubicBezTo>
                <a:cubicBezTo>
                  <a:pt x="274819" y="397239"/>
                  <a:pt x="264826" y="334780"/>
                  <a:pt x="299803" y="302301"/>
                </a:cubicBezTo>
                <a:cubicBezTo>
                  <a:pt x="334780" y="269822"/>
                  <a:pt x="414727" y="289810"/>
                  <a:pt x="434714" y="242341"/>
                </a:cubicBezTo>
                <a:cubicBezTo>
                  <a:pt x="454701" y="194872"/>
                  <a:pt x="394740" y="34976"/>
                  <a:pt x="419724" y="17488"/>
                </a:cubicBezTo>
                <a:cubicBezTo>
                  <a:pt x="444708" y="0"/>
                  <a:pt x="517160" y="107430"/>
                  <a:pt x="584616" y="137410"/>
                </a:cubicBez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0" y="4227934"/>
            <a:ext cx="2477032" cy="915566"/>
            <a:chOff x="9818557" y="4792216"/>
            <a:chExt cx="2376247" cy="1642311"/>
          </a:xfrm>
        </p:grpSpPr>
        <p:sp>
          <p:nvSpPr>
            <p:cNvPr id="25" name="직사각형 24"/>
            <p:cNvSpPr/>
            <p:nvPr/>
          </p:nvSpPr>
          <p:spPr>
            <a:xfrm>
              <a:off x="9818557" y="4792216"/>
              <a:ext cx="2373443" cy="1642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US" altLang="ko-KR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10059843" y="5179712"/>
              <a:ext cx="364682" cy="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543390" y="4921381"/>
              <a:ext cx="165141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맑은 고딕" pitchFamily="50" charset="-127"/>
                  <a:ea typeface="맑은 고딕" pitchFamily="50" charset="-127"/>
                </a:rPr>
                <a:t>압록강의 위치</a:t>
              </a:r>
              <a:endParaRPr lang="ko-KR" altLang="en-US" dirty="0"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>
              <a:off x="10040552" y="5825540"/>
              <a:ext cx="36468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543390" y="5567209"/>
              <a:ext cx="165141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맑은 고딕" pitchFamily="50" charset="-127"/>
                  <a:ea typeface="맑은 고딕" pitchFamily="50" charset="-127"/>
                </a:rPr>
                <a:t>두만강의 위치</a:t>
              </a:r>
              <a:endParaRPr lang="ko-KR" altLang="en-US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251520" y="4731990"/>
            <a:ext cx="8640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547664" y="411510"/>
            <a:ext cx="734481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1520" y="469510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76456" y="374623"/>
            <a:ext cx="216024" cy="737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292080" y="1275606"/>
            <a:ext cx="2232248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1685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년 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숙종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)</a:t>
            </a:r>
          </a:p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백두산 부근을 답사하던 청나라 관원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52536" y="247748"/>
            <a:ext cx="3096344" cy="52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  백두산 정계비</a:t>
            </a:r>
            <a:endParaRPr lang="en-US" altLang="ko-KR" sz="1400" spc="-150" dirty="0" smtClean="0">
              <a:latin typeface="바탕체" pitchFamily="17" charset="-127"/>
              <a:ea typeface="바탕체" pitchFamily="17" charset="-127"/>
            </a:endParaRPr>
          </a:p>
          <a:p>
            <a:pPr algn="ctr"/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   </a:t>
            </a:r>
            <a:r>
              <a:rPr lang="ko-KR" altLang="en-US" sz="1400" b="1" spc="-150" dirty="0" smtClean="0">
                <a:latin typeface="바탕체" pitchFamily="17" charset="-127"/>
                <a:ea typeface="바탕체" pitchFamily="17" charset="-127"/>
              </a:rPr>
              <a:t>줄거리</a:t>
            </a:r>
            <a:r>
              <a:rPr lang="ko-KR" altLang="en-US" sz="1400" spc="-150" dirty="0" smtClean="0">
                <a:latin typeface="바탕체" pitchFamily="17" charset="-127"/>
                <a:ea typeface="바탕체" pitchFamily="17" charset="-127"/>
              </a:rPr>
              <a:t> → </a:t>
            </a:r>
            <a:r>
              <a:rPr lang="ko-KR" altLang="en-US" sz="1400" spc="-150" dirty="0" err="1" smtClean="0">
                <a:latin typeface="바탕체" pitchFamily="17" charset="-127"/>
                <a:ea typeface="바탕체" pitchFamily="17" charset="-127"/>
              </a:rPr>
              <a:t>건립이후</a:t>
            </a:r>
            <a:endParaRPr lang="ko-KR" altLang="en-US" sz="1400" spc="-150" dirty="0">
              <a:latin typeface="바탕체" pitchFamily="17" charset="-127"/>
              <a:ea typeface="바탕체" pitchFamily="17" charset="-127"/>
            </a:endParaRPr>
          </a:p>
        </p:txBody>
      </p:sp>
      <p:pic>
        <p:nvPicPr>
          <p:cNvPr id="9" name="그림 8" descr="백두산정꼐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23578"/>
            <a:ext cx="3364481" cy="30963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92080" y="2121118"/>
            <a:ext cx="223224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조선 채삼인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(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採蔘人</a:t>
            </a:r>
            <a:r>
              <a:rPr lang="en-US" altLang="ko-KR" sz="1400" dirty="0" smtClean="0">
                <a:latin typeface="바탕체" pitchFamily="17" charset="-127"/>
                <a:ea typeface="바탕체" pitchFamily="17" charset="-127"/>
              </a:rPr>
              <a:t>)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의 습격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2080" y="3291830"/>
            <a:ext cx="223224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C00000"/>
                </a:solidFill>
                <a:latin typeface="바탕체" pitchFamily="17" charset="-127"/>
                <a:ea typeface="바탕체" pitchFamily="17" charset="-127"/>
              </a:rPr>
              <a:t>외교적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 큰 </a:t>
            </a:r>
            <a:r>
              <a:rPr lang="ko-KR" altLang="en-US" sz="1400" dirty="0" smtClean="0">
                <a:solidFill>
                  <a:srgbClr val="C00000"/>
                </a:solidFill>
                <a:latin typeface="바탕체" pitchFamily="17" charset="-127"/>
                <a:ea typeface="바탕체" pitchFamily="17" charset="-127"/>
              </a:rPr>
              <a:t>문제</a:t>
            </a:r>
            <a:r>
              <a:rPr lang="ko-KR" altLang="en-US" sz="1400" dirty="0" smtClean="0">
                <a:latin typeface="바탕체" pitchFamily="17" charset="-127"/>
                <a:ea typeface="바탕체" pitchFamily="17" charset="-127"/>
              </a:rPr>
              <a:t> 발생</a:t>
            </a:r>
            <a:endParaRPr lang="en-US" altLang="ko-KR" sz="1400" dirty="0" smtClean="0"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4" name="아래쪽 화살표 13"/>
          <p:cNvSpPr/>
          <p:nvPr/>
        </p:nvSpPr>
        <p:spPr>
          <a:xfrm>
            <a:off x="6300192" y="2787774"/>
            <a:ext cx="144016" cy="36004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904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5" grpId="0" animBg="1"/>
      <p:bldP spid="16" grpId="0" animBg="1"/>
      <p:bldP spid="1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1452</Words>
  <Application>Microsoft Office PowerPoint</Application>
  <PresentationFormat>화면 슬라이드 쇼(16:9)</PresentationFormat>
  <Paragraphs>316</Paragraphs>
  <Slides>40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40</vt:i4>
      </vt:variant>
    </vt:vector>
  </HeadingPairs>
  <TitlesOfParts>
    <vt:vector size="52" baseType="lpstr">
      <vt:lpstr>굴림</vt:lpstr>
      <vt:lpstr>Arial</vt:lpstr>
      <vt:lpstr>THE정고딕140</vt:lpstr>
      <vt:lpstr>양재백두체B</vt:lpstr>
      <vt:lpstr>맑은 고딕</vt:lpstr>
      <vt:lpstr>바탕체</vt:lpstr>
      <vt:lpstr>휴먼매직체</vt:lpstr>
      <vt:lpstr>아리따-돋움(TTF)-Thin</vt:lpstr>
      <vt:lpstr>THE정고딕110</vt:lpstr>
      <vt:lpstr>Office 테마</vt:lpstr>
      <vt:lpstr>1_Office 테마</vt:lpstr>
      <vt:lpstr>2_Office 테마</vt:lpstr>
      <vt:lpstr>간도 영유권을 둘러싼 한•중 양국의 쟁점과 전망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</vt:vector>
  </TitlesOfParts>
  <Company>R&amp;D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user1</cp:lastModifiedBy>
  <cp:revision>101</cp:revision>
  <dcterms:created xsi:type="dcterms:W3CDTF">2006-10-05T04:04:58Z</dcterms:created>
  <dcterms:modified xsi:type="dcterms:W3CDTF">2015-11-17T14:33:45Z</dcterms:modified>
</cp:coreProperties>
</file>