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6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60"/>
  </p:normalViewPr>
  <p:slideViewPr>
    <p:cSldViewPr>
      <p:cViewPr varScale="1">
        <p:scale>
          <a:sx n="86" d="100"/>
          <a:sy n="86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72604-9737-4777-968E-7301FDED4D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5ED8-12C4-410F-B831-0A2C893743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4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98D9B3-5CB0-4E88-AE1F-9EE5456019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6754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11466-17B8-4028-BE2E-932EAD30811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9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87AB4E-4B4A-4517-8D69-F27BA7F3837D}" type="datetimeFigureOut">
              <a:rPr lang="ko-KR" altLang="en-US" smtClean="0"/>
              <a:t>2015-11-11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2CC6EE-9A4B-43C6-90B3-EA214C66D28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" r="74803" b="38583"/>
          <a:stretch/>
        </p:blipFill>
        <p:spPr>
          <a:xfrm>
            <a:off x="0" y="-1037774"/>
            <a:ext cx="2754086" cy="8950778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5453586" y="1357908"/>
            <a:ext cx="1222262" cy="1215623"/>
            <a:chOff x="7373050" y="1541151"/>
            <a:chExt cx="1629682" cy="1215623"/>
          </a:xfrm>
        </p:grpSpPr>
        <p:sp>
          <p:nvSpPr>
            <p:cNvPr id="19" name="TextBox 18"/>
            <p:cNvSpPr txBox="1"/>
            <p:nvPr/>
          </p:nvSpPr>
          <p:spPr>
            <a:xfrm>
              <a:off x="7373050" y="1541151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일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400" y="1925777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2846" y="1585395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44095" y="1961169"/>
            <a:ext cx="34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&amp;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738257" y="1469515"/>
            <a:ext cx="1155369" cy="894409"/>
            <a:chOff x="9202055" y="1710814"/>
            <a:chExt cx="1540492" cy="894409"/>
          </a:xfrm>
        </p:grpSpPr>
        <p:sp>
          <p:nvSpPr>
            <p:cNvPr id="23" name="TextBox 22"/>
            <p:cNvSpPr txBox="1"/>
            <p:nvPr/>
          </p:nvSpPr>
          <p:spPr>
            <a:xfrm>
              <a:off x="9202055" y="1710815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smtClean="0">
                  <a:solidFill>
                    <a:srgbClr val="00206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역</a:t>
              </a:r>
              <a:endParaRPr lang="ko-KR" altLang="en-US" sz="4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31596" y="1835782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4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842661" y="1710814"/>
              <a:ext cx="8998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smtClean="0">
                  <a:solidFill>
                    <a:srgbClr val="C00000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</a:t>
              </a:r>
              <a:endParaRPr lang="ko-KR" altLang="en-US" sz="44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5483242" y="2723245"/>
            <a:ext cx="2876801" cy="92565"/>
            <a:chOff x="7349090" y="2989944"/>
            <a:chExt cx="3835734" cy="92565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7349090" y="3017194"/>
              <a:ext cx="38357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8281762" y="2989944"/>
              <a:ext cx="1582058" cy="92565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560188" y="1302553"/>
            <a:ext cx="3018931" cy="95210"/>
            <a:chOff x="7388183" y="1569253"/>
            <a:chExt cx="4025241" cy="9521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7442898" y="1618339"/>
              <a:ext cx="397052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388183" y="1569253"/>
              <a:ext cx="1233304" cy="80528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524835" y="1569253"/>
              <a:ext cx="261658" cy="95210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41989" y="4643561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r>
              <a:rPr lang="ko-KR" altLang="en-US" dirty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원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037" y="4048208"/>
            <a:ext cx="545342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4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79459" y="4643561"/>
            <a:ext cx="2090637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20712597 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정병구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8745" y="405133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조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96446"/>
            <a:ext cx="3646885" cy="63583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85413" y="5121444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21301172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배성중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7129" y="6165304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20712335 </a:t>
            </a:r>
            <a:r>
              <a:rPr lang="ko-KR" altLang="en-US" b="1" dirty="0" err="1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이재녕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4801" y="5656733"/>
            <a:ext cx="2015295" cy="369332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21201887 </a:t>
            </a:r>
            <a:r>
              <a:rPr lang="ko-KR" altLang="en-US" b="1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심혜선</a:t>
            </a:r>
            <a:endParaRPr lang="ko-KR" altLang="en-US" b="1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5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시대의 일본</a:t>
            </a:r>
            <a:endParaRPr lang="en-US" alt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2001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4" name="Text Box 22"/>
          <p:cNvSpPr txBox="1">
            <a:spLocks noChangeArrowheads="1"/>
          </p:cNvSpPr>
          <p:nvPr/>
        </p:nvSpPr>
        <p:spPr bwMode="auto">
          <a:xfrm>
            <a:off x="4191000" y="6417332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21301172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국어국문학과 배성중</a:t>
            </a:r>
            <a:endParaRPr lang="en-US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0441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일본의 개항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5446948" cy="414808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 해군 제독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페리의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접근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가나가와조약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(1853)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미일수호통상 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(1858)</a:t>
            </a: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영국</a:t>
            </a:r>
            <a:r>
              <a:rPr lang="en-US" altLang="ko-KR" sz="2800" dirty="0" smtClean="0"/>
              <a:t>·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프랑스</a:t>
            </a:r>
            <a:r>
              <a:rPr lang="en-US" altLang="ko-KR" sz="2800" dirty="0" smtClean="0"/>
              <a:t>·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네덜란드와 동일한 내용의 조약 체결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서양의 무력에 의한 개항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 조정의 정치적 입지 강화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268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156" y="1549164"/>
            <a:ext cx="288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3" name="오른쪽 화살표 2"/>
          <p:cNvSpPr/>
          <p:nvPr/>
        </p:nvSpPr>
        <p:spPr>
          <a:xfrm>
            <a:off x="679589" y="4652925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1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공무합체운동과 </a:t>
            </a:r>
            <a:r>
              <a:rPr lang="ko-KR" alt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존왕양이운동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399276" cy="4184092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도쿠가와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요시토미를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쇼군의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후사로 선언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 수호 통상 조약 체결의 반대 세력 숙청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하급 무사들의 극렬한 반발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이러한 상황 가운데 공무합체운동과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존왕양이운동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전개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양이 실행의 불가능 확인   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막부의 정치적 권위 상실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및 군사적 실권 무력 확인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7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507288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사민평등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다이묘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등을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화족으로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일반 무사를 사족으로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사농공상의 신분제도 공식 철폐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인구의 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80%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를 차지하는 평민에게 성씨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직업 선택의 자유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거주 이전의 자유 부여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조세 수취의 근대화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국민개병의 공고화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징병제도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전국의 군권을 병부성에 귀속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징병령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발표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근대 일본의 군사 제도 확립 및 무사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농민의 반란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내무성과 경시청을 설치하여 근대적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경찰제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확립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GB" altLang="en-US" sz="2500" b="1" spc="150" dirty="0" smtClean="0">
              <a:ln w="11430">
                <a:solidFill>
                  <a:schemeClr val="bg2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08461" y="6093296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지조개혁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원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농민의 연공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옛 번의 부채와 구 무사 계급의 </a:t>
            </a:r>
            <a:r>
              <a:rPr lang="ko-KR" altLang="en-US" sz="2500" b="1" spc="150" dirty="0" err="1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가록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지급에 대한 부담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과정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토지에서 산출되는 작물의 제한 철폐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연공 납부를 쌀이 아닌 화폐로 함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토지 자유 매매 금지 해제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지권 발행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및 토지 사유화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지조 개정 조례 공포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(1873. 07)</a:t>
            </a: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토지 소유권자에게 토지 가격의 </a:t>
            </a:r>
            <a:r>
              <a:rPr lang="en-US" altLang="ko-KR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3%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를 금납하게 만듦</a:t>
            </a:r>
            <a:endParaRPr lang="en-US" altLang="ko-KR" sz="2500" b="1" spc="150" dirty="0" smtClean="0">
              <a:ln w="11430">
                <a:noFill/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GB" altLang="en-US" sz="2500" b="1" spc="150" dirty="0" smtClean="0">
              <a:ln w="11430">
                <a:solidFill>
                  <a:schemeClr val="bg2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GB" altLang="en-US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87524" y="5728009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4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질록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처분과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폐도령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질록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처분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사족에게 부여하던 녹봉을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금록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공채로 변환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폐도령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칼의 휴대를 </a:t>
            </a:r>
            <a:r>
              <a:rPr lang="ko-KR" altLang="en-US" sz="2500" b="1" spc="150" dirty="0" smtClean="0">
                <a:ln w="11430">
                  <a:noFill/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전면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금지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화족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일부를 제외하고 사족 다수가 몰락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사민과 평민의 공식적 구분이 사실상 철폐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무사 계급의 불만 증폭     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세이난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(1877.02.15)</a:t>
            </a: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399370" y="3897052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385789" y="4361817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85789" y="4823084"/>
            <a:ext cx="540000" cy="36004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211960" y="4823084"/>
            <a:ext cx="54000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415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산업정책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공부성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설치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수도와 대도시를 철도로 연결 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에도 막부의 광산 사업 등을 관영 사업으로 하고 외국인 기술자와 서양의 자본을 들여와 근대적 산업화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근대적 우편제도 시행 및 홋카이도 개척 사업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교육정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책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문부성 설치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프랑스를 모방한 교육 제도 발표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도쿄대학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사범학교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여자학교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산업학교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각종 사립학교 설립 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근대적 개혁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7.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종교정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책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신불분리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神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佛分離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불교 배척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기독교 금지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신도 강조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8.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문명개화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양복의 확산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서양식 건물과 서양식 문물이 줄줄이 들어섬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양력 실시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메이로쿠샤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明六社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):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메이로쿠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발간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일반 민중들에게 근대 사상 보급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6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자유민권운동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원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인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서구 사상의 급속한 유입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중앙 집권적 정치</a:t>
            </a:r>
            <a:r>
              <a:rPr lang="en-US" altLang="ko-KR" sz="2500" dirty="0">
                <a:latin typeface="나눔고딕 ExtraBold" pitchFamily="50" charset="-127"/>
                <a:ea typeface="나눔고딕 ExtraBold" pitchFamily="50" charset="-127"/>
              </a:rPr>
              <a:t> ·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행정 제도에 대한 반발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애국공당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愛國公黨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결성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민선의원설립건백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제출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 민권 운동의 전국 확산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경과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국회 개설 운동 전개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국회 개설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칙유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발표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정당 창립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87524" y="3897052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개요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독일을 모방한 헌법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특징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특권 기관의 설치 반영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제국 의회의 구성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특권 인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군사 통수권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조약 비준권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관제 제정권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긴급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칙령권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등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국가 법률을 초월하는 존재로서 천황이 군림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황실전범공포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계승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천황의 즉위 등에 대해 규</a:t>
            </a:r>
            <a:r>
              <a:rPr lang="ko-KR" altLang="en-US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/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540434" y="4761148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62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15" y="1846714"/>
            <a:ext cx="251994" cy="3970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" r="74803" b="38583"/>
          <a:stretch/>
        </p:blipFill>
        <p:spPr>
          <a:xfrm>
            <a:off x="0" y="-1037774"/>
            <a:ext cx="2754086" cy="8950778"/>
          </a:xfrm>
          <a:prstGeom prst="rect">
            <a:avLst/>
          </a:prstGeom>
        </p:spPr>
      </p:pic>
      <p:sp>
        <p:nvSpPr>
          <p:cNvPr id="5" name="갈매기형 수장 4"/>
          <p:cNvSpPr/>
          <p:nvPr/>
        </p:nvSpPr>
        <p:spPr>
          <a:xfrm>
            <a:off x="-304800" y="-513900"/>
            <a:ext cx="5431971" cy="7903031"/>
          </a:xfrm>
          <a:prstGeom prst="chevron">
            <a:avLst>
              <a:gd name="adj" fmla="val 39852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453586" y="1357908"/>
            <a:ext cx="1222262" cy="1215623"/>
            <a:chOff x="7373050" y="1541151"/>
            <a:chExt cx="1629682" cy="1215623"/>
          </a:xfrm>
        </p:grpSpPr>
        <p:sp>
          <p:nvSpPr>
            <p:cNvPr id="19" name="TextBox 18"/>
            <p:cNvSpPr txBox="1"/>
            <p:nvPr/>
          </p:nvSpPr>
          <p:spPr>
            <a:xfrm>
              <a:off x="7373050" y="1541151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막</a:t>
              </a:r>
              <a:endPara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6400" y="1925777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smtClean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부</a:t>
              </a:r>
              <a:endParaRPr lang="ko-KR" altLang="en-US" sz="4800" dirty="0">
                <a:solidFill>
                  <a:schemeClr val="bg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02846" y="1585395"/>
              <a:ext cx="899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solidFill>
                    <a:schemeClr val="bg2">
                      <a:lumMod val="7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말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444095" y="1961169"/>
            <a:ext cx="34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72816" y="1469515"/>
            <a:ext cx="1252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메이지유신</a:t>
            </a:r>
            <a:endParaRPr lang="ko-KR" altLang="en-US" sz="36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5483242" y="2723245"/>
            <a:ext cx="2876801" cy="92565"/>
            <a:chOff x="7349090" y="2989944"/>
            <a:chExt cx="3835734" cy="92565"/>
          </a:xfrm>
        </p:grpSpPr>
        <p:cxnSp>
          <p:nvCxnSpPr>
            <p:cNvPr id="38" name="직선 연결선 37"/>
            <p:cNvCxnSpPr/>
            <p:nvPr/>
          </p:nvCxnSpPr>
          <p:spPr>
            <a:xfrm>
              <a:off x="7349090" y="3017194"/>
              <a:ext cx="38357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8281762" y="2989944"/>
              <a:ext cx="1582058" cy="92565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560188" y="1302553"/>
            <a:ext cx="3018931" cy="95210"/>
            <a:chOff x="7388183" y="1569253"/>
            <a:chExt cx="4025241" cy="9521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7442898" y="1618339"/>
              <a:ext cx="397052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388183" y="1569253"/>
              <a:ext cx="1233304" cy="80528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0524835" y="1569253"/>
              <a:ext cx="261658" cy="95210"/>
            </a:xfrm>
            <a:prstGeom prst="rect">
              <a:avLst/>
            </a:prstGeom>
            <a:solidFill>
              <a:schemeClr val="tx2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41989" y="4643561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r>
              <a:rPr lang="ko-KR" altLang="en-US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학 번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3037" y="4048208"/>
            <a:ext cx="2993127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막부 말기 </a:t>
            </a:r>
            <a:r>
              <a:rPr lang="en-US" altLang="ko-KR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- </a:t>
            </a:r>
            <a:r>
              <a:rPr lang="ko-KR" altLang="en-US" sz="2000" dirty="0" err="1" smtClean="0">
                <a:latin typeface="a바람새L" panose="02020600000000000000" pitchFamily="18" charset="-127"/>
                <a:ea typeface="a바람새L" panose="02020600000000000000" pitchFamily="18" charset="-127"/>
              </a:rPr>
              <a:t>메이지유신</a:t>
            </a:r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 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91565" y="4643561"/>
            <a:ext cx="1402948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20712597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8745" y="405133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┃주 제┃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4018" y="531305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┃이  </a:t>
            </a:r>
            <a:r>
              <a:rPr lang="ko-KR" altLang="en-US" b="1" dirty="0" err="1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름</a:t>
            </a:r>
            <a:r>
              <a:rPr lang="ko-KR" altLang="en-US" b="1" dirty="0" smtClean="0">
                <a:solidFill>
                  <a:srgbClr val="5CE6DF"/>
                </a:solidFill>
                <a:latin typeface="a바람새L" panose="02020600000000000000" pitchFamily="18" charset="-127"/>
                <a:ea typeface="a바람새L" panose="02020600000000000000" pitchFamily="18" charset="-127"/>
              </a:rPr>
              <a:t>┃</a:t>
            </a:r>
            <a:endParaRPr lang="ko-KR" altLang="en-US" b="1" dirty="0">
              <a:solidFill>
                <a:srgbClr val="5CE6DF"/>
              </a:solidFill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0171" y="5282276"/>
            <a:ext cx="1124026" cy="40011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a바람새L" panose="02020600000000000000" pitchFamily="18" charset="-127"/>
                <a:ea typeface="a바람새L" panose="02020600000000000000" pitchFamily="18" charset="-127"/>
              </a:rPr>
              <a:t>정 병 구</a:t>
            </a:r>
            <a:endParaRPr lang="ko-KR" altLang="en-US" sz="2000" dirty="0">
              <a:latin typeface="a바람새L" panose="02020600000000000000" pitchFamily="18" charset="-127"/>
              <a:ea typeface="a바람새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9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헌법 제정과 국회 운영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선거 제도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중의원 선거법 제정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기명선거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제한선거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유권자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-15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엔 이상의 국세를 납부하는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25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 이상의 남성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(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전체 인구의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1.1%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 불과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제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회 중의원 총선거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자유민권운동 계열이 중의원의 과반수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예산 통과 문제와 조약 개정 문제 등으로 정부와 대립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8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08" y="1545753"/>
            <a:ext cx="8856984" cy="5040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eaLnBrk="1" hangingPunct="1">
              <a:buAutoNum type="arabicPeriod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조약 개정 문제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eaLnBrk="1" hangingPunct="1">
              <a:buAutoNum type="arabicParenR"/>
            </a:pP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에도막부가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체결한 불평등조약을 평등조약으로 개정 추진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관세 자주권의 회복과 영사 재판권의 철폐가 핵심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이오누에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가로우의 교섭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내지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통상권과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외국인 재판에 있어 외국인 재판관을 고용하는 것에 대한 여론의 반발로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오쿠마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시게노부의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교섭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외국인 심판의 대심원 등용에 대한 폭탄 테러로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83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4)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아오키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슈조의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교섭</a:t>
            </a: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러시아 황태자 습격 사건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오쓰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사건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으로 중지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5)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무쓰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무네미쓰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영일통상항해조약</a:t>
            </a: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체결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(1894)</a:t>
            </a: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         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영사 재판권 철회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고무라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주타로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미일통상항해조약 체결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(1911)</a:t>
            </a: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                   →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관세 자주권 회복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8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대한제국 병탄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조선을 둘러싸고 청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러시아와 대립</a:t>
            </a: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2)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청일전쟁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(1894)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전쟁 배상금 획득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요동반도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err="1" smtClean="0">
                <a:latin typeface="나눔고딕 ExtraBold" pitchFamily="50" charset="-127"/>
                <a:ea typeface="나눔고딕 ExtraBold" pitchFamily="50" charset="-127"/>
              </a:rPr>
              <a:t>펑후제도</a:t>
            </a:r>
            <a:r>
              <a:rPr lang="en-US" altLang="ko-KR" sz="2500" dirty="0" smtClean="0"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2500" dirty="0" smtClean="0">
                <a:latin typeface="나눔고딕 ExtraBold" pitchFamily="50" charset="-127"/>
                <a:ea typeface="나눔고딕 ExtraBold" pitchFamily="50" charset="-127"/>
              </a:rPr>
              <a:t>타이완 획득</a:t>
            </a: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3)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러일전쟁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사할린 남부 획득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조선 침략에 대한 일본의 우월 인정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270434" y="5733256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11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메이지 정부의 외교 정책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4)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을사조약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외교권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한양에 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통감부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설치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5)</a:t>
            </a:r>
            <a:r>
              <a:rPr lang="ko-KR" altLang="en-US" sz="25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정미칠조약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(1907):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군대 해산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6)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기유각서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(1909):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사법권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7)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한국병탄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(1910):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국권 박탈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 </a:t>
            </a:r>
          </a:p>
          <a:p>
            <a:pPr marL="0" indent="0" eaLnBrk="1" hangingPunct="1">
              <a:buNone/>
            </a:pPr>
            <a:r>
              <a:rPr lang="en-US" altLang="ko-KR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한국의 식민지화</a:t>
            </a: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87524" y="5237695"/>
            <a:ext cx="540000" cy="36004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7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ko-KR" alt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참고문헌</a:t>
            </a:r>
            <a:endParaRPr lang="en-US" alt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49164"/>
            <a:ext cx="8615300" cy="501218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네이버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두산백과</a:t>
            </a:r>
            <a:endParaRPr lang="en-US" altLang="ko-KR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일본사 다이제스트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100&gt;&gt;,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정혜선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가람기획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2011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세계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각국사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시리즈 일본사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박석순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대한교과서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죽기 전에 꼭 알아야 할 세계 역사 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1001 Days&gt;&gt;,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피터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퍼타도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외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2009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&lt;&lt;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하룻밤에 읽는 일본사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&gt;&gt;,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카와이</a:t>
            </a:r>
            <a:r>
              <a:rPr lang="ko-KR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아츠시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알에이치코리아</a:t>
            </a:r>
            <a:r>
              <a:rPr lang="en-US" altLang="ko-KR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, 2014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ko-KR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  <a:p>
            <a:pPr marL="0" indent="0" eaLnBrk="1" hangingPunct="1">
              <a:buNone/>
            </a:pPr>
            <a:endParaRPr lang="en-US" altLang="ko-KR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2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7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/>
              <a:t>다이쇼</a:t>
            </a:r>
            <a:r>
              <a:rPr lang="ko-KR" altLang="en-US" sz="9600" b="1" dirty="0" smtClean="0"/>
              <a:t> 시대</a:t>
            </a:r>
            <a:endParaRPr lang="ko-KR" altLang="en-US" sz="9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144016" y="3212976"/>
            <a:ext cx="9396536" cy="1944216"/>
          </a:xfrm>
        </p:spPr>
        <p:txBody>
          <a:bodyPr>
            <a:normAutofit/>
          </a:bodyPr>
          <a:lstStyle/>
          <a:p>
            <a:endParaRPr lang="en-US" altLang="ko-KR" sz="3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3900" b="1" dirty="0" smtClean="0">
                <a:solidFill>
                  <a:schemeClr val="bg1"/>
                </a:solidFill>
              </a:rPr>
              <a:t>1912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7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30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일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~ 1926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년 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12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900" b="1" dirty="0" smtClean="0">
                <a:solidFill>
                  <a:schemeClr val="bg1"/>
                </a:solidFill>
              </a:rPr>
              <a:t>25</a:t>
            </a:r>
            <a:r>
              <a:rPr lang="ko-KR" altLang="en-US" sz="3900" b="1" dirty="0" smtClean="0">
                <a:solidFill>
                  <a:schemeClr val="bg1"/>
                </a:solidFill>
              </a:rPr>
              <a:t>일</a:t>
            </a:r>
            <a:endParaRPr lang="ko-KR" altLang="en-US" sz="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26170"/>
          </a:xfrm>
        </p:spPr>
        <p:txBody>
          <a:bodyPr/>
          <a:lstStyle/>
          <a:p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천황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707904" y="1772816"/>
            <a:ext cx="5184576" cy="453650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일본의 </a:t>
            </a:r>
            <a:r>
              <a:rPr lang="en-US" altLang="ko-KR" dirty="0" smtClean="0"/>
              <a:t>123</a:t>
            </a:r>
            <a:r>
              <a:rPr lang="ko-KR" altLang="en-US" dirty="0" smtClean="0"/>
              <a:t>대 천황</a:t>
            </a:r>
            <a:endParaRPr lang="en-US" altLang="ko-KR" dirty="0" smtClean="0"/>
          </a:p>
          <a:p>
            <a:r>
              <a:rPr lang="ko-KR" altLang="ko-KR" dirty="0" smtClean="0"/>
              <a:t>본명은 </a:t>
            </a:r>
            <a:r>
              <a:rPr lang="ko-KR" altLang="ko-KR" b="1" dirty="0" err="1" smtClean="0"/>
              <a:t>요시히토</a:t>
            </a:r>
            <a:r>
              <a:rPr lang="ko-KR" altLang="ko-KR" dirty="0" smtClean="0"/>
              <a:t>(嘉仁)</a:t>
            </a:r>
            <a:endParaRPr lang="en-US" altLang="ko-KR" dirty="0"/>
          </a:p>
          <a:p>
            <a:r>
              <a:rPr lang="en-US" altLang="ko-KR" dirty="0" smtClean="0"/>
              <a:t>1912</a:t>
            </a:r>
            <a:r>
              <a:rPr lang="ko-KR" altLang="en-US" dirty="0"/>
              <a:t>년부터 </a:t>
            </a:r>
            <a:r>
              <a:rPr lang="en-US" altLang="ko-KR" dirty="0"/>
              <a:t>1926</a:t>
            </a:r>
            <a:r>
              <a:rPr lang="ko-KR" altLang="en-US" dirty="0"/>
              <a:t>년까지 </a:t>
            </a:r>
            <a:r>
              <a:rPr lang="ko-KR" altLang="en-US" dirty="0" smtClean="0"/>
              <a:t>재위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/>
              <a:t>1912</a:t>
            </a:r>
            <a:r>
              <a:rPr lang="ko-KR" altLang="en-US" dirty="0"/>
              <a:t>년부터 </a:t>
            </a:r>
            <a:r>
              <a:rPr lang="en-US" altLang="ko-KR" dirty="0"/>
              <a:t>1921</a:t>
            </a:r>
            <a:r>
              <a:rPr lang="ko-KR" altLang="en-US" dirty="0"/>
              <a:t>년까지 친정을 하였으며 </a:t>
            </a:r>
            <a:r>
              <a:rPr lang="en-US" altLang="ko-KR" dirty="0"/>
              <a:t>1921</a:t>
            </a:r>
            <a:r>
              <a:rPr lang="ko-KR" altLang="en-US" dirty="0"/>
              <a:t>년부터 </a:t>
            </a:r>
            <a:r>
              <a:rPr lang="en-US" altLang="ko-KR" dirty="0"/>
              <a:t>1926</a:t>
            </a:r>
            <a:r>
              <a:rPr lang="ko-KR" altLang="en-US" dirty="0"/>
              <a:t>년 붕어할 때까지는 병으로 정사를 수행할 수 없어서 그의 아들인 </a:t>
            </a:r>
            <a:r>
              <a:rPr lang="ko-KR" altLang="en-US" dirty="0" err="1"/>
              <a:t>히로히토</a:t>
            </a:r>
            <a:r>
              <a:rPr lang="en-US" altLang="ko-KR" dirty="0"/>
              <a:t>(</a:t>
            </a:r>
            <a:r>
              <a:rPr lang="ko-KR" altLang="en-US" dirty="0"/>
              <a:t>裕仁</a:t>
            </a:r>
            <a:r>
              <a:rPr lang="en-US" altLang="ko-KR" dirty="0"/>
              <a:t>) </a:t>
            </a:r>
            <a:r>
              <a:rPr lang="ko-KR" altLang="en-US" dirty="0"/>
              <a:t>황태자가 사실상 </a:t>
            </a:r>
            <a:r>
              <a:rPr lang="ko-KR" altLang="en-US" dirty="0" err="1" smtClean="0"/>
              <a:t>대리청정하였음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ko-KR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4292112" descr="EMB000008c058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60040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5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503040"/>
          </a:xfrm>
        </p:spPr>
        <p:txBody>
          <a:bodyPr>
            <a:normAutofit/>
          </a:bodyPr>
          <a:lstStyle/>
          <a:p>
            <a:r>
              <a:rPr lang="ko-KR" altLang="en-US" sz="6000" b="1" dirty="0" err="1" smtClean="0"/>
              <a:t>다이쇼</a:t>
            </a:r>
            <a:r>
              <a:rPr lang="ko-KR" altLang="en-US" sz="6000" b="1" dirty="0" smtClean="0"/>
              <a:t> 데모크라시</a:t>
            </a:r>
            <a:endParaRPr lang="ko-KR" altLang="en-US" sz="60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968352"/>
            <a:ext cx="8229600" cy="276490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일본에서 </a:t>
            </a:r>
            <a:r>
              <a:rPr lang="ko-KR" altLang="en-US" dirty="0" err="1" smtClean="0"/>
              <a:t>정치ㆍ사회ㆍ문화</a:t>
            </a:r>
            <a:r>
              <a:rPr lang="ko-KR" altLang="en-US" dirty="0" smtClean="0"/>
              <a:t> 등 각 방면에 나타난 민주주의와 자유주의 경향</a:t>
            </a:r>
            <a:endParaRPr lang="en-US" altLang="ko-KR" dirty="0" smtClean="0"/>
          </a:p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</a:t>
            </a:r>
            <a:r>
              <a:rPr lang="ko-KR" altLang="en-US" dirty="0"/>
              <a:t>데모크라시란</a:t>
            </a:r>
            <a:r>
              <a:rPr lang="en-US" altLang="ko-KR" dirty="0"/>
              <a:t>, </a:t>
            </a:r>
            <a:r>
              <a:rPr lang="ko-KR" altLang="en-US" dirty="0"/>
              <a:t>러일전쟁 때부터 </a:t>
            </a:r>
            <a:r>
              <a:rPr lang="ko-KR" altLang="en-US" dirty="0" err="1"/>
              <a:t>다이쇼</a:t>
            </a:r>
            <a:r>
              <a:rPr lang="ko-KR" altLang="en-US" dirty="0"/>
              <a:t> 천황 때까지 일본에서 일어났던 민주주의적 개혁을 요구하는 운동의 일컫는 말이다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6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b="1" dirty="0" smtClean="0"/>
              <a:t>제 </a:t>
            </a:r>
            <a:r>
              <a:rPr lang="en-US" altLang="ko-KR" b="1" dirty="0" smtClean="0"/>
              <a:t>1</a:t>
            </a:r>
            <a:r>
              <a:rPr lang="ko-KR" altLang="en-US" b="1" dirty="0" err="1" smtClean="0"/>
              <a:t>차세계대전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85000" lnSpcReduction="2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sz="2300" dirty="0" smtClean="0"/>
              <a:t>http://tvcast.naver.com/v/298725</a:t>
            </a:r>
            <a:endParaRPr lang="ko-KR" altLang="en-US" sz="2300" dirty="0"/>
          </a:p>
        </p:txBody>
      </p:sp>
      <p:pic>
        <p:nvPicPr>
          <p:cNvPr id="4" name="그림 3" descr="79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1236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1751325"/>
            <a:ext cx="52200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ko-KR" altLang="en-US" sz="2200" dirty="0"/>
          </a:p>
          <a:p>
            <a:pPr fontAlgn="base"/>
            <a:r>
              <a:rPr lang="ko-KR" altLang="en-US" sz="2200" dirty="0" smtClean="0"/>
              <a:t>▶</a:t>
            </a:r>
            <a:r>
              <a:rPr lang="en-US" altLang="ko-KR" sz="2200" dirty="0" smtClean="0"/>
              <a:t>1914</a:t>
            </a:r>
            <a:r>
              <a:rPr lang="ko-KR" altLang="en-US" sz="2200" dirty="0"/>
              <a:t>년 </a:t>
            </a:r>
            <a:r>
              <a:rPr lang="en-US" altLang="ko-KR" sz="2200" dirty="0"/>
              <a:t>7</a:t>
            </a:r>
            <a:r>
              <a:rPr lang="ko-KR" altLang="en-US" sz="2200" dirty="0"/>
              <a:t>월 </a:t>
            </a:r>
            <a:r>
              <a:rPr lang="en-US" altLang="ko-KR" sz="2200" dirty="0"/>
              <a:t>28</a:t>
            </a:r>
            <a:r>
              <a:rPr lang="ko-KR" altLang="en-US" sz="2200" dirty="0"/>
              <a:t>일 오스트리아가 세르비아에 대한 선전포고를 하면서 시작되었으며</a:t>
            </a:r>
            <a:r>
              <a:rPr lang="en-US" altLang="ko-KR" sz="2200" dirty="0"/>
              <a:t>, 1918</a:t>
            </a:r>
            <a:r>
              <a:rPr lang="ko-KR" altLang="en-US" sz="2200" dirty="0"/>
              <a:t>년 </a:t>
            </a:r>
            <a:r>
              <a:rPr lang="en-US" altLang="ko-KR" sz="2200" dirty="0"/>
              <a:t>11</a:t>
            </a:r>
            <a:r>
              <a:rPr lang="ko-KR" altLang="en-US" sz="2200" dirty="0"/>
              <a:t>월 </a:t>
            </a:r>
            <a:r>
              <a:rPr lang="en-US" altLang="ko-KR" sz="2200" dirty="0"/>
              <a:t>11</a:t>
            </a:r>
            <a:r>
              <a:rPr lang="ko-KR" altLang="en-US" sz="2200" dirty="0"/>
              <a:t>일 독일의 항복으로 끝난 세계적 규모의 전쟁이다</a:t>
            </a:r>
            <a:r>
              <a:rPr lang="en-US" altLang="ko-KR" sz="2200" dirty="0"/>
              <a:t>. </a:t>
            </a:r>
            <a:endParaRPr lang="en-US" altLang="ko-KR" sz="2200" dirty="0" smtClean="0"/>
          </a:p>
          <a:p>
            <a:pPr fontAlgn="base"/>
            <a:endParaRPr lang="en-US" altLang="ko-KR" sz="2200" dirty="0"/>
          </a:p>
          <a:p>
            <a:pPr fontAlgn="base"/>
            <a:r>
              <a:rPr lang="ko-KR" altLang="en-US" sz="2200" dirty="0" smtClean="0"/>
              <a:t>▶ 이 </a:t>
            </a:r>
            <a:r>
              <a:rPr lang="ko-KR" altLang="en-US" sz="2200" dirty="0"/>
              <a:t>전쟁은 영국</a:t>
            </a:r>
            <a:r>
              <a:rPr lang="en-US" altLang="ko-KR" sz="2200" dirty="0"/>
              <a:t>·</a:t>
            </a:r>
            <a:r>
              <a:rPr lang="ko-KR" altLang="en-US" sz="2200" dirty="0"/>
              <a:t>프랑스</a:t>
            </a:r>
            <a:r>
              <a:rPr lang="en-US" altLang="ko-KR" sz="2200" dirty="0"/>
              <a:t>·</a:t>
            </a:r>
            <a:r>
              <a:rPr lang="ko-KR" altLang="en-US" sz="2200" dirty="0"/>
              <a:t>러시아 등의 </a:t>
            </a:r>
            <a:r>
              <a:rPr lang="ko-KR" altLang="en-US" sz="2200" dirty="0" err="1"/>
              <a:t>협상국</a:t>
            </a:r>
            <a:r>
              <a:rPr lang="en-US" altLang="ko-KR" sz="2200" dirty="0"/>
              <a:t>(</a:t>
            </a:r>
            <a:r>
              <a:rPr lang="ko-KR" altLang="en-US" sz="2200" dirty="0"/>
              <a:t>연합국</a:t>
            </a:r>
            <a:r>
              <a:rPr lang="en-US" altLang="ko-KR" sz="2200" dirty="0"/>
              <a:t>)</a:t>
            </a:r>
            <a:r>
              <a:rPr lang="ko-KR" altLang="en-US" sz="2200" dirty="0"/>
              <a:t>과</a:t>
            </a:r>
            <a:r>
              <a:rPr lang="en-US" altLang="ko-KR" sz="2200" dirty="0"/>
              <a:t>, </a:t>
            </a:r>
            <a:r>
              <a:rPr lang="ko-KR" altLang="en-US" sz="2200" dirty="0"/>
              <a:t>독일</a:t>
            </a:r>
            <a:r>
              <a:rPr lang="en-US" altLang="ko-KR" sz="2200" dirty="0"/>
              <a:t>·</a:t>
            </a:r>
            <a:r>
              <a:rPr lang="ko-KR" altLang="en-US" sz="2200" dirty="0"/>
              <a:t>오스트리아의 동맹국이 양 진영의 중심이 되어 싸운 전쟁</a:t>
            </a:r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775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100571"/>
            <a:ext cx="1161000" cy="10980000"/>
          </a:xfrm>
          <a:prstGeom prst="rect">
            <a:avLst/>
          </a:prstGeom>
        </p:spPr>
      </p:pic>
      <p:sp>
        <p:nvSpPr>
          <p:cNvPr id="20" name="육각형 19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육각형 23"/>
          <p:cNvSpPr/>
          <p:nvPr/>
        </p:nvSpPr>
        <p:spPr>
          <a:xfrm>
            <a:off x="809530" y="2311889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육각형 25"/>
          <p:cNvSpPr/>
          <p:nvPr/>
        </p:nvSpPr>
        <p:spPr>
          <a:xfrm>
            <a:off x="809529" y="38876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/>
          <p:cNvSpPr/>
          <p:nvPr/>
        </p:nvSpPr>
        <p:spPr>
          <a:xfrm>
            <a:off x="1931934" y="1262743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</a:t>
            </a:r>
            <a:r>
              <a:rPr lang="en-US" altLang="ko-KR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화친 조약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육각형 26"/>
          <p:cNvSpPr/>
          <p:nvPr/>
        </p:nvSpPr>
        <p:spPr>
          <a:xfrm>
            <a:off x="1278472" y="1040111"/>
            <a:ext cx="1002194" cy="1151946"/>
          </a:xfrm>
          <a:prstGeom prst="hexagon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육각형 38"/>
          <p:cNvSpPr/>
          <p:nvPr/>
        </p:nvSpPr>
        <p:spPr>
          <a:xfrm>
            <a:off x="1927467" y="2844216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반 막부 </a:t>
            </a:r>
            <a:r>
              <a:rPr lang="ko-KR" altLang="en-US" sz="48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존왕양이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육각형 39"/>
          <p:cNvSpPr/>
          <p:nvPr/>
        </p:nvSpPr>
        <p:spPr>
          <a:xfrm>
            <a:off x="1927467" y="4384195"/>
            <a:ext cx="6450066" cy="88782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막부의 몰락</a:t>
            </a:r>
            <a:endParaRPr lang="ko-KR" altLang="en-US" sz="4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육각형 28"/>
          <p:cNvSpPr/>
          <p:nvPr/>
        </p:nvSpPr>
        <p:spPr>
          <a:xfrm>
            <a:off x="1278472" y="2580090"/>
            <a:ext cx="1002194" cy="1151946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육각형 29"/>
          <p:cNvSpPr/>
          <p:nvPr/>
        </p:nvSpPr>
        <p:spPr>
          <a:xfrm>
            <a:off x="1278472" y="4120069"/>
            <a:ext cx="1002194" cy="1151946"/>
          </a:xfrm>
          <a:prstGeom prst="hexagon">
            <a:avLst/>
          </a:prstGeom>
          <a:solidFill>
            <a:schemeClr val="bg1">
              <a:lumMod val="65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88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1.45833E-6 -0.514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 animBg="1"/>
      <p:bldP spid="38" grpId="0" animBg="1"/>
      <p:bldP spid="27" grpId="0" animBg="1"/>
      <p:bldP spid="39" grpId="0" animBg="1"/>
      <p:bldP spid="40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쌀소동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/>
              <a:t>쌀소동이란</a:t>
            </a:r>
            <a:r>
              <a:rPr lang="en-US" altLang="ko-KR" sz="2400" dirty="0" smtClean="0"/>
              <a:t>?</a:t>
            </a:r>
          </a:p>
          <a:p>
            <a:r>
              <a:rPr lang="ko-KR" altLang="en-US" sz="2400" dirty="0" smtClean="0"/>
              <a:t>▶</a:t>
            </a:r>
            <a:r>
              <a:rPr lang="en-US" altLang="ko-KR" sz="2400" dirty="0" smtClean="0"/>
              <a:t>1918</a:t>
            </a:r>
            <a:r>
              <a:rPr lang="ko-KR" altLang="en-US" sz="2400" dirty="0" smtClean="0"/>
              <a:t>년에 일본 </a:t>
            </a:r>
            <a:r>
              <a:rPr lang="ko-KR" altLang="en-US" sz="2400" dirty="0"/>
              <a:t>민중들이 쌀 도매상들의 가격 담합에 항의한 사건을 말한다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제</a:t>
            </a:r>
            <a:r>
              <a:rPr lang="en-US" altLang="ko-KR" sz="2400" dirty="0"/>
              <a:t>1</a:t>
            </a:r>
            <a:r>
              <a:rPr lang="ko-KR" altLang="en-US" sz="2400" dirty="0"/>
              <a:t>차 세계대전 이후 승전국의 위치에 오른 일본에서는 산업혁명이 진행되었다</a:t>
            </a:r>
            <a:r>
              <a:rPr lang="en-US" altLang="ko-KR" sz="2400" dirty="0"/>
              <a:t>. </a:t>
            </a:r>
            <a:r>
              <a:rPr lang="ko-KR" altLang="en-US" sz="2400" dirty="0"/>
              <a:t>혁명의 영향으로 젊은 농업인구들이 도시로 몰려 농사를 짓는 인구가 줄어든데다가</a:t>
            </a:r>
            <a:r>
              <a:rPr lang="en-US" altLang="ko-KR" sz="2400" dirty="0"/>
              <a:t>, </a:t>
            </a:r>
            <a:r>
              <a:rPr lang="ko-KR" altLang="en-US" sz="2400" dirty="0"/>
              <a:t>지주들에게 쌀을 공급받아서 파는 </a:t>
            </a:r>
            <a:r>
              <a:rPr lang="ko-KR" altLang="en-US" sz="2400" dirty="0" err="1"/>
              <a:t>쌀도매상들이</a:t>
            </a:r>
            <a:r>
              <a:rPr lang="ko-KR" altLang="en-US" sz="2400" dirty="0"/>
              <a:t> 가격을 담합하면서 일본 내 쌀 값은 폭등하였다</a:t>
            </a:r>
            <a:r>
              <a:rPr lang="en-US" altLang="ko-KR" sz="2400" dirty="0"/>
              <a:t>. </a:t>
            </a:r>
            <a:r>
              <a:rPr lang="ko-KR" altLang="en-US" sz="2400" dirty="0"/>
              <a:t>당연히 민중들의 불만은 커졌고</a:t>
            </a:r>
            <a:r>
              <a:rPr lang="en-US" altLang="ko-KR" sz="2400" dirty="0"/>
              <a:t>, 1918</a:t>
            </a:r>
            <a:r>
              <a:rPr lang="ko-KR" altLang="en-US" sz="2400" dirty="0"/>
              <a:t>년 </a:t>
            </a:r>
            <a:r>
              <a:rPr lang="ko-KR" altLang="en-US" sz="2400" dirty="0" err="1"/>
              <a:t>도야마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현에서</a:t>
            </a:r>
            <a:r>
              <a:rPr lang="ko-KR" altLang="en-US" sz="2400" dirty="0"/>
              <a:t> 어부의 아내들이 쌀값을 내리라고 요구하며 쌀가게를 습격하여 불태운 사건을 시작으로 </a:t>
            </a:r>
            <a:r>
              <a:rPr lang="ko-KR" altLang="en-US" sz="2400" dirty="0" err="1"/>
              <a:t>쌀소동사건은</a:t>
            </a:r>
            <a:r>
              <a:rPr lang="ko-KR" altLang="en-US" sz="2400" dirty="0"/>
              <a:t> 번져나간다</a:t>
            </a:r>
            <a:r>
              <a:rPr lang="en-US" altLang="ko-KR" sz="2400" dirty="0"/>
              <a:t>. </a:t>
            </a:r>
            <a:r>
              <a:rPr lang="ko-KR" altLang="en-US" sz="2400" dirty="0"/>
              <a:t>식량공급문제가 사회문제가 될 정도로 악화되자</a:t>
            </a:r>
            <a:r>
              <a:rPr lang="en-US" altLang="ko-KR" sz="2400" dirty="0"/>
              <a:t>, </a:t>
            </a:r>
            <a:r>
              <a:rPr lang="ko-KR" altLang="en-US" sz="2400" dirty="0"/>
              <a:t>일본에서는 </a:t>
            </a:r>
            <a:r>
              <a:rPr lang="en-US" altLang="ko-KR" sz="2400" dirty="0"/>
              <a:t>1920</a:t>
            </a:r>
            <a:r>
              <a:rPr lang="ko-KR" altLang="en-US" sz="2400" dirty="0"/>
              <a:t>년대</a:t>
            </a:r>
            <a:r>
              <a:rPr lang="en-US" altLang="ko-KR" sz="2400" dirty="0"/>
              <a:t>(1920</a:t>
            </a:r>
            <a:r>
              <a:rPr lang="ko-KR" altLang="en-US" sz="2400" dirty="0"/>
              <a:t>년</a:t>
            </a:r>
            <a:r>
              <a:rPr lang="en-US" altLang="ko-KR" sz="2400" dirty="0"/>
              <a:t>~1934</a:t>
            </a:r>
            <a:r>
              <a:rPr lang="ko-KR" altLang="en-US" sz="2400" dirty="0"/>
              <a:t>년</a:t>
            </a:r>
            <a:r>
              <a:rPr lang="en-US" altLang="ko-KR" sz="2400" dirty="0"/>
              <a:t>) </a:t>
            </a:r>
            <a:r>
              <a:rPr lang="ko-KR" altLang="en-US" sz="2400" dirty="0"/>
              <a:t>조선에서 산미증식계획을 실시한다</a:t>
            </a:r>
            <a:r>
              <a:rPr lang="en-US" altLang="ko-KR" sz="2400" dirty="0"/>
              <a:t>. </a:t>
            </a:r>
            <a:r>
              <a:rPr lang="ko-KR" altLang="en-US" sz="2400" dirty="0"/>
              <a:t>산미증식계획은 일본에 대한 쌀 수출량을 증가시켰지만 이로 인해 조선 내의 식량부족문제는 더해져 </a:t>
            </a:r>
            <a:r>
              <a:rPr lang="ko-KR" altLang="en-US" sz="2400" dirty="0" err="1"/>
              <a:t>조선민들은</a:t>
            </a:r>
            <a:r>
              <a:rPr lang="ko-KR" altLang="en-US" sz="2400" dirty="0"/>
              <a:t> 만주에서 들여오는 잡곡 등으로 식량을 충당해가야 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endParaRPr lang="ko-KR" altLang="ko-KR" sz="2400" dirty="0" smtClean="0"/>
          </a:p>
          <a:p>
            <a:endParaRPr lang="ko-KR" altLang="en-US" sz="2400" dirty="0"/>
          </a:p>
          <a:p>
            <a:endParaRPr lang="ko-KR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워싱턴회의와 </a:t>
            </a:r>
            <a:r>
              <a:rPr lang="ko-KR" altLang="en-US" b="1" dirty="0" smtClean="0"/>
              <a:t>워싱턴체제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74455184" descr="EMB000008c058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0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/>
              <a:t>간토대지진과</a:t>
            </a:r>
            <a:r>
              <a:rPr lang="ko-KR" altLang="en-US" b="1" dirty="0" smtClean="0"/>
              <a:t> 조선</a:t>
            </a:r>
            <a:r>
              <a:rPr lang="ko-KR" altLang="en-US" b="1" dirty="0"/>
              <a:t>인 </a:t>
            </a:r>
            <a:r>
              <a:rPr lang="ko-KR" altLang="en-US" b="1" dirty="0" smtClean="0"/>
              <a:t>학살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104256"/>
            <a:ext cx="8229600" cy="3556992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/>
              <a:t>간토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대지진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関東大震災</a:t>
            </a:r>
            <a:r>
              <a:rPr lang="en-US" altLang="ko-KR" sz="2800" dirty="0"/>
              <a:t>) </a:t>
            </a:r>
            <a:r>
              <a:rPr lang="ko-KR" altLang="en-US" sz="2800" dirty="0"/>
              <a:t>또는 관동대지진</a:t>
            </a:r>
            <a:r>
              <a:rPr lang="en-US" altLang="ko-KR" sz="2800" dirty="0"/>
              <a:t>(</a:t>
            </a:r>
            <a:r>
              <a:rPr lang="ko-KR" altLang="en-US" sz="2800" dirty="0"/>
              <a:t>關東大地震</a:t>
            </a:r>
            <a:r>
              <a:rPr lang="en-US" altLang="ko-KR" sz="2800" dirty="0"/>
              <a:t>)</a:t>
            </a:r>
            <a:r>
              <a:rPr lang="ko-KR" altLang="en-US" sz="2800" dirty="0"/>
              <a:t>은 </a:t>
            </a:r>
            <a:r>
              <a:rPr lang="en-US" altLang="ko-KR" sz="2800" dirty="0"/>
              <a:t>1923</a:t>
            </a:r>
            <a:r>
              <a:rPr lang="ko-KR" altLang="en-US" sz="2800" dirty="0"/>
              <a:t>년 </a:t>
            </a:r>
            <a:r>
              <a:rPr lang="en-US" altLang="ko-KR" sz="2800" dirty="0"/>
              <a:t>9</a:t>
            </a:r>
            <a:r>
              <a:rPr lang="ko-KR" altLang="en-US" sz="2800" dirty="0"/>
              <a:t>월 </a:t>
            </a:r>
            <a:r>
              <a:rPr lang="en-US" altLang="ko-KR" sz="2800" dirty="0"/>
              <a:t>1</a:t>
            </a:r>
            <a:r>
              <a:rPr lang="ko-KR" altLang="en-US" sz="2800" dirty="0"/>
              <a:t>일 </a:t>
            </a:r>
            <a:r>
              <a:rPr lang="en-US" altLang="ko-KR" sz="2800" dirty="0"/>
              <a:t>11</a:t>
            </a:r>
            <a:r>
              <a:rPr lang="ko-KR" altLang="en-US" sz="2800" dirty="0"/>
              <a:t>시 </a:t>
            </a:r>
            <a:r>
              <a:rPr lang="en-US" altLang="ko-KR" sz="2800" dirty="0"/>
              <a:t>58</a:t>
            </a:r>
            <a:r>
              <a:rPr lang="ko-KR" altLang="en-US" sz="2800" dirty="0"/>
              <a:t>분 </a:t>
            </a:r>
            <a:r>
              <a:rPr lang="en-US" altLang="ko-KR" sz="2800" dirty="0"/>
              <a:t>32</a:t>
            </a:r>
            <a:r>
              <a:rPr lang="ko-KR" altLang="en-US" sz="2800" dirty="0"/>
              <a:t>초</a:t>
            </a:r>
            <a:r>
              <a:rPr lang="en-US" altLang="ko-KR" sz="2800" dirty="0"/>
              <a:t>(</a:t>
            </a:r>
            <a:r>
              <a:rPr lang="ko-KR" altLang="en-US" sz="2800" dirty="0"/>
              <a:t>일본 표준시</a:t>
            </a:r>
            <a:r>
              <a:rPr lang="en-US" altLang="ko-KR" sz="2800" dirty="0"/>
              <a:t>)</a:t>
            </a:r>
            <a:r>
              <a:rPr lang="ko-KR" altLang="en-US" sz="2800" dirty="0"/>
              <a:t>에 일본 가나가와 현 </a:t>
            </a:r>
            <a:r>
              <a:rPr lang="ko-KR" altLang="en-US" sz="2800" dirty="0" err="1"/>
              <a:t>사가미</a:t>
            </a:r>
            <a:r>
              <a:rPr lang="ko-KR" altLang="en-US" sz="2800" dirty="0"/>
              <a:t> 만을 진앙지로 발생했던 큰 지진이다</a:t>
            </a:r>
            <a:r>
              <a:rPr lang="en-US" altLang="ko-KR" sz="2800" dirty="0"/>
              <a:t>. 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1855</a:t>
            </a:r>
            <a:r>
              <a:rPr lang="ko-KR" altLang="en-US" sz="2800" dirty="0"/>
              <a:t>년에도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지방에서 대지진이 있었으나 일반적으로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대지진은 </a:t>
            </a:r>
            <a:r>
              <a:rPr lang="en-US" altLang="ko-KR" sz="2800" dirty="0"/>
              <a:t>1923</a:t>
            </a:r>
            <a:r>
              <a:rPr lang="ko-KR" altLang="en-US" sz="2800" dirty="0"/>
              <a:t>년에 </a:t>
            </a:r>
            <a:r>
              <a:rPr lang="ko-KR" altLang="en-US" sz="2800" dirty="0" err="1"/>
              <a:t>칸토</a:t>
            </a:r>
            <a:r>
              <a:rPr lang="ko-KR" altLang="en-US" sz="2800" dirty="0"/>
              <a:t> 지방에서 일어난 대지진을 말한다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30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00px-Kanto-daishin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20480" cy="2743200"/>
          </a:xfrm>
          <a:prstGeom prst="rect">
            <a:avLst/>
          </a:prstGeom>
        </p:spPr>
      </p:pic>
      <p:pic>
        <p:nvPicPr>
          <p:cNvPr id="11" name="그림 10" descr="300px-Marunouchi_after_the_Great_Kanto_Earthqu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427984" cy="2808312"/>
          </a:xfrm>
          <a:prstGeom prst="rect">
            <a:avLst/>
          </a:prstGeom>
        </p:spPr>
      </p:pic>
      <p:pic>
        <p:nvPicPr>
          <p:cNvPr id="12" name="그림 11" descr="200px-8-2earthquake-ka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620688"/>
            <a:ext cx="39969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62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다이쇼</a:t>
            </a:r>
            <a:r>
              <a:rPr lang="ko-KR" altLang="en-US" b="1" dirty="0" smtClean="0"/>
              <a:t> 시대의 여러 변화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정치적 변화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경제적 변화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사회적 변화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ko-KR" altLang="en-US" sz="2800" dirty="0" smtClean="0"/>
              <a:t>문화적 변화</a:t>
            </a:r>
            <a:endParaRPr lang="en-US" altLang="ko-KR" sz="2800" dirty="0" smtClean="0"/>
          </a:p>
          <a:p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4017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229600" cy="1512160"/>
          </a:xfrm>
        </p:spPr>
        <p:txBody>
          <a:bodyPr>
            <a:normAutofit/>
          </a:bodyPr>
          <a:lstStyle/>
          <a:p>
            <a:r>
              <a:rPr lang="ko-KR" altLang="en-US" sz="6000" dirty="0" err="1" smtClean="0"/>
              <a:t>쇼와시대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907718"/>
            <a:ext cx="6400800" cy="17526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전기</a:t>
            </a:r>
            <a:r>
              <a:rPr lang="en-US" altLang="ko-KR" dirty="0" smtClean="0">
                <a:solidFill>
                  <a:schemeClr val="bg1"/>
                </a:solidFill>
              </a:rPr>
              <a:t>(1926-1945)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1901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4 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천황 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大正天皇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요시히토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嘉仁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♡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데이메이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황후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貞明天后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사다코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節                     子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의 장남으로 출생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이름은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히로히토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裕仁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1916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입태자례를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치르고 황태자에 오름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1921</a:t>
            </a: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유럽 순방을 마치고 귀국하여 와병한 부친을 대신해 섭정이 되었으며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1923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년 사회주의자 난바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다이스케의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저격을 받았으나 목숨을 건졌다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ko-KR" altLang="en-US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1924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방계 황족인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구니모니야의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나가코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良子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공주와 결혼</a:t>
            </a:r>
            <a:endParaRPr lang="en-US" altLang="ko-KR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1926, 12, 25</a:t>
            </a:r>
          </a:p>
          <a:p>
            <a:pPr algn="l"/>
            <a:r>
              <a:rPr lang="ko-KR" altLang="en-US" dirty="0" err="1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천황의 죽음으로 천황을 계승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연호를 쇼와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昭和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라 하였다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 algn="l"/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1945, 8, 15</a:t>
            </a:r>
          </a:p>
          <a:p>
            <a:pPr algn="l"/>
            <a:r>
              <a:rPr lang="ko-KR" altLang="en-US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라디오 방송에서 일본의 무조건 항복을 요구하는 포츠담 선언을 무조건 수락하는 연설</a:t>
            </a:r>
            <a:r>
              <a:rPr lang="en-US" altLang="ko-KR" dirty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endParaRPr lang="ko-KR" altLang="en-US" dirty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06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 천황의 재위기간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(1926~1989)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 =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쇼와시대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     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태평양 전쟁의 패배를 경계로  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 전전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戰前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)-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전후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戰後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 </a:t>
            </a:r>
          </a:p>
          <a:p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1926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년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12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월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25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일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다이쇼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천황이 죽자 섭정 </a:t>
            </a: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  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히로히토가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천황으로 즉위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연호’             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昭和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)’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로 개원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2" name="오른쪽 화살표 1"/>
          <p:cNvSpPr/>
          <p:nvPr/>
        </p:nvSpPr>
        <p:spPr>
          <a:xfrm>
            <a:off x="2411760" y="4725144"/>
            <a:ext cx="19442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altLang="ko-KR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쇼와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- '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밝은 평화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'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라는 뜻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</a:t>
            </a:r>
            <a:r>
              <a:rPr lang="ko-KR" altLang="en-US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히로히토의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연호에서 따온 것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/>
            </a:r>
            <a:b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</a:br>
            <a:endParaRPr lang="ko-KR" altLang="en-US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어원 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중국고전 서경에서 따온 것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, </a:t>
            </a:r>
          </a:p>
          <a:p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</a:t>
            </a:r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천황의 지배하에 세상이 평화롭고 </a:t>
            </a:r>
          </a:p>
          <a:p>
            <a:r>
              <a:rPr lang="ko-KR" altLang="en-US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           세계가 온화하다는 것을 의미</a:t>
            </a:r>
            <a:r>
              <a:rPr lang="en-US" altLang="ko-KR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278472" y="1040111"/>
            <a:ext cx="7103528" cy="1151946"/>
            <a:chOff x="1704629" y="1040111"/>
            <a:chExt cx="9471371" cy="1151946"/>
          </a:xfrm>
        </p:grpSpPr>
        <p:sp>
          <p:nvSpPr>
            <p:cNvPr id="15" name="육각형 1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육각형 16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09529" y="2311889"/>
            <a:ext cx="7568005" cy="2960126"/>
            <a:chOff x="1079371" y="2311889"/>
            <a:chExt cx="10090673" cy="2960126"/>
          </a:xfrm>
        </p:grpSpPr>
        <p:sp>
          <p:nvSpPr>
            <p:cNvPr id="18" name="육각형 17"/>
            <p:cNvSpPr/>
            <p:nvPr/>
          </p:nvSpPr>
          <p:spPr>
            <a:xfrm>
              <a:off x="1079372" y="2311889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육각형 18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육각형 20"/>
            <p:cNvSpPr/>
            <p:nvPr/>
          </p:nvSpPr>
          <p:spPr>
            <a:xfrm>
              <a:off x="2569956" y="2844216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2" name="육각형 21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1704629" y="2580090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1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-0.08403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0.08403 L -0.03659 -0.0840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1920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년대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정당 </a:t>
            </a:r>
            <a:r>
              <a:rPr lang="ko-KR" altLang="en-US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내각하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대외적으로 협조 노선을 견지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1930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년대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군부 주도하에 대외적으로 만주사변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중일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·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태   </a:t>
            </a:r>
            <a:endParaRPr lang="en-US" altLang="ko-KR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평양전쟁 등 침략전쟁을 감행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국내적으로 파시즘 체제하 국민의 자유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인권     </a:t>
            </a:r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</a:p>
          <a:p>
            <a:r>
              <a:rPr lang="en-US" altLang="ko-KR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   </a:t>
            </a:r>
            <a:r>
              <a:rPr lang="ko-KR" altLang="en-US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억압</a:t>
            </a:r>
            <a:r>
              <a:rPr lang="en-US" altLang="ko-KR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,</a:t>
            </a:r>
            <a:endParaRPr lang="ko-KR" altLang="en-US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  <a:p>
            <a:endParaRPr lang="ko-KR" altLang="en-US" dirty="0"/>
          </a:p>
        </p:txBody>
      </p:sp>
      <p:sp>
        <p:nvSpPr>
          <p:cNvPr id="2" name="아래쪽 화살표 1"/>
          <p:cNvSpPr/>
          <p:nvPr/>
        </p:nvSpPr>
        <p:spPr>
          <a:xfrm>
            <a:off x="4211960" y="1196752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6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pPr>
              <a:buFont typeface="Wingdings" pitchFamily="2" charset="2"/>
              <a:buChar char="§"/>
            </a:pP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1945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년 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8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월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15</a:t>
            </a:r>
            <a:r>
              <a:rPr lang="ko-KR" altLang="en-US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일 패망</a:t>
            </a:r>
            <a:r>
              <a:rPr lang="en-US" altLang="ko-KR" sz="460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Y목각파임B" pitchFamily="18" charset="-127"/>
                <a:ea typeface="HY목각파임B" pitchFamily="18" charset="-127"/>
              </a:rPr>
              <a:t>.</a:t>
            </a:r>
            <a:endParaRPr lang="ko-KR" altLang="en-US" sz="46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47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0851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1]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경제의 혼란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금융공황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, 1927</a:t>
            </a: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44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2]</a:t>
            </a:r>
            <a:r>
              <a:rPr lang="ko-KR" altLang="en-US" sz="44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장작림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ko-KR" altLang="en-US" sz="44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張作霖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)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폭사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(1928)</a:t>
            </a:r>
            <a:r>
              <a:rPr lang="en-US" altLang="ko-KR" sz="4400" b="1" dirty="0">
                <a:ln w="50800"/>
                <a:solidFill>
                  <a:srgbClr val="0070C0"/>
                </a:solidFill>
              </a:rPr>
              <a:t> </a:t>
            </a:r>
            <a:endParaRPr lang="en-US" altLang="ko-KR" sz="4400" b="1" dirty="0" smtClean="0">
              <a:ln w="50800"/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5080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[3]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세계 경제 대공황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(1929)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 </a:t>
            </a: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0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3012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 smtClean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[4]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만주사변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(</a:t>
            </a:r>
            <a:r>
              <a:rPr lang="en-US" altLang="ko-KR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1931)</a:t>
            </a: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/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[5] 5.15 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-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정당 정치의 </a:t>
            </a:r>
            <a:r>
              <a:rPr lang="ko-KR" altLang="en-US" sz="4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종식</a:t>
            </a:r>
            <a:endParaRPr lang="en-US" altLang="ko-KR" sz="44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ln w="1905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[6] 2. 26</a:t>
            </a:r>
            <a:r>
              <a:rPr lang="ko-KR" altLang="en-US" sz="44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사건 </a:t>
            </a:r>
            <a:endParaRPr lang="en-US" altLang="ko-KR" sz="4400" b="1" cap="all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05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805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7]</a:t>
            </a:r>
            <a:r>
              <a:rPr lang="ko-KR" altLang="en-US" sz="4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중일전쟁</a:t>
            </a: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[8]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제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2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차 세계대전의 발발과 일본의 운명 </a:t>
            </a: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800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HY엽서M" pitchFamily="18" charset="-127"/>
              <a:ea typeface="HY엽서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en-US" altLang="ko-KR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[9] </a:t>
            </a:r>
            <a:r>
              <a:rPr lang="ko-KR" altLang="en-US" sz="48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HY엽서M" pitchFamily="18" charset="-127"/>
                <a:ea typeface="HY엽서M" pitchFamily="18" charset="-127"/>
              </a:rPr>
              <a:t>태평양 전쟁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239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45097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151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4" y="2234262"/>
            <a:ext cx="3101479" cy="28500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0411" y="1655178"/>
            <a:ext cx="371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blipFill>
                  <a:blip r:embed="rId5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페리제독</a:t>
            </a:r>
            <a:r>
              <a:rPr lang="ko-KR" altLang="en-US" sz="2800" b="1" dirty="0" smtClean="0">
                <a:blipFill>
                  <a:blip r:embed="rId5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미일화친조약</a:t>
            </a:r>
            <a:endParaRPr lang="ko-KR" altLang="en-US" sz="2800" b="1" dirty="0">
              <a:blipFill>
                <a:blip r:embed="rId5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8319" y="2603949"/>
            <a:ext cx="3590924" cy="387798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미국의 강압에 일본이 굴복한 결과로서 체결</a:t>
            </a:r>
            <a:r>
              <a:rPr lang="en-US" altLang="ko-KR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일본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도쿠가와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막부시대 쇄국체제를 타파한 최초 국제조약</a:t>
            </a:r>
            <a:endParaRPr lang="en-US" altLang="ko-KR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페리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제독의 서양인들이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처음왔을때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얼굴도 다르고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코도크기에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전설 속 요괴 </a:t>
            </a:r>
            <a:r>
              <a:rPr lang="ko-KR" altLang="en-US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덴구처럼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그려져 두려움이 심어짐</a:t>
            </a:r>
            <a:r>
              <a:rPr lang="en-US" altLang="ko-KR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.</a:t>
            </a:r>
            <a:r>
              <a:rPr lang="ko-KR" altLang="en-US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endParaRPr lang="en-US" altLang="ko-KR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endParaRPr lang="ko-KR" altLang="en-US" sz="2000" b="1" dirty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2651541" y="2722420"/>
            <a:ext cx="2463685" cy="1641764"/>
            <a:chOff x="3715500" y="2514600"/>
            <a:chExt cx="2820589" cy="1409700"/>
          </a:xfrm>
        </p:grpSpPr>
        <p:sp>
          <p:nvSpPr>
            <p:cNvPr id="13" name="이등변 삼각형 12"/>
            <p:cNvSpPr/>
            <p:nvPr/>
          </p:nvSpPr>
          <p:spPr>
            <a:xfrm rot="16200000">
              <a:off x="3944097" y="2379065"/>
              <a:ext cx="1228728" cy="1685922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5073627" y="2514600"/>
              <a:ext cx="1462462" cy="1409700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0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23109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09529" y="736137"/>
            <a:ext cx="7572472" cy="4535878"/>
            <a:chOff x="1079371" y="736137"/>
            <a:chExt cx="10096629" cy="4535878"/>
          </a:xfrm>
        </p:grpSpPr>
        <p:sp>
          <p:nvSpPr>
            <p:cNvPr id="33" name="육각형 32"/>
            <p:cNvSpPr/>
            <p:nvPr/>
          </p:nvSpPr>
          <p:spPr>
            <a:xfrm>
              <a:off x="1079372" y="736137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육각형 33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육각형 3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미</a:t>
              </a:r>
              <a:r>
                <a:rPr lang="en-US" altLang="ko-KR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일 화친 조약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6" name="육각형 35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7" name="육각형 36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38" name="육각형 37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43" name="육각형 42"/>
          <p:cNvSpPr/>
          <p:nvPr/>
        </p:nvSpPr>
        <p:spPr>
          <a:xfrm>
            <a:off x="809529" y="7375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274005" y="2602211"/>
            <a:ext cx="7103528" cy="1151946"/>
            <a:chOff x="1704629" y="1040111"/>
            <a:chExt cx="9471371" cy="1151946"/>
          </a:xfrm>
        </p:grpSpPr>
        <p:sp>
          <p:nvSpPr>
            <p:cNvPr id="15" name="육각형 14"/>
            <p:cNvSpPr/>
            <p:nvPr/>
          </p:nvSpPr>
          <p:spPr>
            <a:xfrm>
              <a:off x="2575912" y="12627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7" name="육각형 16"/>
            <p:cNvSpPr/>
            <p:nvPr/>
          </p:nvSpPr>
          <p:spPr>
            <a:xfrm>
              <a:off x="1704629" y="1040111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6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104 -0.31181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104 -0.31181 L -0.03555 -0.31181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55489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15143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반 막부 </a:t>
              </a:r>
              <a:r>
                <a:rPr lang="ko-KR" altLang="en-US" sz="4800" dirty="0" err="1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존왕양이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2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cxnSp>
        <p:nvCxnSpPr>
          <p:cNvPr id="10" name="직선 연결선 9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9169" y="3037325"/>
            <a:ext cx="3059926" cy="24006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막부의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조정무시후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계약의 체결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외세에 굴복하여 개항을 하게 됨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안세이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대옥 </a:t>
            </a:r>
            <a:endParaRPr lang="ko-KR" altLang="en-US" sz="2000" b="1" dirty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83" y="2400218"/>
            <a:ext cx="3048000" cy="2658582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3536614" y="2626774"/>
            <a:ext cx="1735907" cy="1971063"/>
            <a:chOff x="4819185" y="2625957"/>
            <a:chExt cx="1987380" cy="1692453"/>
          </a:xfrm>
        </p:grpSpPr>
        <p:sp>
          <p:nvSpPr>
            <p:cNvPr id="17" name="이등변 삼각형 16"/>
            <p:cNvSpPr/>
            <p:nvPr/>
          </p:nvSpPr>
          <p:spPr>
            <a:xfrm rot="14832373">
              <a:off x="4665445" y="3130985"/>
              <a:ext cx="1341165" cy="1033686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5344103" y="2625957"/>
              <a:ext cx="1462462" cy="14097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10411" y="2167987"/>
            <a:ext cx="371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존왕양이파의</a:t>
            </a:r>
            <a:r>
              <a:rPr lang="ko-KR" alt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확산 원인</a:t>
            </a:r>
            <a:endParaRPr lang="ko-KR" altLang="en-US" sz="2800" b="1" dirty="0">
              <a:blipFill>
                <a:blip r:embed="rId6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0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09529" y="736137"/>
            <a:ext cx="7572472" cy="3884410"/>
            <a:chOff x="1079371" y="736137"/>
            <a:chExt cx="10096629" cy="3884410"/>
          </a:xfrm>
        </p:grpSpPr>
        <p:sp>
          <p:nvSpPr>
            <p:cNvPr id="19" name="육각형 18"/>
            <p:cNvSpPr/>
            <p:nvPr/>
          </p:nvSpPr>
          <p:spPr>
            <a:xfrm>
              <a:off x="1079371" y="3887641"/>
              <a:ext cx="850171" cy="732906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079372" y="736137"/>
              <a:ext cx="10096628" cy="2995899"/>
              <a:chOff x="1079372" y="736137"/>
              <a:chExt cx="10096628" cy="2995899"/>
            </a:xfrm>
          </p:grpSpPr>
          <p:sp>
            <p:nvSpPr>
              <p:cNvPr id="14" name="육각형 13"/>
              <p:cNvSpPr/>
              <p:nvPr/>
            </p:nvSpPr>
            <p:spPr>
              <a:xfrm>
                <a:off x="1079372" y="736137"/>
                <a:ext cx="850171" cy="732906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" name="그룹 3"/>
              <p:cNvGrpSpPr/>
              <p:nvPr/>
            </p:nvGrpSpPr>
            <p:grpSpPr>
              <a:xfrm>
                <a:off x="1704629" y="1040111"/>
                <a:ext cx="9471371" cy="1151946"/>
                <a:chOff x="1704629" y="1040111"/>
                <a:chExt cx="9471371" cy="1151946"/>
              </a:xfrm>
            </p:grpSpPr>
            <p:sp>
              <p:nvSpPr>
                <p:cNvPr id="15" name="육각형 14"/>
                <p:cNvSpPr/>
                <p:nvPr/>
              </p:nvSpPr>
              <p:spPr>
                <a:xfrm>
                  <a:off x="2575912" y="1262743"/>
                  <a:ext cx="8600088" cy="88782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미</a:t>
                  </a:r>
                  <a:r>
                    <a:rPr lang="en-US" altLang="ko-KR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,</a:t>
                  </a:r>
                  <a:r>
                    <a:rPr lang="ko-KR" altLang="en-US" sz="4800" dirty="0" smtClean="0">
                      <a:solidFill>
                        <a:schemeClr val="tx1"/>
                      </a:solidFill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일 화친 조약</a:t>
                  </a:r>
                  <a:endParaRPr lang="ko-KR" altLang="en-US" sz="4800" dirty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  <p:sp>
              <p:nvSpPr>
                <p:cNvPr id="17" name="육각형 16"/>
                <p:cNvSpPr/>
                <p:nvPr/>
              </p:nvSpPr>
              <p:spPr>
                <a:xfrm>
                  <a:off x="1704629" y="1040111"/>
                  <a:ext cx="1336258" cy="1151946"/>
                </a:xfrm>
                <a:prstGeom prst="hexagon">
                  <a:avLst/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6000" dirty="0" smtClean="0">
                      <a:latin typeface="HY견고딕" panose="02030600000101010101" pitchFamily="18" charset="-127"/>
                      <a:ea typeface="HY견고딕" panose="02030600000101010101" pitchFamily="18" charset="-127"/>
                    </a:rPr>
                    <a:t>1</a:t>
                  </a:r>
                  <a:endParaRPr lang="ko-KR" altLang="en-US" sz="6000" dirty="0">
                    <a:latin typeface="HY견고딕" panose="02030600000101010101" pitchFamily="18" charset="-127"/>
                    <a:ea typeface="HY견고딕" panose="02030600000101010101" pitchFamily="18" charset="-127"/>
                  </a:endParaRPr>
                </a:p>
              </p:txBody>
            </p:sp>
          </p:grpSp>
          <p:sp>
            <p:nvSpPr>
              <p:cNvPr id="18" name="육각형 17"/>
              <p:cNvSpPr/>
              <p:nvPr/>
            </p:nvSpPr>
            <p:spPr>
              <a:xfrm>
                <a:off x="1079372" y="2311889"/>
                <a:ext cx="850171" cy="732906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육각형 20"/>
              <p:cNvSpPr/>
              <p:nvPr/>
            </p:nvSpPr>
            <p:spPr>
              <a:xfrm>
                <a:off x="2569956" y="2844216"/>
                <a:ext cx="8600088" cy="887820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800" dirty="0" smtClean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반 막부 </a:t>
                </a:r>
                <a:r>
                  <a:rPr lang="ko-KR" altLang="en-US" sz="4800" dirty="0" err="1" smtClean="0">
                    <a:solidFill>
                      <a:schemeClr val="tx1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존왕양이</a:t>
                </a:r>
                <a:endParaRPr lang="ko-KR" altLang="en-US" sz="480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23" name="육각형 22"/>
              <p:cNvSpPr/>
              <p:nvPr/>
            </p:nvSpPr>
            <p:spPr>
              <a:xfrm>
                <a:off x="1704629" y="2580090"/>
                <a:ext cx="1336258" cy="1151946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6000" dirty="0" smtClean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</a:t>
                </a:r>
                <a:endParaRPr lang="ko-KR" altLang="en-US" sz="60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</p:grpSp>
      <p:sp>
        <p:nvSpPr>
          <p:cNvPr id="20" name="육각형 19"/>
          <p:cNvSpPr/>
          <p:nvPr/>
        </p:nvSpPr>
        <p:spPr>
          <a:xfrm>
            <a:off x="809529" y="737541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278472" y="4120069"/>
            <a:ext cx="7099061" cy="1151946"/>
            <a:chOff x="1704629" y="4120069"/>
            <a:chExt cx="9465415" cy="1151946"/>
          </a:xfrm>
        </p:grpSpPr>
        <p:sp>
          <p:nvSpPr>
            <p:cNvPr id="22" name="육각형 21"/>
            <p:cNvSpPr/>
            <p:nvPr/>
          </p:nvSpPr>
          <p:spPr>
            <a:xfrm>
              <a:off x="2569956" y="4384195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1704629" y="4120069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9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0027 -0.53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7 -0.5331 L -0.03489 -0.5331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142" r="84075" b="9611"/>
          <a:stretch/>
        </p:blipFill>
        <p:spPr>
          <a:xfrm>
            <a:off x="0" y="-468871"/>
            <a:ext cx="1161000" cy="10980000"/>
          </a:xfrm>
          <a:prstGeom prst="rect">
            <a:avLst/>
          </a:prstGeom>
        </p:spPr>
      </p:pic>
      <p:sp>
        <p:nvSpPr>
          <p:cNvPr id="14" name="육각형 13"/>
          <p:cNvSpPr/>
          <p:nvPr/>
        </p:nvSpPr>
        <p:spPr>
          <a:xfrm>
            <a:off x="809530" y="736137"/>
            <a:ext cx="637628" cy="732906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55489" y="473854"/>
            <a:ext cx="7103528" cy="1151946"/>
            <a:chOff x="1857029" y="1192511"/>
            <a:chExt cx="9471371" cy="1151946"/>
          </a:xfrm>
        </p:grpSpPr>
        <p:sp>
          <p:nvSpPr>
            <p:cNvPr id="20" name="육각형 19"/>
            <p:cNvSpPr/>
            <p:nvPr/>
          </p:nvSpPr>
          <p:spPr>
            <a:xfrm>
              <a:off x="2728312" y="1444171"/>
              <a:ext cx="8600088" cy="88782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smtClean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막부의 몰락</a:t>
              </a:r>
              <a:endParaRPr lang="ko-KR" altLang="en-US" sz="4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4" name="육각형 23"/>
            <p:cNvSpPr/>
            <p:nvPr/>
          </p:nvSpPr>
          <p:spPr>
            <a:xfrm>
              <a:off x="1857029" y="1192511"/>
              <a:ext cx="1336258" cy="1151946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60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1161000" y="6351318"/>
            <a:ext cx="7983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2026" y="2698190"/>
            <a:ext cx="4207541" cy="286232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</a:t>
            </a:r>
            <a:r>
              <a:rPr lang="ko-KR" altLang="en-US" sz="2000" b="1" dirty="0" err="1" smtClean="0">
                <a:latin typeface="a하늘L" panose="02020600000000000000" pitchFamily="18" charset="-127"/>
                <a:ea typeface="a하늘L" panose="02020600000000000000" pitchFamily="18" charset="-127"/>
              </a:rPr>
              <a:t>삿쵸동맹의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 압박과 막부세력의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구 정부 신정부의 전쟁에서 신정부의 승리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(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보신전쟁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(1868~1869</a:t>
            </a: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년</a:t>
            </a:r>
            <a:r>
              <a:rPr lang="en-US" altLang="ko-KR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b="1" dirty="0" smtClean="0">
                <a:latin typeface="a하늘L" panose="02020600000000000000" pitchFamily="18" charset="-127"/>
                <a:ea typeface="a하늘L" panose="02020600000000000000" pitchFamily="18" charset="-127"/>
              </a:rPr>
              <a:t>신정부의 들어서게 되는데 이를 메이지 유신이라 함</a:t>
            </a:r>
            <a:endParaRPr lang="en-US" altLang="ko-KR" sz="2000" b="1" dirty="0" smtClean="0">
              <a:latin typeface="a하늘L" panose="02020600000000000000" pitchFamily="18" charset="-127"/>
              <a:ea typeface="a하늘L" panose="0202060000000000000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67" y="3064189"/>
            <a:ext cx="2460412" cy="1924168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 rot="19340488">
            <a:off x="2294474" y="3530638"/>
            <a:ext cx="2463685" cy="1641764"/>
            <a:chOff x="3715500" y="2514600"/>
            <a:chExt cx="2820589" cy="1409700"/>
          </a:xfrm>
        </p:grpSpPr>
        <p:sp>
          <p:nvSpPr>
            <p:cNvPr id="13" name="이등변 삼각형 12"/>
            <p:cNvSpPr/>
            <p:nvPr/>
          </p:nvSpPr>
          <p:spPr>
            <a:xfrm rot="16200000">
              <a:off x="3944097" y="2379065"/>
              <a:ext cx="1228728" cy="1685922"/>
            </a:xfrm>
            <a:prstGeom prst="triangle">
              <a:avLst>
                <a:gd name="adj" fmla="val 2948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  <a:alpha val="7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2259512">
              <a:off x="5073627" y="2514600"/>
              <a:ext cx="1462462" cy="14097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381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79237" y="1918603"/>
            <a:ext cx="371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dirty="0" err="1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메이지정부</a:t>
            </a:r>
            <a:r>
              <a:rPr lang="ko-KR" altLang="en-US" sz="2800" b="1" dirty="0" smtClean="0">
                <a:blipFill>
                  <a:blip r:embed="rId6"/>
                  <a:stretch>
                    <a:fillRect/>
                  </a:stretch>
                </a:blipFill>
                <a:latin typeface="HY견고딕" panose="02030600000101010101" pitchFamily="18" charset="-127"/>
                <a:ea typeface="HY견고딕" panose="02030600000101010101" pitchFamily="18" charset="-127"/>
              </a:rPr>
              <a:t> 등장 </a:t>
            </a:r>
            <a:endParaRPr lang="ko-KR" altLang="en-US" sz="2800" b="1" dirty="0">
              <a:blipFill>
                <a:blip r:embed="rId6"/>
                <a:stretch>
                  <a:fillRect/>
                </a:stretch>
              </a:blip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4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</TotalTime>
  <Words>1560</Words>
  <Application>Microsoft Office PowerPoint</Application>
  <PresentationFormat>화면 슬라이드 쇼(4:3)</PresentationFormat>
  <Paragraphs>406</Paragraphs>
  <Slides>44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가을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메이지 시대의 일본</vt:lpstr>
      <vt:lpstr>일본의 개항</vt:lpstr>
      <vt:lpstr>공무합체운동과 존왕양이운동</vt:lpstr>
      <vt:lpstr>메이지 정부의 근대적 개혁 정책</vt:lpstr>
      <vt:lpstr>메이지 정부의 근대적 개혁 정책</vt:lpstr>
      <vt:lpstr>메이지 정부의 근대적 개혁 정책</vt:lpstr>
      <vt:lpstr>메이지 정부의 근대적 개혁 정책</vt:lpstr>
      <vt:lpstr>메이지 정부의 근대적 개혁 정책</vt:lpstr>
      <vt:lpstr>헌법 제정과 국회 운영</vt:lpstr>
      <vt:lpstr>헌법 제정과 국회 운영</vt:lpstr>
      <vt:lpstr>헌법 제정과 국회 운영</vt:lpstr>
      <vt:lpstr>메이지 정부의 외교 정책</vt:lpstr>
      <vt:lpstr>메이지 정부의 외교 정책</vt:lpstr>
      <vt:lpstr>메이지 정부의 외교 정책</vt:lpstr>
      <vt:lpstr>메이지 정부의 외교 정책</vt:lpstr>
      <vt:lpstr>참고문헌</vt:lpstr>
      <vt:lpstr>다이쇼 시대</vt:lpstr>
      <vt:lpstr>다이쇼 천황</vt:lpstr>
      <vt:lpstr>다이쇼 데모크라시</vt:lpstr>
      <vt:lpstr>제 1차세계대전</vt:lpstr>
      <vt:lpstr>쌀소동</vt:lpstr>
      <vt:lpstr>워싱턴회의와 워싱턴체제</vt:lpstr>
      <vt:lpstr>간토대지진과 조선인 학살</vt:lpstr>
      <vt:lpstr>PowerPoint 프레젠테이션</vt:lpstr>
      <vt:lpstr>다이쇼 시대의 여러 변화</vt:lpstr>
      <vt:lpstr>쇼와시대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Koo</dc:creator>
  <cp:lastModifiedBy>Koo</cp:lastModifiedBy>
  <cp:revision>9</cp:revision>
  <dcterms:created xsi:type="dcterms:W3CDTF">2015-09-30T01:26:44Z</dcterms:created>
  <dcterms:modified xsi:type="dcterms:W3CDTF">2015-11-11T11:40:46Z</dcterms:modified>
</cp:coreProperties>
</file>