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828" r:id="rId6"/>
    <p:sldMasterId id="2147483830" r:id="rId7"/>
    <p:sldMasterId id="2147483832" r:id="rId8"/>
    <p:sldMasterId id="2147483834" r:id="rId9"/>
  </p:sldMasterIdLst>
  <p:notesMasterIdLst>
    <p:notesMasterId r:id="rId59"/>
  </p:notesMasterIdLst>
  <p:sldIdLst>
    <p:sldId id="256" r:id="rId10"/>
    <p:sldId id="335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21" r:id="rId24"/>
    <p:sldId id="312" r:id="rId25"/>
    <p:sldId id="337" r:id="rId26"/>
    <p:sldId id="314" r:id="rId27"/>
    <p:sldId id="315" r:id="rId28"/>
    <p:sldId id="316" r:id="rId29"/>
    <p:sldId id="317" r:id="rId30"/>
    <p:sldId id="338" r:id="rId31"/>
    <p:sldId id="339" r:id="rId32"/>
    <p:sldId id="257" r:id="rId33"/>
    <p:sldId id="272" r:id="rId34"/>
    <p:sldId id="288" r:id="rId35"/>
    <p:sldId id="265" r:id="rId36"/>
    <p:sldId id="294" r:id="rId37"/>
    <p:sldId id="293" r:id="rId38"/>
    <p:sldId id="284" r:id="rId39"/>
    <p:sldId id="283" r:id="rId40"/>
    <p:sldId id="282" r:id="rId41"/>
    <p:sldId id="289" r:id="rId42"/>
    <p:sldId id="291" r:id="rId43"/>
    <p:sldId id="292" r:id="rId44"/>
    <p:sldId id="309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40" r:id="rId58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2A806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2" autoAdjust="0"/>
    <p:restoredTop sz="94660"/>
  </p:normalViewPr>
  <p:slideViewPr>
    <p:cSldViewPr>
      <p:cViewPr>
        <p:scale>
          <a:sx n="100" d="100"/>
          <a:sy n="100" d="100"/>
        </p:scale>
        <p:origin x="-1320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AA6B71B4-5705-4A73-ACFC-5383EEEB760E}" type="datetimeFigureOut">
              <a:rPr lang="ko-KR" altLang="en-US"/>
              <a:pPr>
                <a:defRPr/>
              </a:pPr>
              <a:t>2015-09-30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69AECAE4-A55F-439B-A9DE-F580CD6CA83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7666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9027F485-E714-4A15-805C-62C17754C5C3}" type="slidenum">
              <a:rPr lang="ko-KR" altLang="en-US" smtClean="0"/>
              <a:pPr eaLnBrk="1" hangingPunct="1"/>
              <a:t>6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D0A293DD-A578-45FD-A595-9A64A43DDEF8}" type="slidenum">
              <a:rPr lang="ko-KR" altLang="en-US" smtClean="0"/>
              <a:pPr eaLnBrk="1" hangingPunct="1"/>
              <a:t>45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D197A0DF-ECF8-4E52-825B-CC8981864A45}" type="slidenum">
              <a:rPr lang="ko-KR" altLang="en-US" smtClean="0"/>
              <a:pPr eaLnBrk="1" hangingPunct="1"/>
              <a:t>46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07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512348F0-401D-417E-AAEA-BC280001040E}" type="slidenum">
              <a:rPr lang="ko-KR" altLang="en-US" smtClean="0"/>
              <a:pPr eaLnBrk="1" hangingPunct="1"/>
              <a:t>47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38047FE2-17DA-4285-A651-E02630F2F3C5}" type="slidenum">
              <a:rPr lang="ko-KR" altLang="en-US" smtClean="0"/>
              <a:pPr eaLnBrk="1" hangingPunct="1"/>
              <a:t>48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그르이 내용이 너무 많음 문장으로 요약이 필요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AECAE4-A55F-439B-A9DE-F580CD6CA83F}" type="slidenum">
              <a:rPr lang="ko-KR" altLang="en-US" smtClean="0"/>
              <a:pPr>
                <a:defRPr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9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  <p:sp>
        <p:nvSpPr>
          <p:cNvPr id="245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7E289EC5-2077-4751-98A7-6F0060CB4BF1}" type="slidenum">
              <a:rPr lang="ko-KR" altLang="en-US" smtClean="0"/>
              <a:pPr eaLnBrk="1" hangingPunct="1"/>
              <a:t>18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페이지 전환이 다 다름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AECAE4-A55F-439B-A9DE-F580CD6CA83F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2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45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7E289EC5-2077-4751-98A7-6F0060CB4BF1}" type="slidenum">
              <a:rPr lang="ko-KR" altLang="en-US" smtClean="0"/>
              <a:pPr eaLnBrk="1" hangingPunct="1"/>
              <a:t>27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10674E5F-1A48-49EA-AD8A-37A2868824D2}" type="slidenum">
              <a:rPr lang="ko-KR" altLang="en-US">
                <a:solidFill>
                  <a:prstClr val="black"/>
                </a:solidFill>
              </a:rPr>
              <a:pPr eaLnBrk="1" hangingPunct="1"/>
              <a:t>33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07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95858813-3A85-4DBC-ABD8-16DC0789C329}" type="slidenum">
              <a:rPr lang="ko-KR" altLang="en-US">
                <a:solidFill>
                  <a:prstClr val="black"/>
                </a:solidFill>
              </a:rPr>
              <a:pPr eaLnBrk="1" hangingPunct="1"/>
              <a:t>34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803BD997-1702-4183-AC22-AECDDE1FA2DA}" type="slidenum">
              <a:rPr lang="ko-KR" altLang="en-US">
                <a:solidFill>
                  <a:prstClr val="black"/>
                </a:solidFill>
              </a:rPr>
              <a:pPr eaLnBrk="1" hangingPunct="1"/>
              <a:t>35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https://www.youtube.com/watch?v=OvG8LGKyC24 (</a:t>
            </a:r>
            <a:r>
              <a:rPr lang="ko-KR" altLang="en-US" smtClean="0"/>
              <a:t>동일본 대지진</a:t>
            </a:r>
            <a:r>
              <a:rPr lang="en-US" altLang="ko-KR" smtClean="0"/>
              <a:t>)</a:t>
            </a:r>
            <a:endParaRPr lang="ko-KR" altLang="en-US" smtClean="0"/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fld id="{B1947ED2-419D-44DC-84B5-4FF68DC1643D}" type="slidenum">
              <a:rPr lang="ko-KR" altLang="en-US" smtClean="0"/>
              <a:pPr eaLnBrk="1" hangingPunct="1"/>
              <a:t>44</a:t>
            </a:fld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39FD18E-9F5B-4F67-A9D9-4EEE9BF78A35}" type="datetimeFigureOut">
              <a:rPr lang="ko-KR" altLang="en-US"/>
              <a:pPr>
                <a:defRPr/>
              </a:pPr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7C6D7915-F838-43EC-A704-E5646909453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90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184B951-DAB5-4D36-BA38-136FAA567ED0}" type="datetimeFigureOut">
              <a:rPr lang="ko-KR" altLang="en-US"/>
              <a:pPr>
                <a:defRPr/>
              </a:pPr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1354C5B-3AEC-47C1-9FE5-9F3831A0BB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307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52AFB7EA-A215-44F8-AFCB-1EB0FB6E4429}" type="datetimeFigureOut">
              <a:rPr lang="ko-KR" altLang="en-US"/>
              <a:pPr>
                <a:defRPr/>
              </a:pPr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9120127-588F-4C69-8B8F-60D7ADD1E2B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76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D068A8F-2C5A-4B1C-B122-F7CBFF05FC57}" type="datetimeFigureOut">
              <a:rPr lang="ko-KR" altLang="en-US"/>
              <a:pPr>
                <a:defRPr/>
              </a:pPr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F9F6069F-76C3-4D6E-B6B4-2B897C252BE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2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9DA1245-DD48-4A5B-B6B5-B81A7A3E115F}" type="datetimeFigureOut">
              <a:rPr lang="ko-KR" altLang="en-US"/>
              <a:pPr>
                <a:defRPr/>
              </a:pPr>
              <a:t>2015-09-30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4B988B9-12ED-49D7-9956-EE5C1E4AEB8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69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3CB42EB-A567-4CC8-83A9-444FC212CB8C}" type="datetimeFigureOut">
              <a:rPr lang="ko-KR" altLang="en-US">
                <a:solidFill>
                  <a:prstClr val="black"/>
                </a:solidFill>
              </a:rPr>
              <a:pPr>
                <a:defRPr/>
              </a:pPr>
              <a:t>2015-09-30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7B01778D-661A-4A4A-8709-F9258E06E73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1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A469973-B4F9-4E27-990A-5E514DEBC6B8}" type="datetimeFigureOut">
              <a:rPr lang="ko-KR" altLang="en-US">
                <a:solidFill>
                  <a:prstClr val="black"/>
                </a:solidFill>
              </a:rPr>
              <a:pPr>
                <a:defRPr/>
              </a:pPr>
              <a:t>2015-09-30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2496A32-7528-4D57-8CFF-99A3708838B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4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A469973-B4F9-4E27-990A-5E514DEBC6B8}" type="datetimeFigureOut">
              <a:rPr lang="ko-KR" altLang="en-US">
                <a:solidFill>
                  <a:prstClr val="black"/>
                </a:solidFill>
              </a:rPr>
              <a:pPr>
                <a:defRPr/>
              </a:pPr>
              <a:t>2015-09-30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2496A32-7528-4D57-8CFF-99A3708838B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54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A469973-B4F9-4E27-990A-5E514DEBC6B8}" type="datetimeFigureOut">
              <a:rPr lang="ko-KR" altLang="en-US">
                <a:solidFill>
                  <a:prstClr val="black"/>
                </a:solidFill>
              </a:rPr>
              <a:pPr>
                <a:defRPr/>
              </a:pPr>
              <a:t>2015-09-30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2496A32-7528-4D57-8CFF-99A3708838B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2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6" descr="표지배경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그림 2" descr="로고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771525"/>
            <a:ext cx="8636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그림 242" descr="월드지도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19193" r="42424" b="46465"/>
          <a:stretch>
            <a:fillRect/>
          </a:stretch>
        </p:blipFill>
        <p:spPr bwMode="auto">
          <a:xfrm>
            <a:off x="419100" y="1462088"/>
            <a:ext cx="40100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6" descr="월드비즈니스목차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2" descr="로고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620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그림 242" descr="월드지도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19193" r="42424" b="46465"/>
          <a:stretch>
            <a:fillRect/>
          </a:stretch>
        </p:blipFill>
        <p:spPr bwMode="auto">
          <a:xfrm>
            <a:off x="179388" y="4724400"/>
            <a:ext cx="3529012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월드비즈니스내지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그림 2" descr="로고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620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월드비즈니스내지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2" descr="로고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88913"/>
            <a:ext cx="863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6" descr="월드비즈니스내지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2" descr="로고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82575"/>
            <a:ext cx="2254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월드비즈니스내지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그림 2" descr="로고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620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5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월드비즈니스내지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그림 2" descr="로고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620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83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월드비즈니스내지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그림 2" descr="로고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620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65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월드비즈니스내지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그림 2" descr="로고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620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82%AC%EC%9D%B4%ED%8C%90_%EC%A0%84%ED%88%AC" TargetMode="External"/><Relationship Id="rId2" Type="http://schemas.openxmlformats.org/officeDocument/2006/relationships/hyperlink" Target="https://ko.wikipedia.org/wiki/1944%EB%85%84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ko.wikipedia.org/wiki/B-29" TargetMode="External"/><Relationship Id="rId4" Type="http://schemas.openxmlformats.org/officeDocument/2006/relationships/hyperlink" Target="https://ko.wikipedia.org/wiki/%EC%9D%B4%EC%98%A4%EC%A7%80%EB%A7%88_%EC%A0%84%ED%88%A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8%EC%9B%94_15%EC%9D%BC" TargetMode="External"/><Relationship Id="rId2" Type="http://schemas.openxmlformats.org/officeDocument/2006/relationships/hyperlink" Target="https://ko.wikipedia.org/wiki/%EC%86%8C%EB%A0%A8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pds25.egloos.com/pds/201507/13/68/b0061568_55a3b5a8b29d8.jpg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49.jpe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ko.wikipedia.org/wiki/%EC%A0%9C1%EC%B0%A8_%EC%84%B8%EA%B3%84_%EB%8C%80%EC%A0%84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B%AF%B8%EB%93%9C%EC%9B%A8%EC%9D%B4_%ED%95%B4%EC%A0%8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ko.wikipedia.org/wiki/6%EC%9B%94_5%EC%9D%BC" TargetMode="External"/><Relationship Id="rId4" Type="http://schemas.openxmlformats.org/officeDocument/2006/relationships/hyperlink" Target="https://ko.wikipedia.org/wiki/1942%EB%85%8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72616" y="3485207"/>
            <a:ext cx="10945216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r>
              <a:rPr kumimoji="0" lang="ko-KR" altLang="en-US" sz="5400" b="1" dirty="0" smtClean="0">
                <a:solidFill>
                  <a:srgbClr val="FFC000"/>
                </a:solidFill>
                <a:latin typeface="a가을소풍M" pitchFamily="18" charset="-127"/>
                <a:ea typeface="a가을소풍M" pitchFamily="18" charset="-127"/>
                <a:cs typeface="Arial" pitchFamily="34" charset="0"/>
              </a:rPr>
              <a:t>현</a:t>
            </a:r>
            <a:r>
              <a:rPr kumimoji="0" lang="ko-KR" altLang="en-US" sz="5400" b="1" dirty="0" smtClean="0">
                <a:solidFill>
                  <a:schemeClr val="bg1"/>
                </a:solidFill>
                <a:latin typeface="a가을소풍M" pitchFamily="18" charset="-127"/>
                <a:ea typeface="a가을소풍M" pitchFamily="18" charset="-127"/>
                <a:cs typeface="Arial" pitchFamily="34" charset="0"/>
              </a:rPr>
              <a:t>대의 일본</a:t>
            </a:r>
            <a:endParaRPr kumimoji="0" lang="en-US" altLang="ko-KR" sz="5400" b="1" dirty="0" smtClean="0">
              <a:solidFill>
                <a:schemeClr val="bg1"/>
              </a:solidFill>
              <a:latin typeface="a가을소풍M" pitchFamily="18" charset="-127"/>
              <a:ea typeface="a가을소풍M" pitchFamily="18" charset="-127"/>
              <a:cs typeface="Arial" pitchFamily="34" charset="0"/>
            </a:endParaRPr>
          </a:p>
        </p:txBody>
      </p:sp>
      <p:sp>
        <p:nvSpPr>
          <p:cNvPr id="3" name="직사각형 4"/>
          <p:cNvSpPr>
            <a:spLocks noChangeArrowheads="1"/>
          </p:cNvSpPr>
          <p:nvPr/>
        </p:nvSpPr>
        <p:spPr bwMode="auto">
          <a:xfrm>
            <a:off x="2728515" y="5373216"/>
            <a:ext cx="3542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chemeClr val="bg1"/>
                </a:solidFill>
                <a:latin typeface="a가을소풍B" pitchFamily="18" charset="-127"/>
                <a:ea typeface="a가을소풍B" pitchFamily="18" charset="-127"/>
                <a:cs typeface="Arial" charset="0"/>
              </a:rPr>
              <a:t>- </a:t>
            </a:r>
            <a:r>
              <a:rPr kumimoji="0" lang="ko-KR" altLang="en-US" b="1" dirty="0" smtClean="0">
                <a:solidFill>
                  <a:schemeClr val="bg1"/>
                </a:solidFill>
                <a:latin typeface="a가을소풍B" pitchFamily="18" charset="-127"/>
                <a:ea typeface="a가을소풍B" pitchFamily="18" charset="-127"/>
                <a:cs typeface="Arial" charset="0"/>
              </a:rPr>
              <a:t>윤종범 김진희 이동림 하승엽 </a:t>
            </a:r>
            <a:r>
              <a:rPr kumimoji="0" lang="en-US" altLang="ko-KR" b="1" dirty="0" smtClean="0">
                <a:solidFill>
                  <a:schemeClr val="bg1"/>
                </a:solidFill>
                <a:latin typeface="a가을소풍B" pitchFamily="18" charset="-127"/>
                <a:ea typeface="a가을소풍B" pitchFamily="18" charset="-127"/>
                <a:cs typeface="Arial" charset="0"/>
              </a:rPr>
              <a:t>-</a:t>
            </a:r>
            <a:endParaRPr kumimoji="0" lang="en-US" altLang="ko-KR" b="1" dirty="0">
              <a:solidFill>
                <a:schemeClr val="bg1"/>
              </a:solidFill>
              <a:latin typeface="a가을소풍B" pitchFamily="18" charset="-127"/>
              <a:ea typeface="a가을소풍B" pitchFamily="18" charset="-127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1443595"/>
            <a:ext cx="80184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이후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2" tooltip="1944년"/>
              </a:rPr>
              <a:t>1944년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의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3" tooltip="사이판 전투"/>
              </a:rPr>
              <a:t>사이판 상륙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ko-KR" sz="24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4" tooltip="이오지마 전투"/>
              </a:rPr>
              <a:t>이오지마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4" tooltip="이오지마 전투"/>
              </a:rPr>
              <a:t>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4" tooltip="이오지마 전투"/>
              </a:rPr>
              <a:t>전투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1945년 2월~3월) 등으로 태평양에 항공 기지를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확보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미국은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5" tooltip="B-29"/>
              </a:rPr>
              <a:t>B-29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등의 고고도 폭격기를 동원한 일본 내 대도시에 대한 전략 폭격을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개시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r>
              <a:rPr lang="en-US" altLang="ko-KR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1945</a:t>
            </a:r>
            <a:r>
              <a:rPr lang="ko-KR" altLang="en-US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년 </a:t>
            </a:r>
            <a:r>
              <a:rPr lang="en-US" altLang="ko-KR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8</a:t>
            </a:r>
            <a:r>
              <a:rPr lang="ko-KR" altLang="en-US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월</a:t>
            </a:r>
            <a:r>
              <a:rPr lang="en-US" altLang="ko-KR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6</a:t>
            </a:r>
            <a:r>
              <a:rPr lang="ko-KR" altLang="en-US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일 및 </a:t>
            </a:r>
            <a:r>
              <a:rPr lang="en-US" altLang="ko-KR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8</a:t>
            </a:r>
            <a:r>
              <a:rPr lang="ko-KR" altLang="en-US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월</a:t>
            </a:r>
            <a:r>
              <a:rPr lang="en-US" altLang="ko-KR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9</a:t>
            </a:r>
            <a:r>
              <a:rPr lang="ko-KR" altLang="en-US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일에 히로시마 와 </a:t>
            </a:r>
            <a:r>
              <a:rPr lang="ko-KR" altLang="en-US" sz="2400" dirty="0" err="1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나가사키</a:t>
            </a:r>
            <a:r>
              <a:rPr lang="ko-KR" altLang="en-US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 에 원자폭탄을 투하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. </a:t>
            </a:r>
            <a:endParaRPr lang="ko-KR" altLang="en-US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804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종범\Desktop\크기변환_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 rot="16200000">
            <a:off x="2661220" y="3284984"/>
            <a:ext cx="1224136" cy="5040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5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0.58819 " pathEditMode="relative" rAng="0" ptsTypes="AA">
                                      <p:cBhvr>
                                        <p:cTn id="6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"/>
          <p:cNvGrpSpPr>
            <a:grpSpLocks/>
          </p:cNvGrpSpPr>
          <p:nvPr/>
        </p:nvGrpSpPr>
        <p:grpSpPr bwMode="auto">
          <a:xfrm>
            <a:off x="71438" y="193372"/>
            <a:ext cx="5589113" cy="489894"/>
            <a:chOff x="3926409" y="3615290"/>
            <a:chExt cx="5588979" cy="489282"/>
          </a:xfrm>
        </p:grpSpPr>
        <p:sp>
          <p:nvSpPr>
            <p:cNvPr id="22533" name="Text Box 5"/>
            <p:cNvSpPr txBox="1">
              <a:spLocks noChangeArrowheads="1"/>
            </p:cNvSpPr>
            <p:nvPr/>
          </p:nvSpPr>
          <p:spPr bwMode="auto">
            <a:xfrm>
              <a:off x="3926409" y="3643484"/>
              <a:ext cx="1167989" cy="46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4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03</a:t>
              </a:r>
            </a:p>
          </p:txBody>
        </p:sp>
        <p:sp>
          <p:nvSpPr>
            <p:cNvPr id="22534" name="직사각형 4"/>
            <p:cNvSpPr>
              <a:spLocks noChangeArrowheads="1"/>
            </p:cNvSpPr>
            <p:nvPr/>
          </p:nvSpPr>
          <p:spPr bwMode="auto">
            <a:xfrm>
              <a:off x="4444891" y="3615290"/>
              <a:ext cx="5070497" cy="46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ko-KR" altLang="en-US" sz="24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히</a:t>
              </a:r>
              <a:r>
                <a:rPr kumimoji="0" lang="ko-KR" altLang="en-US" sz="24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로시마 </a:t>
              </a:r>
              <a:r>
                <a:rPr kumimoji="0" lang="ko-KR" altLang="en-US" sz="2400" b="1" dirty="0" err="1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나가사키</a:t>
              </a:r>
              <a:r>
                <a:rPr kumimoji="0" lang="ko-KR" altLang="en-US" sz="24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원자폭탄의 </a:t>
              </a:r>
              <a:r>
                <a:rPr kumimoji="0" lang="ko-KR" altLang="en-US" sz="2400" b="1" dirty="0" err="1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피햬</a:t>
              </a:r>
              <a:endParaRPr kumimoji="0"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pic>
        <p:nvPicPr>
          <p:cNvPr id="21509" name="Picture 5" descr="C:\Users\종범\Desktop\4e449199635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64400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:\Users\종범\Desktop\a51050c35c10dc063faeaa624e33e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14982"/>
            <a:ext cx="4499992" cy="624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7139" y="5805264"/>
            <a:ext cx="9183688" cy="109334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946413" y="6165304"/>
            <a:ext cx="525658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원자폭탄의 위험을 보여주는 모습</a:t>
            </a:r>
            <a:endParaRPr lang="ko-KR" altLang="en-US" sz="2000" dirty="0">
              <a:solidFill>
                <a:srgbClr val="FF0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697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그룹 7"/>
          <p:cNvGrpSpPr>
            <a:grpSpLocks/>
          </p:cNvGrpSpPr>
          <p:nvPr/>
        </p:nvGrpSpPr>
        <p:grpSpPr bwMode="auto">
          <a:xfrm>
            <a:off x="133350" y="136564"/>
            <a:ext cx="2854475" cy="491014"/>
            <a:chOff x="3903663" y="1571033"/>
            <a:chExt cx="2007590" cy="491775"/>
          </a:xfrm>
        </p:grpSpPr>
        <p:sp>
          <p:nvSpPr>
            <p:cNvPr id="23559" name="Text Box 5"/>
            <p:cNvSpPr txBox="1">
              <a:spLocks noChangeArrowheads="1"/>
            </p:cNvSpPr>
            <p:nvPr/>
          </p:nvSpPr>
          <p:spPr bwMode="auto">
            <a:xfrm>
              <a:off x="3903663" y="1601143"/>
              <a:ext cx="11679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4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03.</a:t>
              </a:r>
              <a:endParaRPr kumimoji="0" lang="en-US" altLang="ko-KR" sz="28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  <p:sp>
          <p:nvSpPr>
            <p:cNvPr id="23558" name="직사각형 9"/>
            <p:cNvSpPr>
              <a:spLocks noChangeArrowheads="1"/>
            </p:cNvSpPr>
            <p:nvPr/>
          </p:nvSpPr>
          <p:spPr bwMode="auto">
            <a:xfrm>
              <a:off x="4088062" y="1571033"/>
              <a:ext cx="18231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kumimoji="0" lang="ko-KR" altLang="en-US" sz="2400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전</a:t>
              </a:r>
              <a:r>
                <a:rPr kumimoji="0" lang="ko-KR" altLang="en-US" sz="2400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쟁 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결과</a:t>
              </a:r>
              <a:endPara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55576" y="1805772"/>
            <a:ext cx="784904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8월 9일에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2" tooltip="소련"/>
              </a:rPr>
              <a:t>소련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 일본에 선전포고를 9월에 미국, 영국, 중국, 소련이 일본을 분할통치 하기로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결정일본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군부는 더 이상의 전쟁 지속은 전 국토의 황폐화는 물론,자신들의 입지가 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없음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항복하기로 마음먹는다. 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1945년 8월 14일에 연합군에 무조건 항복 의사를 전달 이튿날인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3" tooltip="8월 15일"/>
              </a:rPr>
              <a:t>8월 15일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에 항복을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선언</a:t>
            </a:r>
            <a:r>
              <a:rPr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</a:p>
          <a:p>
            <a:pPr eaLnBrk="1" hangingPunct="1"/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태평양 전쟁은 완전히 막을 내렸다. </a:t>
            </a:r>
            <a:endParaRPr kumimoji="0" lang="en-US" altLang="ko-KR" sz="48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9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종범\Desktop\google_co_kr_20130808_154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-17139" y="5805264"/>
            <a:ext cx="9183688" cy="109334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946413" y="6165304"/>
            <a:ext cx="525658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항복 서명을 하는 모습</a:t>
            </a:r>
            <a:endParaRPr lang="ko-KR" altLang="en-US" sz="2000" dirty="0">
              <a:solidFill>
                <a:srgbClr val="FF0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123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-420688" y="828675"/>
            <a:ext cx="4421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ko-KR" altLang="en-US" sz="2400" dirty="0" err="1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전</a:t>
            </a:r>
            <a:r>
              <a:rPr kumimoji="0" lang="ko-KR" altLang="en-US" sz="2400" dirty="0" err="1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후처리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/>
            </a:r>
            <a:b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</a:br>
            <a:r>
              <a: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1945-1952</a:t>
            </a:r>
            <a:r>
              <a:rPr kumimoji="0" lang="ko-KR" altLang="en-US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년</a:t>
            </a:r>
            <a:r>
              <a: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grpSp>
        <p:nvGrpSpPr>
          <p:cNvPr id="14" name="그룹 3"/>
          <p:cNvGrpSpPr>
            <a:grpSpLocks/>
          </p:cNvGrpSpPr>
          <p:nvPr/>
        </p:nvGrpSpPr>
        <p:grpSpPr bwMode="auto">
          <a:xfrm>
            <a:off x="3903663" y="1631950"/>
            <a:ext cx="5275262" cy="522288"/>
            <a:chOff x="3903663" y="1631950"/>
            <a:chExt cx="5274808" cy="523220"/>
          </a:xfrm>
        </p:grpSpPr>
        <p:grpSp>
          <p:nvGrpSpPr>
            <p:cNvPr id="15" name="그룹 24"/>
            <p:cNvGrpSpPr>
              <a:grpSpLocks/>
            </p:cNvGrpSpPr>
            <p:nvPr/>
          </p:nvGrpSpPr>
          <p:grpSpPr bwMode="auto">
            <a:xfrm>
              <a:off x="3903663" y="1631950"/>
              <a:ext cx="3673475" cy="523220"/>
              <a:chOff x="4649796" y="2762250"/>
              <a:chExt cx="3673475" cy="523220"/>
            </a:xfrm>
          </p:grpSpPr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4649796" y="2762250"/>
                <a:ext cx="116799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kumimoji="0" lang="en-US" altLang="ko-KR" sz="2800" b="1" dirty="0">
                    <a:solidFill>
                      <a:srgbClr val="FFC000"/>
                    </a:solidFill>
                    <a:latin typeface="1훈점보맘보 B" pitchFamily="18" charset="-127"/>
                    <a:ea typeface="1훈점보맘보 B" pitchFamily="18" charset="-127"/>
                    <a:cs typeface="Arial" charset="0"/>
                  </a:rPr>
                  <a:t>01</a:t>
                </a:r>
              </a:p>
            </p:txBody>
          </p:sp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>
                <a:off x="5148790" y="2793023"/>
                <a:ext cx="31744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kumimoji="0" lang="en-US" altLang="ko-KR" sz="2400" b="1" dirty="0" smtClean="0">
                    <a:solidFill>
                      <a:schemeClr val="bg1"/>
                    </a:solidFill>
                    <a:latin typeface="1훈점보맘보 B" pitchFamily="18" charset="-127"/>
                    <a:ea typeface="1훈점보맘보 B" pitchFamily="18" charset="-127"/>
                    <a:cs typeface="Arial" charset="0"/>
                  </a:rPr>
                  <a:t>    </a:t>
                </a:r>
                <a:endParaRPr kumimoji="0" lang="en-US" altLang="ko-KR" sz="24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endParaRPr>
              </a:p>
            </p:txBody>
          </p:sp>
        </p:grpSp>
        <p:sp>
          <p:nvSpPr>
            <p:cNvPr id="16" name="직사각형 1"/>
            <p:cNvSpPr>
              <a:spLocks noChangeArrowheads="1"/>
            </p:cNvSpPr>
            <p:nvPr/>
          </p:nvSpPr>
          <p:spPr bwMode="auto">
            <a:xfrm>
              <a:off x="3999004" y="1662328"/>
              <a:ext cx="5179467" cy="46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ko-KR" altLang="en-US" sz="23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     자</a:t>
              </a:r>
              <a:r>
                <a:rPr kumimoji="0"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유의 회복</a:t>
              </a:r>
              <a:endParaRPr kumimoji="0" lang="en-US" altLang="ko-KR" sz="23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grpSp>
        <p:nvGrpSpPr>
          <p:cNvPr id="19" name="그룹 6"/>
          <p:cNvGrpSpPr>
            <a:grpSpLocks/>
          </p:cNvGrpSpPr>
          <p:nvPr/>
        </p:nvGrpSpPr>
        <p:grpSpPr bwMode="auto">
          <a:xfrm>
            <a:off x="3929063" y="2636912"/>
            <a:ext cx="4779962" cy="523875"/>
            <a:chOff x="3943857" y="2793260"/>
            <a:chExt cx="3667028" cy="523220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3943857" y="2793260"/>
              <a:ext cx="11679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02</a:t>
              </a:r>
            </a:p>
          </p:txBody>
        </p:sp>
        <p:sp>
          <p:nvSpPr>
            <p:cNvPr id="21" name="직사각형 2"/>
            <p:cNvSpPr>
              <a:spLocks noChangeArrowheads="1"/>
            </p:cNvSpPr>
            <p:nvPr/>
          </p:nvSpPr>
          <p:spPr bwMode="auto">
            <a:xfrm>
              <a:off x="3985158" y="2823124"/>
              <a:ext cx="3625727" cy="445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en-US" altLang="ko-KR" sz="23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             5</a:t>
              </a:r>
              <a:r>
                <a:rPr kumimoji="0" lang="ko-KR" altLang="en-US" sz="23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대</a:t>
              </a:r>
              <a:r>
                <a:rPr kumimoji="0"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개혁</a:t>
              </a:r>
              <a:endParaRPr lang="ko-KR" altLang="en-US" sz="23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grpSp>
        <p:nvGrpSpPr>
          <p:cNvPr id="22" name="그룹 5"/>
          <p:cNvGrpSpPr>
            <a:grpSpLocks/>
          </p:cNvGrpSpPr>
          <p:nvPr/>
        </p:nvGrpSpPr>
        <p:grpSpPr bwMode="auto">
          <a:xfrm>
            <a:off x="3923926" y="3789040"/>
            <a:ext cx="3758550" cy="522287"/>
            <a:chOff x="3951620" y="3626071"/>
            <a:chExt cx="2892803" cy="522567"/>
          </a:xfrm>
        </p:grpSpPr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3951620" y="3626071"/>
              <a:ext cx="1167989" cy="52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parajita" pitchFamily="34" charset="0"/>
                </a:rPr>
                <a:t>03</a:t>
              </a:r>
            </a:p>
          </p:txBody>
        </p:sp>
        <p:sp>
          <p:nvSpPr>
            <p:cNvPr id="24" name="직사각형 4"/>
            <p:cNvSpPr>
              <a:spLocks noChangeArrowheads="1"/>
            </p:cNvSpPr>
            <p:nvPr/>
          </p:nvSpPr>
          <p:spPr bwMode="auto">
            <a:xfrm>
              <a:off x="4453137" y="3650819"/>
              <a:ext cx="2391286" cy="446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ko-KR" altLang="en-US" sz="23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   </a:t>
              </a:r>
              <a:r>
                <a:rPr kumimoji="0"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         </a:t>
              </a:r>
              <a:r>
                <a:rPr kumimoji="0" lang="ko-KR" altLang="en-US" sz="23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헌</a:t>
              </a:r>
              <a:r>
                <a:rPr kumimoji="0"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법의 성립</a:t>
              </a:r>
              <a:endParaRPr kumimoji="0" lang="en-US" altLang="ko-KR" sz="23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grpSp>
        <p:nvGrpSpPr>
          <p:cNvPr id="25" name="그룹 3"/>
          <p:cNvGrpSpPr>
            <a:grpSpLocks/>
          </p:cNvGrpSpPr>
          <p:nvPr/>
        </p:nvGrpSpPr>
        <p:grpSpPr bwMode="auto">
          <a:xfrm>
            <a:off x="3635896" y="4797152"/>
            <a:ext cx="5275262" cy="522287"/>
            <a:chOff x="3903663" y="1631950"/>
            <a:chExt cx="5274808" cy="523220"/>
          </a:xfrm>
        </p:grpSpPr>
        <p:grpSp>
          <p:nvGrpSpPr>
            <p:cNvPr id="26" name="그룹 24"/>
            <p:cNvGrpSpPr>
              <a:grpSpLocks/>
            </p:cNvGrpSpPr>
            <p:nvPr/>
          </p:nvGrpSpPr>
          <p:grpSpPr bwMode="auto">
            <a:xfrm>
              <a:off x="3903663" y="1631950"/>
              <a:ext cx="3673475" cy="523220"/>
              <a:chOff x="4649796" y="2762250"/>
              <a:chExt cx="3673475" cy="523220"/>
            </a:xfrm>
          </p:grpSpPr>
          <p:sp>
            <p:nvSpPr>
              <p:cNvPr id="28" name="Text Box 5"/>
              <p:cNvSpPr txBox="1">
                <a:spLocks noChangeArrowheads="1"/>
              </p:cNvSpPr>
              <p:nvPr/>
            </p:nvSpPr>
            <p:spPr bwMode="auto">
              <a:xfrm>
                <a:off x="4649796" y="2762250"/>
                <a:ext cx="116799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2800" b="1" i="0" u="none" strike="noStrike" cap="none" normalizeH="0" baseline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1훈점보맘보 B" pitchFamily="18" charset="-127"/>
                    <a:ea typeface="1훈점보맘보 B" pitchFamily="18" charset="-127"/>
                    <a:cs typeface="굴림" pitchFamily="50" charset="-127"/>
                  </a:rPr>
                  <a:t>04</a:t>
                </a:r>
                <a:endParaRPr kumimoji="1" lang="ko-KR" alt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1훈점보맘보 B" pitchFamily="18" charset="-127"/>
                  <a:ea typeface="1훈점보맘보 B" pitchFamily="18" charset="-127"/>
                  <a:cs typeface="굴림" pitchFamily="50" charset="-127"/>
                </a:endParaRPr>
              </a:p>
            </p:txBody>
          </p:sp>
          <p:sp>
            <p:nvSpPr>
              <p:cNvPr id="29" name="Text Box 5"/>
              <p:cNvSpPr txBox="1">
                <a:spLocks noChangeArrowheads="1"/>
              </p:cNvSpPr>
              <p:nvPr/>
            </p:nvSpPr>
            <p:spPr bwMode="auto">
              <a:xfrm>
                <a:off x="5148271" y="2838068"/>
                <a:ext cx="3175000" cy="369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ko-KR" altLang="ko-K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1훈점보맘보 B" pitchFamily="18" charset="-127"/>
                  <a:ea typeface="1훈점보맘보 B" pitchFamily="18" charset="-127"/>
                  <a:cs typeface="굴림" pitchFamily="50" charset="-127"/>
                </a:endParaRPr>
              </a:p>
            </p:txBody>
          </p:sp>
        </p:grpSp>
        <p:sp>
          <p:nvSpPr>
            <p:cNvPr id="27" name="직사각형 1"/>
            <p:cNvSpPr>
              <a:spLocks noChangeArrowheads="1"/>
            </p:cNvSpPr>
            <p:nvPr/>
          </p:nvSpPr>
          <p:spPr bwMode="auto">
            <a:xfrm>
              <a:off x="3998905" y="1662166"/>
              <a:ext cx="5179566" cy="443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2300" b="1" i="0" u="none" strike="noStrike" cap="none" normalizeH="0" baseline="0" dirty="0" smtClean="0">
                  <a:ln>
                    <a:noFill/>
                  </a:ln>
                  <a:solidFill>
                    <a:srgbClr val="FFC000"/>
                  </a:solidFill>
                  <a:effectLst/>
                  <a:latin typeface="1훈점보맘보 B" pitchFamily="18" charset="-127"/>
                  <a:ea typeface="1훈점보맘보 B" pitchFamily="18" charset="-127"/>
                  <a:cs typeface="굴림" pitchFamily="50" charset="-127"/>
                </a:rPr>
                <a:t>        </a:t>
              </a:r>
              <a:r>
                <a:rPr kumimoji="1" lang="ko-KR" sz="2300" b="1" i="0" u="none" strike="noStrike" cap="none" normalizeH="0" baseline="0" dirty="0" smtClean="0">
                  <a:ln>
                    <a:noFill/>
                  </a:ln>
                  <a:solidFill>
                    <a:srgbClr val="FFC000"/>
                  </a:solidFill>
                  <a:effectLst/>
                  <a:latin typeface="1훈점보맘보 B" pitchFamily="18" charset="-127"/>
                  <a:ea typeface="1훈점보맘보 B" pitchFamily="18" charset="-127"/>
                  <a:cs typeface="굴림" pitchFamily="50" charset="-127"/>
                </a:rPr>
                <a:t>점</a:t>
              </a:r>
              <a:r>
                <a:rPr kumimoji="1" lang="ko-KR" sz="23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1훈점보맘보 B" pitchFamily="18" charset="-127"/>
                  <a:ea typeface="1훈점보맘보 B" pitchFamily="18" charset="-127"/>
                  <a:cs typeface="굴림" pitchFamily="50" charset="-127"/>
                </a:rPr>
                <a:t>령하의 생활</a:t>
              </a:r>
              <a:endPara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1훈점보맘보 B" pitchFamily="18" charset="-127"/>
                <a:ea typeface="1훈점보맘보 B" pitchFamily="18" charset="-127"/>
                <a:cs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40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latin typeface="HY궁서" panose="02030600000101010101" pitchFamily="18" charset="-127"/>
              <a:ea typeface="HY궁서" panose="02030600000101010101" pitchFamily="18" charset="-127"/>
            </a:endParaRPr>
          </a:p>
        </p:txBody>
      </p:sp>
      <p:sp>
        <p:nvSpPr>
          <p:cNvPr id="13315" name="직사각형 5"/>
          <p:cNvSpPr>
            <a:spLocks noChangeArrowheads="1"/>
          </p:cNvSpPr>
          <p:nvPr/>
        </p:nvSpPr>
        <p:spPr bwMode="auto">
          <a:xfrm>
            <a:off x="179388" y="161925"/>
            <a:ext cx="5184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01. 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자유의 회복</a:t>
            </a:r>
            <a:endParaRPr kumimoji="0" lang="en-US" altLang="ko-KR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pic>
        <p:nvPicPr>
          <p:cNvPr id="1026" name="Picture 2" descr="C:\Users\Administrato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88"/>
            <a:ext cx="9144000" cy="62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7139" y="2245648"/>
            <a:ext cx="9183688" cy="465296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0"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  </a:t>
            </a: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/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/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/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/>
            <a:r>
              <a:rPr kumimoji="0"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일본이 </a:t>
            </a:r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연합군에게 점령된 후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연합군의 지령</a:t>
            </a:r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에 따라 </a:t>
            </a:r>
            <a:r>
              <a:rPr kumimoji="0"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정치를 실시</a:t>
            </a: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>
              <a:buFont typeface="Arial" pitchFamily="34" charset="0"/>
              <a:buChar char="•"/>
            </a:pP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>
              <a:buFont typeface="Arial" pitchFamily="34" charset="0"/>
              <a:buChar char="•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>
              <a:buFont typeface="Arial" pitchFamily="34" charset="0"/>
              <a:buChar char="•"/>
            </a:pP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헌병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 </a:t>
            </a:r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특별경찰 등 모두 폐지</a:t>
            </a: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>
              <a:buFont typeface="Arial" pitchFamily="34" charset="0"/>
              <a:buChar char="•"/>
            </a:pP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3576233" y="2616113"/>
            <a:ext cx="1991534" cy="648072"/>
            <a:chOff x="139552" y="531589"/>
            <a:chExt cx="3272407" cy="648072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139552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326627" y="654806"/>
              <a:ext cx="289825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자유의 회복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57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5"/>
          <p:cNvSpPr>
            <a:spLocks noChangeArrowheads="1"/>
          </p:cNvSpPr>
          <p:nvPr/>
        </p:nvSpPr>
        <p:spPr bwMode="auto">
          <a:xfrm>
            <a:off x="179388" y="161925"/>
            <a:ext cx="22323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02. </a:t>
            </a:r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5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대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개혁</a:t>
            </a:r>
            <a:endParaRPr kumimoji="0" lang="en-US" altLang="ko-KR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-36512" y="623590"/>
            <a:ext cx="9180512" cy="6234410"/>
            <a:chOff x="-36512" y="623590"/>
            <a:chExt cx="9180512" cy="6234410"/>
          </a:xfrm>
        </p:grpSpPr>
        <p:sp>
          <p:nvSpPr>
            <p:cNvPr id="6" name="직사각형 5"/>
            <p:cNvSpPr/>
            <p:nvPr/>
          </p:nvSpPr>
          <p:spPr>
            <a:xfrm>
              <a:off x="3131840" y="2636912"/>
              <a:ext cx="2808312" cy="216024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" name="직선 연결선 6"/>
            <p:cNvCxnSpPr>
              <a:stCxn id="6" idx="2"/>
            </p:cNvCxnSpPr>
            <p:nvPr/>
          </p:nvCxnSpPr>
          <p:spPr>
            <a:xfrm>
              <a:off x="4535996" y="4797152"/>
              <a:ext cx="0" cy="206084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>
              <a:endCxn id="6" idx="0"/>
            </p:cNvCxnSpPr>
            <p:nvPr/>
          </p:nvCxnSpPr>
          <p:spPr>
            <a:xfrm>
              <a:off x="4535996" y="623590"/>
              <a:ext cx="0" cy="2013322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5940152" y="3717032"/>
              <a:ext cx="3203848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-36512" y="3717032"/>
              <a:ext cx="3168352" cy="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/>
          <p:cNvGrpSpPr/>
          <p:nvPr/>
        </p:nvGrpSpPr>
        <p:grpSpPr>
          <a:xfrm>
            <a:off x="612127" y="1507033"/>
            <a:ext cx="3272407" cy="648072"/>
            <a:chOff x="139552" y="531589"/>
            <a:chExt cx="3272407" cy="648072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139552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26627" y="654806"/>
              <a:ext cx="289825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부인참정권과 부인해방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257854" y="3209792"/>
            <a:ext cx="2556284" cy="998793"/>
            <a:chOff x="-230762" y="531589"/>
            <a:chExt cx="3581169" cy="648072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-230762" y="531589"/>
              <a:ext cx="3581169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-43685" y="654806"/>
              <a:ext cx="3171716" cy="459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노동자의 단결과 </a:t>
              </a:r>
              <a:endParaRPr lang="en-US" altLang="ko-KR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  <a:p>
              <a:pPr algn="ctr" eaLnBrk="1" hangingPunct="1"/>
              <a:r>
                <a:rPr lang="ko-KR" altLang="en-US" sz="20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단</a:t>
              </a:r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체행동보장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612127" y="5310843"/>
            <a:ext cx="3272407" cy="648072"/>
            <a:chOff x="139552" y="531589"/>
            <a:chExt cx="3272407" cy="648072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139552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26627" y="654806"/>
              <a:ext cx="289825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강압적 제도의 폐지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208172" y="5310844"/>
            <a:ext cx="3272407" cy="648072"/>
            <a:chOff x="139550" y="531589"/>
            <a:chExt cx="3272407" cy="648072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139550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22" name="TextBox 8"/>
            <p:cNvSpPr txBox="1">
              <a:spLocks noChangeArrowheads="1"/>
            </p:cNvSpPr>
            <p:nvPr/>
          </p:nvSpPr>
          <p:spPr bwMode="auto">
            <a:xfrm>
              <a:off x="326627" y="654806"/>
              <a:ext cx="289825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경제기구의 민주화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5208172" y="1507033"/>
            <a:ext cx="3272407" cy="648072"/>
            <a:chOff x="139550" y="531589"/>
            <a:chExt cx="3272407" cy="648072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139550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326627" y="654806"/>
              <a:ext cx="289825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교육의 자유화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42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>
              <a:latin typeface="HY궁서" panose="02030600000101010101" pitchFamily="18" charset="-127"/>
              <a:ea typeface="HY궁서" panose="02030600000101010101" pitchFamily="18" charset="-127"/>
            </a:endParaRPr>
          </a:p>
        </p:txBody>
      </p:sp>
      <p:pic>
        <p:nvPicPr>
          <p:cNvPr id="2051" name="Picture 2" descr="http://postfiles12.naver.net/20150411_171/fksacie10_1428701298488JtuXQ_JPEG/552840723be72.jpg?type=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1" y="600074"/>
            <a:ext cx="9134579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-17139" y="2245648"/>
            <a:ext cx="9183688" cy="465296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r>
              <a:rPr kumimoji="0" lang="ko-KR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미국의 요구에 따라 </a:t>
            </a:r>
            <a:r>
              <a:rPr kumimoji="0" lang="ko-KR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남녀동등권</a:t>
            </a:r>
            <a:r>
              <a:rPr kumimoji="0" lang="ko-KR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 시작됨</a:t>
            </a: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이후 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1946</a:t>
            </a: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년의 총선거에서 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79</a:t>
            </a: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명의 여성후보자 중 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39</a:t>
            </a:r>
            <a:r>
              <a:rPr kumimoji="0" lang="ko-KR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명</a:t>
            </a: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 당선</a:t>
            </a:r>
            <a:endParaRPr kumimoji="0" lang="ko-KR" altLang="ko-KR" sz="28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400"/>
            </a:pPr>
            <a:endParaRPr kumimoji="0" lang="ko-KR" altLang="en-US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940506" y="2616113"/>
            <a:ext cx="3272407" cy="648072"/>
            <a:chOff x="139552" y="531589"/>
            <a:chExt cx="3272407" cy="648072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139552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326627" y="654806"/>
              <a:ext cx="289825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부인참정권과 부인해방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sp>
        <p:nvSpPr>
          <p:cNvPr id="12" name="직사각형 5"/>
          <p:cNvSpPr>
            <a:spLocks noChangeArrowheads="1"/>
          </p:cNvSpPr>
          <p:nvPr/>
        </p:nvSpPr>
        <p:spPr bwMode="auto">
          <a:xfrm>
            <a:off x="179388" y="161925"/>
            <a:ext cx="7056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02. 5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대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개혁 </a:t>
            </a:r>
            <a:r>
              <a:rPr kumimoji="0"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부인참정권과 부인해방</a:t>
            </a:r>
            <a:r>
              <a:rPr kumimoji="0"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endParaRPr kumimoji="0" lang="en-US" altLang="ko-KR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62647_470446426361537_208640512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28"/>
            <a:ext cx="9144000" cy="62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-17139" y="2245648"/>
            <a:ext cx="9183688" cy="465296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r>
              <a:rPr kumimoji="0" lang="ko-KR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노동조합이 </a:t>
            </a:r>
            <a:r>
              <a:rPr kumimoji="0" lang="ko-KR" altLang="ko-KR" sz="2000" dirty="0" err="1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활성</a:t>
            </a:r>
            <a:r>
              <a:rPr lang="ko-KR" altLang="en-US" sz="2000" dirty="0" err="1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해짐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r>
              <a:rPr kumimoji="0" lang="ko-KR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노동관계조정법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:</a:t>
            </a:r>
            <a:r>
              <a:rPr kumimoji="0"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노동기준법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</a:t>
            </a:r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노동조합법</a:t>
            </a: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성립</a:t>
            </a:r>
            <a:r>
              <a:rPr kumimoji="0"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</a:p>
          <a:p>
            <a:pPr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r>
              <a:rPr kumimoji="0"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</a:t>
            </a: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r>
              <a:rPr kumimoji="0" lang="ko-KR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노동관련</a:t>
            </a:r>
            <a:r>
              <a:rPr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: </a:t>
            </a:r>
            <a:r>
              <a:rPr kumimoji="0" lang="ko-KR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기관 </a:t>
            </a:r>
            <a:r>
              <a:rPr kumimoji="0" lang="ko-KR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노동성</a:t>
            </a: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 설치</a:t>
            </a:r>
          </a:p>
          <a:p>
            <a:pPr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ko-KR" altLang="en-US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ko-KR" altLang="en-US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555776" y="2616113"/>
            <a:ext cx="4295790" cy="648072"/>
            <a:chOff x="139552" y="531589"/>
            <a:chExt cx="3272407" cy="648072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139552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326627" y="654806"/>
              <a:ext cx="28982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노동자의 단결과 단체행동보장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sp>
        <p:nvSpPr>
          <p:cNvPr id="11" name="직사각형 5"/>
          <p:cNvSpPr>
            <a:spLocks noChangeArrowheads="1"/>
          </p:cNvSpPr>
          <p:nvPr/>
        </p:nvSpPr>
        <p:spPr bwMode="auto">
          <a:xfrm>
            <a:off x="179388" y="161925"/>
            <a:ext cx="756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02. 5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대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개혁</a:t>
            </a:r>
            <a:r>
              <a:rPr kumimoji="0"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노동자의 단결과 단체행동보장</a:t>
            </a:r>
            <a:r>
              <a:rPr kumimoji="0"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endParaRPr kumimoji="0" lang="en-US" altLang="ko-KR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-420688" y="828675"/>
            <a:ext cx="4421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ko-KR" altLang="en-US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태</a:t>
            </a:r>
            <a:r>
              <a:rPr kumimoji="0" lang="ko-KR" altLang="en-US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평양전쟁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/>
            </a:r>
            <a:b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</a:br>
            <a:r>
              <a: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1945)</a:t>
            </a:r>
            <a:endParaRPr kumimoji="0"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grpSp>
        <p:nvGrpSpPr>
          <p:cNvPr id="14" name="그룹 3"/>
          <p:cNvGrpSpPr>
            <a:grpSpLocks/>
          </p:cNvGrpSpPr>
          <p:nvPr/>
        </p:nvGrpSpPr>
        <p:grpSpPr bwMode="auto">
          <a:xfrm>
            <a:off x="3903663" y="1631950"/>
            <a:ext cx="5763958" cy="522288"/>
            <a:chOff x="3903663" y="1631950"/>
            <a:chExt cx="5763462" cy="523220"/>
          </a:xfrm>
        </p:grpSpPr>
        <p:grpSp>
          <p:nvGrpSpPr>
            <p:cNvPr id="15" name="그룹 24"/>
            <p:cNvGrpSpPr>
              <a:grpSpLocks/>
            </p:cNvGrpSpPr>
            <p:nvPr/>
          </p:nvGrpSpPr>
          <p:grpSpPr bwMode="auto">
            <a:xfrm>
              <a:off x="3903663" y="1631950"/>
              <a:ext cx="3673475" cy="523220"/>
              <a:chOff x="4649796" y="2762250"/>
              <a:chExt cx="3673475" cy="523220"/>
            </a:xfrm>
          </p:grpSpPr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4649796" y="2762250"/>
                <a:ext cx="116799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kumimoji="0" lang="en-US" altLang="ko-KR" sz="2800" b="1" dirty="0">
                    <a:solidFill>
                      <a:srgbClr val="FFC000"/>
                    </a:solidFill>
                    <a:latin typeface="1훈점보맘보 B" pitchFamily="18" charset="-127"/>
                    <a:ea typeface="1훈점보맘보 B" pitchFamily="18" charset="-127"/>
                    <a:cs typeface="Arial" charset="0"/>
                  </a:rPr>
                  <a:t>01</a:t>
                </a:r>
              </a:p>
            </p:txBody>
          </p:sp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>
                <a:off x="5148790" y="2793023"/>
                <a:ext cx="31744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kumimoji="0" lang="en-US" altLang="ko-KR" sz="2400" b="1" dirty="0" smtClean="0">
                    <a:solidFill>
                      <a:schemeClr val="bg1"/>
                    </a:solidFill>
                    <a:latin typeface="1훈점보맘보 B" pitchFamily="18" charset="-127"/>
                    <a:ea typeface="1훈점보맘보 B" pitchFamily="18" charset="-127"/>
                    <a:cs typeface="Arial" charset="0"/>
                  </a:rPr>
                  <a:t>    </a:t>
                </a:r>
                <a:endParaRPr kumimoji="0" lang="en-US" altLang="ko-KR" sz="24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endParaRPr>
              </a:p>
            </p:txBody>
          </p:sp>
        </p:grpSp>
        <p:sp>
          <p:nvSpPr>
            <p:cNvPr id="16" name="직사각형 1"/>
            <p:cNvSpPr>
              <a:spLocks noChangeArrowheads="1"/>
            </p:cNvSpPr>
            <p:nvPr/>
          </p:nvSpPr>
          <p:spPr bwMode="auto">
            <a:xfrm>
              <a:off x="4487658" y="1679352"/>
              <a:ext cx="5179467" cy="46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ko-KR" altLang="en-US" sz="23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전</a:t>
              </a:r>
              <a:r>
                <a:rPr kumimoji="0"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쟁원인</a:t>
              </a:r>
              <a:endParaRPr kumimoji="0" lang="en-US" altLang="ko-KR" sz="23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grpSp>
        <p:nvGrpSpPr>
          <p:cNvPr id="19" name="그룹 6"/>
          <p:cNvGrpSpPr>
            <a:grpSpLocks/>
          </p:cNvGrpSpPr>
          <p:nvPr/>
        </p:nvGrpSpPr>
        <p:grpSpPr bwMode="auto">
          <a:xfrm>
            <a:off x="3929063" y="3104965"/>
            <a:ext cx="5487362" cy="432955"/>
            <a:chOff x="3943857" y="2793260"/>
            <a:chExt cx="4209722" cy="523220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3943857" y="2793260"/>
              <a:ext cx="11679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02</a:t>
              </a:r>
            </a:p>
          </p:txBody>
        </p:sp>
        <p:sp>
          <p:nvSpPr>
            <p:cNvPr id="21" name="직사각형 2"/>
            <p:cNvSpPr>
              <a:spLocks noChangeArrowheads="1"/>
            </p:cNvSpPr>
            <p:nvPr/>
          </p:nvSpPr>
          <p:spPr bwMode="auto">
            <a:xfrm>
              <a:off x="4527852" y="2832010"/>
              <a:ext cx="3625727" cy="445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o-KR" altLang="en-US" sz="23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전</a:t>
              </a:r>
              <a:r>
                <a:rPr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쟁과정</a:t>
              </a:r>
              <a:endParaRPr lang="ko-KR" altLang="en-US" sz="23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grpSp>
        <p:nvGrpSpPr>
          <p:cNvPr id="22" name="그룹 5"/>
          <p:cNvGrpSpPr>
            <a:grpSpLocks/>
          </p:cNvGrpSpPr>
          <p:nvPr/>
        </p:nvGrpSpPr>
        <p:grpSpPr bwMode="auto">
          <a:xfrm>
            <a:off x="3923926" y="4460229"/>
            <a:ext cx="3811012" cy="431642"/>
            <a:chOff x="3951620" y="3626071"/>
            <a:chExt cx="2933181" cy="522567"/>
          </a:xfrm>
        </p:grpSpPr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3951620" y="3626071"/>
              <a:ext cx="1167989" cy="52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parajita" pitchFamily="34" charset="0"/>
                </a:rPr>
                <a:t>03</a:t>
              </a:r>
            </a:p>
          </p:txBody>
        </p:sp>
        <p:sp>
          <p:nvSpPr>
            <p:cNvPr id="24" name="직사각형 4"/>
            <p:cNvSpPr>
              <a:spLocks noChangeArrowheads="1"/>
            </p:cNvSpPr>
            <p:nvPr/>
          </p:nvSpPr>
          <p:spPr bwMode="auto">
            <a:xfrm>
              <a:off x="5492866" y="3648908"/>
              <a:ext cx="1391935" cy="446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ko-KR" altLang="en-US" sz="23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전</a:t>
              </a:r>
              <a:r>
                <a:rPr kumimoji="0"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쟁의 결과</a:t>
              </a:r>
              <a:endParaRPr kumimoji="0" lang="en-US" altLang="ko-KR" sz="23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1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" descr="http://thumbnail.egloos.net/600x0/http:/pds5.egloos.com/pds/200701/31/60/d0032360_10012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3895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-17139" y="2245648"/>
            <a:ext cx="9183688" cy="465296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 smtClean="0">
              <a:solidFill>
                <a:schemeClr val="bg1"/>
              </a:solidFill>
              <a:latin typeface="HY궁서" panose="02030600000101010101" pitchFamily="18" charset="-127"/>
              <a:ea typeface="HY궁서" panose="02030600000101010101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>
              <a:solidFill>
                <a:schemeClr val="bg1"/>
              </a:solidFill>
              <a:latin typeface="HY궁서" panose="02030600000101010101" pitchFamily="18" charset="-127"/>
              <a:ea typeface="HY궁서" panose="02030600000101010101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 smtClean="0">
              <a:solidFill>
                <a:schemeClr val="bg1"/>
              </a:solidFill>
              <a:latin typeface="HY궁서" panose="02030600000101010101" pitchFamily="18" charset="-127"/>
              <a:ea typeface="HY궁서" panose="02030600000101010101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>
              <a:solidFill>
                <a:schemeClr val="bg1"/>
              </a:solidFill>
              <a:latin typeface="HY궁서" panose="02030600000101010101" pitchFamily="18" charset="-127"/>
              <a:ea typeface="HY궁서" panose="02030600000101010101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en-US" altLang="ko-KR" sz="2000" dirty="0" smtClean="0">
              <a:solidFill>
                <a:schemeClr val="bg1"/>
              </a:solidFill>
              <a:latin typeface="HY궁서" panose="02030600000101010101" pitchFamily="18" charset="-127"/>
              <a:ea typeface="HY궁서" panose="02030600000101010101" pitchFamily="18" charset="-127"/>
            </a:endParaRPr>
          </a:p>
          <a:p>
            <a:pPr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ko-KR" altLang="en-US" sz="2000" dirty="0">
              <a:solidFill>
                <a:schemeClr val="bg1"/>
              </a:solidFill>
              <a:latin typeface="HY궁서" panose="02030600000101010101" pitchFamily="18" charset="-127"/>
              <a:ea typeface="HY궁서" panose="02030600000101010101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  <a:buClr>
                <a:srgbClr val="00B0F0"/>
              </a:buClr>
              <a:buSzPts val="2600"/>
            </a:pPr>
            <a:endParaRPr kumimoji="0" lang="ko-KR" altLang="en-US" sz="2000" dirty="0">
              <a:solidFill>
                <a:schemeClr val="bg1"/>
              </a:solidFill>
              <a:latin typeface="HY궁서" panose="02030600000101010101" pitchFamily="18" charset="-127"/>
              <a:ea typeface="HY궁서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460910" y="2616113"/>
            <a:ext cx="2160240" cy="648072"/>
            <a:chOff x="139552" y="531589"/>
            <a:chExt cx="3272407" cy="648072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39552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326627" y="654806"/>
              <a:ext cx="28982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교육의 자유화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1581143" y="4077072"/>
            <a:ext cx="59766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latinLnBrk="0" hangingPunct="0">
              <a:spcBef>
                <a:spcPct val="20000"/>
              </a:spcBef>
            </a:pP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패전하기 전까지는 </a:t>
            </a:r>
            <a:r>
              <a:rPr kumimoji="0" lang="ko-KR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복선형</a:t>
            </a: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교육제도를 </a:t>
            </a:r>
            <a:r>
              <a:rPr kumimoji="0" lang="ko-KR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실시</a:t>
            </a: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</a:pPr>
            <a:endParaRPr kumimoji="0"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</a:pPr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ctr" eaLnBrk="0" latinLnBrk="0" hangingPunct="0">
              <a:spcBef>
                <a:spcPct val="20000"/>
              </a:spcBef>
            </a:pP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자유화가 실현됨으로써 </a:t>
            </a:r>
            <a:r>
              <a:rPr kumimoji="0" lang="ko-KR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단선형</a:t>
            </a:r>
            <a:r>
              <a:rPr kumimoji="0" lang="ko-KR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으로 변경됨</a:t>
            </a:r>
            <a:endParaRPr kumimoji="0" lang="ko-KR" altLang="ko-KR" sz="28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0" name="직사각형 5"/>
          <p:cNvSpPr>
            <a:spLocks noChangeArrowheads="1"/>
          </p:cNvSpPr>
          <p:nvPr/>
        </p:nvSpPr>
        <p:spPr bwMode="auto">
          <a:xfrm>
            <a:off x="179388" y="161925"/>
            <a:ext cx="756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02. 5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대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개혁</a:t>
            </a:r>
            <a:r>
              <a:rPr kumimoji="0"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교육의 자유화</a:t>
            </a:r>
            <a:r>
              <a:rPr kumimoji="0"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endParaRPr kumimoji="0" lang="en-US" altLang="ko-KR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ds25.egloos.com/pds/201507/13/68/b0061568_55a3b5a8b29d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6816"/>
            <a:ext cx="9144000" cy="6251184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-17139" y="2245648"/>
            <a:ext cx="9183688" cy="465296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350617" y="2659594"/>
            <a:ext cx="2408311" cy="648072"/>
            <a:chOff x="139552" y="531589"/>
            <a:chExt cx="3272407" cy="648072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139552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353712" y="654806"/>
              <a:ext cx="289825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재벌의 해체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67544" y="5128227"/>
            <a:ext cx="2408311" cy="648072"/>
            <a:chOff x="467544" y="5128227"/>
            <a:chExt cx="2408311" cy="648072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467544" y="5128227"/>
              <a:ext cx="2408311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4" name="TextBox 8"/>
            <p:cNvSpPr txBox="1">
              <a:spLocks noChangeArrowheads="1"/>
            </p:cNvSpPr>
            <p:nvPr/>
          </p:nvSpPr>
          <p:spPr bwMode="auto">
            <a:xfrm>
              <a:off x="605221" y="5251444"/>
              <a:ext cx="2132956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농지 개혁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6126168" y="5128226"/>
            <a:ext cx="2408311" cy="648072"/>
            <a:chOff x="6126168" y="5128226"/>
            <a:chExt cx="2408311" cy="648072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6126168" y="5128226"/>
              <a:ext cx="2408311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>
              <a:off x="6263845" y="5251444"/>
              <a:ext cx="2132956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ko-KR" altLang="en-US" sz="20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노동의 민주화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sp>
        <p:nvSpPr>
          <p:cNvPr id="17" name="왼쪽/오른쪽 화살표 16"/>
          <p:cNvSpPr/>
          <p:nvPr/>
        </p:nvSpPr>
        <p:spPr>
          <a:xfrm rot="3600000">
            <a:off x="5807235" y="3947865"/>
            <a:ext cx="1096445" cy="368275"/>
          </a:xfrm>
          <a:prstGeom prst="leftRightArrow">
            <a:avLst>
              <a:gd name="adj1" fmla="val 60000"/>
              <a:gd name="adj2" fmla="val 50000"/>
            </a:avLst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sp>
      <p:sp>
        <p:nvSpPr>
          <p:cNvPr id="20" name="왼쪽/오른쪽 화살표 19"/>
          <p:cNvSpPr/>
          <p:nvPr/>
        </p:nvSpPr>
        <p:spPr>
          <a:xfrm rot="21576620">
            <a:off x="3991069" y="5268124"/>
            <a:ext cx="1096445" cy="368275"/>
          </a:xfrm>
          <a:prstGeom prst="leftRightArrow">
            <a:avLst>
              <a:gd name="adj1" fmla="val 60000"/>
              <a:gd name="adj2" fmla="val 50000"/>
            </a:avLst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sp>
      <p:sp>
        <p:nvSpPr>
          <p:cNvPr id="23" name="왼쪽/오른쪽 화살표 22"/>
          <p:cNvSpPr/>
          <p:nvPr/>
        </p:nvSpPr>
        <p:spPr>
          <a:xfrm rot="7343482">
            <a:off x="2128949" y="3939632"/>
            <a:ext cx="1096445" cy="368275"/>
          </a:xfrm>
          <a:prstGeom prst="leftRightArrow">
            <a:avLst>
              <a:gd name="adj1" fmla="val 60000"/>
              <a:gd name="adj2" fmla="val 50000"/>
            </a:avLst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sp>
      <p:sp>
        <p:nvSpPr>
          <p:cNvPr id="27" name="직사각형 5"/>
          <p:cNvSpPr>
            <a:spLocks noChangeArrowheads="1"/>
          </p:cNvSpPr>
          <p:nvPr/>
        </p:nvSpPr>
        <p:spPr bwMode="auto">
          <a:xfrm>
            <a:off x="179388" y="161925"/>
            <a:ext cx="756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02. 5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대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개혁</a:t>
            </a:r>
            <a:r>
              <a:rPr kumimoji="0"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경제기구의 민주화</a:t>
            </a:r>
            <a:r>
              <a:rPr kumimoji="0"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endParaRPr kumimoji="0" lang="en-US" altLang="ko-KR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336" y="47923"/>
            <a:ext cx="6631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03.</a:t>
            </a:r>
            <a:r>
              <a:rPr lang="en-US" altLang="ko-KR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헌법의 성립</a:t>
            </a:r>
            <a:endParaRPr lang="ko-KR" altLang="en-US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5" name="부제목 2"/>
          <p:cNvSpPr>
            <a:spLocks noGrp="1"/>
          </p:cNvSpPr>
          <p:nvPr>
            <p:ph type="subTitle" idx="4294967295"/>
          </p:nvPr>
        </p:nvSpPr>
        <p:spPr>
          <a:xfrm>
            <a:off x="395288" y="1268760"/>
            <a:ext cx="4105275" cy="482567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ts val="2200"/>
              <a:buFontTx/>
              <a:buChar char="•"/>
              <a:tabLst/>
            </a:pP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전쟁 종결 후 일본 국민들이 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헌법개정의 필요성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을 인식</a:t>
            </a:r>
            <a:endParaRPr kumimoji="0" lang="ko-KR" altLang="en-US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ts val="2200"/>
              <a:buFontTx/>
              <a:buChar char="•"/>
              <a:tabLst/>
            </a:pP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ts val="2200"/>
              <a:buFontTx/>
              <a:buChar char="•"/>
              <a:tabLst/>
            </a:pPr>
            <a:r>
              <a:rPr lang="ko-KR" altLang="en-US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평화민주주의</a:t>
            </a:r>
            <a:r>
              <a:rPr lang="ko-KR" altLang="en-US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를 위한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en-US" alt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  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헌법개정이 필요</a:t>
            </a:r>
            <a:endParaRPr kumimoji="0" lang="ko-KR" altLang="en-US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ts val="2200"/>
              <a:buFontTx/>
              <a:buChar char="•"/>
              <a:tabLst/>
            </a:pPr>
            <a:endParaRPr kumimoji="0" lang="en-US" altLang="ko-KR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ts val="2200"/>
              <a:buFontTx/>
              <a:buChar char="•"/>
              <a:tabLst/>
            </a:pP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연합군사령부에서 </a:t>
            </a:r>
            <a:r>
              <a:rPr kumimoji="0" lang="ko-KR" sz="240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헌법안</a:t>
            </a:r>
            <a:r>
              <a:rPr kumimoji="0" lang="ko-KR" sz="24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을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만들어 일본정부에 제시</a:t>
            </a:r>
            <a:endParaRPr kumimoji="0" lang="ko-KR" altLang="en-US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ts val="2200"/>
              <a:buFontTx/>
              <a:buChar char="•"/>
              <a:tabLst/>
            </a:pPr>
            <a:endParaRPr kumimoji="0" lang="en-US" altLang="ko-KR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ts val="2200"/>
              <a:buFontTx/>
              <a:buChar char="•"/>
              <a:tabLst/>
            </a:pPr>
            <a:r>
              <a:rPr kumimoji="0" lang="en-US" alt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11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월 </a:t>
            </a:r>
            <a:r>
              <a:rPr kumimoji="0" lang="en-US" alt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3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일에 공포되어 다음해 </a:t>
            </a:r>
            <a:r>
              <a:rPr kumimoji="0" lang="en-US" altLang="ko-KR" sz="24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5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월 </a:t>
            </a:r>
            <a:r>
              <a:rPr kumimoji="0" lang="en-US" altLang="ko-KR" sz="24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3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일부터 </a:t>
            </a:r>
            <a:r>
              <a:rPr kumimoji="0" lang="ko-KR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시행</a:t>
            </a:r>
          </a:p>
        </p:txBody>
      </p:sp>
      <p:pic>
        <p:nvPicPr>
          <p:cNvPr id="6" name="Picture 2" descr="[일본 근·현대] 연합국군최고사령관총사령부(GHQ)의 총사령관이 된 맥아더를 방문한 쇼와 천황의 모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8"/>
            <a:ext cx="4572000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45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336" y="47923"/>
            <a:ext cx="6631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04. </a:t>
            </a:r>
            <a:r>
              <a:rPr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점령하의 생활</a:t>
            </a:r>
            <a:endParaRPr lang="ko-KR" altLang="en-US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5" name="부제목 2"/>
          <p:cNvSpPr>
            <a:spLocks noGrp="1"/>
          </p:cNvSpPr>
          <p:nvPr>
            <p:ph type="subTitle" idx="4294967295"/>
          </p:nvPr>
        </p:nvSpPr>
        <p:spPr>
          <a:xfrm>
            <a:off x="107950" y="1506525"/>
            <a:ext cx="3959994" cy="4465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latinLnBrk="0"/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태평양전쟁 당시 미군의 </a:t>
            </a:r>
            <a:r>
              <a:rPr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    </a:t>
            </a:r>
          </a:p>
          <a:p>
            <a:pPr marL="0" indent="0" latinLnBrk="0">
              <a:buNone/>
            </a:pPr>
            <a:r>
              <a:rPr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공습으로 </a:t>
            </a:r>
            <a:r>
              <a:rPr lang="ko-KR" altLang="ko-KR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시설파괴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와 </a:t>
            </a:r>
            <a:r>
              <a:rPr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 </a:t>
            </a:r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indent="0" latinLnBrk="0">
              <a:buNone/>
            </a:pPr>
            <a:r>
              <a:rPr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ko-KR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물자부족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 발생</a:t>
            </a:r>
            <a:endParaRPr lang="ko-KR" altLang="en-US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indent="0" latinLnBrk="0">
              <a:buNone/>
            </a:pPr>
            <a:endParaRPr kumimoji="0" lang="en-US" altLang="ko-KR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indent="0" latinLnBrk="0">
              <a:buNone/>
            </a:pPr>
            <a:endParaRPr kumimoji="0" lang="en-US" altLang="ko-KR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indent="0" latinLnBrk="0">
              <a:buNone/>
            </a:pPr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indent="0" latinLnBrk="0">
              <a:buNone/>
            </a:pPr>
            <a:endParaRPr kumimoji="0" lang="en-US" altLang="ko-KR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0" indent="0" latinLnBrk="0"/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국민들의 생활</a:t>
            </a:r>
            <a:r>
              <a:rPr lang="ko-KR" altLang="en-US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궁핍해</a:t>
            </a:r>
            <a:r>
              <a:rPr lang="ko-KR" altLang="en-US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져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 </a:t>
            </a:r>
          </a:p>
          <a:p>
            <a:pPr marL="0" indent="0" latinLnBrk="0">
              <a:buNone/>
            </a:pP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ko-KR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아사자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가 </a:t>
            </a:r>
            <a:r>
              <a:rPr lang="ko-KR" altLang="en-US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발생</a:t>
            </a:r>
            <a:endParaRPr lang="ko-KR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pic>
        <p:nvPicPr>
          <p:cNvPr id="6" name="Picture 2" descr="http://postfiles13.naver.net/data41/2008/12/12/92/565px-naha_bomb_10_oct_1944_mirejet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638" y="620688"/>
            <a:ext cx="5059362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71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-420688" y="828675"/>
            <a:ext cx="4421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패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전 후 </a:t>
            </a:r>
            <a:r>
              <a:rPr kumimoji="0"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</a:t>
            </a:r>
            <a:r>
              <a:rPr kumimoji="0"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경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제발전</a:t>
            </a:r>
            <a:b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</a:br>
            <a:r>
              <a: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(1945-1990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년</a:t>
            </a:r>
            <a:r>
              <a: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grpSp>
        <p:nvGrpSpPr>
          <p:cNvPr id="2" name="그룹 3"/>
          <p:cNvGrpSpPr>
            <a:grpSpLocks/>
          </p:cNvGrpSpPr>
          <p:nvPr/>
        </p:nvGrpSpPr>
        <p:grpSpPr bwMode="auto">
          <a:xfrm>
            <a:off x="3903663" y="1631950"/>
            <a:ext cx="5674707" cy="522288"/>
            <a:chOff x="3903663" y="1631950"/>
            <a:chExt cx="5674219" cy="523220"/>
          </a:xfrm>
        </p:grpSpPr>
        <p:grpSp>
          <p:nvGrpSpPr>
            <p:cNvPr id="12298" name="그룹 24"/>
            <p:cNvGrpSpPr>
              <a:grpSpLocks/>
            </p:cNvGrpSpPr>
            <p:nvPr/>
          </p:nvGrpSpPr>
          <p:grpSpPr bwMode="auto">
            <a:xfrm>
              <a:off x="3903663" y="1631950"/>
              <a:ext cx="3673475" cy="523220"/>
              <a:chOff x="4649796" y="2762250"/>
              <a:chExt cx="3673475" cy="523220"/>
            </a:xfrm>
          </p:grpSpPr>
          <p:sp>
            <p:nvSpPr>
              <p:cNvPr id="12300" name="Text Box 5"/>
              <p:cNvSpPr txBox="1">
                <a:spLocks noChangeArrowheads="1"/>
              </p:cNvSpPr>
              <p:nvPr/>
            </p:nvSpPr>
            <p:spPr bwMode="auto">
              <a:xfrm>
                <a:off x="4649796" y="2762250"/>
                <a:ext cx="116799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kumimoji="0" lang="en-US" altLang="ko-KR" sz="2800" b="1" dirty="0">
                    <a:solidFill>
                      <a:srgbClr val="FFC000"/>
                    </a:solidFill>
                    <a:latin typeface="1훈점보맘보 B" pitchFamily="18" charset="-127"/>
                    <a:ea typeface="1훈점보맘보 B" pitchFamily="18" charset="-127"/>
                    <a:cs typeface="Arial" charset="0"/>
                  </a:rPr>
                  <a:t>01</a:t>
                </a:r>
              </a:p>
            </p:txBody>
          </p:sp>
          <p:sp>
            <p:nvSpPr>
              <p:cNvPr id="12301" name="Text Box 5"/>
              <p:cNvSpPr txBox="1">
                <a:spLocks noChangeArrowheads="1"/>
              </p:cNvSpPr>
              <p:nvPr/>
            </p:nvSpPr>
            <p:spPr bwMode="auto">
              <a:xfrm>
                <a:off x="5148790" y="2793023"/>
                <a:ext cx="31744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kumimoji="0" lang="en-US" altLang="ko-KR" sz="2400" b="1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endParaRPr>
              </a:p>
            </p:txBody>
          </p:sp>
        </p:grpSp>
        <p:sp>
          <p:nvSpPr>
            <p:cNvPr id="12299" name="직사각형 1"/>
            <p:cNvSpPr>
              <a:spLocks noChangeArrowheads="1"/>
            </p:cNvSpPr>
            <p:nvPr/>
          </p:nvSpPr>
          <p:spPr bwMode="auto">
            <a:xfrm>
              <a:off x="4398415" y="1662723"/>
              <a:ext cx="5179467" cy="46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ko-KR" altLang="en-US" sz="23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경</a:t>
              </a:r>
              <a:r>
                <a:rPr kumimoji="0" lang="ko-KR" altLang="en-US" sz="23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제 부흥기</a:t>
              </a:r>
              <a:endParaRPr kumimoji="0" lang="en-US" altLang="ko-KR" sz="23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grpSp>
        <p:nvGrpSpPr>
          <p:cNvPr id="4" name="그룹 6"/>
          <p:cNvGrpSpPr>
            <a:grpSpLocks/>
          </p:cNvGrpSpPr>
          <p:nvPr/>
        </p:nvGrpSpPr>
        <p:grpSpPr bwMode="auto">
          <a:xfrm>
            <a:off x="3929063" y="2914650"/>
            <a:ext cx="5268350" cy="523875"/>
            <a:chOff x="3943857" y="2793260"/>
            <a:chExt cx="4041703" cy="523220"/>
          </a:xfrm>
        </p:grpSpPr>
        <p:sp>
          <p:nvSpPr>
            <p:cNvPr id="12296" name="Text Box 5"/>
            <p:cNvSpPr txBox="1">
              <a:spLocks noChangeArrowheads="1"/>
            </p:cNvSpPr>
            <p:nvPr/>
          </p:nvSpPr>
          <p:spPr bwMode="auto">
            <a:xfrm>
              <a:off x="3943857" y="2793260"/>
              <a:ext cx="11679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02</a:t>
              </a:r>
            </a:p>
          </p:txBody>
        </p:sp>
        <p:sp>
          <p:nvSpPr>
            <p:cNvPr id="12297" name="직사각형 2"/>
            <p:cNvSpPr>
              <a:spLocks noChangeArrowheads="1"/>
            </p:cNvSpPr>
            <p:nvPr/>
          </p:nvSpPr>
          <p:spPr bwMode="auto">
            <a:xfrm>
              <a:off x="4359833" y="2823124"/>
              <a:ext cx="3625727" cy="44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o-KR" altLang="en-US" sz="23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  </a:t>
              </a:r>
              <a:r>
                <a:rPr lang="ko-KR" altLang="en-US" sz="23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고</a:t>
              </a:r>
              <a:r>
                <a:rPr lang="ko-KR" altLang="en-US" sz="23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도성장기</a:t>
              </a:r>
              <a:endParaRPr lang="ko-KR" altLang="en-US" sz="23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grpSp>
        <p:nvGrpSpPr>
          <p:cNvPr id="5" name="그룹 5"/>
          <p:cNvGrpSpPr>
            <a:grpSpLocks/>
          </p:cNvGrpSpPr>
          <p:nvPr/>
        </p:nvGrpSpPr>
        <p:grpSpPr bwMode="auto">
          <a:xfrm>
            <a:off x="3929062" y="4214813"/>
            <a:ext cx="3856632" cy="522287"/>
            <a:chOff x="3951620" y="3626071"/>
            <a:chExt cx="2287888" cy="522567"/>
          </a:xfrm>
        </p:grpSpPr>
        <p:sp>
          <p:nvSpPr>
            <p:cNvPr id="12294" name="Text Box 5"/>
            <p:cNvSpPr txBox="1">
              <a:spLocks noChangeArrowheads="1"/>
            </p:cNvSpPr>
            <p:nvPr/>
          </p:nvSpPr>
          <p:spPr bwMode="auto">
            <a:xfrm>
              <a:off x="3951620" y="3626071"/>
              <a:ext cx="1167989" cy="52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parajita" pitchFamily="34" charset="0"/>
                </a:rPr>
                <a:t>03</a:t>
              </a:r>
            </a:p>
          </p:txBody>
        </p:sp>
        <p:sp>
          <p:nvSpPr>
            <p:cNvPr id="12295" name="직사각형 4"/>
            <p:cNvSpPr>
              <a:spLocks noChangeArrowheads="1"/>
            </p:cNvSpPr>
            <p:nvPr/>
          </p:nvSpPr>
          <p:spPr bwMode="auto">
            <a:xfrm>
              <a:off x="5133355" y="3650819"/>
              <a:ext cx="1106153" cy="446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ko-KR" altLang="en-US" sz="23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   </a:t>
              </a:r>
              <a:r>
                <a:rPr kumimoji="0" lang="ko-KR" altLang="en-US" sz="23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저</a:t>
              </a:r>
              <a:r>
                <a:rPr kumimoji="0"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성장기</a:t>
              </a:r>
              <a:endParaRPr kumimoji="0" lang="en-US" altLang="ko-KR" sz="23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3315" name="직사각형 5"/>
          <p:cNvSpPr>
            <a:spLocks noChangeArrowheads="1"/>
          </p:cNvSpPr>
          <p:nvPr/>
        </p:nvSpPr>
        <p:spPr bwMode="auto">
          <a:xfrm>
            <a:off x="179388" y="157163"/>
            <a:ext cx="5184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01. 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경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제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부흥기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623888"/>
            <a:ext cx="80645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경제 민주화 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정책</a:t>
            </a:r>
            <a:endParaRPr kumimoji="0" lang="en-US" altLang="ko-KR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1" y="1628800"/>
            <a:ext cx="2448396" cy="2520280"/>
          </a:xfrm>
          <a:prstGeom prst="rect">
            <a:avLst/>
          </a:prstGeom>
          <a:noFill/>
          <a:ln w="9525" cap="flat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387" y="4365104"/>
            <a:ext cx="2409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4</a:t>
            </a:r>
            <a:r>
              <a:rPr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대 재벌</a:t>
            </a:r>
            <a:r>
              <a:rPr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lang="ko-KR" altLang="en-US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미츠이</a:t>
            </a:r>
            <a:r>
              <a:rPr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미츠비시</a:t>
            </a:r>
            <a:r>
              <a:rPr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스미토모</a:t>
            </a:r>
            <a:r>
              <a:rPr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야스다</a:t>
            </a:r>
            <a:r>
              <a:rPr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해체</a:t>
            </a:r>
            <a:endParaRPr lang="en-US" altLang="ko-KR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독점금지법</a:t>
            </a:r>
            <a:r>
              <a:rPr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과도경제력 </a:t>
            </a:r>
            <a:r>
              <a:rPr lang="ko-KR" altLang="en-US" dirty="0" err="1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집중배제법</a:t>
            </a:r>
            <a:r>
              <a:rPr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제정→각 </a:t>
            </a:r>
            <a:r>
              <a:rPr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기업간의 </a:t>
            </a:r>
            <a:r>
              <a:rPr lang="ko-KR" altLang="en-US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상호경쟁</a:t>
            </a:r>
            <a:r>
              <a:rPr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환경 정비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9832" y="4365104"/>
            <a:ext cx="3419834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부재지주 불허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소작농</a:t>
            </a:r>
            <a:r>
              <a:rPr kumimoji="0"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-&gt;</a:t>
            </a:r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자작농 </a:t>
            </a:r>
            <a:r>
              <a:rPr kumimoji="0"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중심</a:t>
            </a:r>
            <a:endParaRPr kumimoji="0" lang="en-US" altLang="ko-KR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농업으로 변화</a:t>
            </a:r>
            <a:endParaRPr kumimoji="0" lang="en-US" altLang="ko-KR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ko-KR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근로의욕 </a:t>
            </a:r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상승에 </a:t>
            </a:r>
            <a:r>
              <a:rPr kumimoji="0"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따른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생산력 증가</a:t>
            </a:r>
            <a:r>
              <a:rPr kumimoji="0" lang="ko-KR" altLang="en-US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→</a:t>
            </a:r>
            <a:r>
              <a:rPr kumimoji="0" lang="ko-KR" altLang="en-US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소비의 </a:t>
            </a:r>
            <a:r>
              <a:rPr kumimoji="0" lang="ko-KR" altLang="en-US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증가</a:t>
            </a:r>
            <a:endParaRPr kumimoji="0" lang="en-US" altLang="ko-KR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1117" y="4181450"/>
            <a:ext cx="2659836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노동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3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법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노동조합법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노동관계조정법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노동기준법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제정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,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노동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3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권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조합교섭권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단체교섭권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쟁의권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r>
              <a:rPr kumimoji="0" lang="ko-KR" altLang="en-US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보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장</a:t>
            </a:r>
            <a:endParaRPr kumimoji="0" lang="en-US" altLang="ko-KR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ko-KR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노동자의 </a:t>
            </a:r>
            <a:r>
              <a:rPr kumimoji="0" lang="ko-KR" altLang="en-US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권리 보장과 경제적 지위의 상승</a:t>
            </a:r>
            <a:r>
              <a:rPr kumimoji="0" lang="en-US" altLang="ko-KR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-&gt; </a:t>
            </a:r>
            <a:r>
              <a:rPr kumimoji="0" lang="ko-KR" altLang="en-US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소비시장 확대기반 </a:t>
            </a:r>
            <a:endParaRPr kumimoji="0" lang="en-US" altLang="ko-KR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4191" y="11336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농지개혁</a:t>
            </a:r>
            <a:endParaRPr kumimoji="0" lang="en-US" altLang="ko-KR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6183" y="116090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노동민주화</a:t>
            </a:r>
            <a:endParaRPr kumimoji="0" lang="en-US" altLang="ko-KR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1310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재벌해체</a:t>
            </a:r>
            <a:endParaRPr kumimoji="0" lang="en-US" altLang="ko-KR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50" y="1628800"/>
            <a:ext cx="341983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17" y="1628800"/>
            <a:ext cx="26193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565051"/>
            <a:ext cx="4992216" cy="6292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076056" y="1916832"/>
            <a:ext cx="5300017" cy="5472608"/>
          </a:xfrm>
        </p:spPr>
        <p:txBody>
          <a:bodyPr/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산업의 부흥보다 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경제자립기반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확립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우선시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전쟁 중 석탄생산량 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40%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감소</a:t>
            </a: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사용가능 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산업용 석탄 소량 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342900" lvl="0" indent="-342900" algn="l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중유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수입으로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석탄대체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→</a:t>
            </a:r>
            <a:r>
              <a:rPr lang="ko-KR" altLang="en-US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철강과 </a:t>
            </a:r>
            <a:r>
              <a: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석탄산업 </a:t>
            </a:r>
            <a:r>
              <a:rPr lang="ko-KR" altLang="en-US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집중육성</a:t>
            </a:r>
            <a:r>
              <a:rPr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endParaRPr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→ </a:t>
            </a:r>
            <a:r>
              <a:rPr lang="ko-KR" altLang="en-US" sz="20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석탄량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일정 수준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도달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→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여러 분야로 석탄공급 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→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전력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해운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비료산업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등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 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다른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분야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산업의 육성</a:t>
            </a:r>
          </a:p>
          <a:p>
            <a:r>
              <a:rPr lang="en-US" altLang="ko-KR" dirty="0" smtClean="0">
                <a:latin typeface="1훈점보맘보 B" pitchFamily="18" charset="-127"/>
                <a:ea typeface="1훈점보맘보 B" pitchFamily="18" charset="-127"/>
              </a:rPr>
              <a:t> </a:t>
            </a:r>
            <a:endParaRPr lang="ko-KR" altLang="en-US" dirty="0"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64468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28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경</a:t>
            </a:r>
            <a:r>
              <a:rPr kumimoji="0" lang="ko-KR" altLang="en-US" sz="2800" b="1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사생산방식</a:t>
            </a:r>
            <a:endParaRPr kumimoji="0" lang="en-US" altLang="ko-KR" sz="2800" b="1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0338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01. 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경</a:t>
            </a:r>
            <a:r>
              <a:rPr kumimoji="0" lang="ko-KR" altLang="en-US" sz="2400" b="1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제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 b="1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부흥기</a:t>
            </a:r>
          </a:p>
        </p:txBody>
      </p:sp>
    </p:spTree>
    <p:extLst>
      <p:ext uri="{BB962C8B-B14F-4D97-AF65-F5344CB8AC3E}">
        <p14:creationId xmlns:p14="http://schemas.microsoft.com/office/powerpoint/2010/main" val="318725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타원 22"/>
          <p:cNvSpPr/>
          <p:nvPr/>
        </p:nvSpPr>
        <p:spPr>
          <a:xfrm>
            <a:off x="6436208" y="4293096"/>
            <a:ext cx="2316757" cy="21600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3362536" y="4303209"/>
            <a:ext cx="2376264" cy="21600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3" y="4293096"/>
            <a:ext cx="232886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타원 12"/>
          <p:cNvSpPr/>
          <p:nvPr/>
        </p:nvSpPr>
        <p:spPr>
          <a:xfrm>
            <a:off x="3203848" y="1153354"/>
            <a:ext cx="2376264" cy="21600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6228183" y="1153354"/>
            <a:ext cx="2316757" cy="216000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323528" y="1170330"/>
            <a:ext cx="2304256" cy="2143023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339" name="직사각형 1"/>
          <p:cNvSpPr>
            <a:spLocks noChangeArrowheads="1"/>
          </p:cNvSpPr>
          <p:nvPr/>
        </p:nvSpPr>
        <p:spPr bwMode="auto">
          <a:xfrm>
            <a:off x="147638" y="138113"/>
            <a:ext cx="2268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01. </a:t>
            </a:r>
            <a:r>
              <a:rPr kumimoji="0"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경</a:t>
            </a:r>
            <a:r>
              <a:rPr kumimoji="0"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제부흥기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50" y="3429000"/>
            <a:ext cx="614563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ko-KR" altLang="en-US" sz="2800" b="1" cap="all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+mj-cs"/>
              </a:rPr>
              <a:t>한국전쟁 특수</a:t>
            </a:r>
            <a:r>
              <a:rPr kumimoji="0" lang="en-US" altLang="ko-KR" sz="3100" b="1" cap="all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+mj-cs"/>
              </a:rPr>
              <a:t/>
            </a:r>
            <a:br>
              <a:rPr kumimoji="0" lang="en-US" altLang="ko-KR" sz="3100" b="1" cap="all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+mj-cs"/>
              </a:rPr>
            </a:br>
            <a:r>
              <a:rPr kumimoji="0" lang="en-US" altLang="ko-KR" cap="all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+mj-cs"/>
              </a:rPr>
              <a:t/>
            </a:r>
            <a:br>
              <a:rPr kumimoji="0" lang="en-US" altLang="ko-KR" cap="all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+mj-cs"/>
              </a:rPr>
            </a:br>
            <a:r>
              <a:rPr kumimoji="0" lang="en-US" altLang="ko-KR" cap="all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+mj-cs"/>
              </a:rPr>
              <a:t/>
            </a:r>
            <a:br>
              <a:rPr kumimoji="0" lang="en-US" altLang="ko-KR" cap="all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+mj-cs"/>
              </a:rPr>
            </a:br>
            <a:endParaRPr lang="ko-KR" altLang="en-US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796623"/>
            <a:ext cx="4465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ko-KR" altLang="en-US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균형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예산 편성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,</a:t>
            </a:r>
            <a:endParaRPr kumimoji="0" lang="en-US" altLang="ko-KR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보조금 정리와</a:t>
            </a:r>
            <a:endParaRPr kumimoji="0" lang="en-US" altLang="ko-KR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국가 채무 </a:t>
            </a:r>
            <a:r>
              <a:rPr kumimoji="0" lang="ko-KR" altLang="en-US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상환</a:t>
            </a:r>
            <a:r>
              <a:rPr kumimoji="0" lang="en-US" altLang="ko-KR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/>
            </a:r>
            <a:br>
              <a:rPr kumimoji="0" lang="en-US" altLang="ko-KR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</a:br>
            <a:endParaRPr lang="ko-KR" altLang="en-US" dirty="0"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5876" y="1496367"/>
            <a:ext cx="1872208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임금</a:t>
            </a:r>
            <a:r>
              <a:rPr kumimoji="0" lang="en-US" altLang="ko-KR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물가안정과 </a:t>
            </a:r>
            <a:r>
              <a:rPr kumimoji="0" lang="ko-KR" altLang="en-US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사업자금의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긴축</a:t>
            </a:r>
            <a:endParaRPr kumimoji="0" lang="en-US" altLang="ko-KR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기업의 합리와</a:t>
            </a: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국민생활의 </a:t>
            </a:r>
            <a:r>
              <a:rPr kumimoji="0" lang="ko-KR" altLang="en-US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긴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축</a:t>
            </a:r>
            <a:endParaRPr kumimoji="0" lang="en-US" altLang="ko-KR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1872698"/>
            <a:ext cx="244477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en-US" altLang="ko-KR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1</a:t>
            </a:r>
            <a:r>
              <a:rPr kumimoji="0" lang="ko-KR" altLang="en-US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달러</a:t>
            </a:r>
            <a:r>
              <a:rPr kumimoji="0" lang="en-US" altLang="ko-KR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=</a:t>
            </a:r>
            <a:r>
              <a:rPr kumimoji="0" lang="en-US" altLang="ko-KR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360</a:t>
            </a:r>
            <a:r>
              <a:rPr kumimoji="0" lang="ko-KR" altLang="en-US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엔</a:t>
            </a:r>
            <a:r>
              <a:rPr kumimoji="0" lang="ko-KR" altLang="en-US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의</a:t>
            </a:r>
            <a:endParaRPr kumimoji="0" lang="en-US" altLang="ko-KR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ko-KR" altLang="en-US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단일환율을 </a:t>
            </a:r>
            <a:r>
              <a:rPr kumimoji="0" lang="ko-KR" altLang="en-US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설정</a:t>
            </a:r>
            <a:endParaRPr lang="ko-KR" altLang="en-US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50" y="59977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돗지라인</a:t>
            </a:r>
            <a:endParaRPr lang="ko-KR" altLang="en-US" sz="2800" b="1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055" y="5043663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일본경제의 </a:t>
            </a:r>
            <a:endParaRPr kumimoji="0" lang="en-US" altLang="ko-KR" cap="all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>
              <a:defRPr/>
            </a:pPr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또 다른 발전기반</a:t>
            </a:r>
            <a:r>
              <a:rPr kumimoji="0" lang="en-US" altLang="ko-KR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/>
            </a:r>
            <a:br>
              <a:rPr kumimoji="0" lang="en-US" altLang="ko-KR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</a:br>
            <a:endParaRPr lang="ko-KR" altLang="en-US" dirty="0"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3908" y="4828752"/>
            <a:ext cx="1836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대량의 군수품</a:t>
            </a:r>
            <a:r>
              <a:rPr kumimoji="0" lang="en-US" altLang="ko-KR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트럭</a:t>
            </a:r>
            <a:r>
              <a:rPr kumimoji="0" lang="en-US" altLang="ko-KR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의류</a:t>
            </a:r>
            <a:r>
              <a:rPr kumimoji="0" lang="en-US" altLang="ko-KR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무기 부품 등</a:t>
            </a:r>
            <a:r>
              <a:rPr kumimoji="0" lang="en-US" altLang="ko-KR" cap="all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r>
              <a:rPr kumimoji="0" lang="ko-KR" altLang="en-US" cap="all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과</a:t>
            </a:r>
            <a:r>
              <a:rPr kumimoji="0" lang="en-US" altLang="ko-KR" cap="all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무기판매</a:t>
            </a:r>
            <a:endParaRPr lang="ko-KR" altLang="en-US" dirty="0"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6759" y="5768683"/>
            <a:ext cx="461665" cy="3966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99842" y="4925123"/>
            <a:ext cx="215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군수물자를 생산하며 </a:t>
            </a:r>
            <a:r>
              <a:rPr kumimoji="0" lang="ko-KR" altLang="en-US" cap="all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중화학</a:t>
            </a:r>
            <a:r>
              <a:rPr kumimoji="0" lang="en-US" altLang="ko-KR" cap="all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kumimoji="0" lang="ko-KR" altLang="en-US" cap="all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경공업의 </a:t>
            </a:r>
            <a:r>
              <a:rPr kumimoji="0" lang="ko-KR" altLang="en-US" cap="all" dirty="0" err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발전틀</a:t>
            </a:r>
            <a:r>
              <a:rPr kumimoji="0" lang="ko-KR" altLang="en-US" cap="all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kumimoji="0" lang="ko-KR" altLang="en-US" cap="all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마련</a:t>
            </a:r>
            <a:endParaRPr lang="ko-KR" altLang="en-US" dirty="0">
              <a:latin typeface="1훈점보맘보 B" pitchFamily="18" charset="-127"/>
              <a:ea typeface="1훈점보맘보 B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0688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450"/>
            <a:ext cx="450056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   </a:t>
            </a:r>
            <a:r>
              <a:rPr lang="en-US" altLang="ko-KR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02. </a:t>
            </a:r>
            <a:r>
              <a:rPr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고</a:t>
            </a:r>
            <a:r>
              <a:rPr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도성장기</a:t>
            </a:r>
            <a:endParaRPr lang="ko-KR" altLang="en-US" sz="24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-17139" y="2245648"/>
            <a:ext cx="9183688" cy="465296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14077" y="2492896"/>
            <a:ext cx="3272407" cy="648072"/>
            <a:chOff x="139552" y="531589"/>
            <a:chExt cx="3272407" cy="648072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139552" y="531589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05593" y="620686"/>
              <a:ext cx="289825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en-US" altLang="ko-KR" sz="20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1</a:t>
              </a:r>
              <a:r>
                <a:rPr lang="ko-KR" altLang="en-US" sz="20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차 성장기</a:t>
              </a:r>
              <a:r>
                <a:rPr lang="en-US" altLang="ko-KR" sz="20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(1955-1965)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5220072" y="2470123"/>
            <a:ext cx="3272407" cy="648072"/>
            <a:chOff x="4838007" y="1467695"/>
            <a:chExt cx="3272407" cy="64807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4838007" y="1467695"/>
              <a:ext cx="327240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86078" y="1602261"/>
              <a:ext cx="2376264" cy="401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2</a:t>
              </a:r>
              <a:r>
                <a:rPr lang="ko-KR" altLang="en-US" sz="20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차 성장기</a:t>
              </a:r>
              <a:r>
                <a:rPr lang="en-US" altLang="ko-KR" sz="20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(1965- )</a:t>
              </a:r>
              <a:endParaRPr lang="ko-KR" altLang="en-US" sz="20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04254" y="3140968"/>
            <a:ext cx="30963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>
              <a:defRPr/>
            </a:pPr>
            <a:endParaRPr lang="en-US" altLang="ko-KR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내수 </a:t>
            </a:r>
            <a:r>
              <a:rPr lang="ko-KR" altLang="en-US" b="1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확대형</a:t>
            </a: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성장</a:t>
            </a:r>
            <a:endParaRPr lang="en-US" altLang="ko-KR" b="1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삼종의 신기 </a:t>
            </a:r>
            <a:r>
              <a:rPr lang="ko-KR" altLang="en-US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유행</a:t>
            </a: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>
              <a:defRPr/>
            </a:pPr>
            <a:r>
              <a:rPr lang="ko-KR" altLang="en-US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 </a:t>
            </a:r>
            <a:r>
              <a:rPr lang="en-US" altLang="ko-KR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세탁기</a:t>
            </a:r>
            <a:r>
              <a:rPr lang="en-US" altLang="ko-KR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냉장고</a:t>
            </a:r>
            <a:r>
              <a:rPr lang="en-US" altLang="ko-KR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흑백</a:t>
            </a:r>
            <a:r>
              <a:rPr lang="en-US" altLang="ko-KR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TV)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소득배증계획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21374" y="3679339"/>
            <a:ext cx="421322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수출 주도형 </a:t>
            </a:r>
            <a:r>
              <a:rPr lang="ko-KR" altLang="en-US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성장</a:t>
            </a:r>
            <a:endParaRPr lang="en-US" altLang="ko-KR" b="1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신 삼종의 신기 </a:t>
            </a:r>
            <a:r>
              <a:rPr lang="ko-KR" altLang="en-US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유행</a:t>
            </a:r>
            <a:r>
              <a:rPr lang="en-US" altLang="ko-KR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>
              <a:defRPr/>
            </a:pPr>
            <a:r>
              <a:rPr lang="en-US" altLang="ko-KR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 </a:t>
            </a:r>
            <a:r>
              <a:rPr lang="en-US" altLang="ko-KR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(</a:t>
            </a:r>
            <a:r>
              <a:rPr lang="ko-KR" altLang="en-US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자동차 </a:t>
            </a:r>
            <a:r>
              <a:rPr lang="en-US" altLang="ko-KR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에어컨 </a:t>
            </a:r>
            <a:r>
              <a:rPr lang="en-US" altLang="ko-KR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컬러</a:t>
            </a:r>
            <a:r>
              <a:rPr lang="en-US" altLang="ko-KR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TV)</a:t>
            </a: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altLang="ko-KR" b="1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ko-KR" altLang="en-US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베트남 전쟁 </a:t>
            </a:r>
            <a:endParaRPr lang="en-US" altLang="ko-KR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08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" y="622921"/>
            <a:ext cx="9137129" cy="6235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02. </a:t>
            </a:r>
            <a:r>
              <a:rPr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고</a:t>
            </a:r>
            <a:r>
              <a:rPr lang="ko-KR" altLang="en-US" sz="2400" b="1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도성장기</a:t>
            </a:r>
            <a:endParaRPr lang="ko-KR" altLang="en-US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39688" y="2205038"/>
            <a:ext cx="9183688" cy="465296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750838" y="3300611"/>
            <a:ext cx="564919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아기를 갖고 싶어하는 공통적 사회 경향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</a:p>
          <a:p>
            <a:pPr algn="ctr" eaLnBrk="1" hangingPunct="1"/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1" hangingPunct="1"/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출생률이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급격히 증가하는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시기</a:t>
            </a: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1" hangingPunct="1"/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1" hangingPunct="1"/>
            <a:r>
              <a:rPr lang="en-US" altLang="ko-KR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1948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년 전후로 출생률이 높아 </a:t>
            </a:r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짐</a:t>
            </a: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1" hangingPunct="1"/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1" hangingPunct="1"/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새로운 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사회현상들을 출현시킴</a:t>
            </a: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1" hangingPunct="1"/>
            <a:endParaRPr lang="en-US" altLang="ko-KR" sz="2000" dirty="0" smtClean="0">
              <a:solidFill>
                <a:srgbClr val="FF0000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1" hangingPunct="1"/>
            <a:r>
              <a:rPr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고도성장기 </a:t>
            </a:r>
            <a:r>
              <a:rPr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시기에 많은 노동력을 제공</a:t>
            </a:r>
            <a:endParaRPr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 eaLnBrk="1" hangingPunct="1"/>
            <a:r>
              <a:rPr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   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285162" y="2430470"/>
            <a:ext cx="4533987" cy="648072"/>
            <a:chOff x="614077" y="2492896"/>
            <a:chExt cx="4533987" cy="648072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614077" y="2492896"/>
              <a:ext cx="4533987" cy="64807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967408" y="2555322"/>
              <a:ext cx="399072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indent="0" eaLnBrk="1" hangingPunct="1"/>
              <a:r>
                <a:rPr lang="ko-KR" altLang="en-US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베이비붐 </a:t>
              </a:r>
              <a:r>
                <a:rPr lang="en-US" altLang="ko-KR" sz="2800" b="1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(</a:t>
              </a:r>
              <a:r>
                <a:rPr lang="ko-KR" altLang="en-US" sz="2800" b="1" dirty="0" err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단카이</a:t>
              </a:r>
              <a:r>
                <a:rPr lang="ko-KR" altLang="en-US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 세대</a:t>
              </a:r>
              <a:r>
                <a:rPr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)</a:t>
              </a:r>
              <a:endParaRPr lang="ko-KR" altLang="en-US" sz="28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6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그룹 7"/>
          <p:cNvGrpSpPr>
            <a:grpSpLocks/>
          </p:cNvGrpSpPr>
          <p:nvPr/>
        </p:nvGrpSpPr>
        <p:grpSpPr bwMode="auto">
          <a:xfrm>
            <a:off x="133350" y="152400"/>
            <a:ext cx="5989638" cy="490538"/>
            <a:chOff x="3903663" y="1586896"/>
            <a:chExt cx="4212592" cy="491299"/>
          </a:xfrm>
        </p:grpSpPr>
        <p:grpSp>
          <p:nvGrpSpPr>
            <p:cNvPr id="13318" name="그룹 24"/>
            <p:cNvGrpSpPr>
              <a:grpSpLocks/>
            </p:cNvGrpSpPr>
            <p:nvPr/>
          </p:nvGrpSpPr>
          <p:grpSpPr bwMode="auto">
            <a:xfrm>
              <a:off x="3903663" y="1601143"/>
              <a:ext cx="3673475" cy="477052"/>
              <a:chOff x="4649796" y="2731443"/>
              <a:chExt cx="3673475" cy="477052"/>
            </a:xfrm>
          </p:grpSpPr>
          <p:sp>
            <p:nvSpPr>
              <p:cNvPr id="13320" name="Text Box 5"/>
              <p:cNvSpPr txBox="1">
                <a:spLocks noChangeArrowheads="1"/>
              </p:cNvSpPr>
              <p:nvPr/>
            </p:nvSpPr>
            <p:spPr bwMode="auto">
              <a:xfrm>
                <a:off x="4649796" y="2731443"/>
                <a:ext cx="116799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kumimoji="0" lang="en-US" altLang="ko-KR" sz="2400" b="1">
                    <a:solidFill>
                      <a:srgbClr val="FFC000"/>
                    </a:solidFill>
                    <a:latin typeface="1훈점보맘보 B" pitchFamily="18" charset="-127"/>
                    <a:ea typeface="1훈점보맘보 B" pitchFamily="18" charset="-127"/>
                    <a:cs typeface="Arial" charset="0"/>
                  </a:rPr>
                  <a:t>01.</a:t>
                </a:r>
                <a:endParaRPr kumimoji="0" lang="en-US" altLang="ko-KR" sz="2800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endParaRPr>
              </a:p>
            </p:txBody>
          </p:sp>
          <p:sp>
            <p:nvSpPr>
              <p:cNvPr id="13321" name="Text Box 5"/>
              <p:cNvSpPr txBox="1">
                <a:spLocks noChangeArrowheads="1"/>
              </p:cNvSpPr>
              <p:nvPr/>
            </p:nvSpPr>
            <p:spPr bwMode="auto">
              <a:xfrm>
                <a:off x="5148790" y="2746830"/>
                <a:ext cx="31744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/>
                <a:endParaRPr kumimoji="0" lang="en-US" altLang="ko-KR" sz="2400" b="1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endParaRPr>
              </a:p>
            </p:txBody>
          </p:sp>
        </p:grpSp>
        <p:sp>
          <p:nvSpPr>
            <p:cNvPr id="13319" name="직사각형 9"/>
            <p:cNvSpPr>
              <a:spLocks noChangeArrowheads="1"/>
            </p:cNvSpPr>
            <p:nvPr/>
          </p:nvSpPr>
          <p:spPr bwMode="auto">
            <a:xfrm>
              <a:off x="3986471" y="1586896"/>
              <a:ext cx="4129784" cy="46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en-US" altLang="ko-KR" sz="2400" dirty="0">
                  <a:solidFill>
                    <a:srgbClr val="FFFF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</a:t>
              </a:r>
              <a:r>
                <a:rPr kumimoji="0" lang="en-US" altLang="ko-KR" sz="2400" dirty="0" smtClean="0">
                  <a:solidFill>
                    <a:srgbClr val="FFFF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</a:t>
              </a:r>
              <a:r>
                <a:rPr kumimoji="0" lang="ko-KR" altLang="en-US" sz="2400" dirty="0" smtClean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일</a:t>
              </a:r>
              <a:r>
                <a:rPr kumimoji="0" lang="ko-KR" altLang="en-US" sz="2400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본근대 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전쟁원인</a:t>
              </a:r>
              <a:r>
                <a:rPr kumimoji="0" lang="en-US" altLang="ko-KR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-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태평양전쟁 원인</a:t>
              </a:r>
              <a:endPara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50825" y="1889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55650" y="283845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kumimoji="0" lang="en-US" altLang="ko-KR" sz="2400" b="1">
              <a:solidFill>
                <a:schemeClr val="bg1"/>
              </a:solidFill>
              <a:latin typeface="궁서체" pitchFamily="17" charset="-127"/>
              <a:ea typeface="궁서체" pitchFamily="17" charset="-127"/>
              <a:cs typeface="Arial" charset="0"/>
            </a:endParaRPr>
          </a:p>
        </p:txBody>
      </p:sp>
      <p:sp>
        <p:nvSpPr>
          <p:cNvPr id="5" name="직사각형 4"/>
          <p:cNvSpPr>
            <a:spLocks noChangeArrowheads="1"/>
          </p:cNvSpPr>
          <p:nvPr/>
        </p:nvSpPr>
        <p:spPr bwMode="auto">
          <a:xfrm>
            <a:off x="684213" y="1196975"/>
            <a:ext cx="77755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당시 </a:t>
            </a:r>
            <a:r>
              <a:rPr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일본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은 석유 수입을 타격 받자 진주만 공격</a:t>
            </a:r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(1941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년 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12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월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에 감행한다 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</a:p>
          <a:p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미국 함정 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16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척과 항공기 </a:t>
            </a:r>
            <a:r>
              <a:rPr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177</a:t>
            </a:r>
            <a:r>
              <a:rPr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대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를 파괴하였음에도 불구하고 일본군 피해는 다만 항공기 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29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대에 불과했다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</a:p>
          <a:p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일본과 미국은 약 </a:t>
            </a:r>
            <a:r>
              <a:rPr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4</a:t>
            </a:r>
            <a:r>
              <a:rPr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년간 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전쟁을 벌이게 된다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</a:p>
          <a:p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338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25" y="836613"/>
            <a:ext cx="84978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ko-KR" altLang="en-US" sz="28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국제적 요인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95288" y="1557338"/>
            <a:ext cx="8353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1. 1960</a:t>
            </a:r>
            <a:r>
              <a:rPr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년대는 세계적으로 성장기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95288" y="2133600"/>
            <a:ext cx="8353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2. </a:t>
            </a:r>
            <a:r>
              <a:rPr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고정환율제가 있어 환율 안정적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395288" y="2698750"/>
            <a:ext cx="640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3. 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대규모 석유개발 진행</a:t>
            </a:r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–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저렴한 값에 원유 공급 받음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825" y="3311525"/>
            <a:ext cx="67691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ko-KR" altLang="en-US" sz="28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국내적 요인</a:t>
            </a:r>
          </a:p>
        </p:txBody>
      </p:sp>
      <p:sp>
        <p:nvSpPr>
          <p:cNvPr id="16392" name="TextBox 10"/>
          <p:cNvSpPr txBox="1">
            <a:spLocks noChangeArrowheads="1"/>
          </p:cNvSpPr>
          <p:nvPr/>
        </p:nvSpPr>
        <p:spPr bwMode="auto">
          <a:xfrm>
            <a:off x="250825" y="3962400"/>
            <a:ext cx="849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>
                <a:latin typeface="1훈점보맘보 B" pitchFamily="18" charset="-127"/>
                <a:ea typeface="1훈점보맘보 B" pitchFamily="18" charset="-127"/>
              </a:rPr>
              <a:t>   </a:t>
            </a:r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1. 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기업간의 경쟁과 기업투자활동</a:t>
            </a:r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해외 기술도입 경쟁 활발</a:t>
            </a:r>
          </a:p>
        </p:txBody>
      </p: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431800" y="4529138"/>
            <a:ext cx="6408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2. 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노사관계 안정</a:t>
            </a:r>
          </a:p>
        </p:txBody>
      </p:sp>
      <p:sp>
        <p:nvSpPr>
          <p:cNvPr id="16394" name="TextBox 12"/>
          <p:cNvSpPr txBox="1">
            <a:spLocks noChangeArrowheads="1"/>
          </p:cNvSpPr>
          <p:nvPr/>
        </p:nvSpPr>
        <p:spPr bwMode="auto">
          <a:xfrm>
            <a:off x="431800" y="5084763"/>
            <a:ext cx="705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3. 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기술진보와 중화학공업화</a:t>
            </a:r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기술혁신</a:t>
            </a:r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-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생산성 대폭 향상</a:t>
            </a:r>
          </a:p>
        </p:txBody>
      </p:sp>
      <p:sp>
        <p:nvSpPr>
          <p:cNvPr id="16395" name="TextBox 13"/>
          <p:cNvSpPr txBox="1">
            <a:spLocks noChangeArrowheads="1"/>
          </p:cNvSpPr>
          <p:nvPr/>
        </p:nvSpPr>
        <p:spPr bwMode="auto">
          <a:xfrm>
            <a:off x="393700" y="5589588"/>
            <a:ext cx="871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 4.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일본인들의 근면성과 저축성향</a:t>
            </a:r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농촌에서 도시로의 인구이동 급증</a:t>
            </a:r>
            <a:r>
              <a:rPr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-</a:t>
            </a:r>
            <a:r>
              <a:rPr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노동력 증가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415" y="57840"/>
            <a:ext cx="360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4F81BD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en-US" altLang="ko-KR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02.</a:t>
            </a:r>
            <a:r>
              <a:rPr lang="en-US" altLang="ko-KR" sz="2000" b="1" dirty="0" smtClean="0">
                <a:solidFill>
                  <a:srgbClr val="4F81BD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고</a:t>
            </a:r>
            <a:r>
              <a:rPr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도성장기</a:t>
            </a:r>
            <a:endParaRPr lang="ko-KR" altLang="en-US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1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17412" name="Picture 2" descr="C:\Users\Administrator\Desktop\103_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639763"/>
            <a:ext cx="9129712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38" y="6092825"/>
            <a:ext cx="89503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1964</a:t>
            </a:r>
            <a:r>
              <a:rPr lang="ko-KR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년에  경제발전 축하의 일환으로 도쿄올림픽 개최</a:t>
            </a:r>
            <a:r>
              <a:rPr lang="en-US" altLang="ko-KR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-</a:t>
            </a:r>
            <a:r>
              <a:rPr lang="ko-KR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도쿄 올림픽으로 인한 공공사업 급증</a:t>
            </a:r>
            <a:r>
              <a:rPr lang="en-US" altLang="ko-KR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lang="ko-KR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고속도로 및 </a:t>
            </a:r>
            <a:r>
              <a:rPr lang="ko-KR" alt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신칸센</a:t>
            </a:r>
            <a:r>
              <a:rPr lang="ko-KR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  건설 등</a:t>
            </a:r>
            <a:r>
              <a:rPr lang="en-US" altLang="ko-KR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r>
              <a:rPr lang="ko-KR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에  따른 호황</a:t>
            </a:r>
          </a:p>
          <a:p>
            <a:pPr algn="ctr">
              <a:defRPr/>
            </a:pPr>
            <a:endParaRPr lang="ko-KR" altLang="en-US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0" y="11167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b="1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rPr>
              <a:t>02.</a:t>
            </a:r>
            <a:r>
              <a:rPr lang="en-US" altLang="ko-KR" sz="20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b="1" dirty="0" smtClean="0">
                <a:solidFill>
                  <a:srgbClr val="FFC000"/>
                </a:solidFill>
                <a:latin typeface="맑은 고딕"/>
                <a:ea typeface="맑은 고딕"/>
              </a:rPr>
              <a:t>고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도성장기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istrator\Desktop\1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09588"/>
            <a:ext cx="9129712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51725" y="611188"/>
            <a:ext cx="24495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3200" b="1" dirty="0">
                <a:solidFill>
                  <a:schemeClr val="accent5">
                    <a:lumMod val="50000"/>
                  </a:schemeClr>
                </a:solidFill>
                <a:latin typeface="굵은안상수체" panose="02010504000101010101" pitchFamily="2" charset="-127"/>
                <a:ea typeface="굵은안상수체" panose="02010504000101010101" pitchFamily="2" charset="-127"/>
              </a:rPr>
              <a:t>1945</a:t>
            </a:r>
            <a:r>
              <a:rPr lang="ko-KR" altLang="en-US" sz="3200" b="1" dirty="0">
                <a:solidFill>
                  <a:schemeClr val="accent5">
                    <a:lumMod val="50000"/>
                  </a:schemeClr>
                </a:solidFill>
                <a:latin typeface="굵은안상수체" panose="02010504000101010101" pitchFamily="2" charset="-127"/>
                <a:ea typeface="굵은안상수체" panose="02010504000101010101" pitchFamily="2" charset="-127"/>
              </a:rPr>
              <a:t>年</a:t>
            </a:r>
          </a:p>
        </p:txBody>
      </p:sp>
      <p:pic>
        <p:nvPicPr>
          <p:cNvPr id="40963" name="Picture 3" descr="C:\Users\Administrator\Desktop\19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9588"/>
            <a:ext cx="9144001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52047" y="764704"/>
            <a:ext cx="23050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3200" b="1" dirty="0">
                <a:solidFill>
                  <a:schemeClr val="tx2">
                    <a:lumMod val="50000"/>
                  </a:schemeClr>
                </a:solidFill>
                <a:latin typeface="굵은안상수체" pitchFamily="2" charset="-127"/>
                <a:ea typeface="굵은안상수체" pitchFamily="2" charset="-127"/>
              </a:rPr>
              <a:t>1970</a:t>
            </a:r>
            <a:r>
              <a:rPr lang="ko-KR" altLang="en-US" sz="3200" b="1" dirty="0">
                <a:solidFill>
                  <a:schemeClr val="tx2">
                    <a:lumMod val="50000"/>
                  </a:schemeClr>
                </a:solidFill>
                <a:latin typeface="굵은안상수체" pitchFamily="2" charset="-127"/>
                <a:ea typeface="굵은안상수체" pitchFamily="2" charset="-127"/>
              </a:rPr>
              <a:t>年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28337" y="47923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2400" b="1" dirty="0" smtClean="0">
                <a:solidFill>
                  <a:srgbClr val="FFC000"/>
                </a:solidFill>
                <a:latin typeface="맑은 고딕"/>
                <a:ea typeface="맑은 고딕"/>
              </a:rPr>
              <a:t>02. </a:t>
            </a:r>
            <a:r>
              <a:rPr lang="ko-KR" altLang="en-US" sz="2400" b="1" dirty="0" smtClean="0">
                <a:solidFill>
                  <a:srgbClr val="FFC000"/>
                </a:solidFill>
                <a:latin typeface="맑은 고딕"/>
                <a:ea typeface="맑은 고딕"/>
              </a:rPr>
              <a:t>고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/>
                <a:ea typeface="맑은 고딕"/>
              </a:rPr>
              <a:t>도성장기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65188"/>
            <a:ext cx="4105349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5068888" y="1768475"/>
            <a:ext cx="382359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65700" y="1306512"/>
            <a:ext cx="3195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오일쇼크</a:t>
            </a:r>
            <a:r>
              <a:rPr kumimoji="0" lang="en-US" altLang="ko-KR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석유파동</a:t>
            </a:r>
            <a:r>
              <a:rPr kumimoji="0" lang="en-US" altLang="ko-KR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904680" y="2132856"/>
            <a:ext cx="40544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en-US" altLang="ko-KR" sz="2000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원</a:t>
            </a:r>
            <a:r>
              <a:rPr kumimoji="0"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인</a:t>
            </a:r>
            <a:r>
              <a:rPr kumimoji="0" lang="en-US" altLang="ko-KR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</a:t>
            </a:r>
            <a:r>
              <a:rPr kumimoji="0" lang="ko-KR" altLang="en-US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제 </a:t>
            </a:r>
            <a:r>
              <a:rPr kumimoji="0" lang="en-US" altLang="ko-KR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4</a:t>
            </a:r>
            <a:r>
              <a:rPr kumimoji="0" lang="ko-KR" altLang="en-US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차 중동전쟁</a:t>
            </a:r>
            <a:r>
              <a:rPr kumimoji="0" lang="en-US" altLang="ko-KR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(1973.10)</a:t>
            </a:r>
          </a:p>
          <a:p>
            <a:pPr eaLnBrk="1" hangingPunct="1"/>
            <a:endParaRPr kumimoji="0" lang="en-US" altLang="ko-KR" sz="2000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오일쇼크로 인한 인플레이션</a:t>
            </a:r>
            <a:endParaRPr kumimoji="0" lang="en-US" altLang="ko-KR" sz="2000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endParaRPr kumimoji="0"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경제 성장률 하락세</a:t>
            </a:r>
            <a:r>
              <a:rPr kumimoji="0" lang="en-US" altLang="ko-KR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 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고도성장의</a:t>
            </a:r>
            <a:endParaRPr kumimoji="0" lang="en-US" altLang="ko-KR" sz="2000" dirty="0" smtClean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막을 내림</a:t>
            </a:r>
            <a:endParaRPr kumimoji="0" lang="en-US" altLang="ko-KR" sz="2000" dirty="0" smtClean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endParaRPr kumimoji="0"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endParaRPr kumimoji="0" lang="en-US" altLang="ko-KR" sz="2000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116632"/>
            <a:ext cx="34575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03. </a:t>
            </a:r>
            <a:r>
              <a:rPr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저</a:t>
            </a:r>
            <a:r>
              <a:rPr lang="ko-KR" altLang="en-US" sz="24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성장기</a:t>
            </a:r>
          </a:p>
        </p:txBody>
      </p:sp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46" y="1340768"/>
            <a:ext cx="2880000" cy="312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60" y="1376767"/>
            <a:ext cx="2881086" cy="309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 descr="1_ha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8" b="27686"/>
          <a:stretch>
            <a:fillRect/>
          </a:stretch>
        </p:blipFill>
        <p:spPr bwMode="auto">
          <a:xfrm rot="1217554">
            <a:off x="2028825" y="4037013"/>
            <a:ext cx="27035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078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97548E-6 L 0.18559 -0.003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59 -0.00301 L -0.00347 -0.0030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65188"/>
            <a:ext cx="4129087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37" y="1420664"/>
            <a:ext cx="292752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5068888" y="1768475"/>
            <a:ext cx="309721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6175" y="1279525"/>
            <a:ext cx="3792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vl="0" eaLnBrk="1" hangingPunct="1"/>
            <a:r>
              <a:rPr kumimoji="0" lang="ko-KR" altLang="en-US" sz="24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버블경제</a:t>
            </a:r>
            <a:r>
              <a:rPr kumimoji="0"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(1985-1990)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956174" y="1786883"/>
            <a:ext cx="405447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en-US" altLang="ko-KR" sz="2400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lvl="0" eaLnBrk="1" hangingPunct="1"/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실제 경제상태보다 경제수준</a:t>
            </a:r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eaLnBrk="1" hangingPunct="1"/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과장</a:t>
            </a:r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lvl="0" indent="-285750" eaLnBrk="1" hangingPunct="1">
              <a:buFont typeface="Wingdings" panose="05000000000000000000" pitchFamily="2" charset="2"/>
              <a:buChar char="ü"/>
            </a:pPr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eaLnBrk="1" hangingPunct="1"/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eaLnBrk="1" hangingPunct="1"/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무분별한 소비증가</a:t>
            </a:r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lvl="0" indent="-285750" eaLnBrk="1" hangingPunct="1">
              <a:buFont typeface="Wingdings" panose="05000000000000000000" pitchFamily="2" charset="2"/>
              <a:buChar char="ü"/>
            </a:pPr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eaLnBrk="1" hangingPunct="1"/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 eaLnBrk="1" hangingPunct="1"/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비정상적인 부동산값과 주식</a:t>
            </a:r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23558" name="직사각형 5"/>
          <p:cNvSpPr>
            <a:spLocks noChangeArrowheads="1"/>
          </p:cNvSpPr>
          <p:nvPr/>
        </p:nvSpPr>
        <p:spPr bwMode="auto">
          <a:xfrm>
            <a:off x="179388" y="116632"/>
            <a:ext cx="4681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03. </a:t>
            </a:r>
            <a:r>
              <a:rPr lang="ko-KR" altLang="en-US" sz="24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저</a:t>
            </a:r>
            <a:r>
              <a:rPr lang="ko-KR" altLang="en-US" sz="2400" b="1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400" b="1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성장기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19" y="1279525"/>
            <a:ext cx="2909341" cy="323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 descr="1_ha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8" b="27686"/>
          <a:stretch>
            <a:fillRect/>
          </a:stretch>
        </p:blipFill>
        <p:spPr bwMode="auto">
          <a:xfrm rot="1217554">
            <a:off x="2028825" y="4037013"/>
            <a:ext cx="27035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821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97548E-6 L 0.18559 -0.003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59 -0.00301 L -0.00347 -0.0030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65188"/>
            <a:ext cx="4129087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/>
            <a:r>
              <a:rPr lang="ko-KR" altLang="en-US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기타</a:t>
            </a:r>
            <a:r>
              <a:rPr lang="en-US" altLang="ko-KR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. </a:t>
            </a:r>
            <a:r>
              <a:rPr lang="ko-KR" altLang="en-US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고</a:t>
            </a:r>
            <a:r>
              <a:rPr lang="ko-KR" altLang="en-US" sz="2000" b="1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도성장의</a:t>
            </a:r>
            <a:r>
              <a:rPr lang="ko-KR" altLang="en-US" sz="2000" b="1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000" b="1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폐해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412776"/>
            <a:ext cx="288032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그림 3" descr="1_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8" b="27686"/>
          <a:stretch>
            <a:fillRect/>
          </a:stretch>
        </p:blipFill>
        <p:spPr bwMode="auto">
          <a:xfrm rot="1217554">
            <a:off x="2388731" y="4110514"/>
            <a:ext cx="27035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5" y="1410519"/>
            <a:ext cx="30954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사회공공투자</a:t>
            </a:r>
            <a:r>
              <a:rPr lang="en-US" altLang="ko-KR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,</a:t>
            </a:r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사회복지는 저 수준에 </a:t>
            </a:r>
            <a:r>
              <a:rPr lang="ko-KR" altLang="en-US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머무름</a:t>
            </a:r>
            <a:endParaRPr lang="en-US" altLang="ko-KR" sz="2000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/>
            <a:endParaRPr lang="en-US" altLang="ko-KR" sz="2000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ko-KR" altLang="en-US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무분별한 </a:t>
            </a:r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석유사용과 산업폐기물 무단투기로 </a:t>
            </a:r>
            <a:endParaRPr lang="en-US" altLang="ko-KR" sz="2000" dirty="0" smtClean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ko-KR" altLang="en-US" sz="20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환경오염과 전염병</a:t>
            </a:r>
            <a:endParaRPr lang="en-US" altLang="ko-KR" sz="20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lang="ko-KR" altLang="en-US" sz="2000" dirty="0" err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미나마타</a:t>
            </a:r>
            <a:r>
              <a:rPr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sz="2000" dirty="0" err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이타이이타이병</a:t>
            </a:r>
            <a:r>
              <a:rPr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, </a:t>
            </a:r>
            <a:r>
              <a:rPr lang="ko-KR" altLang="en-US" sz="2000" dirty="0" err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욧카이치</a:t>
            </a:r>
            <a:r>
              <a:rPr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 천식 등</a:t>
            </a:r>
            <a:r>
              <a:rPr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endParaRPr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/>
            <a:r>
              <a:rPr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발생</a:t>
            </a:r>
            <a:endParaRPr lang="en-US" altLang="ko-KR" sz="2000" dirty="0" smtClean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/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/>
            <a:r>
              <a:rPr lang="ko-KR" altLang="en-US" sz="2000" dirty="0" smtClean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도시 </a:t>
            </a:r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인구 집중에 의한 </a:t>
            </a:r>
            <a:r>
              <a:rPr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인구 밀집과 농촌의 인구부족</a:t>
            </a:r>
            <a:r>
              <a:rPr lang="ko-KR" altLang="en-US" sz="2000" dirty="0">
                <a:solidFill>
                  <a:prstClr val="white"/>
                </a:solidFill>
                <a:latin typeface="1훈점보맘보 B" pitchFamily="18" charset="-127"/>
                <a:ea typeface="1훈점보맘보 B" pitchFamily="18" charset="-127"/>
              </a:rPr>
              <a:t> 문제</a:t>
            </a:r>
          </a:p>
          <a:p>
            <a:pPr lvl="0"/>
            <a:endParaRPr lang="ko-KR" altLang="en-US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lvl="0"/>
            <a:endParaRPr lang="ko-KR" altLang="en-US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lvl="0" indent="-285750">
              <a:buFont typeface="Wingdings" pitchFamily="2" charset="2"/>
              <a:buChar char="ü"/>
            </a:pPr>
            <a:endParaRPr lang="en-US" altLang="ko-KR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marL="285750" lvl="0" indent="-285750">
              <a:buFont typeface="Wingdings" pitchFamily="2" charset="2"/>
              <a:buChar char="ü"/>
            </a:pPr>
            <a:endParaRPr lang="ko-KR" altLang="en-US" sz="2000" dirty="0">
              <a:solidFill>
                <a:prstClr val="white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5643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-420688" y="1012973"/>
            <a:ext cx="4421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현재의 </a:t>
            </a:r>
            <a:r>
              <a:rPr kumimoji="0"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</a:t>
            </a:r>
            <a:endParaRPr kumimoji="0" lang="en-US" altLang="ko-KR" sz="2400" b="1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grpSp>
        <p:nvGrpSpPr>
          <p:cNvPr id="2" name="그룹 3"/>
          <p:cNvGrpSpPr>
            <a:grpSpLocks/>
          </p:cNvGrpSpPr>
          <p:nvPr/>
        </p:nvGrpSpPr>
        <p:grpSpPr bwMode="auto">
          <a:xfrm>
            <a:off x="3903663" y="1631950"/>
            <a:ext cx="5674707" cy="830937"/>
            <a:chOff x="3903663" y="1631950"/>
            <a:chExt cx="5674219" cy="832420"/>
          </a:xfrm>
        </p:grpSpPr>
        <p:sp>
          <p:nvSpPr>
            <p:cNvPr id="12300" name="Text Box 5"/>
            <p:cNvSpPr txBox="1">
              <a:spLocks noChangeArrowheads="1"/>
            </p:cNvSpPr>
            <p:nvPr/>
          </p:nvSpPr>
          <p:spPr bwMode="auto">
            <a:xfrm>
              <a:off x="3903663" y="1631950"/>
              <a:ext cx="11679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01</a:t>
              </a:r>
            </a:p>
          </p:txBody>
        </p:sp>
        <p:sp>
          <p:nvSpPr>
            <p:cNvPr id="12299" name="직사각형 1"/>
            <p:cNvSpPr>
              <a:spLocks noChangeArrowheads="1"/>
            </p:cNvSpPr>
            <p:nvPr/>
          </p:nvSpPr>
          <p:spPr bwMode="auto">
            <a:xfrm>
              <a:off x="4398415" y="1662723"/>
              <a:ext cx="5179467" cy="80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일본의 </a:t>
              </a:r>
              <a:r>
                <a:rPr kumimoji="0" lang="ko-KR" altLang="en-US" sz="23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정치</a:t>
              </a:r>
              <a:r>
                <a:rPr kumimoji="0" lang="ko-KR" altLang="en-US" sz="23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형태</a:t>
              </a:r>
              <a:endParaRPr kumimoji="0" lang="en-US" altLang="ko-KR" sz="23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  <a:p>
              <a:pPr algn="ctr"/>
              <a:endParaRPr kumimoji="0" lang="en-US" altLang="ko-KR" sz="23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grpSp>
        <p:nvGrpSpPr>
          <p:cNvPr id="4" name="그룹 6"/>
          <p:cNvGrpSpPr>
            <a:grpSpLocks/>
          </p:cNvGrpSpPr>
          <p:nvPr/>
        </p:nvGrpSpPr>
        <p:grpSpPr bwMode="auto">
          <a:xfrm>
            <a:off x="3929063" y="2914650"/>
            <a:ext cx="5268350" cy="523875"/>
            <a:chOff x="3943857" y="2793260"/>
            <a:chExt cx="4041703" cy="523220"/>
          </a:xfrm>
        </p:grpSpPr>
        <p:sp>
          <p:nvSpPr>
            <p:cNvPr id="12296" name="Text Box 5"/>
            <p:cNvSpPr txBox="1">
              <a:spLocks noChangeArrowheads="1"/>
            </p:cNvSpPr>
            <p:nvPr/>
          </p:nvSpPr>
          <p:spPr bwMode="auto">
            <a:xfrm>
              <a:off x="3943857" y="2793260"/>
              <a:ext cx="11679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02</a:t>
              </a:r>
            </a:p>
          </p:txBody>
        </p:sp>
        <p:sp>
          <p:nvSpPr>
            <p:cNvPr id="12297" name="직사각형 2"/>
            <p:cNvSpPr>
              <a:spLocks noChangeArrowheads="1"/>
            </p:cNvSpPr>
            <p:nvPr/>
          </p:nvSpPr>
          <p:spPr bwMode="auto">
            <a:xfrm>
              <a:off x="4359833" y="2823124"/>
              <a:ext cx="3625727" cy="44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o-KR" altLang="en-US" sz="2300" b="1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  일본의 </a:t>
              </a:r>
              <a:r>
                <a:rPr lang="ko-KR" altLang="en-US" sz="23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정책</a:t>
              </a:r>
              <a:r>
                <a:rPr lang="ko-KR" altLang="en-US" sz="23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및 </a:t>
              </a:r>
              <a:r>
                <a:rPr lang="ko-KR" altLang="en-US" sz="23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이슈</a:t>
              </a:r>
            </a:p>
          </p:txBody>
        </p:sp>
      </p:grpSp>
      <p:grpSp>
        <p:nvGrpSpPr>
          <p:cNvPr id="5" name="그룹 5"/>
          <p:cNvGrpSpPr>
            <a:grpSpLocks/>
          </p:cNvGrpSpPr>
          <p:nvPr/>
        </p:nvGrpSpPr>
        <p:grpSpPr bwMode="auto">
          <a:xfrm>
            <a:off x="3929062" y="4214813"/>
            <a:ext cx="4408867" cy="522287"/>
            <a:chOff x="3951620" y="3626071"/>
            <a:chExt cx="2615493" cy="522567"/>
          </a:xfrm>
        </p:grpSpPr>
        <p:sp>
          <p:nvSpPr>
            <p:cNvPr id="12294" name="Text Box 5"/>
            <p:cNvSpPr txBox="1">
              <a:spLocks noChangeArrowheads="1"/>
            </p:cNvSpPr>
            <p:nvPr/>
          </p:nvSpPr>
          <p:spPr bwMode="auto">
            <a:xfrm>
              <a:off x="3951620" y="3626071"/>
              <a:ext cx="1167989" cy="52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parajita" pitchFamily="34" charset="0"/>
                </a:rPr>
                <a:t>03</a:t>
              </a:r>
            </a:p>
          </p:txBody>
        </p:sp>
        <p:sp>
          <p:nvSpPr>
            <p:cNvPr id="12295" name="직사각형 4"/>
            <p:cNvSpPr>
              <a:spLocks noChangeArrowheads="1"/>
            </p:cNvSpPr>
            <p:nvPr/>
          </p:nvSpPr>
          <p:spPr bwMode="auto">
            <a:xfrm>
              <a:off x="4805750" y="3650819"/>
              <a:ext cx="1761363" cy="446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ko-KR" altLang="en-US" sz="2300" b="1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일본의 국제사회 </a:t>
              </a:r>
              <a:r>
                <a:rPr kumimoji="0" lang="ko-KR" altLang="en-US" sz="23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분쟁</a:t>
              </a:r>
              <a:endParaRPr kumimoji="0" lang="en-US" altLang="ko-KR" sz="23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4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3315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01.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정치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형태</a:t>
            </a:r>
            <a:r>
              <a:rPr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특징</a:t>
            </a:r>
            <a:r>
              <a:rPr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84513" y="2613025"/>
            <a:ext cx="30241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4400" i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의원내각제</a:t>
            </a:r>
            <a:r>
              <a:rPr lang="ko-KR" altLang="en-US" sz="4400" i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4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議院内閣制</a:t>
            </a:r>
            <a:endParaRPr kumimoji="0" lang="en-US" altLang="ko-KR" sz="440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38325" y="3254375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내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각총리대신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수상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이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국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회에서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선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출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838325" y="4024313"/>
            <a:ext cx="563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양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원제 도입 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중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의원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 (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참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의원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78000" y="4821238"/>
            <a:ext cx="5637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1960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년대 후반 이후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다당제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형태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339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01.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정치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형태</a:t>
            </a:r>
            <a:r>
              <a:rPr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특징</a:t>
            </a:r>
            <a:r>
              <a:rPr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059113" y="2608263"/>
            <a:ext cx="30257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4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4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삼권분립</a:t>
            </a:r>
            <a:endParaRPr kumimoji="0" lang="en-US" altLang="ko-KR" sz="4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lang="ko-KR" altLang="en-US" sz="4400" i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三權分立</a:t>
            </a:r>
            <a:endParaRPr kumimoji="0" lang="en-US" altLang="ko-KR" sz="4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022350" y="3300413"/>
            <a:ext cx="741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입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법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행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정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사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법으로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나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누어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상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호간 견제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균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형유지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268538" y="4222750"/>
            <a:ext cx="4779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국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가 권력의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집중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과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남용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을 방지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3644900"/>
            <a:ext cx="9144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5364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01.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정치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형태</a:t>
            </a:r>
            <a:r>
              <a:rPr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권한</a:t>
            </a:r>
            <a:r>
              <a:rPr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grpSp>
        <p:nvGrpSpPr>
          <p:cNvPr id="11" name="그룹 10"/>
          <p:cNvGrpSpPr>
            <a:grpSpLocks/>
          </p:cNvGrpSpPr>
          <p:nvPr/>
        </p:nvGrpSpPr>
        <p:grpSpPr bwMode="auto">
          <a:xfrm>
            <a:off x="6046788" y="2574925"/>
            <a:ext cx="1727200" cy="828675"/>
            <a:chOff x="792201" y="1741830"/>
            <a:chExt cx="1728192" cy="827220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792201" y="1741830"/>
              <a:ext cx="1728192" cy="82722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5392" name="직사각형 12"/>
            <p:cNvSpPr>
              <a:spLocks noChangeArrowheads="1"/>
            </p:cNvSpPr>
            <p:nvPr/>
          </p:nvSpPr>
          <p:spPr bwMode="auto">
            <a:xfrm>
              <a:off x="918469" y="1832274"/>
              <a:ext cx="14756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o-KR" altLang="en-US" b="1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</a:rPr>
                <a:t>입 법 부</a:t>
              </a:r>
              <a:endParaRPr lang="en-US" altLang="ko-KR" b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endParaRPr>
            </a:p>
            <a:p>
              <a:pPr algn="ctr"/>
              <a:r>
                <a:rPr lang="en-US" altLang="ko-KR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(</a:t>
              </a:r>
              <a:r>
                <a:rPr lang="ko-KR" altLang="en-US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국 회</a:t>
              </a:r>
              <a:r>
                <a:rPr lang="en-US" altLang="ko-KR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)</a:t>
              </a:r>
              <a:endParaRPr lang="ko-KR" altLang="en-US" b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14" name="그룹 13"/>
          <p:cNvGrpSpPr>
            <a:grpSpLocks/>
          </p:cNvGrpSpPr>
          <p:nvPr/>
        </p:nvGrpSpPr>
        <p:grpSpPr bwMode="auto">
          <a:xfrm>
            <a:off x="1373188" y="3865563"/>
            <a:ext cx="1727200" cy="827087"/>
            <a:chOff x="792201" y="1741830"/>
            <a:chExt cx="1728192" cy="827220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792201" y="1741830"/>
              <a:ext cx="1728192" cy="82722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5388" name="직사각형 16"/>
            <p:cNvSpPr>
              <a:spLocks noChangeArrowheads="1"/>
            </p:cNvSpPr>
            <p:nvPr/>
          </p:nvSpPr>
          <p:spPr bwMode="auto">
            <a:xfrm>
              <a:off x="918469" y="1832274"/>
              <a:ext cx="14756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o-KR" altLang="en-US" b="1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</a:rPr>
                <a:t>사 법 부</a:t>
              </a:r>
              <a:endParaRPr lang="en-US" altLang="ko-KR" b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endParaRPr>
            </a:p>
            <a:p>
              <a:pPr algn="ctr"/>
              <a:r>
                <a:rPr lang="en-US" altLang="ko-KR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(</a:t>
              </a:r>
              <a:r>
                <a:rPr lang="ko-KR" altLang="en-US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재판소</a:t>
              </a:r>
              <a:r>
                <a:rPr lang="en-US" altLang="ko-KR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)</a:t>
              </a:r>
              <a:endParaRPr lang="ko-KR" altLang="en-US" b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3" name="그룹 2"/>
          <p:cNvGrpSpPr>
            <a:grpSpLocks/>
          </p:cNvGrpSpPr>
          <p:nvPr/>
        </p:nvGrpSpPr>
        <p:grpSpPr bwMode="auto">
          <a:xfrm>
            <a:off x="1366838" y="2566988"/>
            <a:ext cx="1728787" cy="827087"/>
            <a:chOff x="792201" y="1741830"/>
            <a:chExt cx="1728192" cy="827220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792201" y="1741830"/>
              <a:ext cx="1728192" cy="82722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5384" name="직사각형 1"/>
            <p:cNvSpPr>
              <a:spLocks noChangeArrowheads="1"/>
            </p:cNvSpPr>
            <p:nvPr/>
          </p:nvSpPr>
          <p:spPr bwMode="auto">
            <a:xfrm>
              <a:off x="918469" y="1832274"/>
              <a:ext cx="14756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o-KR" altLang="en-US" b="1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</a:rPr>
                <a:t>행 정 부</a:t>
              </a:r>
              <a:endParaRPr lang="en-US" altLang="ko-KR" b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endParaRPr>
            </a:p>
            <a:p>
              <a:pPr algn="ctr"/>
              <a:r>
                <a:rPr lang="en-US" altLang="ko-KR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(</a:t>
              </a:r>
              <a:r>
                <a:rPr lang="ko-KR" altLang="en-US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내 각</a:t>
              </a:r>
              <a:r>
                <a:rPr lang="en-US" altLang="ko-KR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)</a:t>
              </a:r>
              <a:endParaRPr lang="ko-KR" altLang="en-US" b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grpSp>
        <p:nvGrpSpPr>
          <p:cNvPr id="46" name="그룹 45"/>
          <p:cNvGrpSpPr>
            <a:grpSpLocks/>
          </p:cNvGrpSpPr>
          <p:nvPr/>
        </p:nvGrpSpPr>
        <p:grpSpPr bwMode="auto">
          <a:xfrm>
            <a:off x="6046788" y="3865563"/>
            <a:ext cx="1727200" cy="1012825"/>
            <a:chOff x="792201" y="1741830"/>
            <a:chExt cx="1728192" cy="1013774"/>
          </a:xfrm>
        </p:grpSpPr>
        <p:sp>
          <p:nvSpPr>
            <p:cNvPr id="47" name="모서리가 둥근 직사각형 46"/>
            <p:cNvSpPr/>
            <p:nvPr/>
          </p:nvSpPr>
          <p:spPr>
            <a:xfrm>
              <a:off x="792201" y="1741830"/>
              <a:ext cx="1728192" cy="82722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1훈점보맘보 B" pitchFamily="18" charset="-127"/>
                <a:ea typeface="1훈점보맘보 B" pitchFamily="18" charset="-127"/>
              </a:endParaRPr>
            </a:p>
          </p:txBody>
        </p:sp>
        <p:sp>
          <p:nvSpPr>
            <p:cNvPr id="15380" name="직사각형 47"/>
            <p:cNvSpPr>
              <a:spLocks noChangeArrowheads="1"/>
            </p:cNvSpPr>
            <p:nvPr/>
          </p:nvSpPr>
          <p:spPr bwMode="auto">
            <a:xfrm>
              <a:off x="918469" y="1832274"/>
              <a:ext cx="147565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o-KR" altLang="en-US" b="1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</a:rPr>
                <a:t>천 황</a:t>
              </a:r>
              <a:endParaRPr lang="en-US" altLang="ko-KR" b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endParaRPr>
            </a:p>
            <a:p>
              <a:pPr algn="ctr"/>
              <a:r>
                <a:rPr lang="en-US" altLang="ko-KR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(</a:t>
              </a:r>
              <a:r>
                <a:rPr lang="ko-KR" altLang="en-US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天皇</a:t>
              </a:r>
              <a:r>
                <a:rPr lang="en-US" altLang="ko-KR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</a:rPr>
                <a:t>)</a:t>
              </a:r>
              <a:endParaRPr lang="ko-KR" altLang="en-US" b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endParaRPr>
            </a:p>
            <a:p>
              <a:pPr algn="ctr"/>
              <a:endParaRPr lang="en-US" altLang="ko-KR" b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endParaRPr>
            </a:p>
          </p:txBody>
        </p:sp>
      </p:grp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279400" y="908050"/>
            <a:ext cx="39449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국회에 대하여 연대 책임중의원 해산권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국회 소집권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4892675" y="908050"/>
            <a:ext cx="39449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내각에 대한 내각불신임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총리대신지명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국정조사권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292100" y="5013325"/>
            <a:ext cx="3944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재판관 탄핵권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</a:p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내각의 행정 위헌심사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행정쟁송의 중심재판권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국회의 위헌심사권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5713413" y="5445125"/>
            <a:ext cx="2449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각종 국사행위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>
            <a:off x="-7938" y="6848475"/>
            <a:ext cx="9144001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V="1">
            <a:off x="4564063" y="623888"/>
            <a:ext cx="0" cy="62341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C:\Users\Administrator\Desktop\jpn_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43" y="2937352"/>
            <a:ext cx="1993899" cy="1323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E:\하승엽\과제\2015 2학기 과제\일본사회와 역사\사진자료\일본의 삼권분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8" y="641350"/>
            <a:ext cx="9151938" cy="621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3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그룹 7"/>
          <p:cNvGrpSpPr>
            <a:grpSpLocks/>
          </p:cNvGrpSpPr>
          <p:nvPr/>
        </p:nvGrpSpPr>
        <p:grpSpPr bwMode="auto">
          <a:xfrm>
            <a:off x="-1355015" y="166612"/>
            <a:ext cx="5871898" cy="830263"/>
            <a:chOff x="2856876" y="1601143"/>
            <a:chExt cx="4129784" cy="832286"/>
          </a:xfrm>
        </p:grpSpPr>
        <p:sp>
          <p:nvSpPr>
            <p:cNvPr id="14345" name="Text Box 5"/>
            <p:cNvSpPr txBox="1">
              <a:spLocks noChangeArrowheads="1"/>
            </p:cNvSpPr>
            <p:nvPr/>
          </p:nvSpPr>
          <p:spPr bwMode="auto">
            <a:xfrm>
              <a:off x="3903663" y="1601143"/>
              <a:ext cx="11679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400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02.</a:t>
              </a:r>
              <a:endParaRPr kumimoji="0" lang="en-US" altLang="ko-KR" sz="2800" b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  <p:sp>
          <p:nvSpPr>
            <p:cNvPr id="14344" name="직사각형 9"/>
            <p:cNvSpPr>
              <a:spLocks noChangeArrowheads="1"/>
            </p:cNvSpPr>
            <p:nvPr/>
          </p:nvSpPr>
          <p:spPr bwMode="auto">
            <a:xfrm>
              <a:off x="2856876" y="1601143"/>
              <a:ext cx="4129784" cy="83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0" lang="ko-KR" altLang="en-US" sz="2400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전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쟁과정</a:t>
              </a:r>
              <a:endPara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  <a:p>
              <a:pPr algn="ctr"/>
              <a:endPara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755650" y="90805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ko-KR" altLang="en-US" sz="2400" b="1">
              <a:solidFill>
                <a:schemeClr val="bg1"/>
              </a:solidFill>
              <a:latin typeface="궁서체" pitchFamily="17" charset="-127"/>
              <a:ea typeface="궁서체" pitchFamily="17" charset="-127"/>
            </a:endParaRPr>
          </a:p>
        </p:txBody>
      </p:sp>
      <p:pic>
        <p:nvPicPr>
          <p:cNvPr id="14342" name="Picture 13" descr="C:\Users\종범\Desktop\i105241316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15348"/>
            <a:ext cx="9217024" cy="624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-17139" y="5805264"/>
            <a:ext cx="9183688" cy="109334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>
            <a:spLocks noChangeArrowheads="1"/>
          </p:cNvSpPr>
          <p:nvPr/>
        </p:nvSpPr>
        <p:spPr bwMode="auto">
          <a:xfrm>
            <a:off x="575468" y="5805264"/>
            <a:ext cx="7993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영국 </a:t>
            </a:r>
            <a:r>
              <a:rPr lang="ko-KR" altLang="en-US" sz="2000" b="1" dirty="0">
                <a:solidFill>
                  <a:schemeClr val="accent6">
                    <a:lumMod val="75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프랑스 러시아 이탈리아 미국 </a:t>
            </a:r>
            <a:r>
              <a:rPr lang="ko-KR" altLang="en-US" sz="2000" b="1" dirty="0" smtClean="0">
                <a:solidFill>
                  <a:schemeClr val="accent6">
                    <a:lumMod val="75000"/>
                  </a:schemeClr>
                </a:solidFill>
                <a:latin typeface="1훈점보맘보 B" pitchFamily="18" charset="-127"/>
                <a:ea typeface="1훈점보맘보 B" pitchFamily="18" charset="-127"/>
              </a:rPr>
              <a:t> 연합군</a:t>
            </a:r>
            <a:endParaRPr lang="en-US" altLang="ko-KR" sz="2000" b="1" dirty="0" smtClean="0">
              <a:solidFill>
                <a:srgbClr val="92D050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r>
              <a:rPr lang="ko-KR" altLang="en-US" sz="2000" b="1" dirty="0" smtClean="0">
                <a:solidFill>
                  <a:srgbClr val="92D050"/>
                </a:solidFill>
                <a:latin typeface="1훈점보맘보 B" pitchFamily="18" charset="-127"/>
                <a:ea typeface="1훈점보맘보 B" pitchFamily="18" charset="-127"/>
              </a:rPr>
              <a:t>독일 </a:t>
            </a:r>
            <a:r>
              <a:rPr lang="ko-KR" altLang="en-US" sz="2000" b="1" dirty="0">
                <a:solidFill>
                  <a:srgbClr val="92D050"/>
                </a:solidFill>
                <a:latin typeface="1훈점보맘보 B" pitchFamily="18" charset="-127"/>
                <a:ea typeface="1훈점보맘보 B" pitchFamily="18" charset="-127"/>
              </a:rPr>
              <a:t>오스트리아 </a:t>
            </a:r>
            <a:r>
              <a:rPr lang="ko-KR" altLang="en-US" sz="2000" b="1" dirty="0" smtClean="0">
                <a:solidFill>
                  <a:srgbClr val="92D050"/>
                </a:solidFill>
                <a:latin typeface="1훈점보맘보 B" pitchFamily="18" charset="-127"/>
                <a:ea typeface="1훈점보맘보 B" pitchFamily="18" charset="-127"/>
              </a:rPr>
              <a:t>이탈리아의  </a:t>
            </a:r>
            <a:r>
              <a:rPr lang="ko-KR" altLang="en-US" sz="2000" b="1" dirty="0">
                <a:solidFill>
                  <a:srgbClr val="92D050"/>
                </a:solidFill>
                <a:latin typeface="1훈점보맘보 B" pitchFamily="18" charset="-127"/>
                <a:ea typeface="1훈점보맘보 B" pitchFamily="18" charset="-127"/>
              </a:rPr>
              <a:t>일본 </a:t>
            </a:r>
            <a:r>
              <a:rPr lang="ko-KR" altLang="en-US" sz="2000" b="1" dirty="0" smtClean="0">
                <a:solidFill>
                  <a:srgbClr val="92D050"/>
                </a:solidFill>
                <a:latin typeface="1훈점보맘보 B" pitchFamily="18" charset="-127"/>
                <a:ea typeface="1훈점보맘보 B" pitchFamily="18" charset="-127"/>
              </a:rPr>
              <a:t>동맹군</a:t>
            </a:r>
            <a:endParaRPr lang="en-US" altLang="ko-KR" sz="20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치열한 전쟁 </a:t>
            </a:r>
            <a:r>
              <a:rPr lang="ko-KR" altLang="en-US" sz="20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전개 </a:t>
            </a:r>
            <a:r>
              <a:rPr lang="en-US" altLang="ko-KR" sz="2000" b="1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!!!</a:t>
            </a:r>
            <a:endParaRPr lang="ko-KR" altLang="en-US" sz="2000" b="1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163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02.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정책 및 이슈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771775" y="2603500"/>
            <a:ext cx="35861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4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아베노믹스</a:t>
            </a:r>
            <a:endParaRPr kumimoji="0" lang="en-US" altLang="ko-KR" sz="4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en-US" altLang="ko-KR" sz="4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(Abenomics)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684338" y="287655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디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플레이션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엔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고현상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탈출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684338" y="3851275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3% 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이상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경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제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성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장 달성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목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표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24013" y="4797425"/>
            <a:ext cx="56372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본경제의 </a:t>
            </a:r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3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가지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핵심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방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침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(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금융정책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재정정책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민간투자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01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6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02.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정책 및 이슈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71775" y="2598738"/>
            <a:ext cx="35861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4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평화헌법개정</a:t>
            </a:r>
            <a:endParaRPr kumimoji="0" lang="en-US" altLang="ko-KR" sz="4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lang="en-US" altLang="ja-JP" sz="4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lang="ja-JP" altLang="ko-KR" sz="4400" dirty="0">
                <a:solidFill>
                  <a:srgbClr val="FFC000"/>
                </a:solidFill>
                <a:latin typeface="1훈점보맘보 B" pitchFamily="18" charset="-127"/>
                <a:ea typeface="궁서체" pitchFamily="17" charset="-127"/>
                <a:cs typeface="Arial" charset="0"/>
              </a:rPr>
              <a:t>平和憲法</a:t>
            </a:r>
            <a:r>
              <a:rPr lang="en-US" altLang="ja-JP" sz="4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  <a:endParaRPr kumimoji="0" lang="en-US" altLang="ko-KR" sz="44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84338" y="2933700"/>
            <a:ext cx="5638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평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화헌법 제 </a:t>
            </a:r>
            <a:r>
              <a:rPr kumimoji="0"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9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조 </a:t>
            </a:r>
            <a:r>
              <a:rPr kumimoji="0"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1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항</a:t>
            </a:r>
            <a:endParaRPr kumimoji="0"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일본은 무력을 행사하지 않는다</a:t>
            </a:r>
            <a:r>
              <a:rPr kumimoji="0"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684338" y="4652963"/>
            <a:ext cx="5638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평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화헌법 제 </a:t>
            </a:r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9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조 </a:t>
            </a:r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2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항</a:t>
            </a:r>
            <a:endParaRPr kumimoji="0" lang="en-US" altLang="ko-KR" sz="24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일본은 군사력을 갖지 않는다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353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02.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정책 및 이슈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042988" y="2930525"/>
            <a:ext cx="7129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개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별적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자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위권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일본이 공격받을 시 무력행사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60350" y="4875213"/>
            <a:ext cx="8694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집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단적 </a:t>
            </a:r>
            <a:r>
              <a:rPr kumimoji="0" lang="ko-KR" altLang="en-US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자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위권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동맹국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</a:t>
            </a:r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주변국이 위협받을 시 무력행사가능</a:t>
            </a:r>
            <a:r>
              <a:rPr kumimoji="0" lang="en-US" altLang="ko-KR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grpSp>
        <p:nvGrpSpPr>
          <p:cNvPr id="6" name="그룹 5"/>
          <p:cNvGrpSpPr>
            <a:grpSpLocks/>
          </p:cNvGrpSpPr>
          <p:nvPr/>
        </p:nvGrpSpPr>
        <p:grpSpPr bwMode="auto">
          <a:xfrm>
            <a:off x="1789113" y="1133475"/>
            <a:ext cx="5638800" cy="473075"/>
            <a:chOff x="1788886" y="1370384"/>
            <a:chExt cx="5638236" cy="473460"/>
          </a:xfrm>
        </p:grpSpPr>
        <p:sp>
          <p:nvSpPr>
            <p:cNvPr id="18445" name="Text Box 5"/>
            <p:cNvSpPr txBox="1">
              <a:spLocks noChangeArrowheads="1"/>
            </p:cNvSpPr>
            <p:nvPr/>
          </p:nvSpPr>
          <p:spPr bwMode="auto">
            <a:xfrm>
              <a:off x="1788886" y="1370384"/>
              <a:ext cx="56382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/>
              <a:r>
                <a:rPr kumimoji="0" lang="ko-KR" altLang="en-US" sz="240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평</a:t>
              </a:r>
              <a:r>
                <a:rPr kumimoji="0" lang="ko-KR" altLang="en-US" sz="240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화헌법개정이 </a:t>
              </a:r>
              <a:r>
                <a:rPr kumimoji="0" lang="ko-KR" altLang="en-US" sz="240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문</a:t>
              </a:r>
              <a:r>
                <a:rPr kumimoji="0" lang="ko-KR" altLang="en-US" sz="240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제가 되는 </a:t>
              </a:r>
              <a:r>
                <a:rPr kumimoji="0" lang="ko-KR" altLang="en-US" sz="240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이</a:t>
              </a:r>
              <a:r>
                <a:rPr kumimoji="0" lang="ko-KR" altLang="en-US" sz="240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유는 </a:t>
              </a:r>
              <a:r>
                <a:rPr kumimoji="0" lang="en-US" altLang="ko-KR" sz="240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?</a:t>
              </a: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1871428" y="1843844"/>
              <a:ext cx="547315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38" name="그룹 2"/>
          <p:cNvGrpSpPr>
            <a:grpSpLocks/>
          </p:cNvGrpSpPr>
          <p:nvPr/>
        </p:nvGrpSpPr>
        <p:grpSpPr bwMode="auto">
          <a:xfrm>
            <a:off x="4176713" y="3713163"/>
            <a:ext cx="863600" cy="941387"/>
            <a:chOff x="5868144" y="3502221"/>
            <a:chExt cx="864096" cy="940907"/>
          </a:xfrm>
        </p:grpSpPr>
        <p:sp>
          <p:nvSpPr>
            <p:cNvPr id="2" name="갈매기형 수장 1"/>
            <p:cNvSpPr/>
            <p:nvPr/>
          </p:nvSpPr>
          <p:spPr>
            <a:xfrm rot="5400000">
              <a:off x="6012160" y="3723048"/>
              <a:ext cx="576064" cy="86409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 rot="5400000">
              <a:off x="6012160" y="3358205"/>
              <a:ext cx="576064" cy="864096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16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02.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정책 및 이슈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pic>
        <p:nvPicPr>
          <p:cNvPr id="19459" name="Picture 13" descr="C:\Users\Administrator\Desktop\dff557086e2b35f8128cb580329159e2_1oDJjb9F5DZFPF66vaorPQ8TMXCCJn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88"/>
            <a:ext cx="9144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-39688" y="2205038"/>
            <a:ext cx="9183688" cy="465296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일본이 우리나라를 북한의 위협으로 </a:t>
            </a:r>
            <a:r>
              <a:rPr lang="ko-KR" altLang="en-US" sz="20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부터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대가 없이 보호를 해줄까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?</a:t>
            </a: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한일의정서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러일전쟁 당시 러시아로부터 보호를 위해 일본의 말을 믿어라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endParaRPr lang="ko-KR" altLang="en-US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algn="ctr">
              <a:defRPr/>
            </a:pPr>
            <a:r>
              <a:rPr lang="ko-KR" altLang="en-US" sz="2000" dirty="0" err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을사늑약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(1905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년 대한제국 황실의 안정을 보증한다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이후 </a:t>
            </a:r>
            <a:r>
              <a:rPr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5</a:t>
            </a:r>
            <a:r>
              <a:rPr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년 뒤 합병</a:t>
            </a:r>
          </a:p>
          <a:p>
            <a:pPr>
              <a:defRPr/>
            </a:pPr>
            <a:endParaRPr lang="ko-KR" altLang="en-US" sz="28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pic>
        <p:nvPicPr>
          <p:cNvPr id="16" name="Picture 2" descr="C:\Users\Administrator\Desktop\jpn_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2348880"/>
            <a:ext cx="2232249" cy="1037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7326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02.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정책 및 이슈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8313" y="3238500"/>
            <a:ext cx="237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28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동</a:t>
            </a:r>
            <a:r>
              <a:rPr kumimoji="0" lang="ko-KR" altLang="en-US" sz="28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</a:t>
            </a:r>
            <a:r>
              <a:rPr kumimoji="0" lang="ko-KR" altLang="en-US" sz="28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대</a:t>
            </a:r>
            <a:r>
              <a:rPr kumimoji="0" lang="ko-KR" altLang="en-US" sz="28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지진</a:t>
            </a:r>
            <a:endParaRPr kumimoji="0" lang="en-US" altLang="ko-KR" sz="280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873375" y="3228975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sz="28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원</a:t>
            </a:r>
            <a:r>
              <a:rPr kumimoji="0" lang="ko-KR" altLang="en-US" sz="28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전 </a:t>
            </a:r>
            <a:r>
              <a:rPr kumimoji="0" lang="ko-KR" altLang="en-US" sz="28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방</a:t>
            </a:r>
            <a:r>
              <a:rPr kumimoji="0" lang="ko-KR" altLang="en-US" sz="28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사능문제</a:t>
            </a:r>
            <a:endParaRPr kumimoji="0" lang="en-US" altLang="ko-KR" sz="28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00800" y="3216274"/>
            <a:ext cx="22320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28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소</a:t>
            </a:r>
            <a:r>
              <a:rPr kumimoji="0" lang="ko-KR" altLang="en-US" sz="28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비세 </a:t>
            </a:r>
            <a:r>
              <a:rPr kumimoji="0" lang="ko-KR" altLang="en-US" sz="28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증</a:t>
            </a:r>
            <a:r>
              <a:rPr kumimoji="0" lang="ko-KR" altLang="en-US" sz="28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세</a:t>
            </a:r>
            <a:endParaRPr kumimoji="0" lang="en-US" altLang="ko-KR" sz="28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pic>
        <p:nvPicPr>
          <p:cNvPr id="20486" name="Picture 6" descr="E:\하승엽\과제\2015 2학기 과제\일본사회와 역사\사진자료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12" y="2352435"/>
            <a:ext cx="2722125" cy="2087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487" name="Picture 7" descr="C:\Users\Administrator\Desktop\20140310000593_0_59_201403101039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2" y="2348879"/>
            <a:ext cx="2722125" cy="2091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488" name="Picture 8" descr="C:\Users\Administrator\Desktop\137690483819_20130820_59_201308192145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722125" cy="2091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" name="그룹 1"/>
          <p:cNvGrpSpPr>
            <a:grpSpLocks/>
          </p:cNvGrpSpPr>
          <p:nvPr/>
        </p:nvGrpSpPr>
        <p:grpSpPr bwMode="auto">
          <a:xfrm>
            <a:off x="493713" y="4573588"/>
            <a:ext cx="2349500" cy="2124075"/>
            <a:chOff x="493804" y="4574326"/>
            <a:chExt cx="2350003" cy="2123659"/>
          </a:xfrm>
        </p:grpSpPr>
        <p:sp>
          <p:nvSpPr>
            <p:cNvPr id="20493" name="Text Box 5"/>
            <p:cNvSpPr txBox="1">
              <a:spLocks noChangeArrowheads="1"/>
            </p:cNvSpPr>
            <p:nvPr/>
          </p:nvSpPr>
          <p:spPr bwMode="auto">
            <a:xfrm>
              <a:off x="493804" y="4574326"/>
              <a:ext cx="235000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/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2011</a:t>
              </a:r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월 </a:t>
              </a:r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3</a:t>
              </a:r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월 </a:t>
              </a:r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11</a:t>
              </a:r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일</a:t>
              </a:r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/>
              </a:r>
              <a:b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</a:br>
              <a:r>
                <a:rPr kumimoji="0" lang="en-US" altLang="ko-KR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(</a:t>
              </a:r>
              <a:r>
                <a:rPr kumimoji="0" lang="ko-KR" altLang="en-US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동북부 태평양해안</a:t>
              </a:r>
              <a:r>
                <a:rPr kumimoji="0" lang="en-US" altLang="ko-KR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)</a:t>
              </a:r>
            </a:p>
            <a:p>
              <a:pPr algn="ctr" eaLnBrk="1" hangingPunct="1"/>
              <a:r>
                <a:rPr kumimoji="0" lang="en-US" altLang="ko-KR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(</a:t>
              </a:r>
              <a:r>
                <a:rPr kumimoji="0" lang="ko-KR" altLang="en-US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진도 </a:t>
              </a:r>
              <a:r>
                <a:rPr kumimoji="0" lang="en-US" altLang="ko-KR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9)</a:t>
              </a:r>
            </a:p>
          </p:txBody>
        </p:sp>
        <p:sp>
          <p:nvSpPr>
            <p:cNvPr id="20494" name="Text Box 5"/>
            <p:cNvSpPr txBox="1">
              <a:spLocks noChangeArrowheads="1"/>
            </p:cNvSpPr>
            <p:nvPr/>
          </p:nvSpPr>
          <p:spPr bwMode="auto">
            <a:xfrm>
              <a:off x="574038" y="5497656"/>
              <a:ext cx="218953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/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피해규모 </a:t>
              </a:r>
              <a:endPara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  <a:p>
              <a:pPr algn="ctr" eaLnBrk="1" hangingPunct="1"/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사망</a:t>
              </a:r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:1</a:t>
              </a:r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만</a:t>
              </a:r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5</a:t>
              </a:r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천</a:t>
              </a:r>
              <a:endPara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  <a:p>
              <a:pPr algn="ctr" eaLnBrk="1" hangingPunct="1"/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실종</a:t>
              </a:r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:2</a:t>
              </a:r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천</a:t>
              </a:r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9</a:t>
              </a:r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백</a:t>
              </a:r>
              <a:endPara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  <a:p>
              <a:pPr algn="ctr" eaLnBrk="1" hangingPunct="1"/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총</a:t>
              </a:r>
              <a:r>
                <a:rPr kumimoji="0" lang="en-US" altLang="ko-KR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:2</a:t>
              </a:r>
              <a:r>
                <a:rPr kumimoji="0" lang="ko-KR" altLang="en-US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만명</a:t>
              </a:r>
              <a:endPara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225800" y="4573588"/>
            <a:ext cx="27368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후쿠시마 원전사고</a:t>
            </a:r>
            <a:endParaRPr kumimoji="0" lang="en-US" altLang="ko-KR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피난생활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34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만명</a:t>
            </a:r>
            <a:endParaRPr kumimoji="0" lang="en-US" altLang="ko-KR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추정금액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16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조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9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천엔</a:t>
            </a:r>
            <a:endParaRPr kumimoji="0" lang="en-US" altLang="ko-KR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endParaRPr kumimoji="0" lang="en-US" altLang="ko-KR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오염수 바다에 배출</a:t>
            </a:r>
            <a:endParaRPr kumimoji="0" lang="en-US" altLang="ko-KR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원전 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54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기 </a:t>
            </a:r>
            <a:r>
              <a:rPr kumimoji="0" lang="en-US" altLang="ko-KR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-&gt; 50</a:t>
            </a:r>
            <a:r>
              <a:rPr kumimoji="0" lang="ko-KR" altLang="en-US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기 감소</a:t>
            </a:r>
            <a:endParaRPr kumimoji="0" lang="en-US" altLang="ko-KR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en-US" altLang="ko-KR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전력난 예상</a:t>
            </a:r>
            <a:r>
              <a:rPr kumimoji="0" lang="en-US" altLang="ko-KR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048375" y="4573588"/>
            <a:ext cx="309562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버블붕괴</a:t>
            </a:r>
            <a:r>
              <a:rPr kumimoji="0"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</a:t>
            </a:r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부동산</a:t>
            </a:r>
            <a:r>
              <a:rPr kumimoji="0" lang="en-US" altLang="ko-KR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</a:t>
            </a:r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자산 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en-US" altLang="ko-KR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kumimoji="0" lang="ko-KR" altLang="en-US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가치절하</a:t>
            </a:r>
            <a:r>
              <a:rPr kumimoji="0" lang="en-US" altLang="ko-KR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  <a:p>
            <a:pPr algn="ctr" eaLnBrk="1" hangingPunct="1"/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소비세 법인세증세의 한계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사회보장비용 마련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r>
              <a:rPr kumimoji="0" lang="ko-KR" altLang="en-US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재정재건 및 확보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algn="ctr" eaLnBrk="1" hangingPunct="1"/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pic>
        <p:nvPicPr>
          <p:cNvPr id="20491" name="Picture 11" descr="C:\Users\Administrator\Desktop\제목 없음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0178"/>
            <a:ext cx="9143999" cy="620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845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03.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국제사회 분쟁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pic>
        <p:nvPicPr>
          <p:cNvPr id="21507" name="Picture 2" descr="E:\하승엽\과제\2015 2학기 과제\일본사회와 역사\사진자료\영토분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888"/>
            <a:ext cx="9144000" cy="61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 rot="20157836">
            <a:off x="-1892457" y="5190411"/>
            <a:ext cx="1008236" cy="648072"/>
          </a:xfrm>
          <a:prstGeom prst="rightArrow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" name="오른쪽 화살표 4"/>
          <p:cNvSpPr/>
          <p:nvPr/>
        </p:nvSpPr>
        <p:spPr>
          <a:xfrm rot="15309550">
            <a:off x="3625532" y="7275662"/>
            <a:ext cx="1008236" cy="648072"/>
          </a:xfrm>
          <a:prstGeom prst="rightArrow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 rot="13772384">
            <a:off x="9538102" y="3670566"/>
            <a:ext cx="1008236" cy="648072"/>
          </a:xfrm>
          <a:prstGeom prst="rightArrow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074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52 -0.15214 L -1.66667E-6 3.87283E-6 " pathEditMode="relative" rAng="0" ptsTypes="AA">
                                      <p:cBhvr>
                                        <p:cTn id="6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7" y="76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8 -0.69133 L -2.5E-6 -8.09249E-7 " pathEditMode="relative" rAng="0" ptsTypes="AA">
                                      <p:cBhvr>
                                        <p:cTn id="8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345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46 -0.34837 L 0 4.70044E-6 " pathEditMode="relative" rAng="0" ptsTypes="AA">
                                      <p:cBhvr>
                                        <p:cTn id="1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7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65188"/>
            <a:ext cx="4129087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5068888" y="1768475"/>
            <a:ext cx="309721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6175" y="1279525"/>
            <a:ext cx="3195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독 도 </a:t>
            </a:r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(DOKDO)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965700" y="1641475"/>
            <a:ext cx="40544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지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</a:t>
            </a:r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역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한국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(KOREA)</a:t>
            </a:r>
          </a:p>
          <a:p>
            <a:pPr eaLnBrk="1" hangingPunct="1"/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분  </a:t>
            </a:r>
            <a:r>
              <a:rPr kumimoji="0" lang="ko-KR" altLang="en-US" sz="20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쟁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한국 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VS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원  인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1905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년 강제편입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</a:t>
            </a:r>
            <a:r>
              <a:rPr kumimoji="0" lang="ko-KR" altLang="en-US" sz="2000" dirty="0" err="1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센프란시스코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강화조약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독도는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조항에 미포함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9" name="직사각형 8"/>
          <p:cNvSpPr>
            <a:spLocks noChangeArrowheads="1"/>
          </p:cNvSpPr>
          <p:nvPr/>
        </p:nvSpPr>
        <p:spPr bwMode="auto">
          <a:xfrm>
            <a:off x="5062538" y="4773613"/>
            <a:ext cx="3571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“</a:t>
            </a:r>
            <a:r>
              <a:rPr lang="ko-KR" altLang="en-US" sz="3200" b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명백한 우리땅</a:t>
            </a:r>
            <a:r>
              <a:rPr lang="en-US" altLang="ko-KR" sz="2800" b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”</a:t>
            </a:r>
            <a:endParaRPr lang="ko-KR" altLang="en-US" sz="2800" b="1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sp>
        <p:nvSpPr>
          <p:cNvPr id="22535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03.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국제사회 분쟁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pic>
        <p:nvPicPr>
          <p:cNvPr id="22536" name="Picture 14" descr="C:\Users\Administrator\Desktop\3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00175"/>
            <a:ext cx="28797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C:\Users\Administrator\Desktop\72624824_3_99_201507211411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90650"/>
            <a:ext cx="287972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 descr="1_ha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8" b="27686"/>
          <a:stretch>
            <a:fillRect/>
          </a:stretch>
        </p:blipFill>
        <p:spPr bwMode="auto">
          <a:xfrm rot="1217554">
            <a:off x="2028825" y="4037013"/>
            <a:ext cx="27035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8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97548E-6 L 0.18559 -0.003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59 -0.00301 L -0.00347 -0.0030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65188"/>
            <a:ext cx="4129087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5068888" y="1768475"/>
            <a:ext cx="309721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6175" y="1279525"/>
            <a:ext cx="3792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센카쿠 열도 </a:t>
            </a:r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lang="ko-KR" altLang="ko-KR" sz="2400" b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댜오위타이</a:t>
            </a:r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956175" y="1509713"/>
            <a:ext cx="405447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지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</a:t>
            </a:r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역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(JAPEN)</a:t>
            </a:r>
          </a:p>
          <a:p>
            <a:pPr eaLnBrk="1" hangingPunct="1"/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분  </a:t>
            </a:r>
            <a:r>
              <a:rPr kumimoji="0" lang="ko-KR" altLang="en-US" sz="20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쟁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 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VS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중국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원  인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중국 땅이 였으나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</a:t>
            </a: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1895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년 청일전쟁 </a:t>
            </a:r>
            <a:r>
              <a:rPr kumimoji="0" lang="ko-KR" altLang="en-US" sz="2000" dirty="0" err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승리후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</a:t>
            </a:r>
            <a:r>
              <a:rPr kumimoji="0" lang="ko-KR" altLang="en-US" sz="2000" dirty="0" err="1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오키나와현에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강제 편입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.</a:t>
            </a: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1972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년 미국이 오키나와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현을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일본에 반환하면서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시작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.        </a:t>
            </a:r>
          </a:p>
        </p:txBody>
      </p:sp>
      <p:sp>
        <p:nvSpPr>
          <p:cNvPr id="23558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03.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국제사회 분쟁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pic>
        <p:nvPicPr>
          <p:cNvPr id="23559" name="Picture 15" descr="C:\Users\Administrator\Desktop\2005753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01763"/>
            <a:ext cx="2879725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:\Users\Administrator\Desktop\3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01763"/>
            <a:ext cx="2879725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 descr="1_ha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8" b="27686"/>
          <a:stretch>
            <a:fillRect/>
          </a:stretch>
        </p:blipFill>
        <p:spPr bwMode="auto">
          <a:xfrm rot="1217554">
            <a:off x="2028825" y="4037013"/>
            <a:ext cx="27035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57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97548E-6 L 0.18559 -0.003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59 -0.00301 L -0.00347 -0.0030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65188"/>
            <a:ext cx="4129087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5068888" y="1768475"/>
            <a:ext cx="309721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4956175" y="1279525"/>
            <a:ext cx="3792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ko-KR" altLang="en-US" sz="240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쿠릴열도 </a:t>
            </a:r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</a:t>
            </a:r>
            <a:r>
              <a:rPr lang="en-US" altLang="ko-KR" sz="2400" b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KURIL</a:t>
            </a:r>
            <a:r>
              <a:rPr kumimoji="0" lang="en-US" altLang="ko-KR" sz="240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)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956175" y="1509713"/>
            <a:ext cx="40544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지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</a:t>
            </a:r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역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러시아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(RUSSIA)</a:t>
            </a:r>
          </a:p>
          <a:p>
            <a:pPr eaLnBrk="1" hangingPunct="1"/>
            <a:endParaRPr kumimoji="0" lang="en-US" altLang="ko-KR" sz="20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분  </a:t>
            </a:r>
            <a:r>
              <a:rPr kumimoji="0" lang="ko-KR" altLang="en-US" sz="20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쟁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러시아 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VS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원  인</a:t>
            </a:r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: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1855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년 </a:t>
            </a:r>
            <a:r>
              <a:rPr kumimoji="0" lang="ko-KR" altLang="en-US" sz="2000" dirty="0" err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러일화친조약으로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공동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거주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.</a:t>
            </a: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</a:t>
            </a:r>
            <a:r>
              <a:rPr kumimoji="0" lang="ko-KR" altLang="en-US" sz="2000" dirty="0" err="1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러일전쟁후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일본이 차지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.</a:t>
            </a: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2</a:t>
            </a:r>
            <a:r>
              <a:rPr kumimoji="0" lang="ko-KR" altLang="en-US" sz="2000" dirty="0" err="1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차대전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후 러시아 영토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.</a:t>
            </a:r>
          </a:p>
          <a:p>
            <a:pPr eaLnBrk="1" hangingPunct="1"/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</a:t>
            </a:r>
            <a:r>
              <a:rPr kumimoji="0" lang="en-US" altLang="ko-KR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4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개중 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2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개를 받게 되어              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  <a:p>
            <a:pPr eaLnBrk="1" hangingPunct="1"/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 </a:t>
            </a:r>
            <a:r>
              <a:rPr kumimoji="0" lang="ko-KR" altLang="en-US" sz="20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있었으나 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거절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,</a:t>
            </a:r>
            <a:r>
              <a:rPr kumimoji="0" lang="ko-KR" altLang="en-US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분쟁시작</a:t>
            </a:r>
            <a:r>
              <a:rPr kumimoji="0" lang="en-US" altLang="ko-KR" sz="20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.</a:t>
            </a:r>
          </a:p>
          <a:p>
            <a:pPr eaLnBrk="1" hangingPunct="1"/>
            <a:r>
              <a:rPr kumimoji="0" lang="en-US" altLang="ko-KR" sz="20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     </a:t>
            </a:r>
            <a:endParaRPr kumimoji="0" lang="en-US" altLang="ko-KR" sz="2000" dirty="0">
              <a:solidFill>
                <a:srgbClr val="FFC000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24582" name="직사각형 5"/>
          <p:cNvSpPr>
            <a:spLocks noChangeArrowheads="1"/>
          </p:cNvSpPr>
          <p:nvPr/>
        </p:nvSpPr>
        <p:spPr bwMode="auto">
          <a:xfrm>
            <a:off x="179388" y="161925"/>
            <a:ext cx="468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03.  </a:t>
            </a:r>
            <a:r>
              <a:rPr lang="ko-KR" altLang="en-US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일</a:t>
            </a:r>
            <a:r>
              <a:rPr lang="ko-KR" altLang="en-US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본의 국제사회 분쟁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pic>
        <p:nvPicPr>
          <p:cNvPr id="24583" name="Picture 15" descr="C:\Users\Administrator\Desktop\2005753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01763"/>
            <a:ext cx="2879725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그림 3" descr="1_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68" b="27686"/>
          <a:stretch>
            <a:fillRect/>
          </a:stretch>
        </p:blipFill>
        <p:spPr bwMode="auto">
          <a:xfrm rot="1217554">
            <a:off x="2028825" y="4037013"/>
            <a:ext cx="27035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6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2116138" y="4532313"/>
            <a:ext cx="4911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4800">
                <a:solidFill>
                  <a:schemeClr val="bg1"/>
                </a:solidFill>
                <a:latin typeface="Arial" charset="0"/>
                <a:ea typeface="Yoon 윤고딕 550_TT" pitchFamily="18" charset="-127"/>
                <a:cs typeface="Arial" charset="0"/>
              </a:rPr>
              <a:t>THANK </a:t>
            </a:r>
            <a:r>
              <a:rPr kumimoji="0" lang="en-US" altLang="ko-KR" sz="4800" b="1">
                <a:solidFill>
                  <a:schemeClr val="bg1"/>
                </a:solidFill>
                <a:latin typeface="Arial" charset="0"/>
                <a:ea typeface="Yoon 윤고딕 550_TT" pitchFamily="18" charset="-127"/>
                <a:cs typeface="Arial" charset="0"/>
              </a:rPr>
              <a:t>YOU</a:t>
            </a: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330575" y="5327650"/>
            <a:ext cx="2484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600">
                <a:solidFill>
                  <a:schemeClr val="bg1"/>
                </a:solidFill>
                <a:latin typeface="Arial" charset="0"/>
                <a:ea typeface="Yoon 윤고딕 550_TT" pitchFamily="18" charset="-127"/>
                <a:cs typeface="Arial" charset="0"/>
              </a:rPr>
              <a:t>www. pt1.co.kr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2071688" y="1928813"/>
            <a:ext cx="49117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8800" b="1">
                <a:solidFill>
                  <a:srgbClr val="FFC000"/>
                </a:solidFill>
                <a:latin typeface="Arial" charset="0"/>
                <a:ea typeface="Yoon 윤고딕 550_TT" pitchFamily="18" charset="-127"/>
                <a:cs typeface="Arial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5500129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직사각형 5"/>
          <p:cNvSpPr>
            <a:spLocks noChangeArrowheads="1"/>
          </p:cNvSpPr>
          <p:nvPr/>
        </p:nvSpPr>
        <p:spPr bwMode="auto">
          <a:xfrm>
            <a:off x="-2268760" y="166688"/>
            <a:ext cx="705802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en-US" altLang="ko-KR" sz="2400" b="1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02. </a:t>
            </a:r>
            <a:r>
              <a:rPr kumimoji="0"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전</a:t>
            </a:r>
            <a:r>
              <a:rPr kumimoji="0"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쟁 과정</a:t>
            </a:r>
            <a:r>
              <a:rPr kumimoji="0"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rPr>
              <a:t> </a:t>
            </a:r>
            <a:endParaRPr kumimoji="0" lang="en-US" altLang="ko-KR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Arial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23850" y="1106016"/>
            <a:ext cx="8642350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ko-KR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1. </a:t>
            </a:r>
            <a:r>
              <a:rPr lang="ko-KR" altLang="ko-KR" sz="2400" dirty="0" smtClean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  <a:hlinkClick r:id="rId2" tooltip="제1차 세계 대전"/>
              </a:rPr>
              <a:t>제</a:t>
            </a:r>
            <a:r>
              <a:rPr lang="ko-KR" altLang="ko-KR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  <a:hlinkClick r:id="rId2" tooltip="제1차 세계 대전"/>
              </a:rPr>
              <a:t>1차 세계 대전</a:t>
            </a:r>
            <a:r>
              <a:rPr lang="ko-KR" altLang="ko-KR" sz="2400" dirty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후 벌어진 전 세계적인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군축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독일과 일본은 군축에 참여하면서 몰래 군비를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키웠다) 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en-US" altLang="ko-KR" sz="2400" dirty="0" smtClean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2</a:t>
            </a:r>
            <a:r>
              <a:rPr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이후에 군사력 부문의 보강이 제대로 이뤄지지 않은 미국은 초반에 무척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고전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3.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필리핀에 배치된 미군은 일본군의 공격에 견디지 못해 투항했고 맥아더는 도망치듯 필리핀을 </a:t>
            </a:r>
            <a:r>
              <a:rPr lang="ko-KR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떠</a:t>
            </a:r>
            <a:r>
              <a:rPr lang="ko-KR" altLang="en-US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남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r>
              <a:rPr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4</a:t>
            </a:r>
            <a:r>
              <a:rPr lang="ko-KR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일본은 태평양 함대가 충격을 벗어나지 못한 틈을 타서 서태평양 전역의 주요 지역을 점령</a:t>
            </a:r>
          </a:p>
          <a:p>
            <a:pPr algn="ctr"/>
            <a:endParaRPr lang="ko-KR" altLang="en-US" sz="35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  <a:cs typeface="함초롬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334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1429058"/>
            <a:ext cx="835342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1.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미국의 산업이 전시체제로 본격적으로 돌입하면서 군수물자를 쏟아내기 시작</a:t>
            </a:r>
            <a:r>
              <a:rPr lang="en-US" altLang="ko-KR" sz="2400" dirty="0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</a:p>
          <a:p>
            <a:pPr eaLnBrk="1" hangingPunct="1"/>
            <a:endParaRPr lang="en-US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r>
              <a:rPr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2.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미군은 패전을 통해 후진적 전술을 개량시켰다. 게다가 미국은 통신 기술, 레이더 기술 등 </a:t>
            </a:r>
            <a:r>
              <a:rPr lang="ko-KR" altLang="ko-KR" sz="24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전자전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기술이 일본에 비해 우월했고 이 점이 전황에 큰 영향을 </a:t>
            </a:r>
            <a:r>
              <a:rPr lang="ko-KR" altLang="ko-KR" sz="2400" dirty="0" err="1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미치게</a:t>
            </a:r>
            <a:r>
              <a:rPr lang="ko-KR" altLang="en-US" sz="2400" dirty="0" err="1" smtClean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됨</a:t>
            </a:r>
            <a:endParaRPr lang="en-US" altLang="ko-KR" sz="2400" dirty="0" smtClean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endParaRPr lang="ko-KR" altLang="ko-KR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  <a:p>
            <a:pPr eaLnBrk="1" hangingPunct="1"/>
            <a:r>
              <a:rPr lang="en-US" altLang="ko-KR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3.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미국과 일본은 </a:t>
            </a:r>
            <a:r>
              <a:rPr lang="ko-KR" altLang="ko-KR" sz="24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산호해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해전에서 공방전을 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벌임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.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곧 이어진 </a:t>
            </a:r>
            <a:r>
              <a:rPr lang="ko-KR" altLang="ko-KR" sz="2400" dirty="0" err="1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3" tooltip="미드웨이 해전"/>
              </a:rPr>
              <a:t>미드웨이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3" tooltip="미드웨이 해전"/>
              </a:rPr>
              <a:t> 해전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(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4" tooltip="1942년"/>
              </a:rPr>
              <a:t>1942년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hlinkClick r:id="rId5" tooltip="6월 5일"/>
              </a:rPr>
              <a:t>6월 5일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)에서 일본은 주력 항공모함 4척과 300기 이상의 비행기와 숙련된 조종사 등을 잃는 등 막대한 피해를</a:t>
            </a:r>
            <a:r>
              <a:rPr lang="en-US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입음 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국지적 승리를 기반으로 미국은 역습을 계속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함</a:t>
            </a:r>
            <a:r>
              <a:rPr lang="ko-KR" altLang="ko-KR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 전황은 이후 일본에 불리</a:t>
            </a:r>
          </a:p>
          <a:p>
            <a:pPr eaLnBrk="1" hangingPunct="1"/>
            <a:endParaRPr lang="ko-KR" altLang="en-US" sz="2400" dirty="0">
              <a:solidFill>
                <a:schemeClr val="bg1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  <p:grpSp>
        <p:nvGrpSpPr>
          <p:cNvPr id="2" name="그룹 10"/>
          <p:cNvGrpSpPr>
            <a:grpSpLocks/>
          </p:cNvGrpSpPr>
          <p:nvPr/>
        </p:nvGrpSpPr>
        <p:grpSpPr bwMode="auto">
          <a:xfrm>
            <a:off x="195263" y="179388"/>
            <a:ext cx="6020289" cy="466725"/>
            <a:chOff x="3926409" y="3637503"/>
            <a:chExt cx="6020474" cy="467069"/>
          </a:xfrm>
        </p:grpSpPr>
        <p:sp>
          <p:nvSpPr>
            <p:cNvPr id="16388" name="Text Box 5"/>
            <p:cNvSpPr txBox="1">
              <a:spLocks noChangeArrowheads="1"/>
            </p:cNvSpPr>
            <p:nvPr/>
          </p:nvSpPr>
          <p:spPr bwMode="auto">
            <a:xfrm>
              <a:off x="3926409" y="3643484"/>
              <a:ext cx="1167989" cy="46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400" b="1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03.</a:t>
              </a:r>
            </a:p>
          </p:txBody>
        </p:sp>
        <p:sp>
          <p:nvSpPr>
            <p:cNvPr id="16389" name="직사각형 4"/>
            <p:cNvSpPr>
              <a:spLocks noChangeArrowheads="1"/>
            </p:cNvSpPr>
            <p:nvPr/>
          </p:nvSpPr>
          <p:spPr bwMode="auto">
            <a:xfrm>
              <a:off x="4444887" y="3637503"/>
              <a:ext cx="5501996" cy="46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ko-KR" altLang="en-US" sz="2400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일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본근대 전쟁과정</a:t>
              </a:r>
              <a:r>
                <a:rPr kumimoji="0" lang="en-US" altLang="ko-KR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- 1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차 세계대전 과정</a:t>
              </a:r>
              <a:endParaRPr kumimoji="0"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85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71438" y="140693"/>
            <a:ext cx="5661238" cy="523875"/>
            <a:chOff x="3926409" y="3562673"/>
            <a:chExt cx="5661183" cy="523220"/>
          </a:xfrm>
        </p:grpSpPr>
        <p:sp>
          <p:nvSpPr>
            <p:cNvPr id="17413" name="Text Box 5"/>
            <p:cNvSpPr txBox="1">
              <a:spLocks noChangeArrowheads="1"/>
            </p:cNvSpPr>
            <p:nvPr/>
          </p:nvSpPr>
          <p:spPr bwMode="auto">
            <a:xfrm>
              <a:off x="3926409" y="3562673"/>
              <a:ext cx="11679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03</a:t>
              </a:r>
            </a:p>
          </p:txBody>
        </p:sp>
        <p:sp>
          <p:nvSpPr>
            <p:cNvPr id="17414" name="직사각형 4"/>
            <p:cNvSpPr>
              <a:spLocks noChangeArrowheads="1"/>
            </p:cNvSpPr>
            <p:nvPr/>
          </p:nvSpPr>
          <p:spPr bwMode="auto">
            <a:xfrm>
              <a:off x="4444887" y="3593740"/>
              <a:ext cx="5142705" cy="46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ko-KR" altLang="en-US" sz="2400" dirty="0" smtClean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일본근대 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전쟁과정</a:t>
              </a:r>
              <a:r>
                <a:rPr kumimoji="0" lang="en-US" altLang="ko-KR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- 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세계대전 과정</a:t>
              </a:r>
              <a:endParaRPr kumimoji="0"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pic>
        <p:nvPicPr>
          <p:cNvPr id="17412" name="Picture 8" descr="C:\Users\lgpc\Desktop\Zuikaku_Indian_Ocean_April_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5" y="633464"/>
            <a:ext cx="9157345" cy="62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7139" y="5805264"/>
            <a:ext cx="9183688" cy="109334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946413" y="6165304"/>
            <a:ext cx="525658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일본군 전쟁을 위해 출항하는 모습</a:t>
            </a:r>
            <a:endParaRPr lang="ko-KR" altLang="en-US" sz="2000" dirty="0">
              <a:solidFill>
                <a:srgbClr val="FF0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657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 rot="10800000" flipV="1">
            <a:off x="673719" y="7101408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일본군 </a:t>
            </a:r>
            <a:r>
              <a:rPr lang="ko-KR" altLang="en-US" sz="2400" dirty="0">
                <a:solidFill>
                  <a:srgbClr val="FFC000"/>
                </a:solidFill>
                <a:latin typeface="1훈점보맘보 B" pitchFamily="18" charset="-127"/>
                <a:ea typeface="1훈점보맘보 B" pitchFamily="18" charset="-127"/>
              </a:rPr>
              <a:t>전쟁</a:t>
            </a:r>
            <a:r>
              <a:rPr lang="ko-KR" altLang="en-US" sz="2400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</a:rPr>
              <a:t>을 위해 출항하는 항공모함</a:t>
            </a:r>
          </a:p>
        </p:txBody>
      </p:sp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71438" y="159394"/>
            <a:ext cx="5601807" cy="523875"/>
            <a:chOff x="3926409" y="3581351"/>
            <a:chExt cx="5601753" cy="523220"/>
          </a:xfrm>
        </p:grpSpPr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3926409" y="3581351"/>
              <a:ext cx="11679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03</a:t>
              </a:r>
            </a:p>
          </p:txBody>
        </p:sp>
        <p:sp>
          <p:nvSpPr>
            <p:cNvPr id="18438" name="직사각형 4"/>
            <p:cNvSpPr>
              <a:spLocks noChangeArrowheads="1"/>
            </p:cNvSpPr>
            <p:nvPr/>
          </p:nvSpPr>
          <p:spPr bwMode="auto">
            <a:xfrm>
              <a:off x="4478431" y="3612418"/>
              <a:ext cx="5049731" cy="46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일본근대 전쟁과정</a:t>
              </a:r>
              <a:r>
                <a:rPr kumimoji="0" lang="en-US" altLang="ko-KR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- 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세계대전 과정</a:t>
              </a:r>
              <a:endParaRPr kumimoji="0"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pic>
        <p:nvPicPr>
          <p:cNvPr id="18436" name="Picture 2" descr="C:\Users\lgpc\Desktop\imagesCA19VE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03250"/>
            <a:ext cx="9577064" cy="635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7139" y="5805264"/>
            <a:ext cx="9183688" cy="109334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946413" y="6165304"/>
            <a:ext cx="525658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일본군 전쟁을 위해 출하하는 항공모함</a:t>
            </a:r>
            <a:endParaRPr lang="ko-KR" altLang="en-US" sz="2000" dirty="0">
              <a:solidFill>
                <a:srgbClr val="FF0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312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71438" y="159394"/>
            <a:ext cx="5568263" cy="523875"/>
            <a:chOff x="3926409" y="3581351"/>
            <a:chExt cx="5568209" cy="523220"/>
          </a:xfrm>
        </p:grpSpPr>
        <p:sp>
          <p:nvSpPr>
            <p:cNvPr id="19462" name="Text Box 5"/>
            <p:cNvSpPr txBox="1">
              <a:spLocks noChangeArrowheads="1"/>
            </p:cNvSpPr>
            <p:nvPr/>
          </p:nvSpPr>
          <p:spPr bwMode="auto">
            <a:xfrm>
              <a:off x="3926409" y="3581351"/>
              <a:ext cx="11679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kumimoji="0" lang="en-US" altLang="ko-KR" sz="2800" b="1" dirty="0">
                  <a:solidFill>
                    <a:srgbClr val="FFC000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03</a:t>
              </a:r>
            </a:p>
          </p:txBody>
        </p:sp>
        <p:sp>
          <p:nvSpPr>
            <p:cNvPr id="19463" name="직사각형 4"/>
            <p:cNvSpPr>
              <a:spLocks noChangeArrowheads="1"/>
            </p:cNvSpPr>
            <p:nvPr/>
          </p:nvSpPr>
          <p:spPr bwMode="auto">
            <a:xfrm>
              <a:off x="4444887" y="3612418"/>
              <a:ext cx="5049731" cy="46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일본근대 전쟁과정</a:t>
              </a:r>
              <a:r>
                <a:rPr kumimoji="0" lang="en-US" altLang="ko-KR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- </a:t>
              </a:r>
              <a:r>
                <a:rPr kumimoji="0" lang="ko-KR" altLang="en-US" sz="2400" dirty="0">
                  <a:solidFill>
                    <a:schemeClr val="bg1"/>
                  </a:solidFill>
                  <a:latin typeface="1훈점보맘보 B" pitchFamily="18" charset="-127"/>
                  <a:ea typeface="1훈점보맘보 B" pitchFamily="18" charset="-127"/>
                  <a:cs typeface="Arial" charset="0"/>
                </a:rPr>
                <a:t> 세계대전 과정</a:t>
              </a:r>
              <a:endParaRPr kumimoji="0" lang="en-US" altLang="ko-KR" sz="2400" b="1" dirty="0">
                <a:solidFill>
                  <a:schemeClr val="bg1"/>
                </a:solidFill>
                <a:latin typeface="1훈점보맘보 B" pitchFamily="18" charset="-127"/>
                <a:ea typeface="1훈점보맘보 B" pitchFamily="18" charset="-127"/>
                <a:cs typeface="Arial" charset="0"/>
              </a:endParaRPr>
            </a:p>
          </p:txBody>
        </p:sp>
      </p:grpSp>
      <p:pic>
        <p:nvPicPr>
          <p:cNvPr id="20484" name="Picture 6" descr="C:\Users\종범\Desktop\9492bd89305bbf1eaa77119c1a4e69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52164"/>
            <a:ext cx="9577064" cy="644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-17139" y="5805264"/>
            <a:ext cx="9183688" cy="109334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946413" y="6165304"/>
            <a:ext cx="525658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2</a:t>
            </a:r>
            <a:r>
              <a:rPr lang="ko-KR" altLang="en-US" sz="2000" dirty="0" smtClean="0">
                <a:solidFill>
                  <a:srgbClr val="FF0000"/>
                </a:solidFill>
                <a:latin typeface="1훈점보맘보 B" pitchFamily="18" charset="-127"/>
                <a:ea typeface="1훈점보맘보 B" pitchFamily="18" charset="-127"/>
              </a:rPr>
              <a:t>차 세계대전 당시 일본의 식민지</a:t>
            </a:r>
            <a:endParaRPr lang="ko-KR" altLang="en-US" sz="2000" dirty="0">
              <a:solidFill>
                <a:srgbClr val="FF0000"/>
              </a:solidFill>
              <a:latin typeface="1훈점보맘보 B" pitchFamily="18" charset="-127"/>
              <a:ea typeface="1훈점보맘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225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1653</Words>
  <Application>Microsoft Office PowerPoint</Application>
  <PresentationFormat>화면 슬라이드 쇼(4:3)</PresentationFormat>
  <Paragraphs>444</Paragraphs>
  <Slides>49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49</vt:i4>
      </vt:variant>
    </vt:vector>
  </HeadingPairs>
  <TitlesOfParts>
    <vt:vector size="58" baseType="lpstr">
      <vt:lpstr>Office 테마</vt:lpstr>
      <vt:lpstr>디자인 사용자 지정</vt:lpstr>
      <vt:lpstr>1_디자인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PTone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이필용</dc:creator>
  <cp:lastModifiedBy>Windows 사용자</cp:lastModifiedBy>
  <cp:revision>191</cp:revision>
  <dcterms:created xsi:type="dcterms:W3CDTF">2009-02-03T02:44:57Z</dcterms:created>
  <dcterms:modified xsi:type="dcterms:W3CDTF">2015-09-30T12:21:31Z</dcterms:modified>
</cp:coreProperties>
</file>