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notesSlides/notesSlide12.xml" ContentType="application/vnd.openxmlformats-officedocument.presentationml.notesSlide+xml"/>
  <Override PartName="/ppt/diagrams/colors8.xml" ContentType="application/vnd.openxmlformats-officedocument.drawingml.diagramColors+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diagrams/drawing8.xml" ContentType="application/vnd.ms-office.drawingml.diagramDrawing+xml"/>
  <Override PartName="/ppt/slides/slide89.xml" ContentType="application/vnd.openxmlformats-officedocument.presentationml.slide+xml"/>
  <Override PartName="/ppt/slides/slide108.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diagrams/drawing4.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notesSlides/notesSlide5.xml" ContentType="application/vnd.openxmlformats-officedocument.presentationml.notesSlide+xml"/>
  <Default Extension="wmv" ContentType="video/x-ms-wmv"/>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diagrams/colors2.xml" ContentType="application/vnd.openxmlformats-officedocument.drawingml.diagramColors+xml"/>
  <Override PartName="/ppt/notesSlides/notesSlide1.xml" ContentType="application/vnd.openxmlformats-officedocument.presentationml.notesSlide+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22.xml" ContentType="application/vnd.openxmlformats-officedocument.presentationml.notesSlide+xml"/>
  <Override PartName="/ppt/diagrams/data5.xml" ContentType="application/vnd.openxmlformats-officedocument.drawingml.diagramData+xml"/>
  <Override PartName="/ppt/notesSlides/notesSlide11.xml" ContentType="application/vnd.openxmlformats-officedocument.presentationml.notesSlide+xml"/>
  <Override PartName="/ppt/diagrams/colors7.xml" ContentType="application/vnd.openxmlformats-officedocument.drawingml.diagramColors+xml"/>
  <Override PartName="/ppt/slides/slide98.xml" ContentType="application/vnd.openxmlformats-officedocument.presentationml.slid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2"/>
  </p:notesMasterIdLst>
  <p:sldIdLst>
    <p:sldId id="256" r:id="rId2"/>
    <p:sldId id="257" r:id="rId3"/>
    <p:sldId id="325" r:id="rId4"/>
    <p:sldId id="326" r:id="rId5"/>
    <p:sldId id="327" r:id="rId6"/>
    <p:sldId id="328" r:id="rId7"/>
    <p:sldId id="329" r:id="rId8"/>
    <p:sldId id="330" r:id="rId9"/>
    <p:sldId id="331" r:id="rId10"/>
    <p:sldId id="332" r:id="rId11"/>
    <p:sldId id="333" r:id="rId12"/>
    <p:sldId id="334" r:id="rId13"/>
    <p:sldId id="335" r:id="rId14"/>
    <p:sldId id="336" r:id="rId15"/>
    <p:sldId id="337" r:id="rId16"/>
    <p:sldId id="338" r:id="rId17"/>
    <p:sldId id="339" r:id="rId18"/>
    <p:sldId id="432" r:id="rId19"/>
    <p:sldId id="433" r:id="rId20"/>
    <p:sldId id="434" r:id="rId21"/>
    <p:sldId id="435" r:id="rId22"/>
    <p:sldId id="436" r:id="rId23"/>
    <p:sldId id="437" r:id="rId24"/>
    <p:sldId id="438" r:id="rId25"/>
    <p:sldId id="439" r:id="rId26"/>
    <p:sldId id="440" r:id="rId27"/>
    <p:sldId id="441" r:id="rId28"/>
    <p:sldId id="442" r:id="rId29"/>
    <p:sldId id="443" r:id="rId30"/>
    <p:sldId id="444" r:id="rId31"/>
    <p:sldId id="445" r:id="rId32"/>
    <p:sldId id="446" r:id="rId33"/>
    <p:sldId id="340" r:id="rId34"/>
    <p:sldId id="341" r:id="rId35"/>
    <p:sldId id="342" r:id="rId36"/>
    <p:sldId id="343" r:id="rId37"/>
    <p:sldId id="344" r:id="rId38"/>
    <p:sldId id="345" r:id="rId39"/>
    <p:sldId id="346" r:id="rId40"/>
    <p:sldId id="347" r:id="rId41"/>
    <p:sldId id="348" r:id="rId42"/>
    <p:sldId id="349" r:id="rId43"/>
    <p:sldId id="350" r:id="rId44"/>
    <p:sldId id="351" r:id="rId45"/>
    <p:sldId id="352" r:id="rId46"/>
    <p:sldId id="353" r:id="rId47"/>
    <p:sldId id="354" r:id="rId48"/>
    <p:sldId id="355" r:id="rId49"/>
    <p:sldId id="356" r:id="rId50"/>
    <p:sldId id="357" r:id="rId51"/>
    <p:sldId id="358" r:id="rId52"/>
    <p:sldId id="359" r:id="rId53"/>
    <p:sldId id="360" r:id="rId54"/>
    <p:sldId id="390" r:id="rId55"/>
    <p:sldId id="391" r:id="rId56"/>
    <p:sldId id="392" r:id="rId57"/>
    <p:sldId id="393" r:id="rId58"/>
    <p:sldId id="394" r:id="rId59"/>
    <p:sldId id="395" r:id="rId60"/>
    <p:sldId id="396" r:id="rId61"/>
    <p:sldId id="397" r:id="rId62"/>
    <p:sldId id="398" r:id="rId63"/>
    <p:sldId id="399" r:id="rId64"/>
    <p:sldId id="400" r:id="rId65"/>
    <p:sldId id="401" r:id="rId66"/>
    <p:sldId id="402" r:id="rId67"/>
    <p:sldId id="403" r:id="rId68"/>
    <p:sldId id="404" r:id="rId69"/>
    <p:sldId id="405" r:id="rId70"/>
    <p:sldId id="406" r:id="rId71"/>
    <p:sldId id="407" r:id="rId72"/>
    <p:sldId id="408" r:id="rId73"/>
    <p:sldId id="409" r:id="rId74"/>
    <p:sldId id="410" r:id="rId75"/>
    <p:sldId id="411" r:id="rId76"/>
    <p:sldId id="412" r:id="rId77"/>
    <p:sldId id="413" r:id="rId78"/>
    <p:sldId id="414" r:id="rId79"/>
    <p:sldId id="415" r:id="rId80"/>
    <p:sldId id="416" r:id="rId81"/>
    <p:sldId id="417" r:id="rId82"/>
    <p:sldId id="418" r:id="rId83"/>
    <p:sldId id="419" r:id="rId84"/>
    <p:sldId id="420" r:id="rId85"/>
    <p:sldId id="421" r:id="rId86"/>
    <p:sldId id="422" r:id="rId87"/>
    <p:sldId id="423" r:id="rId88"/>
    <p:sldId id="424" r:id="rId89"/>
    <p:sldId id="425" r:id="rId90"/>
    <p:sldId id="426" r:id="rId91"/>
    <p:sldId id="427" r:id="rId92"/>
    <p:sldId id="428" r:id="rId93"/>
    <p:sldId id="429" r:id="rId94"/>
    <p:sldId id="430" r:id="rId95"/>
    <p:sldId id="431" r:id="rId96"/>
    <p:sldId id="376" r:id="rId97"/>
    <p:sldId id="377" r:id="rId98"/>
    <p:sldId id="378" r:id="rId99"/>
    <p:sldId id="379" r:id="rId100"/>
    <p:sldId id="380" r:id="rId101"/>
    <p:sldId id="381" r:id="rId102"/>
    <p:sldId id="382" r:id="rId103"/>
    <p:sldId id="383" r:id="rId104"/>
    <p:sldId id="384" r:id="rId105"/>
    <p:sldId id="385" r:id="rId106"/>
    <p:sldId id="386" r:id="rId107"/>
    <p:sldId id="387" r:id="rId108"/>
    <p:sldId id="388" r:id="rId109"/>
    <p:sldId id="389" r:id="rId110"/>
    <p:sldId id="260" r:id="rId111"/>
  </p:sldIdLst>
  <p:sldSz cx="9144000" cy="6858000" type="screen4x3"/>
  <p:notesSz cx="6858000" cy="9144000"/>
  <p:embeddedFontLst>
    <p:embeddedFont>
      <p:font typeface="맑은 고딕" pitchFamily="50" charset="-127"/>
      <p:regular r:id="rId113"/>
      <p:bold r:id="rId114"/>
    </p:embeddedFont>
    <p:embeddedFont>
      <p:font typeface="HY중고딕" pitchFamily="18" charset="-127"/>
      <p:regular r:id="rId115"/>
    </p:embeddedFont>
    <p:embeddedFont>
      <p:font typeface="나눔바른고딕" charset="-127"/>
      <p:regular r:id="rId116"/>
      <p:bold r:id="rId117"/>
    </p:embeddedFont>
    <p:embeddedFont>
      <p:font typeface="Arial Unicode MS" pitchFamily="50" charset="-127"/>
      <p:regular r:id="rId118"/>
    </p:embeddedFont>
    <p:embeddedFont>
      <p:font typeface="HY견고딕" pitchFamily="18" charset="-127"/>
      <p:regular r:id="rId119"/>
    </p:embeddedFont>
    <p:embeddedFont>
      <p:font typeface="ＭＳ Ｐゴシック" pitchFamily="34" charset="-128"/>
      <p:regular r:id="rId120"/>
    </p:embeddedFont>
    <p:embeddedFont>
      <p:font typeface="新細明體" pitchFamily="18" charset="-120"/>
      <p:regular r:id="rId121"/>
    </p:embeddedFont>
    <p:embeddedFont>
      <p:font typeface="함초롬돋움" pitchFamily="18" charset="-127"/>
      <p:regular r:id="rId122"/>
      <p:bold r:id="rId123"/>
    </p:embeddedFont>
    <p:embeddedFont>
      <p:font typeface="한컴 윤고딕 240" pitchFamily="18" charset="-127"/>
      <p:regular r:id="rId124"/>
    </p:embeddedFont>
    <p:embeddedFont>
      <p:font typeface="한컴 윤고딕 230" pitchFamily="18" charset="-127"/>
      <p:regular r:id="rId125"/>
    </p:embeddedFont>
    <p:embeddedFont>
      <p:font typeface="HY울릉도M" pitchFamily="18" charset="-127"/>
      <p:regular r:id="rId126"/>
    </p:embeddedFont>
    <p:embeddedFont>
      <p:font typeface="한컴 소망 M" pitchFamily="18" charset="-127"/>
      <p:regular r:id="rId127"/>
    </p:embeddedFont>
    <p:embeddedFont>
      <p:font typeface="휴먼모음T" pitchFamily="18" charset="-127"/>
      <p:regular r:id="rId128"/>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9" autoAdjust="0"/>
    <p:restoredTop sz="94660"/>
  </p:normalViewPr>
  <p:slideViewPr>
    <p:cSldViewPr>
      <p:cViewPr varScale="1">
        <p:scale>
          <a:sx n="67" d="100"/>
          <a:sy n="67" d="100"/>
        </p:scale>
        <p:origin x="-1338"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5.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1.fntdata"/><Relationship Id="rId128" Type="http://schemas.openxmlformats.org/officeDocument/2006/relationships/font" Target="fonts/font16.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font" Target="fonts/font1.fntdata"/><Relationship Id="rId118" Type="http://schemas.openxmlformats.org/officeDocument/2006/relationships/font" Target="fonts/font6.fntdata"/><Relationship Id="rId126"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font" Target="fonts/font4.fntdata"/><Relationship Id="rId124" Type="http://schemas.openxmlformats.org/officeDocument/2006/relationships/font" Target="fonts/font12.fntdata"/><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font" Target="fonts/font2.fntdata"/><Relationship Id="rId119" Type="http://schemas.openxmlformats.org/officeDocument/2006/relationships/font" Target="fonts/font7.fntdata"/><Relationship Id="rId12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0.fntdata"/><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8.fntdata"/><Relationship Id="rId125"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3.fntdata"/><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87B319-41ED-4FDB-B64D-98907DCEA5F2}" type="doc">
      <dgm:prSet loTypeId="urn:microsoft.com/office/officeart/2005/8/layout/vList2" loCatId="list" qsTypeId="urn:microsoft.com/office/officeart/2005/8/quickstyle/simple1" qsCatId="simple" csTypeId="urn:microsoft.com/office/officeart/2005/8/colors/accent1_2" csCatId="accent1" phldr="1"/>
      <dgm:spPr/>
      <dgm:t>
        <a:bodyPr/>
        <a:lstStyle/>
        <a:p>
          <a:pPr latinLnBrk="1"/>
          <a:endParaRPr lang="ko-KR" altLang="en-US"/>
        </a:p>
      </dgm:t>
    </dgm:pt>
    <dgm:pt modelId="{0094CBF6-9FAF-4217-AA50-8E1A81781833}">
      <dgm:prSet phldrT="[텍스트]"/>
      <dgm:spPr>
        <a:solidFill>
          <a:schemeClr val="accent5">
            <a:lumMod val="50000"/>
          </a:schemeClr>
        </a:solidFill>
      </dgm:spPr>
      <dgm:t>
        <a:bodyPr/>
        <a:lstStyle/>
        <a:p>
          <a:pPr latinLnBrk="1"/>
          <a:r>
            <a:rPr lang="en-US" altLang="ko-KR" dirty="0" smtClean="0"/>
            <a:t>1. 2</a:t>
          </a:r>
          <a:r>
            <a:rPr lang="ko-KR" altLang="en-US" dirty="0" smtClean="0"/>
            <a:t>차 세계 대전의 원인과 경과</a:t>
          </a:r>
          <a:endParaRPr lang="ko-KR" altLang="en-US" dirty="0"/>
        </a:p>
      </dgm:t>
    </dgm:pt>
    <dgm:pt modelId="{DE73EAE8-B043-4F11-A67C-CBAA2194D96E}" type="parTrans" cxnId="{6CF91F0B-8845-466A-BD18-F2F8979F7006}">
      <dgm:prSet/>
      <dgm:spPr/>
      <dgm:t>
        <a:bodyPr/>
        <a:lstStyle/>
        <a:p>
          <a:pPr latinLnBrk="1"/>
          <a:endParaRPr lang="ko-KR" altLang="en-US"/>
        </a:p>
      </dgm:t>
    </dgm:pt>
    <dgm:pt modelId="{553F7D1B-B973-4E48-BCE1-064123A976EC}" type="sibTrans" cxnId="{6CF91F0B-8845-466A-BD18-F2F8979F7006}">
      <dgm:prSet/>
      <dgm:spPr/>
      <dgm:t>
        <a:bodyPr/>
        <a:lstStyle/>
        <a:p>
          <a:pPr latinLnBrk="1"/>
          <a:endParaRPr lang="ko-KR" altLang="en-US"/>
        </a:p>
      </dgm:t>
    </dgm:pt>
    <dgm:pt modelId="{E30598FF-80ED-42B1-B2E4-EBE592C1B7D6}">
      <dgm:prSet phldrT="[텍스트]"/>
      <dgm:spPr>
        <a:solidFill>
          <a:schemeClr val="accent5">
            <a:lumMod val="50000"/>
          </a:schemeClr>
        </a:solidFill>
      </dgm:spPr>
      <dgm:t>
        <a:bodyPr/>
        <a:lstStyle/>
        <a:p>
          <a:pPr latinLnBrk="1"/>
          <a:r>
            <a:rPr lang="en-US" altLang="ko-KR" dirty="0" smtClean="0"/>
            <a:t>2. </a:t>
          </a:r>
          <a:r>
            <a:rPr lang="ko-KR" altLang="en-US" dirty="0" smtClean="0"/>
            <a:t>일본의 진주만 공습</a:t>
          </a:r>
          <a:endParaRPr lang="ko-KR" altLang="en-US" dirty="0"/>
        </a:p>
      </dgm:t>
    </dgm:pt>
    <dgm:pt modelId="{BEE1C9C6-AFDC-4121-9E80-AC661B8B575F}" type="sibTrans" cxnId="{36AA4B77-4CAA-4DF2-89B5-D56E550B8B12}">
      <dgm:prSet/>
      <dgm:spPr/>
      <dgm:t>
        <a:bodyPr/>
        <a:lstStyle/>
        <a:p>
          <a:pPr latinLnBrk="1"/>
          <a:endParaRPr lang="ko-KR" altLang="en-US"/>
        </a:p>
      </dgm:t>
    </dgm:pt>
    <dgm:pt modelId="{0C09E22B-B5C8-4575-A1A7-0594B82A329E}" type="parTrans" cxnId="{36AA4B77-4CAA-4DF2-89B5-D56E550B8B12}">
      <dgm:prSet/>
      <dgm:spPr/>
      <dgm:t>
        <a:bodyPr/>
        <a:lstStyle/>
        <a:p>
          <a:pPr latinLnBrk="1"/>
          <a:endParaRPr lang="ko-KR" altLang="en-US"/>
        </a:p>
      </dgm:t>
    </dgm:pt>
    <dgm:pt modelId="{A765036E-0191-4BDC-9342-02F8348F29E4}">
      <dgm:prSet phldrT="[텍스트]"/>
      <dgm:spPr>
        <a:solidFill>
          <a:schemeClr val="accent5">
            <a:lumMod val="50000"/>
          </a:schemeClr>
        </a:solidFill>
      </dgm:spPr>
      <dgm:t>
        <a:bodyPr/>
        <a:lstStyle/>
        <a:p>
          <a:pPr latinLnBrk="1"/>
          <a:r>
            <a:rPr lang="en-US" altLang="ko-KR" dirty="0" smtClean="0"/>
            <a:t>4. </a:t>
          </a:r>
          <a:r>
            <a:rPr lang="ko-KR" altLang="en-US" dirty="0" smtClean="0"/>
            <a:t>패전 후 일본의 성장</a:t>
          </a:r>
          <a:endParaRPr lang="ko-KR" altLang="en-US" dirty="0"/>
        </a:p>
      </dgm:t>
    </dgm:pt>
    <dgm:pt modelId="{019FE24E-A313-4976-BF9D-338AD4A92250}" type="parTrans" cxnId="{926DED37-4CFC-4999-918F-C2F39428EA65}">
      <dgm:prSet/>
      <dgm:spPr/>
      <dgm:t>
        <a:bodyPr/>
        <a:lstStyle/>
        <a:p>
          <a:pPr latinLnBrk="1"/>
          <a:endParaRPr lang="ko-KR" altLang="en-US"/>
        </a:p>
      </dgm:t>
    </dgm:pt>
    <dgm:pt modelId="{5C415CAD-01BA-4A89-8867-AD5DFC0B0E64}" type="sibTrans" cxnId="{926DED37-4CFC-4999-918F-C2F39428EA65}">
      <dgm:prSet/>
      <dgm:spPr/>
      <dgm:t>
        <a:bodyPr/>
        <a:lstStyle/>
        <a:p>
          <a:pPr latinLnBrk="1"/>
          <a:endParaRPr lang="ko-KR" altLang="en-US"/>
        </a:p>
      </dgm:t>
    </dgm:pt>
    <dgm:pt modelId="{BFE1E4E0-7E28-4F34-AADC-5265386A59A3}">
      <dgm:prSet phldrT="[텍스트]"/>
      <dgm:spPr>
        <a:solidFill>
          <a:schemeClr val="accent5">
            <a:lumMod val="50000"/>
          </a:schemeClr>
        </a:solidFill>
      </dgm:spPr>
      <dgm:t>
        <a:bodyPr/>
        <a:lstStyle/>
        <a:p>
          <a:pPr latinLnBrk="1"/>
          <a:r>
            <a:rPr lang="en-US" altLang="ko-KR" dirty="0" smtClean="0"/>
            <a:t>3. </a:t>
          </a:r>
          <a:r>
            <a:rPr lang="ko-KR" altLang="en-US" dirty="0" smtClean="0"/>
            <a:t>일본의 패전과 점령 통치</a:t>
          </a:r>
          <a:endParaRPr lang="ko-KR" altLang="en-US" dirty="0"/>
        </a:p>
      </dgm:t>
    </dgm:pt>
    <dgm:pt modelId="{4A5975E0-39FD-48BA-8F9A-6CD575776D07}" type="parTrans" cxnId="{979704B8-B899-493F-950A-6566D2AF44B2}">
      <dgm:prSet/>
      <dgm:spPr/>
      <dgm:t>
        <a:bodyPr/>
        <a:lstStyle/>
        <a:p>
          <a:pPr latinLnBrk="1"/>
          <a:endParaRPr lang="ko-KR" altLang="en-US"/>
        </a:p>
      </dgm:t>
    </dgm:pt>
    <dgm:pt modelId="{C869C084-2045-4109-A04F-8EA6816D0464}" type="sibTrans" cxnId="{979704B8-B899-493F-950A-6566D2AF44B2}">
      <dgm:prSet/>
      <dgm:spPr/>
      <dgm:t>
        <a:bodyPr/>
        <a:lstStyle/>
        <a:p>
          <a:pPr latinLnBrk="1"/>
          <a:endParaRPr lang="ko-KR" altLang="en-US"/>
        </a:p>
      </dgm:t>
    </dgm:pt>
    <dgm:pt modelId="{CFE7A912-2ADB-41C6-80A4-4C48ED8E94F4}" type="pres">
      <dgm:prSet presAssocID="{B287B319-41ED-4FDB-B64D-98907DCEA5F2}" presName="linear" presStyleCnt="0">
        <dgm:presLayoutVars>
          <dgm:animLvl val="lvl"/>
          <dgm:resizeHandles val="exact"/>
        </dgm:presLayoutVars>
      </dgm:prSet>
      <dgm:spPr/>
      <dgm:t>
        <a:bodyPr/>
        <a:lstStyle/>
        <a:p>
          <a:pPr latinLnBrk="1"/>
          <a:endParaRPr lang="ko-KR" altLang="en-US"/>
        </a:p>
      </dgm:t>
    </dgm:pt>
    <dgm:pt modelId="{20862DF3-DC89-4A1F-A573-2D940202E833}" type="pres">
      <dgm:prSet presAssocID="{0094CBF6-9FAF-4217-AA50-8E1A81781833}" presName="parentText" presStyleLbl="node1" presStyleIdx="0" presStyleCnt="4">
        <dgm:presLayoutVars>
          <dgm:chMax val="0"/>
          <dgm:bulletEnabled val="1"/>
        </dgm:presLayoutVars>
      </dgm:prSet>
      <dgm:spPr/>
      <dgm:t>
        <a:bodyPr/>
        <a:lstStyle/>
        <a:p>
          <a:pPr latinLnBrk="1"/>
          <a:endParaRPr lang="ko-KR" altLang="en-US"/>
        </a:p>
      </dgm:t>
    </dgm:pt>
    <dgm:pt modelId="{A2917EC3-3842-4141-A35C-82496BAB0AE6}" type="pres">
      <dgm:prSet presAssocID="{553F7D1B-B973-4E48-BCE1-064123A976EC}" presName="spacer" presStyleCnt="0"/>
      <dgm:spPr/>
    </dgm:pt>
    <dgm:pt modelId="{F2FB02EC-68D4-4927-BA60-7F3B6369824F}" type="pres">
      <dgm:prSet presAssocID="{E30598FF-80ED-42B1-B2E4-EBE592C1B7D6}" presName="parentText" presStyleLbl="node1" presStyleIdx="1" presStyleCnt="4">
        <dgm:presLayoutVars>
          <dgm:chMax val="0"/>
          <dgm:bulletEnabled val="1"/>
        </dgm:presLayoutVars>
      </dgm:prSet>
      <dgm:spPr/>
      <dgm:t>
        <a:bodyPr/>
        <a:lstStyle/>
        <a:p>
          <a:pPr latinLnBrk="1"/>
          <a:endParaRPr lang="ko-KR" altLang="en-US"/>
        </a:p>
      </dgm:t>
    </dgm:pt>
    <dgm:pt modelId="{CE86AC6F-1B38-4C5B-99F7-A7E5A7A53421}" type="pres">
      <dgm:prSet presAssocID="{BEE1C9C6-AFDC-4121-9E80-AC661B8B575F}" presName="spacer" presStyleCnt="0"/>
      <dgm:spPr/>
    </dgm:pt>
    <dgm:pt modelId="{25F6DB14-D443-4AEC-B274-7AF3B30F4957}" type="pres">
      <dgm:prSet presAssocID="{BFE1E4E0-7E28-4F34-AADC-5265386A59A3}" presName="parentText" presStyleLbl="node1" presStyleIdx="2" presStyleCnt="4">
        <dgm:presLayoutVars>
          <dgm:chMax val="0"/>
          <dgm:bulletEnabled val="1"/>
        </dgm:presLayoutVars>
      </dgm:prSet>
      <dgm:spPr/>
      <dgm:t>
        <a:bodyPr/>
        <a:lstStyle/>
        <a:p>
          <a:pPr latinLnBrk="1"/>
          <a:endParaRPr lang="ko-KR" altLang="en-US"/>
        </a:p>
      </dgm:t>
    </dgm:pt>
    <dgm:pt modelId="{49671BCE-3EC7-4C1C-BBCE-2117B0C30C89}" type="pres">
      <dgm:prSet presAssocID="{C869C084-2045-4109-A04F-8EA6816D0464}" presName="spacer" presStyleCnt="0"/>
      <dgm:spPr/>
    </dgm:pt>
    <dgm:pt modelId="{1CC2FFE9-3098-40DA-96D9-751F4A472200}" type="pres">
      <dgm:prSet presAssocID="{A765036E-0191-4BDC-9342-02F8348F29E4}" presName="parentText" presStyleLbl="node1" presStyleIdx="3" presStyleCnt="4">
        <dgm:presLayoutVars>
          <dgm:chMax val="0"/>
          <dgm:bulletEnabled val="1"/>
        </dgm:presLayoutVars>
      </dgm:prSet>
      <dgm:spPr/>
      <dgm:t>
        <a:bodyPr/>
        <a:lstStyle/>
        <a:p>
          <a:pPr latinLnBrk="1"/>
          <a:endParaRPr lang="ko-KR" altLang="en-US"/>
        </a:p>
      </dgm:t>
    </dgm:pt>
  </dgm:ptLst>
  <dgm:cxnLst>
    <dgm:cxn modelId="{60F94C72-3584-4EA1-8895-97D9C923140C}" type="presOf" srcId="{BFE1E4E0-7E28-4F34-AADC-5265386A59A3}" destId="{25F6DB14-D443-4AEC-B274-7AF3B30F4957}" srcOrd="0" destOrd="0" presId="urn:microsoft.com/office/officeart/2005/8/layout/vList2"/>
    <dgm:cxn modelId="{44ABCB2D-8FF0-4547-A79C-9253EEA290B1}" type="presOf" srcId="{E30598FF-80ED-42B1-B2E4-EBE592C1B7D6}" destId="{F2FB02EC-68D4-4927-BA60-7F3B6369824F}" srcOrd="0" destOrd="0" presId="urn:microsoft.com/office/officeart/2005/8/layout/vList2"/>
    <dgm:cxn modelId="{D05A77C1-F55C-455C-A867-E5DBC2EB7470}" type="presOf" srcId="{A765036E-0191-4BDC-9342-02F8348F29E4}" destId="{1CC2FFE9-3098-40DA-96D9-751F4A472200}" srcOrd="0" destOrd="0" presId="urn:microsoft.com/office/officeart/2005/8/layout/vList2"/>
    <dgm:cxn modelId="{926DED37-4CFC-4999-918F-C2F39428EA65}" srcId="{B287B319-41ED-4FDB-B64D-98907DCEA5F2}" destId="{A765036E-0191-4BDC-9342-02F8348F29E4}" srcOrd="3" destOrd="0" parTransId="{019FE24E-A313-4976-BF9D-338AD4A92250}" sibTransId="{5C415CAD-01BA-4A89-8867-AD5DFC0B0E64}"/>
    <dgm:cxn modelId="{FD7592E3-5FB8-4395-9C7D-C85FD8E0F004}" type="presOf" srcId="{0094CBF6-9FAF-4217-AA50-8E1A81781833}" destId="{20862DF3-DC89-4A1F-A573-2D940202E833}" srcOrd="0" destOrd="0" presId="urn:microsoft.com/office/officeart/2005/8/layout/vList2"/>
    <dgm:cxn modelId="{6CF91F0B-8845-466A-BD18-F2F8979F7006}" srcId="{B287B319-41ED-4FDB-B64D-98907DCEA5F2}" destId="{0094CBF6-9FAF-4217-AA50-8E1A81781833}" srcOrd="0" destOrd="0" parTransId="{DE73EAE8-B043-4F11-A67C-CBAA2194D96E}" sibTransId="{553F7D1B-B973-4E48-BCE1-064123A976EC}"/>
    <dgm:cxn modelId="{36AA4B77-4CAA-4DF2-89B5-D56E550B8B12}" srcId="{B287B319-41ED-4FDB-B64D-98907DCEA5F2}" destId="{E30598FF-80ED-42B1-B2E4-EBE592C1B7D6}" srcOrd="1" destOrd="0" parTransId="{0C09E22B-B5C8-4575-A1A7-0594B82A329E}" sibTransId="{BEE1C9C6-AFDC-4121-9E80-AC661B8B575F}"/>
    <dgm:cxn modelId="{979704B8-B899-493F-950A-6566D2AF44B2}" srcId="{B287B319-41ED-4FDB-B64D-98907DCEA5F2}" destId="{BFE1E4E0-7E28-4F34-AADC-5265386A59A3}" srcOrd="2" destOrd="0" parTransId="{4A5975E0-39FD-48BA-8F9A-6CD575776D07}" sibTransId="{C869C084-2045-4109-A04F-8EA6816D0464}"/>
    <dgm:cxn modelId="{C0DC1BE5-64FF-4B43-B86A-7C273A166011}" type="presOf" srcId="{B287B319-41ED-4FDB-B64D-98907DCEA5F2}" destId="{CFE7A912-2ADB-41C6-80A4-4C48ED8E94F4}" srcOrd="0" destOrd="0" presId="urn:microsoft.com/office/officeart/2005/8/layout/vList2"/>
    <dgm:cxn modelId="{A09AC186-2D9F-4C0A-8782-36C6EFB9FA94}" type="presParOf" srcId="{CFE7A912-2ADB-41C6-80A4-4C48ED8E94F4}" destId="{20862DF3-DC89-4A1F-A573-2D940202E833}" srcOrd="0" destOrd="0" presId="urn:microsoft.com/office/officeart/2005/8/layout/vList2"/>
    <dgm:cxn modelId="{34317065-8D6B-43E5-B32E-F5C7E401438A}" type="presParOf" srcId="{CFE7A912-2ADB-41C6-80A4-4C48ED8E94F4}" destId="{A2917EC3-3842-4141-A35C-82496BAB0AE6}" srcOrd="1" destOrd="0" presId="urn:microsoft.com/office/officeart/2005/8/layout/vList2"/>
    <dgm:cxn modelId="{5A8978D3-CD89-4D61-931C-252EB24CBF93}" type="presParOf" srcId="{CFE7A912-2ADB-41C6-80A4-4C48ED8E94F4}" destId="{F2FB02EC-68D4-4927-BA60-7F3B6369824F}" srcOrd="2" destOrd="0" presId="urn:microsoft.com/office/officeart/2005/8/layout/vList2"/>
    <dgm:cxn modelId="{562EA921-AF87-460F-96FD-017089838C0B}" type="presParOf" srcId="{CFE7A912-2ADB-41C6-80A4-4C48ED8E94F4}" destId="{CE86AC6F-1B38-4C5B-99F7-A7E5A7A53421}" srcOrd="3" destOrd="0" presId="urn:microsoft.com/office/officeart/2005/8/layout/vList2"/>
    <dgm:cxn modelId="{6998761D-06D0-41C6-8DF4-0A7D1B661EA4}" type="presParOf" srcId="{CFE7A912-2ADB-41C6-80A4-4C48ED8E94F4}" destId="{25F6DB14-D443-4AEC-B274-7AF3B30F4957}" srcOrd="4" destOrd="0" presId="urn:microsoft.com/office/officeart/2005/8/layout/vList2"/>
    <dgm:cxn modelId="{D4D668A6-288F-4CC5-B5D7-EC083E971BF2}" type="presParOf" srcId="{CFE7A912-2ADB-41C6-80A4-4C48ED8E94F4}" destId="{49671BCE-3EC7-4C1C-BBCE-2117B0C30C89}" srcOrd="5" destOrd="0" presId="urn:microsoft.com/office/officeart/2005/8/layout/vList2"/>
    <dgm:cxn modelId="{EA9A8A1F-AF88-42B0-967E-BE6C3C6F0421}" type="presParOf" srcId="{CFE7A912-2ADB-41C6-80A4-4C48ED8E94F4}" destId="{1CC2FFE9-3098-40DA-96D9-751F4A472200}"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87B319-41ED-4FDB-B64D-98907DCEA5F2}" type="doc">
      <dgm:prSet loTypeId="urn:microsoft.com/office/officeart/2005/8/layout/vList2" loCatId="list" qsTypeId="urn:microsoft.com/office/officeart/2005/8/quickstyle/simple1" qsCatId="simple" csTypeId="urn:microsoft.com/office/officeart/2005/8/colors/accent1_2" csCatId="accent1" phldr="1"/>
      <dgm:spPr/>
      <dgm:t>
        <a:bodyPr/>
        <a:lstStyle/>
        <a:p>
          <a:pPr latinLnBrk="1"/>
          <a:endParaRPr lang="ko-KR" altLang="en-US"/>
        </a:p>
      </dgm:t>
    </dgm:pt>
    <dgm:pt modelId="{0094CBF6-9FAF-4217-AA50-8E1A81781833}">
      <dgm:prSet phldrT="[텍스트]"/>
      <dgm:spPr>
        <a:solidFill>
          <a:schemeClr val="accent5">
            <a:lumMod val="50000"/>
          </a:schemeClr>
        </a:solidFill>
      </dgm:spPr>
      <dgm:t>
        <a:bodyPr/>
        <a:lstStyle/>
        <a:p>
          <a:pPr latinLnBrk="1"/>
          <a:r>
            <a:rPr lang="en-US" altLang="ko-KR" dirty="0" smtClean="0"/>
            <a:t>1. </a:t>
          </a:r>
          <a:r>
            <a:rPr lang="ko-KR" altLang="ko-KR" dirty="0" smtClean="0"/>
            <a:t>패전 이후의 생활터전</a:t>
          </a:r>
          <a:endParaRPr lang="ko-KR" altLang="en-US" dirty="0"/>
        </a:p>
      </dgm:t>
    </dgm:pt>
    <dgm:pt modelId="{DE73EAE8-B043-4F11-A67C-CBAA2194D96E}" type="parTrans" cxnId="{6CF91F0B-8845-466A-BD18-F2F8979F7006}">
      <dgm:prSet/>
      <dgm:spPr/>
      <dgm:t>
        <a:bodyPr/>
        <a:lstStyle/>
        <a:p>
          <a:pPr latinLnBrk="1"/>
          <a:endParaRPr lang="ko-KR" altLang="en-US"/>
        </a:p>
      </dgm:t>
    </dgm:pt>
    <dgm:pt modelId="{553F7D1B-B973-4E48-BCE1-064123A976EC}" type="sibTrans" cxnId="{6CF91F0B-8845-466A-BD18-F2F8979F7006}">
      <dgm:prSet/>
      <dgm:spPr/>
      <dgm:t>
        <a:bodyPr/>
        <a:lstStyle/>
        <a:p>
          <a:pPr latinLnBrk="1"/>
          <a:endParaRPr lang="ko-KR" altLang="en-US"/>
        </a:p>
      </dgm:t>
    </dgm:pt>
    <dgm:pt modelId="{E30598FF-80ED-42B1-B2E4-EBE592C1B7D6}">
      <dgm:prSet phldrT="[텍스트]"/>
      <dgm:spPr>
        <a:solidFill>
          <a:schemeClr val="accent5">
            <a:lumMod val="50000"/>
          </a:schemeClr>
        </a:solidFill>
      </dgm:spPr>
      <dgm:t>
        <a:bodyPr/>
        <a:lstStyle/>
        <a:p>
          <a:pPr latinLnBrk="1"/>
          <a:r>
            <a:rPr lang="en-US" altLang="ko-KR" dirty="0" smtClean="0"/>
            <a:t>3. </a:t>
          </a:r>
          <a:r>
            <a:rPr lang="ko-KR" altLang="ko-KR" dirty="0" smtClean="0"/>
            <a:t>굶주림과 빈곤</a:t>
          </a:r>
          <a:endParaRPr lang="ko-KR" altLang="en-US" dirty="0"/>
        </a:p>
      </dgm:t>
    </dgm:pt>
    <dgm:pt modelId="{BEE1C9C6-AFDC-4121-9E80-AC661B8B575F}" type="sibTrans" cxnId="{36AA4B77-4CAA-4DF2-89B5-D56E550B8B12}">
      <dgm:prSet/>
      <dgm:spPr/>
      <dgm:t>
        <a:bodyPr/>
        <a:lstStyle/>
        <a:p>
          <a:pPr latinLnBrk="1"/>
          <a:endParaRPr lang="ko-KR" altLang="en-US"/>
        </a:p>
      </dgm:t>
    </dgm:pt>
    <dgm:pt modelId="{0C09E22B-B5C8-4575-A1A7-0594B82A329E}" type="parTrans" cxnId="{36AA4B77-4CAA-4DF2-89B5-D56E550B8B12}">
      <dgm:prSet/>
      <dgm:spPr/>
      <dgm:t>
        <a:bodyPr/>
        <a:lstStyle/>
        <a:p>
          <a:pPr latinLnBrk="1"/>
          <a:endParaRPr lang="ko-KR" altLang="en-US"/>
        </a:p>
      </dgm:t>
    </dgm:pt>
    <dgm:pt modelId="{414A8ECF-B9F1-445C-986C-5CF9D0E68893}">
      <dgm:prSet phldrT="[텍스트]"/>
      <dgm:spPr>
        <a:solidFill>
          <a:schemeClr val="accent5">
            <a:lumMod val="50000"/>
          </a:schemeClr>
        </a:solidFill>
      </dgm:spPr>
      <dgm:t>
        <a:bodyPr/>
        <a:lstStyle/>
        <a:p>
          <a:pPr latinLnBrk="1"/>
          <a:r>
            <a:rPr lang="en-US" altLang="ko-KR" dirty="0" smtClean="0"/>
            <a:t>2. </a:t>
          </a:r>
          <a:r>
            <a:rPr lang="ko-KR" altLang="en-US" b="1" dirty="0" smtClean="0">
              <a:latin typeface="HY중고딕" pitchFamily="18" charset="-127"/>
              <a:ea typeface="HY중고딕" pitchFamily="18" charset="-127"/>
            </a:rPr>
            <a:t>패전 이후 국민들의 모습</a:t>
          </a:r>
          <a:endParaRPr lang="ko-KR" altLang="en-US" dirty="0"/>
        </a:p>
      </dgm:t>
    </dgm:pt>
    <dgm:pt modelId="{61DE9278-1DB4-4E94-9D66-2B3C09406B0A}" type="sibTrans" cxnId="{556A47F0-729A-47B2-BB7D-FD11E6765D05}">
      <dgm:prSet/>
      <dgm:spPr/>
      <dgm:t>
        <a:bodyPr/>
        <a:lstStyle/>
        <a:p>
          <a:pPr latinLnBrk="1"/>
          <a:endParaRPr lang="ko-KR" altLang="en-US"/>
        </a:p>
      </dgm:t>
    </dgm:pt>
    <dgm:pt modelId="{0340F61E-4141-4FD3-AB5B-AA4C73BAEAD6}" type="parTrans" cxnId="{556A47F0-729A-47B2-BB7D-FD11E6765D05}">
      <dgm:prSet/>
      <dgm:spPr/>
      <dgm:t>
        <a:bodyPr/>
        <a:lstStyle/>
        <a:p>
          <a:pPr latinLnBrk="1"/>
          <a:endParaRPr lang="ko-KR" altLang="en-US"/>
        </a:p>
      </dgm:t>
    </dgm:pt>
    <dgm:pt modelId="{CFE7A912-2ADB-41C6-80A4-4C48ED8E94F4}" type="pres">
      <dgm:prSet presAssocID="{B287B319-41ED-4FDB-B64D-98907DCEA5F2}" presName="linear" presStyleCnt="0">
        <dgm:presLayoutVars>
          <dgm:animLvl val="lvl"/>
          <dgm:resizeHandles val="exact"/>
        </dgm:presLayoutVars>
      </dgm:prSet>
      <dgm:spPr/>
      <dgm:t>
        <a:bodyPr/>
        <a:lstStyle/>
        <a:p>
          <a:pPr latinLnBrk="1"/>
          <a:endParaRPr lang="ko-KR" altLang="en-US"/>
        </a:p>
      </dgm:t>
    </dgm:pt>
    <dgm:pt modelId="{20862DF3-DC89-4A1F-A573-2D940202E833}" type="pres">
      <dgm:prSet presAssocID="{0094CBF6-9FAF-4217-AA50-8E1A81781833}" presName="parentText" presStyleLbl="node1" presStyleIdx="0" presStyleCnt="3">
        <dgm:presLayoutVars>
          <dgm:chMax val="0"/>
          <dgm:bulletEnabled val="1"/>
        </dgm:presLayoutVars>
      </dgm:prSet>
      <dgm:spPr/>
      <dgm:t>
        <a:bodyPr/>
        <a:lstStyle/>
        <a:p>
          <a:pPr latinLnBrk="1"/>
          <a:endParaRPr lang="ko-KR" altLang="en-US"/>
        </a:p>
      </dgm:t>
    </dgm:pt>
    <dgm:pt modelId="{A2917EC3-3842-4141-A35C-82496BAB0AE6}" type="pres">
      <dgm:prSet presAssocID="{553F7D1B-B973-4E48-BCE1-064123A976EC}" presName="spacer" presStyleCnt="0"/>
      <dgm:spPr/>
    </dgm:pt>
    <dgm:pt modelId="{8A6CBEAC-3F10-4FC0-999A-3CB2149CD90F}" type="pres">
      <dgm:prSet presAssocID="{414A8ECF-B9F1-445C-986C-5CF9D0E68893}" presName="parentText" presStyleLbl="node1" presStyleIdx="1" presStyleCnt="3" custLinFactNeighborX="-36776" custLinFactNeighborY="76">
        <dgm:presLayoutVars>
          <dgm:chMax val="0"/>
          <dgm:bulletEnabled val="1"/>
        </dgm:presLayoutVars>
      </dgm:prSet>
      <dgm:spPr/>
      <dgm:t>
        <a:bodyPr/>
        <a:lstStyle/>
        <a:p>
          <a:pPr latinLnBrk="1"/>
          <a:endParaRPr lang="ko-KR" altLang="en-US"/>
        </a:p>
      </dgm:t>
    </dgm:pt>
    <dgm:pt modelId="{8F9FFB6F-6FA9-486E-AD89-1E108419ADA4}" type="pres">
      <dgm:prSet presAssocID="{61DE9278-1DB4-4E94-9D66-2B3C09406B0A}" presName="spacer" presStyleCnt="0"/>
      <dgm:spPr/>
    </dgm:pt>
    <dgm:pt modelId="{F2FB02EC-68D4-4927-BA60-7F3B6369824F}" type="pres">
      <dgm:prSet presAssocID="{E30598FF-80ED-42B1-B2E4-EBE592C1B7D6}" presName="parentText" presStyleLbl="node1" presStyleIdx="2" presStyleCnt="3">
        <dgm:presLayoutVars>
          <dgm:chMax val="0"/>
          <dgm:bulletEnabled val="1"/>
        </dgm:presLayoutVars>
      </dgm:prSet>
      <dgm:spPr/>
      <dgm:t>
        <a:bodyPr/>
        <a:lstStyle/>
        <a:p>
          <a:pPr latinLnBrk="1"/>
          <a:endParaRPr lang="ko-KR" altLang="en-US"/>
        </a:p>
      </dgm:t>
    </dgm:pt>
  </dgm:ptLst>
  <dgm:cxnLst>
    <dgm:cxn modelId="{B39AF105-4E5F-4CB0-AE62-965467C7B1FC}" type="presOf" srcId="{0094CBF6-9FAF-4217-AA50-8E1A81781833}" destId="{20862DF3-DC89-4A1F-A573-2D940202E833}" srcOrd="0" destOrd="0" presId="urn:microsoft.com/office/officeart/2005/8/layout/vList2"/>
    <dgm:cxn modelId="{92FD6C2D-ADD3-46FD-850E-08E5C1E35E8B}" type="presOf" srcId="{414A8ECF-B9F1-445C-986C-5CF9D0E68893}" destId="{8A6CBEAC-3F10-4FC0-999A-3CB2149CD90F}" srcOrd="0" destOrd="0" presId="urn:microsoft.com/office/officeart/2005/8/layout/vList2"/>
    <dgm:cxn modelId="{0A1BC9A2-7B36-4B46-AEEC-90D3297E3D96}" type="presOf" srcId="{B287B319-41ED-4FDB-B64D-98907DCEA5F2}" destId="{CFE7A912-2ADB-41C6-80A4-4C48ED8E94F4}" srcOrd="0" destOrd="0" presId="urn:microsoft.com/office/officeart/2005/8/layout/vList2"/>
    <dgm:cxn modelId="{1CA47255-9ACD-42A8-95C0-2A7AFF638C70}" type="presOf" srcId="{E30598FF-80ED-42B1-B2E4-EBE592C1B7D6}" destId="{F2FB02EC-68D4-4927-BA60-7F3B6369824F}" srcOrd="0" destOrd="0" presId="urn:microsoft.com/office/officeart/2005/8/layout/vList2"/>
    <dgm:cxn modelId="{6CF91F0B-8845-466A-BD18-F2F8979F7006}" srcId="{B287B319-41ED-4FDB-B64D-98907DCEA5F2}" destId="{0094CBF6-9FAF-4217-AA50-8E1A81781833}" srcOrd="0" destOrd="0" parTransId="{DE73EAE8-B043-4F11-A67C-CBAA2194D96E}" sibTransId="{553F7D1B-B973-4E48-BCE1-064123A976EC}"/>
    <dgm:cxn modelId="{36AA4B77-4CAA-4DF2-89B5-D56E550B8B12}" srcId="{B287B319-41ED-4FDB-B64D-98907DCEA5F2}" destId="{E30598FF-80ED-42B1-B2E4-EBE592C1B7D6}" srcOrd="2" destOrd="0" parTransId="{0C09E22B-B5C8-4575-A1A7-0594B82A329E}" sibTransId="{BEE1C9C6-AFDC-4121-9E80-AC661B8B575F}"/>
    <dgm:cxn modelId="{556A47F0-729A-47B2-BB7D-FD11E6765D05}" srcId="{B287B319-41ED-4FDB-B64D-98907DCEA5F2}" destId="{414A8ECF-B9F1-445C-986C-5CF9D0E68893}" srcOrd="1" destOrd="0" parTransId="{0340F61E-4141-4FD3-AB5B-AA4C73BAEAD6}" sibTransId="{61DE9278-1DB4-4E94-9D66-2B3C09406B0A}"/>
    <dgm:cxn modelId="{02B3A545-E90B-49FB-842E-F0C9F6A39BD1}" type="presParOf" srcId="{CFE7A912-2ADB-41C6-80A4-4C48ED8E94F4}" destId="{20862DF3-DC89-4A1F-A573-2D940202E833}" srcOrd="0" destOrd="0" presId="urn:microsoft.com/office/officeart/2005/8/layout/vList2"/>
    <dgm:cxn modelId="{6CBD732D-E918-4009-AB3B-9DC2DF938632}" type="presParOf" srcId="{CFE7A912-2ADB-41C6-80A4-4C48ED8E94F4}" destId="{A2917EC3-3842-4141-A35C-82496BAB0AE6}" srcOrd="1" destOrd="0" presId="urn:microsoft.com/office/officeart/2005/8/layout/vList2"/>
    <dgm:cxn modelId="{4333EF6F-BB75-4FA6-AD82-A8D8503D5A23}" type="presParOf" srcId="{CFE7A912-2ADB-41C6-80A4-4C48ED8E94F4}" destId="{8A6CBEAC-3F10-4FC0-999A-3CB2149CD90F}" srcOrd="2" destOrd="0" presId="urn:microsoft.com/office/officeart/2005/8/layout/vList2"/>
    <dgm:cxn modelId="{1234D851-5C0D-46A2-8168-419BB6577586}" type="presParOf" srcId="{CFE7A912-2ADB-41C6-80A4-4C48ED8E94F4}" destId="{8F9FFB6F-6FA9-486E-AD89-1E108419ADA4}" srcOrd="3" destOrd="0" presId="urn:microsoft.com/office/officeart/2005/8/layout/vList2"/>
    <dgm:cxn modelId="{1BC90768-2DD2-4EEB-A9D2-E867AD1C1B9B}" type="presParOf" srcId="{CFE7A912-2ADB-41C6-80A4-4C48ED8E94F4}" destId="{F2FB02EC-68D4-4927-BA60-7F3B6369824F}"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87B319-41ED-4FDB-B64D-98907DCEA5F2}" type="doc">
      <dgm:prSet loTypeId="urn:microsoft.com/office/officeart/2005/8/layout/vList2" loCatId="list" qsTypeId="urn:microsoft.com/office/officeart/2005/8/quickstyle/simple1" qsCatId="simple" csTypeId="urn:microsoft.com/office/officeart/2005/8/colors/accent1_2" csCatId="accent1" phldr="1"/>
      <dgm:spPr/>
      <dgm:t>
        <a:bodyPr/>
        <a:lstStyle/>
        <a:p>
          <a:pPr latinLnBrk="1"/>
          <a:endParaRPr lang="ko-KR" altLang="en-US"/>
        </a:p>
      </dgm:t>
    </dgm:pt>
    <dgm:pt modelId="{0094CBF6-9FAF-4217-AA50-8E1A81781833}">
      <dgm:prSet phldrT="[텍스트]"/>
      <dgm:spPr>
        <a:solidFill>
          <a:schemeClr val="accent5">
            <a:lumMod val="50000"/>
          </a:schemeClr>
        </a:solidFill>
      </dgm:spPr>
      <dgm:t>
        <a:bodyPr/>
        <a:lstStyle/>
        <a:p>
          <a:pPr latinLnBrk="1"/>
          <a:r>
            <a:rPr lang="en-US" altLang="ko-KR" dirty="0" smtClean="0"/>
            <a:t>1. </a:t>
          </a:r>
          <a:r>
            <a:rPr lang="ko-KR" altLang="en-US" dirty="0" smtClean="0"/>
            <a:t>일본의 패전</a:t>
          </a:r>
          <a:endParaRPr lang="ko-KR" altLang="en-US" dirty="0"/>
        </a:p>
      </dgm:t>
    </dgm:pt>
    <dgm:pt modelId="{DE73EAE8-B043-4F11-A67C-CBAA2194D96E}" type="parTrans" cxnId="{6CF91F0B-8845-466A-BD18-F2F8979F7006}">
      <dgm:prSet/>
      <dgm:spPr/>
      <dgm:t>
        <a:bodyPr/>
        <a:lstStyle/>
        <a:p>
          <a:pPr latinLnBrk="1"/>
          <a:endParaRPr lang="ko-KR" altLang="en-US"/>
        </a:p>
      </dgm:t>
    </dgm:pt>
    <dgm:pt modelId="{553F7D1B-B973-4E48-BCE1-064123A976EC}" type="sibTrans" cxnId="{6CF91F0B-8845-466A-BD18-F2F8979F7006}">
      <dgm:prSet/>
      <dgm:spPr/>
      <dgm:t>
        <a:bodyPr/>
        <a:lstStyle/>
        <a:p>
          <a:pPr latinLnBrk="1"/>
          <a:endParaRPr lang="ko-KR" altLang="en-US"/>
        </a:p>
      </dgm:t>
    </dgm:pt>
    <dgm:pt modelId="{414A8ECF-B9F1-445C-986C-5CF9D0E68893}">
      <dgm:prSet phldrT="[텍스트]"/>
      <dgm:spPr>
        <a:solidFill>
          <a:schemeClr val="accent5">
            <a:lumMod val="50000"/>
          </a:schemeClr>
        </a:solidFill>
      </dgm:spPr>
      <dgm:t>
        <a:bodyPr/>
        <a:lstStyle/>
        <a:p>
          <a:pPr latinLnBrk="1"/>
          <a:r>
            <a:rPr lang="en-US" altLang="ko-KR" dirty="0" smtClean="0"/>
            <a:t>2. </a:t>
          </a:r>
          <a:r>
            <a:rPr lang="ko-KR" altLang="en-US" dirty="0" smtClean="0"/>
            <a:t>전쟁 후 일본</a:t>
          </a:r>
          <a:endParaRPr lang="ko-KR" altLang="en-US" dirty="0"/>
        </a:p>
      </dgm:t>
    </dgm:pt>
    <dgm:pt modelId="{0340F61E-4141-4FD3-AB5B-AA4C73BAEAD6}" type="parTrans" cxnId="{556A47F0-729A-47B2-BB7D-FD11E6765D05}">
      <dgm:prSet/>
      <dgm:spPr/>
      <dgm:t>
        <a:bodyPr/>
        <a:lstStyle/>
        <a:p>
          <a:pPr latinLnBrk="1"/>
          <a:endParaRPr lang="ko-KR" altLang="en-US"/>
        </a:p>
      </dgm:t>
    </dgm:pt>
    <dgm:pt modelId="{61DE9278-1DB4-4E94-9D66-2B3C09406B0A}" type="sibTrans" cxnId="{556A47F0-729A-47B2-BB7D-FD11E6765D05}">
      <dgm:prSet/>
      <dgm:spPr/>
      <dgm:t>
        <a:bodyPr/>
        <a:lstStyle/>
        <a:p>
          <a:pPr latinLnBrk="1"/>
          <a:endParaRPr lang="ko-KR" altLang="en-US"/>
        </a:p>
      </dgm:t>
    </dgm:pt>
    <dgm:pt modelId="{E30598FF-80ED-42B1-B2E4-EBE592C1B7D6}">
      <dgm:prSet phldrT="[텍스트]"/>
      <dgm:spPr>
        <a:solidFill>
          <a:schemeClr val="accent5">
            <a:lumMod val="50000"/>
          </a:schemeClr>
        </a:solidFill>
      </dgm:spPr>
      <dgm:t>
        <a:bodyPr/>
        <a:lstStyle/>
        <a:p>
          <a:pPr latinLnBrk="1"/>
          <a:r>
            <a:rPr lang="en-US" altLang="ko-KR" dirty="0" smtClean="0"/>
            <a:t>3. 3</a:t>
          </a:r>
          <a:r>
            <a:rPr lang="ko-KR" altLang="en-US" dirty="0" smtClean="0"/>
            <a:t>대 경제 개혁</a:t>
          </a:r>
          <a:endParaRPr lang="ko-KR" altLang="en-US" dirty="0"/>
        </a:p>
      </dgm:t>
    </dgm:pt>
    <dgm:pt modelId="{BEE1C9C6-AFDC-4121-9E80-AC661B8B575F}" type="sibTrans" cxnId="{36AA4B77-4CAA-4DF2-89B5-D56E550B8B12}">
      <dgm:prSet/>
      <dgm:spPr/>
      <dgm:t>
        <a:bodyPr/>
        <a:lstStyle/>
        <a:p>
          <a:pPr latinLnBrk="1"/>
          <a:endParaRPr lang="ko-KR" altLang="en-US"/>
        </a:p>
      </dgm:t>
    </dgm:pt>
    <dgm:pt modelId="{0C09E22B-B5C8-4575-A1A7-0594B82A329E}" type="parTrans" cxnId="{36AA4B77-4CAA-4DF2-89B5-D56E550B8B12}">
      <dgm:prSet/>
      <dgm:spPr/>
      <dgm:t>
        <a:bodyPr/>
        <a:lstStyle/>
        <a:p>
          <a:pPr latinLnBrk="1"/>
          <a:endParaRPr lang="ko-KR" altLang="en-US"/>
        </a:p>
      </dgm:t>
    </dgm:pt>
    <dgm:pt modelId="{BFE1E4E0-7E28-4F34-AADC-5265386A59A3}">
      <dgm:prSet phldrT="[텍스트]"/>
      <dgm:spPr>
        <a:solidFill>
          <a:schemeClr val="accent5">
            <a:lumMod val="50000"/>
          </a:schemeClr>
        </a:solidFill>
      </dgm:spPr>
      <dgm:t>
        <a:bodyPr/>
        <a:lstStyle/>
        <a:p>
          <a:pPr latinLnBrk="1"/>
          <a:r>
            <a:rPr lang="en-US" altLang="ko-KR" dirty="0" smtClean="0"/>
            <a:t>4. </a:t>
          </a:r>
          <a:r>
            <a:rPr lang="ko-KR" altLang="en-US" dirty="0" smtClean="0"/>
            <a:t>일본 경제의 부활</a:t>
          </a:r>
          <a:endParaRPr lang="ko-KR" altLang="en-US" dirty="0"/>
        </a:p>
      </dgm:t>
    </dgm:pt>
    <dgm:pt modelId="{4A5975E0-39FD-48BA-8F9A-6CD575776D07}" type="parTrans" cxnId="{979704B8-B899-493F-950A-6566D2AF44B2}">
      <dgm:prSet/>
      <dgm:spPr/>
      <dgm:t>
        <a:bodyPr/>
        <a:lstStyle/>
        <a:p>
          <a:pPr latinLnBrk="1"/>
          <a:endParaRPr lang="ko-KR" altLang="en-US"/>
        </a:p>
      </dgm:t>
    </dgm:pt>
    <dgm:pt modelId="{C869C084-2045-4109-A04F-8EA6816D0464}" type="sibTrans" cxnId="{979704B8-B899-493F-950A-6566D2AF44B2}">
      <dgm:prSet/>
      <dgm:spPr/>
      <dgm:t>
        <a:bodyPr/>
        <a:lstStyle/>
        <a:p>
          <a:pPr latinLnBrk="1"/>
          <a:endParaRPr lang="ko-KR" altLang="en-US"/>
        </a:p>
      </dgm:t>
    </dgm:pt>
    <dgm:pt modelId="{CFE7A912-2ADB-41C6-80A4-4C48ED8E94F4}" type="pres">
      <dgm:prSet presAssocID="{B287B319-41ED-4FDB-B64D-98907DCEA5F2}" presName="linear" presStyleCnt="0">
        <dgm:presLayoutVars>
          <dgm:animLvl val="lvl"/>
          <dgm:resizeHandles val="exact"/>
        </dgm:presLayoutVars>
      </dgm:prSet>
      <dgm:spPr/>
      <dgm:t>
        <a:bodyPr/>
        <a:lstStyle/>
        <a:p>
          <a:pPr latinLnBrk="1"/>
          <a:endParaRPr lang="ko-KR" altLang="en-US"/>
        </a:p>
      </dgm:t>
    </dgm:pt>
    <dgm:pt modelId="{20862DF3-DC89-4A1F-A573-2D940202E833}" type="pres">
      <dgm:prSet presAssocID="{0094CBF6-9FAF-4217-AA50-8E1A81781833}" presName="parentText" presStyleLbl="node1" presStyleIdx="0" presStyleCnt="4">
        <dgm:presLayoutVars>
          <dgm:chMax val="0"/>
          <dgm:bulletEnabled val="1"/>
        </dgm:presLayoutVars>
      </dgm:prSet>
      <dgm:spPr/>
      <dgm:t>
        <a:bodyPr/>
        <a:lstStyle/>
        <a:p>
          <a:pPr latinLnBrk="1"/>
          <a:endParaRPr lang="ko-KR" altLang="en-US"/>
        </a:p>
      </dgm:t>
    </dgm:pt>
    <dgm:pt modelId="{A2917EC3-3842-4141-A35C-82496BAB0AE6}" type="pres">
      <dgm:prSet presAssocID="{553F7D1B-B973-4E48-BCE1-064123A976EC}" presName="spacer" presStyleCnt="0"/>
      <dgm:spPr/>
    </dgm:pt>
    <dgm:pt modelId="{8A6CBEAC-3F10-4FC0-999A-3CB2149CD90F}" type="pres">
      <dgm:prSet presAssocID="{414A8ECF-B9F1-445C-986C-5CF9D0E68893}" presName="parentText" presStyleLbl="node1" presStyleIdx="1" presStyleCnt="4" custLinFactNeighborX="-36776" custLinFactNeighborY="76">
        <dgm:presLayoutVars>
          <dgm:chMax val="0"/>
          <dgm:bulletEnabled val="1"/>
        </dgm:presLayoutVars>
      </dgm:prSet>
      <dgm:spPr/>
      <dgm:t>
        <a:bodyPr/>
        <a:lstStyle/>
        <a:p>
          <a:pPr latinLnBrk="1"/>
          <a:endParaRPr lang="ko-KR" altLang="en-US"/>
        </a:p>
      </dgm:t>
    </dgm:pt>
    <dgm:pt modelId="{8F9FFB6F-6FA9-486E-AD89-1E108419ADA4}" type="pres">
      <dgm:prSet presAssocID="{61DE9278-1DB4-4E94-9D66-2B3C09406B0A}" presName="spacer" presStyleCnt="0"/>
      <dgm:spPr/>
    </dgm:pt>
    <dgm:pt modelId="{F2FB02EC-68D4-4927-BA60-7F3B6369824F}" type="pres">
      <dgm:prSet presAssocID="{E30598FF-80ED-42B1-B2E4-EBE592C1B7D6}" presName="parentText" presStyleLbl="node1" presStyleIdx="2" presStyleCnt="4">
        <dgm:presLayoutVars>
          <dgm:chMax val="0"/>
          <dgm:bulletEnabled val="1"/>
        </dgm:presLayoutVars>
      </dgm:prSet>
      <dgm:spPr/>
      <dgm:t>
        <a:bodyPr/>
        <a:lstStyle/>
        <a:p>
          <a:pPr latinLnBrk="1"/>
          <a:endParaRPr lang="ko-KR" altLang="en-US"/>
        </a:p>
      </dgm:t>
    </dgm:pt>
    <dgm:pt modelId="{CE86AC6F-1B38-4C5B-99F7-A7E5A7A53421}" type="pres">
      <dgm:prSet presAssocID="{BEE1C9C6-AFDC-4121-9E80-AC661B8B575F}" presName="spacer" presStyleCnt="0"/>
      <dgm:spPr/>
    </dgm:pt>
    <dgm:pt modelId="{25F6DB14-D443-4AEC-B274-7AF3B30F4957}" type="pres">
      <dgm:prSet presAssocID="{BFE1E4E0-7E28-4F34-AADC-5265386A59A3}" presName="parentText" presStyleLbl="node1" presStyleIdx="3" presStyleCnt="4">
        <dgm:presLayoutVars>
          <dgm:chMax val="0"/>
          <dgm:bulletEnabled val="1"/>
        </dgm:presLayoutVars>
      </dgm:prSet>
      <dgm:spPr/>
      <dgm:t>
        <a:bodyPr/>
        <a:lstStyle/>
        <a:p>
          <a:pPr latinLnBrk="1"/>
          <a:endParaRPr lang="ko-KR" altLang="en-US"/>
        </a:p>
      </dgm:t>
    </dgm:pt>
  </dgm:ptLst>
  <dgm:cxnLst>
    <dgm:cxn modelId="{959B80B3-C90D-48C2-98B8-32084AFAB8B3}" type="presOf" srcId="{BFE1E4E0-7E28-4F34-AADC-5265386A59A3}" destId="{25F6DB14-D443-4AEC-B274-7AF3B30F4957}" srcOrd="0" destOrd="0" presId="urn:microsoft.com/office/officeart/2005/8/layout/vList2"/>
    <dgm:cxn modelId="{9EBC4CC5-61FD-4564-B3F9-E212A2DA0156}" type="presOf" srcId="{B287B319-41ED-4FDB-B64D-98907DCEA5F2}" destId="{CFE7A912-2ADB-41C6-80A4-4C48ED8E94F4}" srcOrd="0" destOrd="0" presId="urn:microsoft.com/office/officeart/2005/8/layout/vList2"/>
    <dgm:cxn modelId="{04E821A0-16BE-412B-B43A-8FE412A281E3}" type="presOf" srcId="{E30598FF-80ED-42B1-B2E4-EBE592C1B7D6}" destId="{F2FB02EC-68D4-4927-BA60-7F3B6369824F}" srcOrd="0" destOrd="0" presId="urn:microsoft.com/office/officeart/2005/8/layout/vList2"/>
    <dgm:cxn modelId="{6CF91F0B-8845-466A-BD18-F2F8979F7006}" srcId="{B287B319-41ED-4FDB-B64D-98907DCEA5F2}" destId="{0094CBF6-9FAF-4217-AA50-8E1A81781833}" srcOrd="0" destOrd="0" parTransId="{DE73EAE8-B043-4F11-A67C-CBAA2194D96E}" sibTransId="{553F7D1B-B973-4E48-BCE1-064123A976EC}"/>
    <dgm:cxn modelId="{36AA4B77-4CAA-4DF2-89B5-D56E550B8B12}" srcId="{B287B319-41ED-4FDB-B64D-98907DCEA5F2}" destId="{E30598FF-80ED-42B1-B2E4-EBE592C1B7D6}" srcOrd="2" destOrd="0" parTransId="{0C09E22B-B5C8-4575-A1A7-0594B82A329E}" sibTransId="{BEE1C9C6-AFDC-4121-9E80-AC661B8B575F}"/>
    <dgm:cxn modelId="{979704B8-B899-493F-950A-6566D2AF44B2}" srcId="{B287B319-41ED-4FDB-B64D-98907DCEA5F2}" destId="{BFE1E4E0-7E28-4F34-AADC-5265386A59A3}" srcOrd="3" destOrd="0" parTransId="{4A5975E0-39FD-48BA-8F9A-6CD575776D07}" sibTransId="{C869C084-2045-4109-A04F-8EA6816D0464}"/>
    <dgm:cxn modelId="{300FB6A0-4305-469F-A5E1-F2116E4DA094}" type="presOf" srcId="{0094CBF6-9FAF-4217-AA50-8E1A81781833}" destId="{20862DF3-DC89-4A1F-A573-2D940202E833}" srcOrd="0" destOrd="0" presId="urn:microsoft.com/office/officeart/2005/8/layout/vList2"/>
    <dgm:cxn modelId="{F7F3AF5D-11CE-4B56-BF88-1D832AA3350E}" type="presOf" srcId="{414A8ECF-B9F1-445C-986C-5CF9D0E68893}" destId="{8A6CBEAC-3F10-4FC0-999A-3CB2149CD90F}" srcOrd="0" destOrd="0" presId="urn:microsoft.com/office/officeart/2005/8/layout/vList2"/>
    <dgm:cxn modelId="{556A47F0-729A-47B2-BB7D-FD11E6765D05}" srcId="{B287B319-41ED-4FDB-B64D-98907DCEA5F2}" destId="{414A8ECF-B9F1-445C-986C-5CF9D0E68893}" srcOrd="1" destOrd="0" parTransId="{0340F61E-4141-4FD3-AB5B-AA4C73BAEAD6}" sibTransId="{61DE9278-1DB4-4E94-9D66-2B3C09406B0A}"/>
    <dgm:cxn modelId="{036CFF2F-07D0-4214-A3D4-ACCCC7CB7045}" type="presParOf" srcId="{CFE7A912-2ADB-41C6-80A4-4C48ED8E94F4}" destId="{20862DF3-DC89-4A1F-A573-2D940202E833}" srcOrd="0" destOrd="0" presId="urn:microsoft.com/office/officeart/2005/8/layout/vList2"/>
    <dgm:cxn modelId="{00FC2E43-AF2F-49A1-8FA7-96BBCA0859EE}" type="presParOf" srcId="{CFE7A912-2ADB-41C6-80A4-4C48ED8E94F4}" destId="{A2917EC3-3842-4141-A35C-82496BAB0AE6}" srcOrd="1" destOrd="0" presId="urn:microsoft.com/office/officeart/2005/8/layout/vList2"/>
    <dgm:cxn modelId="{BE3CBD1D-4E6E-476C-9A3B-815209BBC76E}" type="presParOf" srcId="{CFE7A912-2ADB-41C6-80A4-4C48ED8E94F4}" destId="{8A6CBEAC-3F10-4FC0-999A-3CB2149CD90F}" srcOrd="2" destOrd="0" presId="urn:microsoft.com/office/officeart/2005/8/layout/vList2"/>
    <dgm:cxn modelId="{06C34191-81AF-461E-9747-12B6CF018F48}" type="presParOf" srcId="{CFE7A912-2ADB-41C6-80A4-4C48ED8E94F4}" destId="{8F9FFB6F-6FA9-486E-AD89-1E108419ADA4}" srcOrd="3" destOrd="0" presId="urn:microsoft.com/office/officeart/2005/8/layout/vList2"/>
    <dgm:cxn modelId="{E492BA0D-0C4E-4304-B466-5F19A707514A}" type="presParOf" srcId="{CFE7A912-2ADB-41C6-80A4-4C48ED8E94F4}" destId="{F2FB02EC-68D4-4927-BA60-7F3B6369824F}" srcOrd="4" destOrd="0" presId="urn:microsoft.com/office/officeart/2005/8/layout/vList2"/>
    <dgm:cxn modelId="{CED19A5F-72BF-46EC-899B-8BA5D9C1A4AD}" type="presParOf" srcId="{CFE7A912-2ADB-41C6-80A4-4C48ED8E94F4}" destId="{CE86AC6F-1B38-4C5B-99F7-A7E5A7A53421}" srcOrd="5" destOrd="0" presId="urn:microsoft.com/office/officeart/2005/8/layout/vList2"/>
    <dgm:cxn modelId="{1F02EB03-0C50-4D6E-9448-F254DBBE8E64}" type="presParOf" srcId="{CFE7A912-2ADB-41C6-80A4-4C48ED8E94F4}" destId="{25F6DB14-D443-4AEC-B274-7AF3B30F4957}"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87B319-41ED-4FDB-B64D-98907DCEA5F2}" type="doc">
      <dgm:prSet loTypeId="urn:microsoft.com/office/officeart/2005/8/layout/vList2" loCatId="list" qsTypeId="urn:microsoft.com/office/officeart/2005/8/quickstyle/simple1" qsCatId="simple" csTypeId="urn:microsoft.com/office/officeart/2005/8/colors/accent1_2" csCatId="accent1" phldr="1"/>
      <dgm:spPr/>
      <dgm:t>
        <a:bodyPr/>
        <a:lstStyle/>
        <a:p>
          <a:pPr latinLnBrk="1"/>
          <a:endParaRPr lang="ko-KR" altLang="en-US"/>
        </a:p>
      </dgm:t>
    </dgm:pt>
    <dgm:pt modelId="{0094CBF6-9FAF-4217-AA50-8E1A81781833}">
      <dgm:prSet phldrT="[텍스트]"/>
      <dgm:spPr>
        <a:solidFill>
          <a:schemeClr val="accent5">
            <a:lumMod val="50000"/>
          </a:schemeClr>
        </a:solidFill>
      </dgm:spPr>
      <dgm:t>
        <a:bodyPr/>
        <a:lstStyle/>
        <a:p>
          <a:pPr latinLnBrk="1"/>
          <a:r>
            <a:rPr lang="en-US" altLang="ko-KR" dirty="0" smtClean="0"/>
            <a:t>1. </a:t>
          </a:r>
          <a:r>
            <a:rPr lang="ja-JP" altLang="en-US" dirty="0" smtClean="0"/>
            <a:t>東久邇宮（ひがしくにのみや） 내각</a:t>
          </a:r>
          <a:endParaRPr lang="ko-KR" altLang="en-US" dirty="0"/>
        </a:p>
      </dgm:t>
    </dgm:pt>
    <dgm:pt modelId="{DE73EAE8-B043-4F11-A67C-CBAA2194D96E}" type="parTrans" cxnId="{6CF91F0B-8845-466A-BD18-F2F8979F7006}">
      <dgm:prSet/>
      <dgm:spPr/>
      <dgm:t>
        <a:bodyPr/>
        <a:lstStyle/>
        <a:p>
          <a:pPr latinLnBrk="1"/>
          <a:endParaRPr lang="ko-KR" altLang="en-US"/>
        </a:p>
      </dgm:t>
    </dgm:pt>
    <dgm:pt modelId="{553F7D1B-B973-4E48-BCE1-064123A976EC}" type="sibTrans" cxnId="{6CF91F0B-8845-466A-BD18-F2F8979F7006}">
      <dgm:prSet/>
      <dgm:spPr/>
      <dgm:t>
        <a:bodyPr/>
        <a:lstStyle/>
        <a:p>
          <a:pPr latinLnBrk="1"/>
          <a:endParaRPr lang="ko-KR" altLang="en-US"/>
        </a:p>
      </dgm:t>
    </dgm:pt>
    <dgm:pt modelId="{414A8ECF-B9F1-445C-986C-5CF9D0E68893}">
      <dgm:prSet phldrT="[텍스트]"/>
      <dgm:spPr>
        <a:solidFill>
          <a:schemeClr val="accent5">
            <a:lumMod val="50000"/>
          </a:schemeClr>
        </a:solidFill>
      </dgm:spPr>
      <dgm:t>
        <a:bodyPr/>
        <a:lstStyle/>
        <a:p>
          <a:pPr latinLnBrk="1"/>
          <a:r>
            <a:rPr lang="en-US" altLang="ko-KR" dirty="0" smtClean="0"/>
            <a:t>2. </a:t>
          </a:r>
          <a:r>
            <a:rPr lang="ja-JP" altLang="en-US" dirty="0" smtClean="0"/>
            <a:t>幣原 喜重郎（しではら きじゅうろう） </a:t>
          </a:r>
          <a:r>
            <a:rPr lang="ko-KR" altLang="en-US" dirty="0" smtClean="0"/>
            <a:t>내각</a:t>
          </a:r>
          <a:endParaRPr lang="ko-KR" altLang="en-US" dirty="0"/>
        </a:p>
      </dgm:t>
    </dgm:pt>
    <dgm:pt modelId="{0340F61E-4141-4FD3-AB5B-AA4C73BAEAD6}" type="parTrans" cxnId="{556A47F0-729A-47B2-BB7D-FD11E6765D05}">
      <dgm:prSet/>
      <dgm:spPr/>
      <dgm:t>
        <a:bodyPr/>
        <a:lstStyle/>
        <a:p>
          <a:pPr latinLnBrk="1"/>
          <a:endParaRPr lang="ko-KR" altLang="en-US"/>
        </a:p>
      </dgm:t>
    </dgm:pt>
    <dgm:pt modelId="{61DE9278-1DB4-4E94-9D66-2B3C09406B0A}" type="sibTrans" cxnId="{556A47F0-729A-47B2-BB7D-FD11E6765D05}">
      <dgm:prSet/>
      <dgm:spPr/>
      <dgm:t>
        <a:bodyPr/>
        <a:lstStyle/>
        <a:p>
          <a:pPr latinLnBrk="1"/>
          <a:endParaRPr lang="ko-KR" altLang="en-US"/>
        </a:p>
      </dgm:t>
    </dgm:pt>
    <dgm:pt modelId="{E30598FF-80ED-42B1-B2E4-EBE592C1B7D6}">
      <dgm:prSet phldrT="[텍스트]"/>
      <dgm:spPr>
        <a:solidFill>
          <a:schemeClr val="accent5">
            <a:lumMod val="50000"/>
          </a:schemeClr>
        </a:solidFill>
      </dgm:spPr>
      <dgm:t>
        <a:bodyPr/>
        <a:lstStyle/>
        <a:p>
          <a:pPr latinLnBrk="1"/>
          <a:r>
            <a:rPr lang="en-US" altLang="ko-KR" dirty="0" smtClean="0"/>
            <a:t>3. </a:t>
          </a:r>
          <a:r>
            <a:rPr lang="ja-JP" altLang="en-US" dirty="0" smtClean="0"/>
            <a:t>제</a:t>
          </a:r>
          <a:r>
            <a:rPr lang="en-US" altLang="ja-JP" dirty="0" smtClean="0"/>
            <a:t>1</a:t>
          </a:r>
          <a:r>
            <a:rPr lang="ja-JP" altLang="en-US" dirty="0" smtClean="0"/>
            <a:t>차 吉田 茂（よしだ しげる）내각</a:t>
          </a:r>
          <a:endParaRPr lang="ko-KR" altLang="en-US" dirty="0"/>
        </a:p>
      </dgm:t>
    </dgm:pt>
    <dgm:pt modelId="{BEE1C9C6-AFDC-4121-9E80-AC661B8B575F}" type="sibTrans" cxnId="{36AA4B77-4CAA-4DF2-89B5-D56E550B8B12}">
      <dgm:prSet/>
      <dgm:spPr/>
      <dgm:t>
        <a:bodyPr/>
        <a:lstStyle/>
        <a:p>
          <a:pPr latinLnBrk="1"/>
          <a:endParaRPr lang="ko-KR" altLang="en-US"/>
        </a:p>
      </dgm:t>
    </dgm:pt>
    <dgm:pt modelId="{0C09E22B-B5C8-4575-A1A7-0594B82A329E}" type="parTrans" cxnId="{36AA4B77-4CAA-4DF2-89B5-D56E550B8B12}">
      <dgm:prSet/>
      <dgm:spPr/>
      <dgm:t>
        <a:bodyPr/>
        <a:lstStyle/>
        <a:p>
          <a:pPr latinLnBrk="1"/>
          <a:endParaRPr lang="ko-KR" altLang="en-US"/>
        </a:p>
      </dgm:t>
    </dgm:pt>
    <dgm:pt modelId="{A765036E-0191-4BDC-9342-02F8348F29E4}">
      <dgm:prSet phldrT="[텍스트]"/>
      <dgm:spPr>
        <a:solidFill>
          <a:schemeClr val="accent5">
            <a:lumMod val="50000"/>
          </a:schemeClr>
        </a:solidFill>
      </dgm:spPr>
      <dgm:t>
        <a:bodyPr/>
        <a:lstStyle/>
        <a:p>
          <a:pPr latinLnBrk="1"/>
          <a:r>
            <a:rPr lang="en-US" altLang="ko-KR" dirty="0" smtClean="0"/>
            <a:t>5. </a:t>
          </a:r>
          <a:r>
            <a:rPr lang="ja-JP" altLang="en-US" dirty="0" smtClean="0"/>
            <a:t>芦田 均（あしだ ひとし） 내각</a:t>
          </a:r>
          <a:endParaRPr lang="ko-KR" altLang="en-US" dirty="0"/>
        </a:p>
      </dgm:t>
    </dgm:pt>
    <dgm:pt modelId="{019FE24E-A313-4976-BF9D-338AD4A92250}" type="parTrans" cxnId="{926DED37-4CFC-4999-918F-C2F39428EA65}">
      <dgm:prSet/>
      <dgm:spPr/>
      <dgm:t>
        <a:bodyPr/>
        <a:lstStyle/>
        <a:p>
          <a:pPr latinLnBrk="1"/>
          <a:endParaRPr lang="ko-KR" altLang="en-US"/>
        </a:p>
      </dgm:t>
    </dgm:pt>
    <dgm:pt modelId="{5C415CAD-01BA-4A89-8867-AD5DFC0B0E64}" type="sibTrans" cxnId="{926DED37-4CFC-4999-918F-C2F39428EA65}">
      <dgm:prSet/>
      <dgm:spPr/>
      <dgm:t>
        <a:bodyPr/>
        <a:lstStyle/>
        <a:p>
          <a:pPr latinLnBrk="1"/>
          <a:endParaRPr lang="ko-KR" altLang="en-US"/>
        </a:p>
      </dgm:t>
    </dgm:pt>
    <dgm:pt modelId="{BFE1E4E0-7E28-4F34-AADC-5265386A59A3}">
      <dgm:prSet phldrT="[텍스트]"/>
      <dgm:spPr>
        <a:solidFill>
          <a:schemeClr val="accent5">
            <a:lumMod val="50000"/>
          </a:schemeClr>
        </a:solidFill>
      </dgm:spPr>
      <dgm:t>
        <a:bodyPr/>
        <a:lstStyle/>
        <a:p>
          <a:pPr latinLnBrk="1"/>
          <a:r>
            <a:rPr lang="en-US" altLang="ko-KR" dirty="0" smtClean="0"/>
            <a:t>4. </a:t>
          </a:r>
          <a:r>
            <a:rPr lang="ja-JP" altLang="en-US" dirty="0" smtClean="0"/>
            <a:t>片山 哲（かたやま てつ）</a:t>
          </a:r>
          <a:r>
            <a:rPr lang="ko-KR" altLang="en-US" dirty="0" smtClean="0"/>
            <a:t> </a:t>
          </a:r>
          <a:r>
            <a:rPr lang="ja-JP" altLang="en-US" dirty="0" smtClean="0"/>
            <a:t>내각</a:t>
          </a:r>
          <a:endParaRPr lang="ko-KR" altLang="en-US" dirty="0"/>
        </a:p>
      </dgm:t>
    </dgm:pt>
    <dgm:pt modelId="{4A5975E0-39FD-48BA-8F9A-6CD575776D07}" type="parTrans" cxnId="{979704B8-B899-493F-950A-6566D2AF44B2}">
      <dgm:prSet/>
      <dgm:spPr/>
      <dgm:t>
        <a:bodyPr/>
        <a:lstStyle/>
        <a:p>
          <a:pPr latinLnBrk="1"/>
          <a:endParaRPr lang="ko-KR" altLang="en-US"/>
        </a:p>
      </dgm:t>
    </dgm:pt>
    <dgm:pt modelId="{C869C084-2045-4109-A04F-8EA6816D0464}" type="sibTrans" cxnId="{979704B8-B899-493F-950A-6566D2AF44B2}">
      <dgm:prSet/>
      <dgm:spPr/>
      <dgm:t>
        <a:bodyPr/>
        <a:lstStyle/>
        <a:p>
          <a:pPr latinLnBrk="1"/>
          <a:endParaRPr lang="ko-KR" altLang="en-US"/>
        </a:p>
      </dgm:t>
    </dgm:pt>
    <dgm:pt modelId="{CFE7A912-2ADB-41C6-80A4-4C48ED8E94F4}" type="pres">
      <dgm:prSet presAssocID="{B287B319-41ED-4FDB-B64D-98907DCEA5F2}" presName="linear" presStyleCnt="0">
        <dgm:presLayoutVars>
          <dgm:animLvl val="lvl"/>
          <dgm:resizeHandles val="exact"/>
        </dgm:presLayoutVars>
      </dgm:prSet>
      <dgm:spPr/>
      <dgm:t>
        <a:bodyPr/>
        <a:lstStyle/>
        <a:p>
          <a:pPr latinLnBrk="1"/>
          <a:endParaRPr lang="ko-KR" altLang="en-US"/>
        </a:p>
      </dgm:t>
    </dgm:pt>
    <dgm:pt modelId="{20862DF3-DC89-4A1F-A573-2D940202E833}" type="pres">
      <dgm:prSet presAssocID="{0094CBF6-9FAF-4217-AA50-8E1A81781833}" presName="parentText" presStyleLbl="node1" presStyleIdx="0" presStyleCnt="5">
        <dgm:presLayoutVars>
          <dgm:chMax val="0"/>
          <dgm:bulletEnabled val="1"/>
        </dgm:presLayoutVars>
      </dgm:prSet>
      <dgm:spPr/>
      <dgm:t>
        <a:bodyPr/>
        <a:lstStyle/>
        <a:p>
          <a:pPr latinLnBrk="1"/>
          <a:endParaRPr lang="ko-KR" altLang="en-US"/>
        </a:p>
      </dgm:t>
    </dgm:pt>
    <dgm:pt modelId="{A2917EC3-3842-4141-A35C-82496BAB0AE6}" type="pres">
      <dgm:prSet presAssocID="{553F7D1B-B973-4E48-BCE1-064123A976EC}" presName="spacer" presStyleCnt="0"/>
      <dgm:spPr/>
    </dgm:pt>
    <dgm:pt modelId="{8A6CBEAC-3F10-4FC0-999A-3CB2149CD90F}" type="pres">
      <dgm:prSet presAssocID="{414A8ECF-B9F1-445C-986C-5CF9D0E68893}" presName="parentText" presStyleLbl="node1" presStyleIdx="1" presStyleCnt="5" custLinFactNeighborX="-36776" custLinFactNeighborY="76">
        <dgm:presLayoutVars>
          <dgm:chMax val="0"/>
          <dgm:bulletEnabled val="1"/>
        </dgm:presLayoutVars>
      </dgm:prSet>
      <dgm:spPr/>
      <dgm:t>
        <a:bodyPr/>
        <a:lstStyle/>
        <a:p>
          <a:pPr latinLnBrk="1"/>
          <a:endParaRPr lang="ko-KR" altLang="en-US"/>
        </a:p>
      </dgm:t>
    </dgm:pt>
    <dgm:pt modelId="{8F9FFB6F-6FA9-486E-AD89-1E108419ADA4}" type="pres">
      <dgm:prSet presAssocID="{61DE9278-1DB4-4E94-9D66-2B3C09406B0A}" presName="spacer" presStyleCnt="0"/>
      <dgm:spPr/>
    </dgm:pt>
    <dgm:pt modelId="{F2FB02EC-68D4-4927-BA60-7F3B6369824F}" type="pres">
      <dgm:prSet presAssocID="{E30598FF-80ED-42B1-B2E4-EBE592C1B7D6}" presName="parentText" presStyleLbl="node1" presStyleIdx="2" presStyleCnt="5">
        <dgm:presLayoutVars>
          <dgm:chMax val="0"/>
          <dgm:bulletEnabled val="1"/>
        </dgm:presLayoutVars>
      </dgm:prSet>
      <dgm:spPr/>
      <dgm:t>
        <a:bodyPr/>
        <a:lstStyle/>
        <a:p>
          <a:pPr latinLnBrk="1"/>
          <a:endParaRPr lang="ko-KR" altLang="en-US"/>
        </a:p>
      </dgm:t>
    </dgm:pt>
    <dgm:pt modelId="{CE86AC6F-1B38-4C5B-99F7-A7E5A7A53421}" type="pres">
      <dgm:prSet presAssocID="{BEE1C9C6-AFDC-4121-9E80-AC661B8B575F}" presName="spacer" presStyleCnt="0"/>
      <dgm:spPr/>
    </dgm:pt>
    <dgm:pt modelId="{25F6DB14-D443-4AEC-B274-7AF3B30F4957}" type="pres">
      <dgm:prSet presAssocID="{BFE1E4E0-7E28-4F34-AADC-5265386A59A3}" presName="parentText" presStyleLbl="node1" presStyleIdx="3" presStyleCnt="5">
        <dgm:presLayoutVars>
          <dgm:chMax val="0"/>
          <dgm:bulletEnabled val="1"/>
        </dgm:presLayoutVars>
      </dgm:prSet>
      <dgm:spPr/>
      <dgm:t>
        <a:bodyPr/>
        <a:lstStyle/>
        <a:p>
          <a:pPr latinLnBrk="1"/>
          <a:endParaRPr lang="ko-KR" altLang="en-US"/>
        </a:p>
      </dgm:t>
    </dgm:pt>
    <dgm:pt modelId="{49671BCE-3EC7-4C1C-BBCE-2117B0C30C89}" type="pres">
      <dgm:prSet presAssocID="{C869C084-2045-4109-A04F-8EA6816D0464}" presName="spacer" presStyleCnt="0"/>
      <dgm:spPr/>
    </dgm:pt>
    <dgm:pt modelId="{1CC2FFE9-3098-40DA-96D9-751F4A472200}" type="pres">
      <dgm:prSet presAssocID="{A765036E-0191-4BDC-9342-02F8348F29E4}" presName="parentText" presStyleLbl="node1" presStyleIdx="4" presStyleCnt="5">
        <dgm:presLayoutVars>
          <dgm:chMax val="0"/>
          <dgm:bulletEnabled val="1"/>
        </dgm:presLayoutVars>
      </dgm:prSet>
      <dgm:spPr/>
      <dgm:t>
        <a:bodyPr/>
        <a:lstStyle/>
        <a:p>
          <a:pPr latinLnBrk="1"/>
          <a:endParaRPr lang="ko-KR" altLang="en-US"/>
        </a:p>
      </dgm:t>
    </dgm:pt>
  </dgm:ptLst>
  <dgm:cxnLst>
    <dgm:cxn modelId="{44DB30BD-82A6-40A9-8730-DDD545CD9CC2}" type="presOf" srcId="{0094CBF6-9FAF-4217-AA50-8E1A81781833}" destId="{20862DF3-DC89-4A1F-A573-2D940202E833}" srcOrd="0" destOrd="0" presId="urn:microsoft.com/office/officeart/2005/8/layout/vList2"/>
    <dgm:cxn modelId="{43599FB7-C768-4C09-983C-81EEC85AA041}" type="presOf" srcId="{E30598FF-80ED-42B1-B2E4-EBE592C1B7D6}" destId="{F2FB02EC-68D4-4927-BA60-7F3B6369824F}" srcOrd="0" destOrd="0" presId="urn:microsoft.com/office/officeart/2005/8/layout/vList2"/>
    <dgm:cxn modelId="{926DED37-4CFC-4999-918F-C2F39428EA65}" srcId="{B287B319-41ED-4FDB-B64D-98907DCEA5F2}" destId="{A765036E-0191-4BDC-9342-02F8348F29E4}" srcOrd="4" destOrd="0" parTransId="{019FE24E-A313-4976-BF9D-338AD4A92250}" sibTransId="{5C415CAD-01BA-4A89-8867-AD5DFC0B0E64}"/>
    <dgm:cxn modelId="{4033FE03-3850-4DBE-9C15-D647A1435CD8}" type="presOf" srcId="{B287B319-41ED-4FDB-B64D-98907DCEA5F2}" destId="{CFE7A912-2ADB-41C6-80A4-4C48ED8E94F4}" srcOrd="0" destOrd="0" presId="urn:microsoft.com/office/officeart/2005/8/layout/vList2"/>
    <dgm:cxn modelId="{58B15E0D-29A0-47ED-B4AC-C1C918663672}" type="presOf" srcId="{A765036E-0191-4BDC-9342-02F8348F29E4}" destId="{1CC2FFE9-3098-40DA-96D9-751F4A472200}" srcOrd="0" destOrd="0" presId="urn:microsoft.com/office/officeart/2005/8/layout/vList2"/>
    <dgm:cxn modelId="{215886CC-8D50-467F-A690-A1A37E36CE12}" type="presOf" srcId="{414A8ECF-B9F1-445C-986C-5CF9D0E68893}" destId="{8A6CBEAC-3F10-4FC0-999A-3CB2149CD90F}" srcOrd="0" destOrd="0" presId="urn:microsoft.com/office/officeart/2005/8/layout/vList2"/>
    <dgm:cxn modelId="{6CF91F0B-8845-466A-BD18-F2F8979F7006}" srcId="{B287B319-41ED-4FDB-B64D-98907DCEA5F2}" destId="{0094CBF6-9FAF-4217-AA50-8E1A81781833}" srcOrd="0" destOrd="0" parTransId="{DE73EAE8-B043-4F11-A67C-CBAA2194D96E}" sibTransId="{553F7D1B-B973-4E48-BCE1-064123A976EC}"/>
    <dgm:cxn modelId="{36AA4B77-4CAA-4DF2-89B5-D56E550B8B12}" srcId="{B287B319-41ED-4FDB-B64D-98907DCEA5F2}" destId="{E30598FF-80ED-42B1-B2E4-EBE592C1B7D6}" srcOrd="2" destOrd="0" parTransId="{0C09E22B-B5C8-4575-A1A7-0594B82A329E}" sibTransId="{BEE1C9C6-AFDC-4121-9E80-AC661B8B575F}"/>
    <dgm:cxn modelId="{979704B8-B899-493F-950A-6566D2AF44B2}" srcId="{B287B319-41ED-4FDB-B64D-98907DCEA5F2}" destId="{BFE1E4E0-7E28-4F34-AADC-5265386A59A3}" srcOrd="3" destOrd="0" parTransId="{4A5975E0-39FD-48BA-8F9A-6CD575776D07}" sibTransId="{C869C084-2045-4109-A04F-8EA6816D0464}"/>
    <dgm:cxn modelId="{BC90B648-C78B-4F2D-A846-766C6DA9B832}" type="presOf" srcId="{BFE1E4E0-7E28-4F34-AADC-5265386A59A3}" destId="{25F6DB14-D443-4AEC-B274-7AF3B30F4957}" srcOrd="0" destOrd="0" presId="urn:microsoft.com/office/officeart/2005/8/layout/vList2"/>
    <dgm:cxn modelId="{556A47F0-729A-47B2-BB7D-FD11E6765D05}" srcId="{B287B319-41ED-4FDB-B64D-98907DCEA5F2}" destId="{414A8ECF-B9F1-445C-986C-5CF9D0E68893}" srcOrd="1" destOrd="0" parTransId="{0340F61E-4141-4FD3-AB5B-AA4C73BAEAD6}" sibTransId="{61DE9278-1DB4-4E94-9D66-2B3C09406B0A}"/>
    <dgm:cxn modelId="{C2DF1F34-B9DA-4DE7-B2A0-C9767A387A9B}" type="presParOf" srcId="{CFE7A912-2ADB-41C6-80A4-4C48ED8E94F4}" destId="{20862DF3-DC89-4A1F-A573-2D940202E833}" srcOrd="0" destOrd="0" presId="urn:microsoft.com/office/officeart/2005/8/layout/vList2"/>
    <dgm:cxn modelId="{42229D53-9084-49D3-A99B-EEF937852294}" type="presParOf" srcId="{CFE7A912-2ADB-41C6-80A4-4C48ED8E94F4}" destId="{A2917EC3-3842-4141-A35C-82496BAB0AE6}" srcOrd="1" destOrd="0" presId="urn:microsoft.com/office/officeart/2005/8/layout/vList2"/>
    <dgm:cxn modelId="{7FD1847A-FDF1-4D5A-8668-6C2F45436A8A}" type="presParOf" srcId="{CFE7A912-2ADB-41C6-80A4-4C48ED8E94F4}" destId="{8A6CBEAC-3F10-4FC0-999A-3CB2149CD90F}" srcOrd="2" destOrd="0" presId="urn:microsoft.com/office/officeart/2005/8/layout/vList2"/>
    <dgm:cxn modelId="{35336D7F-AE58-47BC-B5B4-D0AEC879E587}" type="presParOf" srcId="{CFE7A912-2ADB-41C6-80A4-4C48ED8E94F4}" destId="{8F9FFB6F-6FA9-486E-AD89-1E108419ADA4}" srcOrd="3" destOrd="0" presId="urn:microsoft.com/office/officeart/2005/8/layout/vList2"/>
    <dgm:cxn modelId="{C5B9E1F2-7478-442F-9B52-9AA6B2B7779D}" type="presParOf" srcId="{CFE7A912-2ADB-41C6-80A4-4C48ED8E94F4}" destId="{F2FB02EC-68D4-4927-BA60-7F3B6369824F}" srcOrd="4" destOrd="0" presId="urn:microsoft.com/office/officeart/2005/8/layout/vList2"/>
    <dgm:cxn modelId="{2F461F36-B58E-4ECD-AC18-B3688B38B58C}" type="presParOf" srcId="{CFE7A912-2ADB-41C6-80A4-4C48ED8E94F4}" destId="{CE86AC6F-1B38-4C5B-99F7-A7E5A7A53421}" srcOrd="5" destOrd="0" presId="urn:microsoft.com/office/officeart/2005/8/layout/vList2"/>
    <dgm:cxn modelId="{1F4FF805-20B3-470F-B9FD-5BC60D621F8B}" type="presParOf" srcId="{CFE7A912-2ADB-41C6-80A4-4C48ED8E94F4}" destId="{25F6DB14-D443-4AEC-B274-7AF3B30F4957}" srcOrd="6" destOrd="0" presId="urn:microsoft.com/office/officeart/2005/8/layout/vList2"/>
    <dgm:cxn modelId="{DF452E09-E271-43FB-9E8C-6866D59A5609}" type="presParOf" srcId="{CFE7A912-2ADB-41C6-80A4-4C48ED8E94F4}" destId="{49671BCE-3EC7-4C1C-BBCE-2117B0C30C89}" srcOrd="7" destOrd="0" presId="urn:microsoft.com/office/officeart/2005/8/layout/vList2"/>
    <dgm:cxn modelId="{9495264A-A899-4390-A813-B2457674B017}" type="presParOf" srcId="{CFE7A912-2ADB-41C6-80A4-4C48ED8E94F4}" destId="{1CC2FFE9-3098-40DA-96D9-751F4A472200}" srcOrd="8"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87B319-41ED-4FDB-B64D-98907DCEA5F2}" type="doc">
      <dgm:prSet loTypeId="urn:microsoft.com/office/officeart/2005/8/layout/vList2" loCatId="list" qsTypeId="urn:microsoft.com/office/officeart/2005/8/quickstyle/simple1" qsCatId="simple" csTypeId="urn:microsoft.com/office/officeart/2005/8/colors/accent1_2" csCatId="accent1" phldr="1"/>
      <dgm:spPr/>
      <dgm:t>
        <a:bodyPr/>
        <a:lstStyle/>
        <a:p>
          <a:pPr latinLnBrk="1"/>
          <a:endParaRPr lang="ko-KR" altLang="en-US"/>
        </a:p>
      </dgm:t>
    </dgm:pt>
    <dgm:pt modelId="{0094CBF6-9FAF-4217-AA50-8E1A81781833}">
      <dgm:prSet phldrT="[텍스트]"/>
      <dgm:spPr>
        <a:solidFill>
          <a:schemeClr val="accent5">
            <a:lumMod val="50000"/>
          </a:schemeClr>
        </a:solidFill>
      </dgm:spPr>
      <dgm:t>
        <a:bodyPr/>
        <a:lstStyle/>
        <a:p>
          <a:pPr latinLnBrk="1"/>
          <a:r>
            <a:rPr lang="en-US" altLang="ko-KR" dirty="0" smtClean="0"/>
            <a:t>6. </a:t>
          </a:r>
          <a:r>
            <a:rPr lang="ja-JP" altLang="en-US" dirty="0" smtClean="0"/>
            <a:t>제</a:t>
          </a:r>
          <a:r>
            <a:rPr lang="en-US" altLang="ja-JP" dirty="0" smtClean="0"/>
            <a:t>2</a:t>
          </a:r>
          <a:r>
            <a:rPr lang="ja-JP" altLang="en-US" dirty="0" smtClean="0"/>
            <a:t>차 吉田 茂（よしだ しげる）내각</a:t>
          </a:r>
          <a:endParaRPr lang="ko-KR" altLang="en-US" dirty="0"/>
        </a:p>
      </dgm:t>
    </dgm:pt>
    <dgm:pt modelId="{DE73EAE8-B043-4F11-A67C-CBAA2194D96E}" type="parTrans" cxnId="{6CF91F0B-8845-466A-BD18-F2F8979F7006}">
      <dgm:prSet/>
      <dgm:spPr/>
      <dgm:t>
        <a:bodyPr/>
        <a:lstStyle/>
        <a:p>
          <a:pPr latinLnBrk="1"/>
          <a:endParaRPr lang="ko-KR" altLang="en-US"/>
        </a:p>
      </dgm:t>
    </dgm:pt>
    <dgm:pt modelId="{553F7D1B-B973-4E48-BCE1-064123A976EC}" type="sibTrans" cxnId="{6CF91F0B-8845-466A-BD18-F2F8979F7006}">
      <dgm:prSet/>
      <dgm:spPr/>
      <dgm:t>
        <a:bodyPr/>
        <a:lstStyle/>
        <a:p>
          <a:pPr latinLnBrk="1"/>
          <a:endParaRPr lang="ko-KR" altLang="en-US"/>
        </a:p>
      </dgm:t>
    </dgm:pt>
    <dgm:pt modelId="{414A8ECF-B9F1-445C-986C-5CF9D0E68893}">
      <dgm:prSet phldrT="[텍스트]"/>
      <dgm:spPr>
        <a:solidFill>
          <a:schemeClr val="accent5">
            <a:lumMod val="50000"/>
          </a:schemeClr>
        </a:solidFill>
      </dgm:spPr>
      <dgm:t>
        <a:bodyPr/>
        <a:lstStyle/>
        <a:p>
          <a:pPr latinLnBrk="1"/>
          <a:r>
            <a:rPr lang="en-US" altLang="ko-KR" dirty="0" smtClean="0"/>
            <a:t>7. </a:t>
          </a:r>
          <a:r>
            <a:rPr lang="ja-JP" altLang="en-US" dirty="0" smtClean="0"/>
            <a:t>제</a:t>
          </a:r>
          <a:r>
            <a:rPr lang="en-US" altLang="ja-JP" dirty="0" smtClean="0"/>
            <a:t>3</a:t>
          </a:r>
          <a:r>
            <a:rPr lang="ja-JP" altLang="en-US" dirty="0" smtClean="0"/>
            <a:t>차 吉田 茂（よしだ しげる）내각</a:t>
          </a:r>
          <a:endParaRPr lang="ko-KR" altLang="en-US" dirty="0"/>
        </a:p>
      </dgm:t>
    </dgm:pt>
    <dgm:pt modelId="{0340F61E-4141-4FD3-AB5B-AA4C73BAEAD6}" type="parTrans" cxnId="{556A47F0-729A-47B2-BB7D-FD11E6765D05}">
      <dgm:prSet/>
      <dgm:spPr/>
      <dgm:t>
        <a:bodyPr/>
        <a:lstStyle/>
        <a:p>
          <a:pPr latinLnBrk="1"/>
          <a:endParaRPr lang="ko-KR" altLang="en-US"/>
        </a:p>
      </dgm:t>
    </dgm:pt>
    <dgm:pt modelId="{61DE9278-1DB4-4E94-9D66-2B3C09406B0A}" type="sibTrans" cxnId="{556A47F0-729A-47B2-BB7D-FD11E6765D05}">
      <dgm:prSet/>
      <dgm:spPr/>
      <dgm:t>
        <a:bodyPr/>
        <a:lstStyle/>
        <a:p>
          <a:pPr latinLnBrk="1"/>
          <a:endParaRPr lang="ko-KR" altLang="en-US"/>
        </a:p>
      </dgm:t>
    </dgm:pt>
    <dgm:pt modelId="{E30598FF-80ED-42B1-B2E4-EBE592C1B7D6}">
      <dgm:prSet phldrT="[텍스트]"/>
      <dgm:spPr>
        <a:solidFill>
          <a:schemeClr val="accent5">
            <a:lumMod val="50000"/>
          </a:schemeClr>
        </a:solidFill>
      </dgm:spPr>
      <dgm:t>
        <a:bodyPr/>
        <a:lstStyle/>
        <a:p>
          <a:pPr latinLnBrk="1"/>
          <a:r>
            <a:rPr lang="en-US" altLang="ko-KR" dirty="0" smtClean="0"/>
            <a:t>8.</a:t>
          </a:r>
          <a:r>
            <a:rPr lang="ja-JP" altLang="en-US" dirty="0" smtClean="0"/>
            <a:t>제</a:t>
          </a:r>
          <a:r>
            <a:rPr lang="en-US" altLang="ja-JP" dirty="0" smtClean="0"/>
            <a:t>4</a:t>
          </a:r>
          <a:r>
            <a:rPr lang="ja-JP" altLang="en-US" dirty="0" smtClean="0"/>
            <a:t>차 吉田 茂（よしだ しげる）내각</a:t>
          </a:r>
          <a:endParaRPr lang="ko-KR" altLang="en-US" dirty="0"/>
        </a:p>
      </dgm:t>
    </dgm:pt>
    <dgm:pt modelId="{BEE1C9C6-AFDC-4121-9E80-AC661B8B575F}" type="sibTrans" cxnId="{36AA4B77-4CAA-4DF2-89B5-D56E550B8B12}">
      <dgm:prSet/>
      <dgm:spPr/>
      <dgm:t>
        <a:bodyPr/>
        <a:lstStyle/>
        <a:p>
          <a:pPr latinLnBrk="1"/>
          <a:endParaRPr lang="ko-KR" altLang="en-US"/>
        </a:p>
      </dgm:t>
    </dgm:pt>
    <dgm:pt modelId="{0C09E22B-B5C8-4575-A1A7-0594B82A329E}" type="parTrans" cxnId="{36AA4B77-4CAA-4DF2-89B5-D56E550B8B12}">
      <dgm:prSet/>
      <dgm:spPr/>
      <dgm:t>
        <a:bodyPr/>
        <a:lstStyle/>
        <a:p>
          <a:pPr latinLnBrk="1"/>
          <a:endParaRPr lang="ko-KR" altLang="en-US"/>
        </a:p>
      </dgm:t>
    </dgm:pt>
    <dgm:pt modelId="{A765036E-0191-4BDC-9342-02F8348F29E4}">
      <dgm:prSet phldrT="[텍스트]"/>
      <dgm:spPr>
        <a:solidFill>
          <a:schemeClr val="accent5">
            <a:lumMod val="50000"/>
          </a:schemeClr>
        </a:solidFill>
      </dgm:spPr>
      <dgm:t>
        <a:bodyPr/>
        <a:lstStyle/>
        <a:p>
          <a:pPr latinLnBrk="1"/>
          <a:r>
            <a:rPr lang="en-US" altLang="ko-KR" dirty="0" smtClean="0"/>
            <a:t>10. </a:t>
          </a:r>
          <a:r>
            <a:rPr lang="ko-KR" altLang="en-US" dirty="0" smtClean="0"/>
            <a:t>출처</a:t>
          </a:r>
          <a:endParaRPr lang="ko-KR" altLang="en-US" dirty="0"/>
        </a:p>
      </dgm:t>
    </dgm:pt>
    <dgm:pt modelId="{019FE24E-A313-4976-BF9D-338AD4A92250}" type="parTrans" cxnId="{926DED37-4CFC-4999-918F-C2F39428EA65}">
      <dgm:prSet/>
      <dgm:spPr/>
      <dgm:t>
        <a:bodyPr/>
        <a:lstStyle/>
        <a:p>
          <a:pPr latinLnBrk="1"/>
          <a:endParaRPr lang="ko-KR" altLang="en-US"/>
        </a:p>
      </dgm:t>
    </dgm:pt>
    <dgm:pt modelId="{5C415CAD-01BA-4A89-8867-AD5DFC0B0E64}" type="sibTrans" cxnId="{926DED37-4CFC-4999-918F-C2F39428EA65}">
      <dgm:prSet/>
      <dgm:spPr/>
      <dgm:t>
        <a:bodyPr/>
        <a:lstStyle/>
        <a:p>
          <a:pPr latinLnBrk="1"/>
          <a:endParaRPr lang="ko-KR" altLang="en-US"/>
        </a:p>
      </dgm:t>
    </dgm:pt>
    <dgm:pt modelId="{BFE1E4E0-7E28-4F34-AADC-5265386A59A3}">
      <dgm:prSet phldrT="[텍스트]"/>
      <dgm:spPr>
        <a:solidFill>
          <a:schemeClr val="accent5">
            <a:lumMod val="50000"/>
          </a:schemeClr>
        </a:solidFill>
      </dgm:spPr>
      <dgm:t>
        <a:bodyPr/>
        <a:lstStyle/>
        <a:p>
          <a:pPr latinLnBrk="1"/>
          <a:r>
            <a:rPr lang="en-US" altLang="ko-KR" dirty="0" smtClean="0"/>
            <a:t>9. </a:t>
          </a:r>
          <a:r>
            <a:rPr lang="ja-JP" altLang="en-US" dirty="0" smtClean="0"/>
            <a:t>제</a:t>
          </a:r>
          <a:r>
            <a:rPr lang="en-US" altLang="ja-JP" dirty="0" smtClean="0"/>
            <a:t>5</a:t>
          </a:r>
          <a:r>
            <a:rPr lang="ja-JP" altLang="en-US" dirty="0" smtClean="0"/>
            <a:t>차 吉田 茂（よしだ しげる）내각</a:t>
          </a:r>
          <a:endParaRPr lang="ko-KR" altLang="en-US" dirty="0"/>
        </a:p>
      </dgm:t>
    </dgm:pt>
    <dgm:pt modelId="{4A5975E0-39FD-48BA-8F9A-6CD575776D07}" type="parTrans" cxnId="{979704B8-B899-493F-950A-6566D2AF44B2}">
      <dgm:prSet/>
      <dgm:spPr/>
      <dgm:t>
        <a:bodyPr/>
        <a:lstStyle/>
        <a:p>
          <a:pPr latinLnBrk="1"/>
          <a:endParaRPr lang="ko-KR" altLang="en-US"/>
        </a:p>
      </dgm:t>
    </dgm:pt>
    <dgm:pt modelId="{C869C084-2045-4109-A04F-8EA6816D0464}" type="sibTrans" cxnId="{979704B8-B899-493F-950A-6566D2AF44B2}">
      <dgm:prSet/>
      <dgm:spPr/>
      <dgm:t>
        <a:bodyPr/>
        <a:lstStyle/>
        <a:p>
          <a:pPr latinLnBrk="1"/>
          <a:endParaRPr lang="ko-KR" altLang="en-US"/>
        </a:p>
      </dgm:t>
    </dgm:pt>
    <dgm:pt modelId="{CFE7A912-2ADB-41C6-80A4-4C48ED8E94F4}" type="pres">
      <dgm:prSet presAssocID="{B287B319-41ED-4FDB-B64D-98907DCEA5F2}" presName="linear" presStyleCnt="0">
        <dgm:presLayoutVars>
          <dgm:animLvl val="lvl"/>
          <dgm:resizeHandles val="exact"/>
        </dgm:presLayoutVars>
      </dgm:prSet>
      <dgm:spPr/>
      <dgm:t>
        <a:bodyPr/>
        <a:lstStyle/>
        <a:p>
          <a:pPr latinLnBrk="1"/>
          <a:endParaRPr lang="ko-KR" altLang="en-US"/>
        </a:p>
      </dgm:t>
    </dgm:pt>
    <dgm:pt modelId="{20862DF3-DC89-4A1F-A573-2D940202E833}" type="pres">
      <dgm:prSet presAssocID="{0094CBF6-9FAF-4217-AA50-8E1A81781833}" presName="parentText" presStyleLbl="node1" presStyleIdx="0" presStyleCnt="5">
        <dgm:presLayoutVars>
          <dgm:chMax val="0"/>
          <dgm:bulletEnabled val="1"/>
        </dgm:presLayoutVars>
      </dgm:prSet>
      <dgm:spPr/>
      <dgm:t>
        <a:bodyPr/>
        <a:lstStyle/>
        <a:p>
          <a:pPr latinLnBrk="1"/>
          <a:endParaRPr lang="ko-KR" altLang="en-US"/>
        </a:p>
      </dgm:t>
    </dgm:pt>
    <dgm:pt modelId="{A2917EC3-3842-4141-A35C-82496BAB0AE6}" type="pres">
      <dgm:prSet presAssocID="{553F7D1B-B973-4E48-BCE1-064123A976EC}" presName="spacer" presStyleCnt="0"/>
      <dgm:spPr/>
    </dgm:pt>
    <dgm:pt modelId="{8A6CBEAC-3F10-4FC0-999A-3CB2149CD90F}" type="pres">
      <dgm:prSet presAssocID="{414A8ECF-B9F1-445C-986C-5CF9D0E68893}" presName="parentText" presStyleLbl="node1" presStyleIdx="1" presStyleCnt="5" custLinFactNeighborX="-36776" custLinFactNeighborY="76">
        <dgm:presLayoutVars>
          <dgm:chMax val="0"/>
          <dgm:bulletEnabled val="1"/>
        </dgm:presLayoutVars>
      </dgm:prSet>
      <dgm:spPr/>
      <dgm:t>
        <a:bodyPr/>
        <a:lstStyle/>
        <a:p>
          <a:pPr latinLnBrk="1"/>
          <a:endParaRPr lang="ko-KR" altLang="en-US"/>
        </a:p>
      </dgm:t>
    </dgm:pt>
    <dgm:pt modelId="{8F9FFB6F-6FA9-486E-AD89-1E108419ADA4}" type="pres">
      <dgm:prSet presAssocID="{61DE9278-1DB4-4E94-9D66-2B3C09406B0A}" presName="spacer" presStyleCnt="0"/>
      <dgm:spPr/>
    </dgm:pt>
    <dgm:pt modelId="{F2FB02EC-68D4-4927-BA60-7F3B6369824F}" type="pres">
      <dgm:prSet presAssocID="{E30598FF-80ED-42B1-B2E4-EBE592C1B7D6}" presName="parentText" presStyleLbl="node1" presStyleIdx="2" presStyleCnt="5">
        <dgm:presLayoutVars>
          <dgm:chMax val="0"/>
          <dgm:bulletEnabled val="1"/>
        </dgm:presLayoutVars>
      </dgm:prSet>
      <dgm:spPr/>
      <dgm:t>
        <a:bodyPr/>
        <a:lstStyle/>
        <a:p>
          <a:pPr latinLnBrk="1"/>
          <a:endParaRPr lang="ko-KR" altLang="en-US"/>
        </a:p>
      </dgm:t>
    </dgm:pt>
    <dgm:pt modelId="{CE86AC6F-1B38-4C5B-99F7-A7E5A7A53421}" type="pres">
      <dgm:prSet presAssocID="{BEE1C9C6-AFDC-4121-9E80-AC661B8B575F}" presName="spacer" presStyleCnt="0"/>
      <dgm:spPr/>
    </dgm:pt>
    <dgm:pt modelId="{25F6DB14-D443-4AEC-B274-7AF3B30F4957}" type="pres">
      <dgm:prSet presAssocID="{BFE1E4E0-7E28-4F34-AADC-5265386A59A3}" presName="parentText" presStyleLbl="node1" presStyleIdx="3" presStyleCnt="5">
        <dgm:presLayoutVars>
          <dgm:chMax val="0"/>
          <dgm:bulletEnabled val="1"/>
        </dgm:presLayoutVars>
      </dgm:prSet>
      <dgm:spPr/>
      <dgm:t>
        <a:bodyPr/>
        <a:lstStyle/>
        <a:p>
          <a:pPr latinLnBrk="1"/>
          <a:endParaRPr lang="ko-KR" altLang="en-US"/>
        </a:p>
      </dgm:t>
    </dgm:pt>
    <dgm:pt modelId="{49671BCE-3EC7-4C1C-BBCE-2117B0C30C89}" type="pres">
      <dgm:prSet presAssocID="{C869C084-2045-4109-A04F-8EA6816D0464}" presName="spacer" presStyleCnt="0"/>
      <dgm:spPr/>
    </dgm:pt>
    <dgm:pt modelId="{1CC2FFE9-3098-40DA-96D9-751F4A472200}" type="pres">
      <dgm:prSet presAssocID="{A765036E-0191-4BDC-9342-02F8348F29E4}" presName="parentText" presStyleLbl="node1" presStyleIdx="4" presStyleCnt="5">
        <dgm:presLayoutVars>
          <dgm:chMax val="0"/>
          <dgm:bulletEnabled val="1"/>
        </dgm:presLayoutVars>
      </dgm:prSet>
      <dgm:spPr/>
      <dgm:t>
        <a:bodyPr/>
        <a:lstStyle/>
        <a:p>
          <a:pPr latinLnBrk="1"/>
          <a:endParaRPr lang="ko-KR" altLang="en-US"/>
        </a:p>
      </dgm:t>
    </dgm:pt>
  </dgm:ptLst>
  <dgm:cxnLst>
    <dgm:cxn modelId="{926DED37-4CFC-4999-918F-C2F39428EA65}" srcId="{B287B319-41ED-4FDB-B64D-98907DCEA5F2}" destId="{A765036E-0191-4BDC-9342-02F8348F29E4}" srcOrd="4" destOrd="0" parTransId="{019FE24E-A313-4976-BF9D-338AD4A92250}" sibTransId="{5C415CAD-01BA-4A89-8867-AD5DFC0B0E64}"/>
    <dgm:cxn modelId="{165B6C59-2190-4EFF-8213-717BD868BECC}" type="presOf" srcId="{A765036E-0191-4BDC-9342-02F8348F29E4}" destId="{1CC2FFE9-3098-40DA-96D9-751F4A472200}" srcOrd="0" destOrd="0" presId="urn:microsoft.com/office/officeart/2005/8/layout/vList2"/>
    <dgm:cxn modelId="{A605CD9E-510D-4BC5-9132-9328F5F24B02}" type="presOf" srcId="{E30598FF-80ED-42B1-B2E4-EBE592C1B7D6}" destId="{F2FB02EC-68D4-4927-BA60-7F3B6369824F}" srcOrd="0" destOrd="0" presId="urn:microsoft.com/office/officeart/2005/8/layout/vList2"/>
    <dgm:cxn modelId="{CEF95FCC-FC6D-46D4-BEB7-D2BAAB0C5CFB}" type="presOf" srcId="{BFE1E4E0-7E28-4F34-AADC-5265386A59A3}" destId="{25F6DB14-D443-4AEC-B274-7AF3B30F4957}" srcOrd="0" destOrd="0" presId="urn:microsoft.com/office/officeart/2005/8/layout/vList2"/>
    <dgm:cxn modelId="{1C32DADF-0D37-4BF8-A05D-F52BF39AB559}" type="presOf" srcId="{414A8ECF-B9F1-445C-986C-5CF9D0E68893}" destId="{8A6CBEAC-3F10-4FC0-999A-3CB2149CD90F}" srcOrd="0" destOrd="0" presId="urn:microsoft.com/office/officeart/2005/8/layout/vList2"/>
    <dgm:cxn modelId="{6CF91F0B-8845-466A-BD18-F2F8979F7006}" srcId="{B287B319-41ED-4FDB-B64D-98907DCEA5F2}" destId="{0094CBF6-9FAF-4217-AA50-8E1A81781833}" srcOrd="0" destOrd="0" parTransId="{DE73EAE8-B043-4F11-A67C-CBAA2194D96E}" sibTransId="{553F7D1B-B973-4E48-BCE1-064123A976EC}"/>
    <dgm:cxn modelId="{22676A3F-8614-4EC9-B1F2-65B94D2AA499}" type="presOf" srcId="{0094CBF6-9FAF-4217-AA50-8E1A81781833}" destId="{20862DF3-DC89-4A1F-A573-2D940202E833}" srcOrd="0" destOrd="0" presId="urn:microsoft.com/office/officeart/2005/8/layout/vList2"/>
    <dgm:cxn modelId="{36AA4B77-4CAA-4DF2-89B5-D56E550B8B12}" srcId="{B287B319-41ED-4FDB-B64D-98907DCEA5F2}" destId="{E30598FF-80ED-42B1-B2E4-EBE592C1B7D6}" srcOrd="2" destOrd="0" parTransId="{0C09E22B-B5C8-4575-A1A7-0594B82A329E}" sibTransId="{BEE1C9C6-AFDC-4121-9E80-AC661B8B575F}"/>
    <dgm:cxn modelId="{979704B8-B899-493F-950A-6566D2AF44B2}" srcId="{B287B319-41ED-4FDB-B64D-98907DCEA5F2}" destId="{BFE1E4E0-7E28-4F34-AADC-5265386A59A3}" srcOrd="3" destOrd="0" parTransId="{4A5975E0-39FD-48BA-8F9A-6CD575776D07}" sibTransId="{C869C084-2045-4109-A04F-8EA6816D0464}"/>
    <dgm:cxn modelId="{9DCC089B-8DCB-4E6B-94B6-B011BC0FE1E0}" type="presOf" srcId="{B287B319-41ED-4FDB-B64D-98907DCEA5F2}" destId="{CFE7A912-2ADB-41C6-80A4-4C48ED8E94F4}" srcOrd="0" destOrd="0" presId="urn:microsoft.com/office/officeart/2005/8/layout/vList2"/>
    <dgm:cxn modelId="{556A47F0-729A-47B2-BB7D-FD11E6765D05}" srcId="{B287B319-41ED-4FDB-B64D-98907DCEA5F2}" destId="{414A8ECF-B9F1-445C-986C-5CF9D0E68893}" srcOrd="1" destOrd="0" parTransId="{0340F61E-4141-4FD3-AB5B-AA4C73BAEAD6}" sibTransId="{61DE9278-1DB4-4E94-9D66-2B3C09406B0A}"/>
    <dgm:cxn modelId="{90ADB78A-CBD9-43DF-AA2A-7A08DAB7BC78}" type="presParOf" srcId="{CFE7A912-2ADB-41C6-80A4-4C48ED8E94F4}" destId="{20862DF3-DC89-4A1F-A573-2D940202E833}" srcOrd="0" destOrd="0" presId="urn:microsoft.com/office/officeart/2005/8/layout/vList2"/>
    <dgm:cxn modelId="{341F84AA-AA7C-4398-B57D-CA03B6F4649F}" type="presParOf" srcId="{CFE7A912-2ADB-41C6-80A4-4C48ED8E94F4}" destId="{A2917EC3-3842-4141-A35C-82496BAB0AE6}" srcOrd="1" destOrd="0" presId="urn:microsoft.com/office/officeart/2005/8/layout/vList2"/>
    <dgm:cxn modelId="{5BEF6D1E-1FFA-44F6-B0A0-ADEC32B08620}" type="presParOf" srcId="{CFE7A912-2ADB-41C6-80A4-4C48ED8E94F4}" destId="{8A6CBEAC-3F10-4FC0-999A-3CB2149CD90F}" srcOrd="2" destOrd="0" presId="urn:microsoft.com/office/officeart/2005/8/layout/vList2"/>
    <dgm:cxn modelId="{E8AB651A-9361-4D6A-B98A-C2B3DAD9E0E2}" type="presParOf" srcId="{CFE7A912-2ADB-41C6-80A4-4C48ED8E94F4}" destId="{8F9FFB6F-6FA9-486E-AD89-1E108419ADA4}" srcOrd="3" destOrd="0" presId="urn:microsoft.com/office/officeart/2005/8/layout/vList2"/>
    <dgm:cxn modelId="{13FE7371-4101-439F-B2F5-0E7B508E9BE1}" type="presParOf" srcId="{CFE7A912-2ADB-41C6-80A4-4C48ED8E94F4}" destId="{F2FB02EC-68D4-4927-BA60-7F3B6369824F}" srcOrd="4" destOrd="0" presId="urn:microsoft.com/office/officeart/2005/8/layout/vList2"/>
    <dgm:cxn modelId="{8A371BDD-8D11-4F64-B23C-00CEA9B3180E}" type="presParOf" srcId="{CFE7A912-2ADB-41C6-80A4-4C48ED8E94F4}" destId="{CE86AC6F-1B38-4C5B-99F7-A7E5A7A53421}" srcOrd="5" destOrd="0" presId="urn:microsoft.com/office/officeart/2005/8/layout/vList2"/>
    <dgm:cxn modelId="{AAE26271-F333-4B9C-BC67-0E6463895175}" type="presParOf" srcId="{CFE7A912-2ADB-41C6-80A4-4C48ED8E94F4}" destId="{25F6DB14-D443-4AEC-B274-7AF3B30F4957}" srcOrd="6" destOrd="0" presId="urn:microsoft.com/office/officeart/2005/8/layout/vList2"/>
    <dgm:cxn modelId="{AC47A9E6-65FC-454D-AC1A-37648EB2BA26}" type="presParOf" srcId="{CFE7A912-2ADB-41C6-80A4-4C48ED8E94F4}" destId="{49671BCE-3EC7-4C1C-BBCE-2117B0C30C89}" srcOrd="7" destOrd="0" presId="urn:microsoft.com/office/officeart/2005/8/layout/vList2"/>
    <dgm:cxn modelId="{2531D0D0-2EF9-4782-856F-69C5AA475408}" type="presParOf" srcId="{CFE7A912-2ADB-41C6-80A4-4C48ED8E94F4}" destId="{1CC2FFE9-3098-40DA-96D9-751F4A472200}"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210228-E6F6-49AB-90CB-B164446F6F13}" type="doc">
      <dgm:prSet loTypeId="urn:microsoft.com/office/officeart/2005/8/layout/process1" loCatId="process" qsTypeId="urn:microsoft.com/office/officeart/2005/8/quickstyle/simple1" qsCatId="simple" csTypeId="urn:microsoft.com/office/officeart/2005/8/colors/accent5_2" csCatId="accent5" phldr="1"/>
      <dgm:spPr/>
      <dgm:t>
        <a:bodyPr/>
        <a:lstStyle/>
        <a:p>
          <a:pPr latinLnBrk="1"/>
          <a:endParaRPr lang="ko-KR" altLang="en-US"/>
        </a:p>
      </dgm:t>
    </dgm:pt>
    <dgm:pt modelId="{7912B16F-534D-4DA8-A2D6-80D7D42EE9C5}">
      <dgm:prSet phldrT="[텍스트]" custT="1"/>
      <dgm:spPr/>
      <dgm:t>
        <a:bodyPr/>
        <a:lstStyle/>
        <a:p>
          <a:pPr latinLnBrk="1"/>
          <a:r>
            <a:rPr lang="ko-KR" altLang="en-US" sz="1800" dirty="0" smtClean="0">
              <a:latin typeface="한컴 윤고딕 240" pitchFamily="18" charset="-127"/>
              <a:ea typeface="한컴 윤고딕 240" pitchFamily="18" charset="-127"/>
            </a:rPr>
            <a:t>미국</a:t>
          </a:r>
          <a:r>
            <a:rPr lang="en-US" altLang="ko-KR" sz="1800" dirty="0" smtClean="0">
              <a:latin typeface="한컴 윤고딕 240" pitchFamily="18" charset="-127"/>
              <a:ea typeface="한컴 윤고딕 240" pitchFamily="18" charset="-127"/>
            </a:rPr>
            <a:t>(</a:t>
          </a:r>
          <a:r>
            <a:rPr lang="ko-KR" altLang="en-US" sz="1800" dirty="0" err="1" smtClean="0">
              <a:latin typeface="한컴 윤고딕 240" pitchFamily="18" charset="-127"/>
              <a:ea typeface="한컴 윤고딕 240" pitchFamily="18" charset="-127"/>
            </a:rPr>
            <a:t>기초국</a:t>
          </a:r>
          <a:r>
            <a:rPr lang="en-US" altLang="ko-KR" sz="1800" dirty="0" smtClean="0">
              <a:latin typeface="한컴 윤고딕 240" pitchFamily="18" charset="-127"/>
              <a:ea typeface="한컴 윤고딕 240" pitchFamily="18" charset="-127"/>
            </a:rPr>
            <a:t>)</a:t>
          </a:r>
          <a:r>
            <a:rPr lang="ko-KR" altLang="en-US" sz="1800" dirty="0" smtClean="0">
              <a:latin typeface="한컴 윤고딕 240" pitchFamily="18" charset="-127"/>
              <a:ea typeface="한컴 윤고딕 240" pitchFamily="18" charset="-127"/>
            </a:rPr>
            <a:t> 초안 작성</a:t>
          </a:r>
          <a:endParaRPr lang="ko-KR" altLang="en-US" sz="1800" dirty="0">
            <a:latin typeface="한컴 윤고딕 240" pitchFamily="18" charset="-127"/>
            <a:ea typeface="한컴 윤고딕 240" pitchFamily="18" charset="-127"/>
          </a:endParaRPr>
        </a:p>
      </dgm:t>
    </dgm:pt>
    <dgm:pt modelId="{E9F846AB-270D-46D1-83AE-5236263937A2}" type="parTrans" cxnId="{9CABEE8E-6F0C-422C-8424-44722781D0FB}">
      <dgm:prSet/>
      <dgm:spPr/>
      <dgm:t>
        <a:bodyPr/>
        <a:lstStyle/>
        <a:p>
          <a:pPr latinLnBrk="1"/>
          <a:endParaRPr lang="ko-KR" altLang="en-US" sz="1800">
            <a:latin typeface="한컴 윤고딕 240" pitchFamily="18" charset="-127"/>
            <a:ea typeface="한컴 윤고딕 240" pitchFamily="18" charset="-127"/>
          </a:endParaRPr>
        </a:p>
      </dgm:t>
    </dgm:pt>
    <dgm:pt modelId="{2FE5E41C-0DED-4A18-8A0C-3666FE542DB4}" type="sibTrans" cxnId="{9CABEE8E-6F0C-422C-8424-44722781D0FB}">
      <dgm:prSet custT="1"/>
      <dgm:spPr/>
      <dgm:t>
        <a:bodyPr/>
        <a:lstStyle/>
        <a:p>
          <a:pPr latinLnBrk="1"/>
          <a:endParaRPr lang="ko-KR" altLang="en-US" sz="1800">
            <a:latin typeface="한컴 윤고딕 240" pitchFamily="18" charset="-127"/>
            <a:ea typeface="한컴 윤고딕 240" pitchFamily="18" charset="-127"/>
          </a:endParaRPr>
        </a:p>
      </dgm:t>
    </dgm:pt>
    <dgm:pt modelId="{9E22C998-17DB-418D-BE58-8083D5002085}">
      <dgm:prSet phldrT="[텍스트]" custT="1"/>
      <dgm:spPr/>
      <dgm:t>
        <a:bodyPr/>
        <a:lstStyle/>
        <a:p>
          <a:pPr latinLnBrk="1"/>
          <a:r>
            <a:rPr lang="ko-KR" altLang="en-US" sz="1800" dirty="0" smtClean="0">
              <a:latin typeface="한컴 윤고딕 240" pitchFamily="18" charset="-127"/>
              <a:ea typeface="한컴 윤고딕 240" pitchFamily="18" charset="-127"/>
            </a:rPr>
            <a:t>연합국 </a:t>
          </a:r>
          <a:endParaRPr lang="en-US" altLang="ko-KR" sz="1800" dirty="0" smtClean="0">
            <a:latin typeface="한컴 윤고딕 240" pitchFamily="18" charset="-127"/>
            <a:ea typeface="한컴 윤고딕 240" pitchFamily="18" charset="-127"/>
          </a:endParaRPr>
        </a:p>
        <a:p>
          <a:pPr latinLnBrk="1"/>
          <a:r>
            <a:rPr lang="ko-KR" altLang="en-US" sz="1800" dirty="0" smtClean="0">
              <a:latin typeface="한컴 윤고딕 240" pitchFamily="18" charset="-127"/>
              <a:ea typeface="한컴 윤고딕 240" pitchFamily="18" charset="-127"/>
            </a:rPr>
            <a:t>의견</a:t>
          </a:r>
          <a:endParaRPr lang="ko-KR" altLang="en-US" sz="1800" dirty="0">
            <a:latin typeface="한컴 윤고딕 240" pitchFamily="18" charset="-127"/>
            <a:ea typeface="한컴 윤고딕 240" pitchFamily="18" charset="-127"/>
          </a:endParaRPr>
        </a:p>
      </dgm:t>
    </dgm:pt>
    <dgm:pt modelId="{B337FA21-F388-4377-B6D7-8042BF61DCF8}" type="parTrans" cxnId="{4E5D0DD7-4D2B-4B78-8FF5-13BF9F13F7D5}">
      <dgm:prSet/>
      <dgm:spPr/>
      <dgm:t>
        <a:bodyPr/>
        <a:lstStyle/>
        <a:p>
          <a:pPr latinLnBrk="1"/>
          <a:endParaRPr lang="ko-KR" altLang="en-US" sz="1800">
            <a:latin typeface="한컴 윤고딕 240" pitchFamily="18" charset="-127"/>
            <a:ea typeface="한컴 윤고딕 240" pitchFamily="18" charset="-127"/>
          </a:endParaRPr>
        </a:p>
      </dgm:t>
    </dgm:pt>
    <dgm:pt modelId="{2D46DAA6-C18C-4D5A-BF65-4EDE52DDB1D8}" type="sibTrans" cxnId="{4E5D0DD7-4D2B-4B78-8FF5-13BF9F13F7D5}">
      <dgm:prSet custT="1"/>
      <dgm:spPr/>
      <dgm:t>
        <a:bodyPr/>
        <a:lstStyle/>
        <a:p>
          <a:pPr latinLnBrk="1"/>
          <a:endParaRPr lang="ko-KR" altLang="en-US" sz="1800">
            <a:latin typeface="한컴 윤고딕 240" pitchFamily="18" charset="-127"/>
            <a:ea typeface="한컴 윤고딕 240" pitchFamily="18" charset="-127"/>
          </a:endParaRPr>
        </a:p>
      </dgm:t>
    </dgm:pt>
    <dgm:pt modelId="{FB8951FF-349D-4EAA-B78F-A64825531562}">
      <dgm:prSet phldrT="[텍스트]" custT="1"/>
      <dgm:spPr/>
      <dgm:t>
        <a:bodyPr/>
        <a:lstStyle/>
        <a:p>
          <a:pPr latinLnBrk="1"/>
          <a:r>
            <a:rPr lang="ko-KR" altLang="en-US" sz="1800" dirty="0" smtClean="0">
              <a:latin typeface="한컴 윤고딕 240" pitchFamily="18" charset="-127"/>
              <a:ea typeface="한컴 윤고딕 240" pitchFamily="18" charset="-127"/>
            </a:rPr>
            <a:t>수정</a:t>
          </a:r>
          <a:endParaRPr lang="ko-KR" altLang="en-US" sz="1800" dirty="0">
            <a:latin typeface="한컴 윤고딕 240" pitchFamily="18" charset="-127"/>
            <a:ea typeface="한컴 윤고딕 240" pitchFamily="18" charset="-127"/>
          </a:endParaRPr>
        </a:p>
      </dgm:t>
    </dgm:pt>
    <dgm:pt modelId="{3957AFAF-D7ED-4DFE-B925-1AB7EC0F9B02}" type="parTrans" cxnId="{86465D10-2B41-4BB0-B0B2-FB7BE6CB7FC9}">
      <dgm:prSet/>
      <dgm:spPr/>
      <dgm:t>
        <a:bodyPr/>
        <a:lstStyle/>
        <a:p>
          <a:pPr latinLnBrk="1"/>
          <a:endParaRPr lang="ko-KR" altLang="en-US" sz="1800">
            <a:latin typeface="한컴 윤고딕 240" pitchFamily="18" charset="-127"/>
            <a:ea typeface="한컴 윤고딕 240" pitchFamily="18" charset="-127"/>
          </a:endParaRPr>
        </a:p>
      </dgm:t>
    </dgm:pt>
    <dgm:pt modelId="{99F2724F-6401-433C-A5C6-0D29499B7E83}" type="sibTrans" cxnId="{86465D10-2B41-4BB0-B0B2-FB7BE6CB7FC9}">
      <dgm:prSet custT="1"/>
      <dgm:spPr/>
      <dgm:t>
        <a:bodyPr/>
        <a:lstStyle/>
        <a:p>
          <a:pPr latinLnBrk="1"/>
          <a:endParaRPr lang="ko-KR" altLang="en-US" sz="1800">
            <a:latin typeface="한컴 윤고딕 240" pitchFamily="18" charset="-127"/>
            <a:ea typeface="한컴 윤고딕 240" pitchFamily="18" charset="-127"/>
          </a:endParaRPr>
        </a:p>
      </dgm:t>
    </dgm:pt>
    <dgm:pt modelId="{E3758851-E154-4DD3-9718-0DFBD88C0A77}">
      <dgm:prSet custT="1"/>
      <dgm:spPr/>
      <dgm:t>
        <a:bodyPr/>
        <a:lstStyle/>
        <a:p>
          <a:pPr latinLnBrk="1"/>
          <a:r>
            <a:rPr lang="ko-KR" altLang="en-US" sz="1800" dirty="0" smtClean="0">
              <a:latin typeface="한컴 윤고딕 240" pitchFamily="18" charset="-127"/>
              <a:ea typeface="한컴 윤고딕 240" pitchFamily="18" charset="-127"/>
            </a:rPr>
            <a:t>새로운 </a:t>
          </a:r>
          <a:endParaRPr lang="en-US" altLang="ko-KR" sz="1800" dirty="0" smtClean="0">
            <a:latin typeface="한컴 윤고딕 240" pitchFamily="18" charset="-127"/>
            <a:ea typeface="한컴 윤고딕 240" pitchFamily="18" charset="-127"/>
          </a:endParaRPr>
        </a:p>
        <a:p>
          <a:pPr latinLnBrk="1"/>
          <a:r>
            <a:rPr lang="ko-KR" altLang="en-US" sz="1800" dirty="0" smtClean="0">
              <a:latin typeface="한컴 윤고딕 240" pitchFamily="18" charset="-127"/>
              <a:ea typeface="한컴 윤고딕 240" pitchFamily="18" charset="-127"/>
            </a:rPr>
            <a:t>초안 작성</a:t>
          </a:r>
          <a:endParaRPr lang="ko-KR" altLang="en-US" sz="1800" dirty="0">
            <a:latin typeface="한컴 윤고딕 240" pitchFamily="18" charset="-127"/>
            <a:ea typeface="한컴 윤고딕 240" pitchFamily="18" charset="-127"/>
          </a:endParaRPr>
        </a:p>
      </dgm:t>
    </dgm:pt>
    <dgm:pt modelId="{93B151EA-2596-40BB-A458-B3BBF9BD659D}" type="parTrans" cxnId="{037580A2-1886-487E-B6C0-029CD320C363}">
      <dgm:prSet/>
      <dgm:spPr/>
      <dgm:t>
        <a:bodyPr/>
        <a:lstStyle/>
        <a:p>
          <a:pPr latinLnBrk="1"/>
          <a:endParaRPr lang="ko-KR" altLang="en-US" sz="1800">
            <a:latin typeface="한컴 윤고딕 240" pitchFamily="18" charset="-127"/>
            <a:ea typeface="한컴 윤고딕 240" pitchFamily="18" charset="-127"/>
          </a:endParaRPr>
        </a:p>
      </dgm:t>
    </dgm:pt>
    <dgm:pt modelId="{323C7BDC-0F55-470B-8E0D-88F845A38C2C}" type="sibTrans" cxnId="{037580A2-1886-487E-B6C0-029CD320C363}">
      <dgm:prSet custT="1"/>
      <dgm:spPr/>
      <dgm:t>
        <a:bodyPr/>
        <a:lstStyle/>
        <a:p>
          <a:pPr latinLnBrk="1"/>
          <a:endParaRPr lang="ko-KR" altLang="en-US" sz="1800">
            <a:latin typeface="한컴 윤고딕 240" pitchFamily="18" charset="-127"/>
            <a:ea typeface="한컴 윤고딕 240" pitchFamily="18" charset="-127"/>
          </a:endParaRPr>
        </a:p>
      </dgm:t>
    </dgm:pt>
    <dgm:pt modelId="{FB28B7DC-C809-4BF3-8A1F-8A021F8D3F6D}">
      <dgm:prSet custT="1"/>
      <dgm:spPr/>
      <dgm:t>
        <a:bodyPr/>
        <a:lstStyle/>
        <a:p>
          <a:pPr latinLnBrk="1"/>
          <a:r>
            <a:rPr lang="ko-KR" altLang="en-US" sz="1800" dirty="0" smtClean="0">
              <a:latin typeface="한컴 윤고딕 240" pitchFamily="18" charset="-127"/>
              <a:ea typeface="한컴 윤고딕 240" pitchFamily="18" charset="-127"/>
            </a:rPr>
            <a:t>새로운 초안 합의 서명</a:t>
          </a:r>
          <a:endParaRPr lang="ko-KR" altLang="en-US" sz="1800" dirty="0">
            <a:latin typeface="한컴 윤고딕 240" pitchFamily="18" charset="-127"/>
            <a:ea typeface="한컴 윤고딕 240" pitchFamily="18" charset="-127"/>
          </a:endParaRPr>
        </a:p>
      </dgm:t>
    </dgm:pt>
    <dgm:pt modelId="{789932D2-5F95-4FF0-8579-B3EA4F1D3AE3}" type="parTrans" cxnId="{797FCAB3-74D3-43C9-88D1-96312F55B5C6}">
      <dgm:prSet/>
      <dgm:spPr/>
      <dgm:t>
        <a:bodyPr/>
        <a:lstStyle/>
        <a:p>
          <a:pPr latinLnBrk="1"/>
          <a:endParaRPr lang="ko-KR" altLang="en-US" sz="1800">
            <a:latin typeface="한컴 윤고딕 240" pitchFamily="18" charset="-127"/>
            <a:ea typeface="한컴 윤고딕 240" pitchFamily="18" charset="-127"/>
          </a:endParaRPr>
        </a:p>
      </dgm:t>
    </dgm:pt>
    <dgm:pt modelId="{1A7834F5-7911-4B35-B803-685F0FD65DA7}" type="sibTrans" cxnId="{797FCAB3-74D3-43C9-88D1-96312F55B5C6}">
      <dgm:prSet/>
      <dgm:spPr/>
      <dgm:t>
        <a:bodyPr/>
        <a:lstStyle/>
        <a:p>
          <a:pPr latinLnBrk="1"/>
          <a:endParaRPr lang="ko-KR" altLang="en-US" sz="1800">
            <a:latin typeface="한컴 윤고딕 240" pitchFamily="18" charset="-127"/>
            <a:ea typeface="한컴 윤고딕 240" pitchFamily="18" charset="-127"/>
          </a:endParaRPr>
        </a:p>
      </dgm:t>
    </dgm:pt>
    <dgm:pt modelId="{1E0FE460-88C0-474F-8CC2-79FBA920942A}" type="pres">
      <dgm:prSet presAssocID="{F2210228-E6F6-49AB-90CB-B164446F6F13}" presName="Name0" presStyleCnt="0">
        <dgm:presLayoutVars>
          <dgm:dir/>
          <dgm:resizeHandles val="exact"/>
        </dgm:presLayoutVars>
      </dgm:prSet>
      <dgm:spPr/>
      <dgm:t>
        <a:bodyPr/>
        <a:lstStyle/>
        <a:p>
          <a:pPr latinLnBrk="1"/>
          <a:endParaRPr lang="ko-KR" altLang="en-US"/>
        </a:p>
      </dgm:t>
    </dgm:pt>
    <dgm:pt modelId="{998E6B14-105A-48BC-9039-B30579966098}" type="pres">
      <dgm:prSet presAssocID="{7912B16F-534D-4DA8-A2D6-80D7D42EE9C5}" presName="node" presStyleLbl="node1" presStyleIdx="0" presStyleCnt="5" custScaleX="115065" custScaleY="246723">
        <dgm:presLayoutVars>
          <dgm:bulletEnabled val="1"/>
        </dgm:presLayoutVars>
      </dgm:prSet>
      <dgm:spPr/>
      <dgm:t>
        <a:bodyPr/>
        <a:lstStyle/>
        <a:p>
          <a:pPr latinLnBrk="1"/>
          <a:endParaRPr lang="ko-KR" altLang="en-US"/>
        </a:p>
      </dgm:t>
    </dgm:pt>
    <dgm:pt modelId="{49127BA7-89A7-4FAF-91BA-3F16C6A25540}" type="pres">
      <dgm:prSet presAssocID="{2FE5E41C-0DED-4A18-8A0C-3666FE542DB4}" presName="sibTrans" presStyleLbl="sibTrans2D1" presStyleIdx="0" presStyleCnt="4"/>
      <dgm:spPr/>
      <dgm:t>
        <a:bodyPr/>
        <a:lstStyle/>
        <a:p>
          <a:pPr latinLnBrk="1"/>
          <a:endParaRPr lang="ko-KR" altLang="en-US"/>
        </a:p>
      </dgm:t>
    </dgm:pt>
    <dgm:pt modelId="{C3EBAD20-FCE5-4785-A72A-2BADF0A9049A}" type="pres">
      <dgm:prSet presAssocID="{2FE5E41C-0DED-4A18-8A0C-3666FE542DB4}" presName="connectorText" presStyleLbl="sibTrans2D1" presStyleIdx="0" presStyleCnt="4"/>
      <dgm:spPr/>
      <dgm:t>
        <a:bodyPr/>
        <a:lstStyle/>
        <a:p>
          <a:pPr latinLnBrk="1"/>
          <a:endParaRPr lang="ko-KR" altLang="en-US"/>
        </a:p>
      </dgm:t>
    </dgm:pt>
    <dgm:pt modelId="{6B0A078F-5BB0-4765-AC9F-459E2AAFB006}" type="pres">
      <dgm:prSet presAssocID="{9E22C998-17DB-418D-BE58-8083D5002085}" presName="node" presStyleLbl="node1" presStyleIdx="1" presStyleCnt="5" custScaleY="246723">
        <dgm:presLayoutVars>
          <dgm:bulletEnabled val="1"/>
        </dgm:presLayoutVars>
      </dgm:prSet>
      <dgm:spPr/>
      <dgm:t>
        <a:bodyPr/>
        <a:lstStyle/>
        <a:p>
          <a:pPr latinLnBrk="1"/>
          <a:endParaRPr lang="ko-KR" altLang="en-US"/>
        </a:p>
      </dgm:t>
    </dgm:pt>
    <dgm:pt modelId="{4D4898C1-234A-4DC7-B24D-D2020552C38F}" type="pres">
      <dgm:prSet presAssocID="{2D46DAA6-C18C-4D5A-BF65-4EDE52DDB1D8}" presName="sibTrans" presStyleLbl="sibTrans2D1" presStyleIdx="1" presStyleCnt="4"/>
      <dgm:spPr/>
      <dgm:t>
        <a:bodyPr/>
        <a:lstStyle/>
        <a:p>
          <a:pPr latinLnBrk="1"/>
          <a:endParaRPr lang="ko-KR" altLang="en-US"/>
        </a:p>
      </dgm:t>
    </dgm:pt>
    <dgm:pt modelId="{2E24ED7F-B9EB-4A76-9413-7EAE2CAEEE48}" type="pres">
      <dgm:prSet presAssocID="{2D46DAA6-C18C-4D5A-BF65-4EDE52DDB1D8}" presName="connectorText" presStyleLbl="sibTrans2D1" presStyleIdx="1" presStyleCnt="4"/>
      <dgm:spPr/>
      <dgm:t>
        <a:bodyPr/>
        <a:lstStyle/>
        <a:p>
          <a:pPr latinLnBrk="1"/>
          <a:endParaRPr lang="ko-KR" altLang="en-US"/>
        </a:p>
      </dgm:t>
    </dgm:pt>
    <dgm:pt modelId="{643D9B8A-1A19-4C82-8043-C30E5D041A44}" type="pres">
      <dgm:prSet presAssocID="{FB8951FF-349D-4EAA-B78F-A64825531562}" presName="node" presStyleLbl="node1" presStyleIdx="2" presStyleCnt="5" custScaleX="77780" custScaleY="246723">
        <dgm:presLayoutVars>
          <dgm:bulletEnabled val="1"/>
        </dgm:presLayoutVars>
      </dgm:prSet>
      <dgm:spPr/>
      <dgm:t>
        <a:bodyPr/>
        <a:lstStyle/>
        <a:p>
          <a:pPr latinLnBrk="1"/>
          <a:endParaRPr lang="ko-KR" altLang="en-US"/>
        </a:p>
      </dgm:t>
    </dgm:pt>
    <dgm:pt modelId="{B8CEA467-43C5-405E-8F84-A426F7919E98}" type="pres">
      <dgm:prSet presAssocID="{99F2724F-6401-433C-A5C6-0D29499B7E83}" presName="sibTrans" presStyleLbl="sibTrans2D1" presStyleIdx="2" presStyleCnt="4"/>
      <dgm:spPr/>
      <dgm:t>
        <a:bodyPr/>
        <a:lstStyle/>
        <a:p>
          <a:pPr latinLnBrk="1"/>
          <a:endParaRPr lang="ko-KR" altLang="en-US"/>
        </a:p>
      </dgm:t>
    </dgm:pt>
    <dgm:pt modelId="{AD16C655-7D21-4690-BF05-C5C553ED267C}" type="pres">
      <dgm:prSet presAssocID="{99F2724F-6401-433C-A5C6-0D29499B7E83}" presName="connectorText" presStyleLbl="sibTrans2D1" presStyleIdx="2" presStyleCnt="4"/>
      <dgm:spPr/>
      <dgm:t>
        <a:bodyPr/>
        <a:lstStyle/>
        <a:p>
          <a:pPr latinLnBrk="1"/>
          <a:endParaRPr lang="ko-KR" altLang="en-US"/>
        </a:p>
      </dgm:t>
    </dgm:pt>
    <dgm:pt modelId="{3817B8B4-BE74-4993-AFEC-48C438F548D5}" type="pres">
      <dgm:prSet presAssocID="{E3758851-E154-4DD3-9718-0DFBD88C0A77}" presName="node" presStyleLbl="node1" presStyleIdx="3" presStyleCnt="5" custScaleY="254201" custLinFactNeighborX="14363" custLinFactNeighborY="3739">
        <dgm:presLayoutVars>
          <dgm:bulletEnabled val="1"/>
        </dgm:presLayoutVars>
      </dgm:prSet>
      <dgm:spPr/>
      <dgm:t>
        <a:bodyPr/>
        <a:lstStyle/>
        <a:p>
          <a:pPr latinLnBrk="1"/>
          <a:endParaRPr lang="ko-KR" altLang="en-US"/>
        </a:p>
      </dgm:t>
    </dgm:pt>
    <dgm:pt modelId="{6F294A0F-694B-461C-8ED4-72B5FDB5760E}" type="pres">
      <dgm:prSet presAssocID="{323C7BDC-0F55-470B-8E0D-88F845A38C2C}" presName="sibTrans" presStyleLbl="sibTrans2D1" presStyleIdx="3" presStyleCnt="4"/>
      <dgm:spPr/>
      <dgm:t>
        <a:bodyPr/>
        <a:lstStyle/>
        <a:p>
          <a:pPr latinLnBrk="1"/>
          <a:endParaRPr lang="ko-KR" altLang="en-US"/>
        </a:p>
      </dgm:t>
    </dgm:pt>
    <dgm:pt modelId="{9C2F6EB0-D64D-46F1-936F-1D665B8A80C3}" type="pres">
      <dgm:prSet presAssocID="{323C7BDC-0F55-470B-8E0D-88F845A38C2C}" presName="connectorText" presStyleLbl="sibTrans2D1" presStyleIdx="3" presStyleCnt="4"/>
      <dgm:spPr/>
      <dgm:t>
        <a:bodyPr/>
        <a:lstStyle/>
        <a:p>
          <a:pPr latinLnBrk="1"/>
          <a:endParaRPr lang="ko-KR" altLang="en-US"/>
        </a:p>
      </dgm:t>
    </dgm:pt>
    <dgm:pt modelId="{67AF144F-0F68-4C72-90E3-136DD92D8B6B}" type="pres">
      <dgm:prSet presAssocID="{FB28B7DC-C809-4BF3-8A1F-8A021F8D3F6D}" presName="node" presStyleLbl="node1" presStyleIdx="4" presStyleCnt="5" custScaleX="112460" custScaleY="246723">
        <dgm:presLayoutVars>
          <dgm:bulletEnabled val="1"/>
        </dgm:presLayoutVars>
      </dgm:prSet>
      <dgm:spPr/>
      <dgm:t>
        <a:bodyPr/>
        <a:lstStyle/>
        <a:p>
          <a:pPr latinLnBrk="1"/>
          <a:endParaRPr lang="ko-KR" altLang="en-US"/>
        </a:p>
      </dgm:t>
    </dgm:pt>
  </dgm:ptLst>
  <dgm:cxnLst>
    <dgm:cxn modelId="{52733AB3-697C-4B99-B12D-BD19F6FE229F}" type="presOf" srcId="{2FE5E41C-0DED-4A18-8A0C-3666FE542DB4}" destId="{C3EBAD20-FCE5-4785-A72A-2BADF0A9049A}" srcOrd="1" destOrd="0" presId="urn:microsoft.com/office/officeart/2005/8/layout/process1"/>
    <dgm:cxn modelId="{86465D10-2B41-4BB0-B0B2-FB7BE6CB7FC9}" srcId="{F2210228-E6F6-49AB-90CB-B164446F6F13}" destId="{FB8951FF-349D-4EAA-B78F-A64825531562}" srcOrd="2" destOrd="0" parTransId="{3957AFAF-D7ED-4DFE-B925-1AB7EC0F9B02}" sibTransId="{99F2724F-6401-433C-A5C6-0D29499B7E83}"/>
    <dgm:cxn modelId="{1D2698D5-390E-427F-87A6-575E6A04C0CE}" type="presOf" srcId="{FB28B7DC-C809-4BF3-8A1F-8A021F8D3F6D}" destId="{67AF144F-0F68-4C72-90E3-136DD92D8B6B}" srcOrd="0" destOrd="0" presId="urn:microsoft.com/office/officeart/2005/8/layout/process1"/>
    <dgm:cxn modelId="{BF3E1FA5-3E14-4B41-BA10-CA0644DADFDD}" type="presOf" srcId="{323C7BDC-0F55-470B-8E0D-88F845A38C2C}" destId="{9C2F6EB0-D64D-46F1-936F-1D665B8A80C3}" srcOrd="1" destOrd="0" presId="urn:microsoft.com/office/officeart/2005/8/layout/process1"/>
    <dgm:cxn modelId="{14FFF66C-DA7C-4779-B8DF-0662F60D0D41}" type="presOf" srcId="{FB8951FF-349D-4EAA-B78F-A64825531562}" destId="{643D9B8A-1A19-4C82-8043-C30E5D041A44}" srcOrd="0" destOrd="0" presId="urn:microsoft.com/office/officeart/2005/8/layout/process1"/>
    <dgm:cxn modelId="{9CABEE8E-6F0C-422C-8424-44722781D0FB}" srcId="{F2210228-E6F6-49AB-90CB-B164446F6F13}" destId="{7912B16F-534D-4DA8-A2D6-80D7D42EE9C5}" srcOrd="0" destOrd="0" parTransId="{E9F846AB-270D-46D1-83AE-5236263937A2}" sibTransId="{2FE5E41C-0DED-4A18-8A0C-3666FE542DB4}"/>
    <dgm:cxn modelId="{94694A98-D03C-45EC-910F-62ABCEC724E8}" type="presOf" srcId="{F2210228-E6F6-49AB-90CB-B164446F6F13}" destId="{1E0FE460-88C0-474F-8CC2-79FBA920942A}" srcOrd="0" destOrd="0" presId="urn:microsoft.com/office/officeart/2005/8/layout/process1"/>
    <dgm:cxn modelId="{797FCAB3-74D3-43C9-88D1-96312F55B5C6}" srcId="{F2210228-E6F6-49AB-90CB-B164446F6F13}" destId="{FB28B7DC-C809-4BF3-8A1F-8A021F8D3F6D}" srcOrd="4" destOrd="0" parTransId="{789932D2-5F95-4FF0-8579-B3EA4F1D3AE3}" sibTransId="{1A7834F5-7911-4B35-B803-685F0FD65DA7}"/>
    <dgm:cxn modelId="{F179CD12-B3FC-48E4-83DB-AF08E45762E8}" type="presOf" srcId="{323C7BDC-0F55-470B-8E0D-88F845A38C2C}" destId="{6F294A0F-694B-461C-8ED4-72B5FDB5760E}" srcOrd="0" destOrd="0" presId="urn:microsoft.com/office/officeart/2005/8/layout/process1"/>
    <dgm:cxn modelId="{1B10784A-215B-4C30-9B05-591381929424}" type="presOf" srcId="{7912B16F-534D-4DA8-A2D6-80D7D42EE9C5}" destId="{998E6B14-105A-48BC-9039-B30579966098}" srcOrd="0" destOrd="0" presId="urn:microsoft.com/office/officeart/2005/8/layout/process1"/>
    <dgm:cxn modelId="{4E5D0DD7-4D2B-4B78-8FF5-13BF9F13F7D5}" srcId="{F2210228-E6F6-49AB-90CB-B164446F6F13}" destId="{9E22C998-17DB-418D-BE58-8083D5002085}" srcOrd="1" destOrd="0" parTransId="{B337FA21-F388-4377-B6D7-8042BF61DCF8}" sibTransId="{2D46DAA6-C18C-4D5A-BF65-4EDE52DDB1D8}"/>
    <dgm:cxn modelId="{037580A2-1886-487E-B6C0-029CD320C363}" srcId="{F2210228-E6F6-49AB-90CB-B164446F6F13}" destId="{E3758851-E154-4DD3-9718-0DFBD88C0A77}" srcOrd="3" destOrd="0" parTransId="{93B151EA-2596-40BB-A458-B3BBF9BD659D}" sibTransId="{323C7BDC-0F55-470B-8E0D-88F845A38C2C}"/>
    <dgm:cxn modelId="{EA608EC2-B0AE-494A-98FB-995917D258DD}" type="presOf" srcId="{99F2724F-6401-433C-A5C6-0D29499B7E83}" destId="{AD16C655-7D21-4690-BF05-C5C553ED267C}" srcOrd="1" destOrd="0" presId="urn:microsoft.com/office/officeart/2005/8/layout/process1"/>
    <dgm:cxn modelId="{BD32ABB5-08CF-4812-9854-9C623F0E7250}" type="presOf" srcId="{2D46DAA6-C18C-4D5A-BF65-4EDE52DDB1D8}" destId="{4D4898C1-234A-4DC7-B24D-D2020552C38F}" srcOrd="0" destOrd="0" presId="urn:microsoft.com/office/officeart/2005/8/layout/process1"/>
    <dgm:cxn modelId="{2CC9D89A-5DA3-4A04-8F0D-199CF4C30996}" type="presOf" srcId="{99F2724F-6401-433C-A5C6-0D29499B7E83}" destId="{B8CEA467-43C5-405E-8F84-A426F7919E98}" srcOrd="0" destOrd="0" presId="urn:microsoft.com/office/officeart/2005/8/layout/process1"/>
    <dgm:cxn modelId="{4303C093-0EC1-49E5-BBA6-7BAC3A4D05BE}" type="presOf" srcId="{E3758851-E154-4DD3-9718-0DFBD88C0A77}" destId="{3817B8B4-BE74-4993-AFEC-48C438F548D5}" srcOrd="0" destOrd="0" presId="urn:microsoft.com/office/officeart/2005/8/layout/process1"/>
    <dgm:cxn modelId="{F428F255-974E-46E7-A36C-D7A810EA9CBD}" type="presOf" srcId="{2FE5E41C-0DED-4A18-8A0C-3666FE542DB4}" destId="{49127BA7-89A7-4FAF-91BA-3F16C6A25540}" srcOrd="0" destOrd="0" presId="urn:microsoft.com/office/officeart/2005/8/layout/process1"/>
    <dgm:cxn modelId="{114DD071-734C-44AF-B732-D59DCC21EF0A}" type="presOf" srcId="{2D46DAA6-C18C-4D5A-BF65-4EDE52DDB1D8}" destId="{2E24ED7F-B9EB-4A76-9413-7EAE2CAEEE48}" srcOrd="1" destOrd="0" presId="urn:microsoft.com/office/officeart/2005/8/layout/process1"/>
    <dgm:cxn modelId="{2846DF09-5527-401D-AF18-8D4C3B4C7F65}" type="presOf" srcId="{9E22C998-17DB-418D-BE58-8083D5002085}" destId="{6B0A078F-5BB0-4765-AC9F-459E2AAFB006}" srcOrd="0" destOrd="0" presId="urn:microsoft.com/office/officeart/2005/8/layout/process1"/>
    <dgm:cxn modelId="{B823159E-EA55-4058-8C50-0476D5398A2D}" type="presParOf" srcId="{1E0FE460-88C0-474F-8CC2-79FBA920942A}" destId="{998E6B14-105A-48BC-9039-B30579966098}" srcOrd="0" destOrd="0" presId="urn:microsoft.com/office/officeart/2005/8/layout/process1"/>
    <dgm:cxn modelId="{B1A4EA09-22A2-4911-B3C7-E3DEA57689E1}" type="presParOf" srcId="{1E0FE460-88C0-474F-8CC2-79FBA920942A}" destId="{49127BA7-89A7-4FAF-91BA-3F16C6A25540}" srcOrd="1" destOrd="0" presId="urn:microsoft.com/office/officeart/2005/8/layout/process1"/>
    <dgm:cxn modelId="{4583BCC5-0FE0-469F-95D0-0BC26E73AF07}" type="presParOf" srcId="{49127BA7-89A7-4FAF-91BA-3F16C6A25540}" destId="{C3EBAD20-FCE5-4785-A72A-2BADF0A9049A}" srcOrd="0" destOrd="0" presId="urn:microsoft.com/office/officeart/2005/8/layout/process1"/>
    <dgm:cxn modelId="{94ED4213-8F35-4C3C-AAE0-5F424DE79901}" type="presParOf" srcId="{1E0FE460-88C0-474F-8CC2-79FBA920942A}" destId="{6B0A078F-5BB0-4765-AC9F-459E2AAFB006}" srcOrd="2" destOrd="0" presId="urn:microsoft.com/office/officeart/2005/8/layout/process1"/>
    <dgm:cxn modelId="{7B825A23-A201-4311-AE54-F7DF5D775C41}" type="presParOf" srcId="{1E0FE460-88C0-474F-8CC2-79FBA920942A}" destId="{4D4898C1-234A-4DC7-B24D-D2020552C38F}" srcOrd="3" destOrd="0" presId="urn:microsoft.com/office/officeart/2005/8/layout/process1"/>
    <dgm:cxn modelId="{0259497E-2A74-44D6-AC9E-8B7FE1DFCB02}" type="presParOf" srcId="{4D4898C1-234A-4DC7-B24D-D2020552C38F}" destId="{2E24ED7F-B9EB-4A76-9413-7EAE2CAEEE48}" srcOrd="0" destOrd="0" presId="urn:microsoft.com/office/officeart/2005/8/layout/process1"/>
    <dgm:cxn modelId="{5736FF3A-E244-486B-BFAB-4106F5DFAC55}" type="presParOf" srcId="{1E0FE460-88C0-474F-8CC2-79FBA920942A}" destId="{643D9B8A-1A19-4C82-8043-C30E5D041A44}" srcOrd="4" destOrd="0" presId="urn:microsoft.com/office/officeart/2005/8/layout/process1"/>
    <dgm:cxn modelId="{E3669EA5-741E-4F35-B33F-3220D745950C}" type="presParOf" srcId="{1E0FE460-88C0-474F-8CC2-79FBA920942A}" destId="{B8CEA467-43C5-405E-8F84-A426F7919E98}" srcOrd="5" destOrd="0" presId="urn:microsoft.com/office/officeart/2005/8/layout/process1"/>
    <dgm:cxn modelId="{F4615687-3562-4452-8121-B3B8BB626311}" type="presParOf" srcId="{B8CEA467-43C5-405E-8F84-A426F7919E98}" destId="{AD16C655-7D21-4690-BF05-C5C553ED267C}" srcOrd="0" destOrd="0" presId="urn:microsoft.com/office/officeart/2005/8/layout/process1"/>
    <dgm:cxn modelId="{B39ED9FE-5555-4AF6-9D64-08394604C47C}" type="presParOf" srcId="{1E0FE460-88C0-474F-8CC2-79FBA920942A}" destId="{3817B8B4-BE74-4993-AFEC-48C438F548D5}" srcOrd="6" destOrd="0" presId="urn:microsoft.com/office/officeart/2005/8/layout/process1"/>
    <dgm:cxn modelId="{2F176CCF-FEBF-4E07-9FFD-1642D8BF3C99}" type="presParOf" srcId="{1E0FE460-88C0-474F-8CC2-79FBA920942A}" destId="{6F294A0F-694B-461C-8ED4-72B5FDB5760E}" srcOrd="7" destOrd="0" presId="urn:microsoft.com/office/officeart/2005/8/layout/process1"/>
    <dgm:cxn modelId="{029F3CA6-227D-4CD4-9E78-1A35AF5FF815}" type="presParOf" srcId="{6F294A0F-694B-461C-8ED4-72B5FDB5760E}" destId="{9C2F6EB0-D64D-46F1-936F-1D665B8A80C3}" srcOrd="0" destOrd="0" presId="urn:microsoft.com/office/officeart/2005/8/layout/process1"/>
    <dgm:cxn modelId="{02804613-E0EC-41CC-8733-34D600A192A8}" type="presParOf" srcId="{1E0FE460-88C0-474F-8CC2-79FBA920942A}" destId="{67AF144F-0F68-4C72-90E3-136DD92D8B6B}" srcOrd="8"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797F1E1-0B3A-40FE-9413-5411229D9832}" type="doc">
      <dgm:prSet loTypeId="urn:microsoft.com/office/officeart/2005/8/layout/process4" loCatId="process" qsTypeId="urn:microsoft.com/office/officeart/2005/8/quickstyle/simple1" qsCatId="simple" csTypeId="urn:microsoft.com/office/officeart/2005/8/colors/accent5_2" csCatId="accent5" phldr="1"/>
      <dgm:spPr/>
      <dgm:t>
        <a:bodyPr/>
        <a:lstStyle/>
        <a:p>
          <a:pPr latinLnBrk="1"/>
          <a:endParaRPr lang="ko-KR" altLang="en-US"/>
        </a:p>
      </dgm:t>
    </dgm:pt>
    <dgm:pt modelId="{EB004183-2A38-4E60-97CF-197663623E6E}">
      <dgm:prSet phldrT="[텍스트]" custT="1"/>
      <dgm:spPr/>
      <dgm:t>
        <a:bodyPr/>
        <a:lstStyle/>
        <a:p>
          <a:pPr latinLnBrk="1"/>
          <a:r>
            <a:rPr lang="ko-KR" altLang="en-US" sz="1800" dirty="0" smtClean="0">
              <a:latin typeface="한컴 소망 M" pitchFamily="18" charset="-127"/>
              <a:ea typeface="한컴 소망 M" pitchFamily="18" charset="-127"/>
            </a:rPr>
            <a:t>양유찬의 요청서</a:t>
          </a:r>
          <a:endParaRPr lang="ko-KR" altLang="en-US" sz="1800" dirty="0">
            <a:latin typeface="한컴 소망 M" pitchFamily="18" charset="-127"/>
            <a:ea typeface="한컴 소망 M" pitchFamily="18" charset="-127"/>
          </a:endParaRPr>
        </a:p>
      </dgm:t>
    </dgm:pt>
    <dgm:pt modelId="{2A99C3EB-69ED-4488-99B5-62BC490301CF}" type="parTrans" cxnId="{124887B2-19A4-4A0F-8080-B543BA4C80F4}">
      <dgm:prSet/>
      <dgm:spPr/>
      <dgm:t>
        <a:bodyPr/>
        <a:lstStyle/>
        <a:p>
          <a:pPr latinLnBrk="1"/>
          <a:endParaRPr lang="ko-KR" altLang="en-US">
            <a:latin typeface="한컴 소망 M" pitchFamily="18" charset="-127"/>
            <a:ea typeface="한컴 소망 M" pitchFamily="18" charset="-127"/>
          </a:endParaRPr>
        </a:p>
      </dgm:t>
    </dgm:pt>
    <dgm:pt modelId="{22AF9E17-FAB4-4518-B1A5-542256ABA4C4}" type="sibTrans" cxnId="{124887B2-19A4-4A0F-8080-B543BA4C80F4}">
      <dgm:prSet/>
      <dgm:spPr/>
      <dgm:t>
        <a:bodyPr/>
        <a:lstStyle/>
        <a:p>
          <a:pPr latinLnBrk="1"/>
          <a:endParaRPr lang="ko-KR" altLang="en-US">
            <a:latin typeface="한컴 소망 M" pitchFamily="18" charset="-127"/>
            <a:ea typeface="한컴 소망 M" pitchFamily="18" charset="-127"/>
          </a:endParaRPr>
        </a:p>
      </dgm:t>
    </dgm:pt>
    <dgm:pt modelId="{CDD146E4-5B31-426D-A986-8EBF28D50117}">
      <dgm:prSet phldrT="[텍스트]" custT="1"/>
      <dgm:spPr/>
      <dgm:t>
        <a:bodyPr/>
        <a:lstStyle/>
        <a:p>
          <a:pPr latinLnBrk="1">
            <a:lnSpc>
              <a:spcPct val="100000"/>
            </a:lnSpc>
          </a:pPr>
          <a:r>
            <a:rPr lang="ko-KR" altLang="en-US" sz="1600" dirty="0" smtClean="0">
              <a:latin typeface="한컴 소망 M" pitchFamily="18" charset="-127"/>
              <a:ea typeface="한컴 소망 M" pitchFamily="18" charset="-127"/>
            </a:rPr>
            <a:t>한국정부가 독도 </a:t>
          </a:r>
          <a:endParaRPr lang="en-US" altLang="ko-KR" sz="1600" dirty="0" smtClean="0">
            <a:latin typeface="한컴 소망 M" pitchFamily="18" charset="-127"/>
            <a:ea typeface="한컴 소망 M" pitchFamily="18" charset="-127"/>
          </a:endParaRPr>
        </a:p>
        <a:p>
          <a:pPr latinLnBrk="1">
            <a:lnSpc>
              <a:spcPct val="100000"/>
            </a:lnSpc>
          </a:pPr>
          <a:r>
            <a:rPr lang="ko-KR" altLang="en-US" sz="1600" dirty="0" smtClean="0">
              <a:latin typeface="한컴 소망 M" pitchFamily="18" charset="-127"/>
              <a:ea typeface="한컴 소망 M" pitchFamily="18" charset="-127"/>
            </a:rPr>
            <a:t>언급 요청</a:t>
          </a:r>
          <a:endParaRPr lang="ko-KR" altLang="en-US" sz="1600" dirty="0">
            <a:latin typeface="한컴 소망 M" pitchFamily="18" charset="-127"/>
            <a:ea typeface="한컴 소망 M" pitchFamily="18" charset="-127"/>
          </a:endParaRPr>
        </a:p>
      </dgm:t>
    </dgm:pt>
    <dgm:pt modelId="{0D1E38DF-E5F6-4724-8DC6-742B374F205A}" type="parTrans" cxnId="{D0BDCCB2-327C-44B4-9428-7957AEA17F36}">
      <dgm:prSet/>
      <dgm:spPr/>
      <dgm:t>
        <a:bodyPr/>
        <a:lstStyle/>
        <a:p>
          <a:pPr latinLnBrk="1"/>
          <a:endParaRPr lang="ko-KR" altLang="en-US">
            <a:latin typeface="한컴 소망 M" pitchFamily="18" charset="-127"/>
            <a:ea typeface="한컴 소망 M" pitchFamily="18" charset="-127"/>
          </a:endParaRPr>
        </a:p>
      </dgm:t>
    </dgm:pt>
    <dgm:pt modelId="{A3BCF5B1-9AA1-42A2-BB35-A9D3A1A82FD4}" type="sibTrans" cxnId="{D0BDCCB2-327C-44B4-9428-7957AEA17F36}">
      <dgm:prSet/>
      <dgm:spPr/>
      <dgm:t>
        <a:bodyPr/>
        <a:lstStyle/>
        <a:p>
          <a:pPr latinLnBrk="1"/>
          <a:endParaRPr lang="ko-KR" altLang="en-US">
            <a:latin typeface="한컴 소망 M" pitchFamily="18" charset="-127"/>
            <a:ea typeface="한컴 소망 M" pitchFamily="18" charset="-127"/>
          </a:endParaRPr>
        </a:p>
      </dgm:t>
    </dgm:pt>
    <dgm:pt modelId="{89B96073-941D-401C-94CD-2FDF02F20C9C}">
      <dgm:prSet phldrT="[텍스트]" custT="1"/>
      <dgm:spPr/>
      <dgm:t>
        <a:bodyPr/>
        <a:lstStyle/>
        <a:p>
          <a:pPr latinLnBrk="1"/>
          <a:r>
            <a:rPr lang="ko-KR" altLang="en-US" sz="2000" dirty="0" err="1" smtClean="0">
              <a:latin typeface="한컴 소망 M" pitchFamily="18" charset="-127"/>
              <a:ea typeface="한컴 소망 M" pitchFamily="18" charset="-127"/>
            </a:rPr>
            <a:t>러스크서한</a:t>
          </a:r>
          <a:endParaRPr lang="ko-KR" altLang="en-US" sz="2000" dirty="0">
            <a:latin typeface="한컴 소망 M" pitchFamily="18" charset="-127"/>
            <a:ea typeface="한컴 소망 M" pitchFamily="18" charset="-127"/>
          </a:endParaRPr>
        </a:p>
      </dgm:t>
    </dgm:pt>
    <dgm:pt modelId="{493E65B8-7A99-400A-9ABC-20CFEE45171E}" type="parTrans" cxnId="{2F776FD0-F4F8-4F10-920F-ABD9A3B2940F}">
      <dgm:prSet/>
      <dgm:spPr/>
      <dgm:t>
        <a:bodyPr/>
        <a:lstStyle/>
        <a:p>
          <a:pPr latinLnBrk="1"/>
          <a:endParaRPr lang="ko-KR" altLang="en-US">
            <a:latin typeface="한컴 소망 M" pitchFamily="18" charset="-127"/>
            <a:ea typeface="한컴 소망 M" pitchFamily="18" charset="-127"/>
          </a:endParaRPr>
        </a:p>
      </dgm:t>
    </dgm:pt>
    <dgm:pt modelId="{35F162DD-6667-42B4-B2AB-8D3D19F86077}" type="sibTrans" cxnId="{2F776FD0-F4F8-4F10-920F-ABD9A3B2940F}">
      <dgm:prSet/>
      <dgm:spPr/>
      <dgm:t>
        <a:bodyPr/>
        <a:lstStyle/>
        <a:p>
          <a:pPr latinLnBrk="1"/>
          <a:endParaRPr lang="ko-KR" altLang="en-US">
            <a:latin typeface="한컴 소망 M" pitchFamily="18" charset="-127"/>
            <a:ea typeface="한컴 소망 M" pitchFamily="18" charset="-127"/>
          </a:endParaRPr>
        </a:p>
      </dgm:t>
    </dgm:pt>
    <dgm:pt modelId="{DB2F6C26-77E3-435E-88E0-D583874B0CAA}">
      <dgm:prSet phldrT="[텍스트]" custT="1"/>
      <dgm:spPr/>
      <dgm:t>
        <a:bodyPr/>
        <a:lstStyle/>
        <a:p>
          <a:pPr latinLnBrk="1"/>
          <a:r>
            <a:rPr lang="ko-KR" altLang="en-US" sz="1400" dirty="0" smtClean="0">
              <a:latin typeface="한컴 소망 M" pitchFamily="18" charset="-127"/>
              <a:ea typeface="한컴 소망 M" pitchFamily="18" charset="-127"/>
            </a:rPr>
            <a:t> </a:t>
          </a:r>
          <a:r>
            <a:rPr lang="ko-KR" altLang="en-US" sz="1600" dirty="0" err="1" smtClean="0">
              <a:latin typeface="한컴 소망 M" pitchFamily="18" charset="-127"/>
              <a:ea typeface="한컴 소망 M" pitchFamily="18" charset="-127"/>
            </a:rPr>
            <a:t>러스크</a:t>
          </a:r>
          <a:r>
            <a:rPr lang="ko-KR" altLang="en-US" sz="1600" dirty="0" smtClean="0">
              <a:latin typeface="한컴 소망 M" pitchFamily="18" charset="-127"/>
              <a:ea typeface="한컴 소망 M" pitchFamily="18" charset="-127"/>
            </a:rPr>
            <a:t> 서한으로 회답하며 거부</a:t>
          </a:r>
          <a:endParaRPr lang="ko-KR" altLang="en-US" sz="1600" dirty="0">
            <a:latin typeface="한컴 소망 M" pitchFamily="18" charset="-127"/>
            <a:ea typeface="한컴 소망 M" pitchFamily="18" charset="-127"/>
          </a:endParaRPr>
        </a:p>
      </dgm:t>
    </dgm:pt>
    <dgm:pt modelId="{58A77813-02B7-4171-85C5-64CE51A10B2D}" type="parTrans" cxnId="{204343FA-B18A-4C8E-BAAD-CECC84A91B88}">
      <dgm:prSet/>
      <dgm:spPr/>
      <dgm:t>
        <a:bodyPr/>
        <a:lstStyle/>
        <a:p>
          <a:pPr latinLnBrk="1"/>
          <a:endParaRPr lang="ko-KR" altLang="en-US">
            <a:latin typeface="한컴 소망 M" pitchFamily="18" charset="-127"/>
            <a:ea typeface="한컴 소망 M" pitchFamily="18" charset="-127"/>
          </a:endParaRPr>
        </a:p>
      </dgm:t>
    </dgm:pt>
    <dgm:pt modelId="{05455778-65C0-41D7-8412-30D7FC1D6A14}" type="sibTrans" cxnId="{204343FA-B18A-4C8E-BAAD-CECC84A91B88}">
      <dgm:prSet/>
      <dgm:spPr/>
      <dgm:t>
        <a:bodyPr/>
        <a:lstStyle/>
        <a:p>
          <a:pPr latinLnBrk="1"/>
          <a:endParaRPr lang="ko-KR" altLang="en-US">
            <a:latin typeface="한컴 소망 M" pitchFamily="18" charset="-127"/>
            <a:ea typeface="한컴 소망 M" pitchFamily="18" charset="-127"/>
          </a:endParaRPr>
        </a:p>
      </dgm:t>
    </dgm:pt>
    <dgm:pt modelId="{009AA876-9463-497D-B17C-B6AEDD8BFF0B}">
      <dgm:prSet phldrT="[텍스트]" custT="1"/>
      <dgm:spPr/>
      <dgm:t>
        <a:bodyPr/>
        <a:lstStyle/>
        <a:p>
          <a:pPr latinLnBrk="1"/>
          <a:r>
            <a:rPr lang="ko-KR" altLang="en-US" sz="1800" dirty="0" smtClean="0">
              <a:latin typeface="한컴 소망 M" pitchFamily="18" charset="-127"/>
              <a:ea typeface="한컴 소망 M" pitchFamily="18" charset="-127"/>
            </a:rPr>
            <a:t>독도영유권에 대한 </a:t>
          </a:r>
          <a:endParaRPr lang="en-US" altLang="ko-KR" sz="1800" dirty="0" smtClean="0">
            <a:latin typeface="한컴 소망 M" pitchFamily="18" charset="-127"/>
            <a:ea typeface="한컴 소망 M" pitchFamily="18" charset="-127"/>
          </a:endParaRPr>
        </a:p>
        <a:p>
          <a:pPr latinLnBrk="1"/>
          <a:r>
            <a:rPr lang="ko-KR" altLang="en-US" sz="1800" dirty="0" smtClean="0">
              <a:latin typeface="한컴 소망 M" pitchFamily="18" charset="-127"/>
              <a:ea typeface="한컴 소망 M" pitchFamily="18" charset="-127"/>
            </a:rPr>
            <a:t>일본의 주된 반박</a:t>
          </a:r>
          <a:endParaRPr lang="ko-KR" altLang="en-US" sz="1800" dirty="0">
            <a:latin typeface="한컴 소망 M" pitchFamily="18" charset="-127"/>
            <a:ea typeface="한컴 소망 M" pitchFamily="18" charset="-127"/>
          </a:endParaRPr>
        </a:p>
      </dgm:t>
    </dgm:pt>
    <dgm:pt modelId="{FD4F46B7-2873-4E9E-8E18-45A80A2CDF7F}" type="parTrans" cxnId="{B7C10851-07E2-4B9E-B697-887362D1FA41}">
      <dgm:prSet/>
      <dgm:spPr/>
      <dgm:t>
        <a:bodyPr/>
        <a:lstStyle/>
        <a:p>
          <a:pPr latinLnBrk="1"/>
          <a:endParaRPr lang="ko-KR" altLang="en-US">
            <a:latin typeface="한컴 소망 M" pitchFamily="18" charset="-127"/>
            <a:ea typeface="한컴 소망 M" pitchFamily="18" charset="-127"/>
          </a:endParaRPr>
        </a:p>
      </dgm:t>
    </dgm:pt>
    <dgm:pt modelId="{5C10D9CA-8E74-4014-A565-9A922F947A3D}" type="sibTrans" cxnId="{B7C10851-07E2-4B9E-B697-887362D1FA41}">
      <dgm:prSet/>
      <dgm:spPr/>
      <dgm:t>
        <a:bodyPr/>
        <a:lstStyle/>
        <a:p>
          <a:pPr latinLnBrk="1"/>
          <a:endParaRPr lang="ko-KR" altLang="en-US">
            <a:latin typeface="한컴 소망 M" pitchFamily="18" charset="-127"/>
            <a:ea typeface="한컴 소망 M" pitchFamily="18" charset="-127"/>
          </a:endParaRPr>
        </a:p>
      </dgm:t>
    </dgm:pt>
    <dgm:pt modelId="{D9644935-7B3A-4D98-A02D-5BD745E9C2BD}" type="pres">
      <dgm:prSet presAssocID="{C797F1E1-0B3A-40FE-9413-5411229D9832}" presName="Name0" presStyleCnt="0">
        <dgm:presLayoutVars>
          <dgm:dir/>
          <dgm:animLvl val="lvl"/>
          <dgm:resizeHandles val="exact"/>
        </dgm:presLayoutVars>
      </dgm:prSet>
      <dgm:spPr/>
      <dgm:t>
        <a:bodyPr/>
        <a:lstStyle/>
        <a:p>
          <a:pPr latinLnBrk="1"/>
          <a:endParaRPr lang="ko-KR" altLang="en-US"/>
        </a:p>
      </dgm:t>
    </dgm:pt>
    <dgm:pt modelId="{E9C32650-6A60-4A60-B353-1C48A34C9372}" type="pres">
      <dgm:prSet presAssocID="{009AA876-9463-497D-B17C-B6AEDD8BFF0B}" presName="boxAndChildren" presStyleCnt="0"/>
      <dgm:spPr/>
    </dgm:pt>
    <dgm:pt modelId="{E90B54CD-59CF-450A-B4CB-ECCC4C900BB7}" type="pres">
      <dgm:prSet presAssocID="{009AA876-9463-497D-B17C-B6AEDD8BFF0B}" presName="parentTextBox" presStyleLbl="node1" presStyleIdx="0" presStyleCnt="3" custScaleY="75949"/>
      <dgm:spPr/>
      <dgm:t>
        <a:bodyPr/>
        <a:lstStyle/>
        <a:p>
          <a:pPr latinLnBrk="1"/>
          <a:endParaRPr lang="ko-KR" altLang="en-US"/>
        </a:p>
      </dgm:t>
    </dgm:pt>
    <dgm:pt modelId="{79F7DB8E-A867-4A58-A8A1-C9C56EEA2E01}" type="pres">
      <dgm:prSet presAssocID="{35F162DD-6667-42B4-B2AB-8D3D19F86077}" presName="sp" presStyleCnt="0"/>
      <dgm:spPr/>
    </dgm:pt>
    <dgm:pt modelId="{D2EB2AA8-559E-4F42-BDFD-9FAA4C038335}" type="pres">
      <dgm:prSet presAssocID="{89B96073-941D-401C-94CD-2FDF02F20C9C}" presName="arrowAndChildren" presStyleCnt="0"/>
      <dgm:spPr/>
    </dgm:pt>
    <dgm:pt modelId="{92D40CD0-0DDC-4FBE-9D04-2E82734C81E1}" type="pres">
      <dgm:prSet presAssocID="{89B96073-941D-401C-94CD-2FDF02F20C9C}" presName="parentTextArrow" presStyleLbl="node1" presStyleIdx="0" presStyleCnt="3"/>
      <dgm:spPr/>
      <dgm:t>
        <a:bodyPr/>
        <a:lstStyle/>
        <a:p>
          <a:pPr latinLnBrk="1"/>
          <a:endParaRPr lang="ko-KR" altLang="en-US"/>
        </a:p>
      </dgm:t>
    </dgm:pt>
    <dgm:pt modelId="{73EE867E-E056-4539-8140-989A5D574C30}" type="pres">
      <dgm:prSet presAssocID="{89B96073-941D-401C-94CD-2FDF02F20C9C}" presName="arrow" presStyleLbl="node1" presStyleIdx="1" presStyleCnt="3" custScaleY="110516"/>
      <dgm:spPr/>
      <dgm:t>
        <a:bodyPr/>
        <a:lstStyle/>
        <a:p>
          <a:pPr latinLnBrk="1"/>
          <a:endParaRPr lang="ko-KR" altLang="en-US"/>
        </a:p>
      </dgm:t>
    </dgm:pt>
    <dgm:pt modelId="{6D6F3278-FFCA-4CD5-92D0-A9B6E9458AFE}" type="pres">
      <dgm:prSet presAssocID="{89B96073-941D-401C-94CD-2FDF02F20C9C}" presName="descendantArrow" presStyleCnt="0"/>
      <dgm:spPr/>
    </dgm:pt>
    <dgm:pt modelId="{081EE6AB-A00A-4963-A58C-DBFF405162E5}" type="pres">
      <dgm:prSet presAssocID="{DB2F6C26-77E3-435E-88E0-D583874B0CAA}" presName="childTextArrow" presStyleLbl="fgAccFollowNode1" presStyleIdx="0" presStyleCnt="2" custScaleY="145652" custLinFactNeighborX="2778" custLinFactNeighborY="-11987">
        <dgm:presLayoutVars>
          <dgm:bulletEnabled val="1"/>
        </dgm:presLayoutVars>
      </dgm:prSet>
      <dgm:spPr/>
      <dgm:t>
        <a:bodyPr/>
        <a:lstStyle/>
        <a:p>
          <a:pPr latinLnBrk="1"/>
          <a:endParaRPr lang="ko-KR" altLang="en-US"/>
        </a:p>
      </dgm:t>
    </dgm:pt>
    <dgm:pt modelId="{207EA46E-79A7-420E-BE40-A0DF771D2025}" type="pres">
      <dgm:prSet presAssocID="{22AF9E17-FAB4-4518-B1A5-542256ABA4C4}" presName="sp" presStyleCnt="0"/>
      <dgm:spPr/>
    </dgm:pt>
    <dgm:pt modelId="{449B5575-A6DC-4F34-9E47-387C3FE9F3EB}" type="pres">
      <dgm:prSet presAssocID="{EB004183-2A38-4E60-97CF-197663623E6E}" presName="arrowAndChildren" presStyleCnt="0"/>
      <dgm:spPr/>
    </dgm:pt>
    <dgm:pt modelId="{628AC975-868D-4DAC-9D19-23D380D9E71F}" type="pres">
      <dgm:prSet presAssocID="{EB004183-2A38-4E60-97CF-197663623E6E}" presName="parentTextArrow" presStyleLbl="node1" presStyleIdx="1" presStyleCnt="3"/>
      <dgm:spPr/>
      <dgm:t>
        <a:bodyPr/>
        <a:lstStyle/>
        <a:p>
          <a:pPr latinLnBrk="1"/>
          <a:endParaRPr lang="ko-KR" altLang="en-US"/>
        </a:p>
      </dgm:t>
    </dgm:pt>
    <dgm:pt modelId="{6EE474E9-919F-42D3-94F5-D398540C33E0}" type="pres">
      <dgm:prSet presAssocID="{EB004183-2A38-4E60-97CF-197663623E6E}" presName="arrow" presStyleLbl="node1" presStyleIdx="2" presStyleCnt="3"/>
      <dgm:spPr/>
      <dgm:t>
        <a:bodyPr/>
        <a:lstStyle/>
        <a:p>
          <a:pPr latinLnBrk="1"/>
          <a:endParaRPr lang="ko-KR" altLang="en-US"/>
        </a:p>
      </dgm:t>
    </dgm:pt>
    <dgm:pt modelId="{B87BF88B-AF25-4222-8CAE-CA9592D1B13F}" type="pres">
      <dgm:prSet presAssocID="{EB004183-2A38-4E60-97CF-197663623E6E}" presName="descendantArrow" presStyleCnt="0"/>
      <dgm:spPr/>
    </dgm:pt>
    <dgm:pt modelId="{2E522717-8370-48E3-839A-DAF992C4CF92}" type="pres">
      <dgm:prSet presAssocID="{CDD146E4-5B31-426D-A986-8EBF28D50117}" presName="childTextArrow" presStyleLbl="fgAccFollowNode1" presStyleIdx="1" presStyleCnt="2" custScaleY="143370" custLinFactNeighborY="-11510">
        <dgm:presLayoutVars>
          <dgm:bulletEnabled val="1"/>
        </dgm:presLayoutVars>
      </dgm:prSet>
      <dgm:spPr/>
      <dgm:t>
        <a:bodyPr/>
        <a:lstStyle/>
        <a:p>
          <a:pPr latinLnBrk="1"/>
          <a:endParaRPr lang="ko-KR" altLang="en-US"/>
        </a:p>
      </dgm:t>
    </dgm:pt>
  </dgm:ptLst>
  <dgm:cxnLst>
    <dgm:cxn modelId="{CD249CD6-462C-408A-9578-1992203EC40F}" type="presOf" srcId="{DB2F6C26-77E3-435E-88E0-D583874B0CAA}" destId="{081EE6AB-A00A-4963-A58C-DBFF405162E5}" srcOrd="0" destOrd="0" presId="urn:microsoft.com/office/officeart/2005/8/layout/process4"/>
    <dgm:cxn modelId="{B7C10851-07E2-4B9E-B697-887362D1FA41}" srcId="{C797F1E1-0B3A-40FE-9413-5411229D9832}" destId="{009AA876-9463-497D-B17C-B6AEDD8BFF0B}" srcOrd="2" destOrd="0" parTransId="{FD4F46B7-2873-4E9E-8E18-45A80A2CDF7F}" sibTransId="{5C10D9CA-8E74-4014-A565-9A922F947A3D}"/>
    <dgm:cxn modelId="{D0BDCCB2-327C-44B4-9428-7957AEA17F36}" srcId="{EB004183-2A38-4E60-97CF-197663623E6E}" destId="{CDD146E4-5B31-426D-A986-8EBF28D50117}" srcOrd="0" destOrd="0" parTransId="{0D1E38DF-E5F6-4724-8DC6-742B374F205A}" sibTransId="{A3BCF5B1-9AA1-42A2-BB35-A9D3A1A82FD4}"/>
    <dgm:cxn modelId="{204343FA-B18A-4C8E-BAAD-CECC84A91B88}" srcId="{89B96073-941D-401C-94CD-2FDF02F20C9C}" destId="{DB2F6C26-77E3-435E-88E0-D583874B0CAA}" srcOrd="0" destOrd="0" parTransId="{58A77813-02B7-4171-85C5-64CE51A10B2D}" sibTransId="{05455778-65C0-41D7-8412-30D7FC1D6A14}"/>
    <dgm:cxn modelId="{6FC627C0-8BA9-471C-976F-3196D2487E53}" type="presOf" srcId="{CDD146E4-5B31-426D-A986-8EBF28D50117}" destId="{2E522717-8370-48E3-839A-DAF992C4CF92}" srcOrd="0" destOrd="0" presId="urn:microsoft.com/office/officeart/2005/8/layout/process4"/>
    <dgm:cxn modelId="{9A94905D-6DD9-4A62-9BC1-0D44F5370E5F}" type="presOf" srcId="{89B96073-941D-401C-94CD-2FDF02F20C9C}" destId="{92D40CD0-0DDC-4FBE-9D04-2E82734C81E1}" srcOrd="0" destOrd="0" presId="urn:microsoft.com/office/officeart/2005/8/layout/process4"/>
    <dgm:cxn modelId="{0548E412-A356-4BE7-95C3-45B2FB875E71}" type="presOf" srcId="{EB004183-2A38-4E60-97CF-197663623E6E}" destId="{6EE474E9-919F-42D3-94F5-D398540C33E0}" srcOrd="1" destOrd="0" presId="urn:microsoft.com/office/officeart/2005/8/layout/process4"/>
    <dgm:cxn modelId="{22352157-A75A-4F29-9B85-94B7B51F22AB}" type="presOf" srcId="{89B96073-941D-401C-94CD-2FDF02F20C9C}" destId="{73EE867E-E056-4539-8140-989A5D574C30}" srcOrd="1" destOrd="0" presId="urn:microsoft.com/office/officeart/2005/8/layout/process4"/>
    <dgm:cxn modelId="{2F776FD0-F4F8-4F10-920F-ABD9A3B2940F}" srcId="{C797F1E1-0B3A-40FE-9413-5411229D9832}" destId="{89B96073-941D-401C-94CD-2FDF02F20C9C}" srcOrd="1" destOrd="0" parTransId="{493E65B8-7A99-400A-9ABC-20CFEE45171E}" sibTransId="{35F162DD-6667-42B4-B2AB-8D3D19F86077}"/>
    <dgm:cxn modelId="{AD9AC7FC-4A3E-4D81-A35B-BC63BA932771}" type="presOf" srcId="{EB004183-2A38-4E60-97CF-197663623E6E}" destId="{628AC975-868D-4DAC-9D19-23D380D9E71F}" srcOrd="0" destOrd="0" presId="urn:microsoft.com/office/officeart/2005/8/layout/process4"/>
    <dgm:cxn modelId="{4CA88E9C-5516-4429-9122-2079E45FF5FB}" type="presOf" srcId="{C797F1E1-0B3A-40FE-9413-5411229D9832}" destId="{D9644935-7B3A-4D98-A02D-5BD745E9C2BD}" srcOrd="0" destOrd="0" presId="urn:microsoft.com/office/officeart/2005/8/layout/process4"/>
    <dgm:cxn modelId="{124887B2-19A4-4A0F-8080-B543BA4C80F4}" srcId="{C797F1E1-0B3A-40FE-9413-5411229D9832}" destId="{EB004183-2A38-4E60-97CF-197663623E6E}" srcOrd="0" destOrd="0" parTransId="{2A99C3EB-69ED-4488-99B5-62BC490301CF}" sibTransId="{22AF9E17-FAB4-4518-B1A5-542256ABA4C4}"/>
    <dgm:cxn modelId="{3C4F3E1D-0CCA-48FE-994B-38DD0B885E10}" type="presOf" srcId="{009AA876-9463-497D-B17C-B6AEDD8BFF0B}" destId="{E90B54CD-59CF-450A-B4CB-ECCC4C900BB7}" srcOrd="0" destOrd="0" presId="urn:microsoft.com/office/officeart/2005/8/layout/process4"/>
    <dgm:cxn modelId="{62715E75-6C05-4BD7-B533-4E746409C222}" type="presParOf" srcId="{D9644935-7B3A-4D98-A02D-5BD745E9C2BD}" destId="{E9C32650-6A60-4A60-B353-1C48A34C9372}" srcOrd="0" destOrd="0" presId="urn:microsoft.com/office/officeart/2005/8/layout/process4"/>
    <dgm:cxn modelId="{3FF33393-6353-4E37-B9C7-81406DC237C5}" type="presParOf" srcId="{E9C32650-6A60-4A60-B353-1C48A34C9372}" destId="{E90B54CD-59CF-450A-B4CB-ECCC4C900BB7}" srcOrd="0" destOrd="0" presId="urn:microsoft.com/office/officeart/2005/8/layout/process4"/>
    <dgm:cxn modelId="{EFF00A5D-8C21-43E5-9DD0-F924499A1C75}" type="presParOf" srcId="{D9644935-7B3A-4D98-A02D-5BD745E9C2BD}" destId="{79F7DB8E-A867-4A58-A8A1-C9C56EEA2E01}" srcOrd="1" destOrd="0" presId="urn:microsoft.com/office/officeart/2005/8/layout/process4"/>
    <dgm:cxn modelId="{175FDED9-2026-4C95-9881-DE592DEB2C85}" type="presParOf" srcId="{D9644935-7B3A-4D98-A02D-5BD745E9C2BD}" destId="{D2EB2AA8-559E-4F42-BDFD-9FAA4C038335}" srcOrd="2" destOrd="0" presId="urn:microsoft.com/office/officeart/2005/8/layout/process4"/>
    <dgm:cxn modelId="{DC3A7BD6-AC78-4EE8-B0E4-F3273FE25780}" type="presParOf" srcId="{D2EB2AA8-559E-4F42-BDFD-9FAA4C038335}" destId="{92D40CD0-0DDC-4FBE-9D04-2E82734C81E1}" srcOrd="0" destOrd="0" presId="urn:microsoft.com/office/officeart/2005/8/layout/process4"/>
    <dgm:cxn modelId="{6061A72F-D7CB-43CA-8D29-C41E75A7938D}" type="presParOf" srcId="{D2EB2AA8-559E-4F42-BDFD-9FAA4C038335}" destId="{73EE867E-E056-4539-8140-989A5D574C30}" srcOrd="1" destOrd="0" presId="urn:microsoft.com/office/officeart/2005/8/layout/process4"/>
    <dgm:cxn modelId="{3D39E122-FE4A-4B4F-917A-956301BB1544}" type="presParOf" srcId="{D2EB2AA8-559E-4F42-BDFD-9FAA4C038335}" destId="{6D6F3278-FFCA-4CD5-92D0-A9B6E9458AFE}" srcOrd="2" destOrd="0" presId="urn:microsoft.com/office/officeart/2005/8/layout/process4"/>
    <dgm:cxn modelId="{BBF18617-1CB3-486B-BB0C-24027F322C09}" type="presParOf" srcId="{6D6F3278-FFCA-4CD5-92D0-A9B6E9458AFE}" destId="{081EE6AB-A00A-4963-A58C-DBFF405162E5}" srcOrd="0" destOrd="0" presId="urn:microsoft.com/office/officeart/2005/8/layout/process4"/>
    <dgm:cxn modelId="{1A07E9E4-5986-4D7F-B9F8-47FEB66F7C4F}" type="presParOf" srcId="{D9644935-7B3A-4D98-A02D-5BD745E9C2BD}" destId="{207EA46E-79A7-420E-BE40-A0DF771D2025}" srcOrd="3" destOrd="0" presId="urn:microsoft.com/office/officeart/2005/8/layout/process4"/>
    <dgm:cxn modelId="{19EC821E-998D-42AD-B247-0BCE9240858A}" type="presParOf" srcId="{D9644935-7B3A-4D98-A02D-5BD745E9C2BD}" destId="{449B5575-A6DC-4F34-9E47-387C3FE9F3EB}" srcOrd="4" destOrd="0" presId="urn:microsoft.com/office/officeart/2005/8/layout/process4"/>
    <dgm:cxn modelId="{B496BF4F-2922-487A-8F02-F7548BC95341}" type="presParOf" srcId="{449B5575-A6DC-4F34-9E47-387C3FE9F3EB}" destId="{628AC975-868D-4DAC-9D19-23D380D9E71F}" srcOrd="0" destOrd="0" presId="urn:microsoft.com/office/officeart/2005/8/layout/process4"/>
    <dgm:cxn modelId="{CD9F5E4D-6C8E-4D12-9065-D13FCD00CD10}" type="presParOf" srcId="{449B5575-A6DC-4F34-9E47-387C3FE9F3EB}" destId="{6EE474E9-919F-42D3-94F5-D398540C33E0}" srcOrd="1" destOrd="0" presId="urn:microsoft.com/office/officeart/2005/8/layout/process4"/>
    <dgm:cxn modelId="{92FF5ADD-0213-43AA-88EF-D18296597F4E}" type="presParOf" srcId="{449B5575-A6DC-4F34-9E47-387C3FE9F3EB}" destId="{B87BF88B-AF25-4222-8CAE-CA9592D1B13F}" srcOrd="2" destOrd="0" presId="urn:microsoft.com/office/officeart/2005/8/layout/process4"/>
    <dgm:cxn modelId="{364767D9-07C5-4779-908A-7F92564E4DFD}" type="presParOf" srcId="{B87BF88B-AF25-4222-8CAE-CA9592D1B13F}" destId="{2E522717-8370-48E3-839A-DAF992C4CF92}"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388B0E6-C5BD-4136-B6BE-408179EDEF05}" type="doc">
      <dgm:prSet loTypeId="urn:microsoft.com/office/officeart/2005/8/layout/vList5" loCatId="list" qsTypeId="urn:microsoft.com/office/officeart/2005/8/quickstyle/simple2" qsCatId="simple" csTypeId="urn:microsoft.com/office/officeart/2005/8/colors/accent2_1" csCatId="accent2" phldr="1"/>
      <dgm:spPr/>
      <dgm:t>
        <a:bodyPr/>
        <a:lstStyle/>
        <a:p>
          <a:pPr latinLnBrk="1"/>
          <a:endParaRPr lang="ko-KR" altLang="en-US"/>
        </a:p>
      </dgm:t>
    </dgm:pt>
    <dgm:pt modelId="{C1E2660B-B7CD-440C-BB6B-1761F69E52F1}">
      <dgm:prSet phldrT="[텍스트]">
        <dgm:style>
          <a:lnRef idx="1">
            <a:schemeClr val="accent2"/>
          </a:lnRef>
          <a:fillRef idx="2">
            <a:schemeClr val="accent2"/>
          </a:fillRef>
          <a:effectRef idx="1">
            <a:schemeClr val="accent2"/>
          </a:effectRef>
          <a:fontRef idx="minor">
            <a:schemeClr val="dk1"/>
          </a:fontRef>
        </dgm:style>
      </dgm:prSet>
      <dgm:spPr/>
      <dgm:t>
        <a:bodyPr/>
        <a:lstStyle/>
        <a:p>
          <a:pPr latinLnBrk="1"/>
          <a:r>
            <a:rPr lang="en-US" altLang="ko-KR" dirty="0" smtClean="0">
              <a:latin typeface="한컴 윤고딕 230" pitchFamily="18" charset="-127"/>
              <a:ea typeface="한컴 윤고딕 230" pitchFamily="18" charset="-127"/>
            </a:rPr>
            <a:t>‘</a:t>
          </a:r>
          <a:r>
            <a:rPr lang="ko-KR" altLang="en-US" dirty="0" smtClean="0">
              <a:latin typeface="한컴 윤고딕 230" pitchFamily="18" charset="-127"/>
              <a:ea typeface="한컴 윤고딕 230" pitchFamily="18" charset="-127"/>
            </a:rPr>
            <a:t>포기한다</a:t>
          </a:r>
          <a:r>
            <a:rPr lang="en-US" altLang="ko-KR" dirty="0" smtClean="0">
              <a:latin typeface="한컴 윤고딕 230" pitchFamily="18" charset="-127"/>
              <a:ea typeface="한컴 윤고딕 230" pitchFamily="18" charset="-127"/>
            </a:rPr>
            <a:t>’  →  ‘</a:t>
          </a:r>
          <a:r>
            <a:rPr lang="ko-KR" altLang="en-US" dirty="0" smtClean="0">
              <a:latin typeface="한컴 윤고딕 230" pitchFamily="18" charset="-127"/>
              <a:ea typeface="한컴 윤고딕 230" pitchFamily="18" charset="-127"/>
            </a:rPr>
            <a:t>거문도</a:t>
          </a:r>
          <a:r>
            <a:rPr lang="en-US" altLang="ko-KR" dirty="0" smtClean="0">
              <a:latin typeface="한컴 윤고딕 230" pitchFamily="18" charset="-127"/>
              <a:ea typeface="한컴 윤고딕 230" pitchFamily="18" charset="-127"/>
            </a:rPr>
            <a:t>, </a:t>
          </a:r>
          <a:r>
            <a:rPr lang="ko-KR" altLang="en-US" dirty="0" smtClean="0">
              <a:latin typeface="한컴 윤고딕 230" pitchFamily="18" charset="-127"/>
              <a:ea typeface="한컴 윤고딕 230" pitchFamily="18" charset="-127"/>
            </a:rPr>
            <a:t>울릉도</a:t>
          </a:r>
          <a:r>
            <a:rPr lang="en-US" altLang="ko-KR" dirty="0" smtClean="0">
              <a:latin typeface="한컴 윤고딕 230" pitchFamily="18" charset="-127"/>
              <a:ea typeface="한컴 윤고딕 230" pitchFamily="18" charset="-127"/>
            </a:rPr>
            <a:t>, </a:t>
          </a:r>
          <a:r>
            <a:rPr lang="ko-KR" altLang="en-US" b="1" dirty="0" smtClean="0">
              <a:latin typeface="한컴 윤고딕 230" pitchFamily="18" charset="-127"/>
              <a:ea typeface="한컴 윤고딕 230" pitchFamily="18" charset="-127"/>
            </a:rPr>
            <a:t>독도</a:t>
          </a:r>
          <a:r>
            <a:rPr lang="ko-KR" altLang="en-US" dirty="0" smtClean="0">
              <a:latin typeface="한컴 윤고딕 230" pitchFamily="18" charset="-127"/>
              <a:ea typeface="한컴 윤고딕 230" pitchFamily="18" charset="-127"/>
            </a:rPr>
            <a:t> 및 파랑도 등 일본의 모든 권리</a:t>
          </a:r>
          <a:r>
            <a:rPr lang="en-US" altLang="ko-KR" dirty="0" smtClean="0">
              <a:latin typeface="한컴 윤고딕 230" pitchFamily="18" charset="-127"/>
              <a:ea typeface="한컴 윤고딕 230" pitchFamily="18" charset="-127"/>
            </a:rPr>
            <a:t>, </a:t>
          </a:r>
          <a:r>
            <a:rPr lang="ko-KR" altLang="en-US" dirty="0" smtClean="0">
              <a:latin typeface="한컴 윤고딕 230" pitchFamily="18" charset="-127"/>
              <a:ea typeface="한컴 윤고딕 230" pitchFamily="18" charset="-127"/>
            </a:rPr>
            <a:t>주권 및 청구권 포기한다</a:t>
          </a:r>
          <a:r>
            <a:rPr lang="en-US" altLang="ko-KR" dirty="0" smtClean="0">
              <a:latin typeface="한컴 윤고딕 230" pitchFamily="18" charset="-127"/>
              <a:ea typeface="한컴 윤고딕 230" pitchFamily="18" charset="-127"/>
            </a:rPr>
            <a:t>’</a:t>
          </a:r>
          <a:endParaRPr lang="ko-KR" altLang="en-US" dirty="0">
            <a:latin typeface="한컴 윤고딕 230" pitchFamily="18" charset="-127"/>
            <a:ea typeface="한컴 윤고딕 230" pitchFamily="18" charset="-127"/>
          </a:endParaRPr>
        </a:p>
      </dgm:t>
    </dgm:pt>
    <dgm:pt modelId="{A6518D17-3EF2-4AA8-AAD1-9A0E1115A104}" type="parTrans" cxnId="{B6C01710-1C1C-4002-A09A-64DCBF319B1B}">
      <dgm:prSet/>
      <dgm:spPr/>
      <dgm:t>
        <a:bodyPr/>
        <a:lstStyle/>
        <a:p>
          <a:pPr latinLnBrk="1"/>
          <a:endParaRPr lang="ko-KR" altLang="en-US"/>
        </a:p>
      </dgm:t>
    </dgm:pt>
    <dgm:pt modelId="{89770378-8A35-4DC8-A246-AD316DA3CF7A}" type="sibTrans" cxnId="{B6C01710-1C1C-4002-A09A-64DCBF319B1B}">
      <dgm:prSet/>
      <dgm:spPr/>
      <dgm:t>
        <a:bodyPr/>
        <a:lstStyle/>
        <a:p>
          <a:pPr latinLnBrk="1"/>
          <a:endParaRPr lang="ko-KR" altLang="en-US"/>
        </a:p>
      </dgm:t>
    </dgm:pt>
    <dgm:pt modelId="{500EF2A1-2F4A-45E5-BEA1-9353CB3C61E0}" type="pres">
      <dgm:prSet presAssocID="{4388B0E6-C5BD-4136-B6BE-408179EDEF05}" presName="Name0" presStyleCnt="0">
        <dgm:presLayoutVars>
          <dgm:dir/>
          <dgm:animLvl val="lvl"/>
          <dgm:resizeHandles val="exact"/>
        </dgm:presLayoutVars>
      </dgm:prSet>
      <dgm:spPr/>
      <dgm:t>
        <a:bodyPr/>
        <a:lstStyle/>
        <a:p>
          <a:pPr latinLnBrk="1"/>
          <a:endParaRPr lang="ko-KR" altLang="en-US"/>
        </a:p>
      </dgm:t>
    </dgm:pt>
    <dgm:pt modelId="{824426F0-9289-4557-972E-1BCEB07EDD0A}" type="pres">
      <dgm:prSet presAssocID="{C1E2660B-B7CD-440C-BB6B-1761F69E52F1}" presName="linNode" presStyleCnt="0"/>
      <dgm:spPr/>
    </dgm:pt>
    <dgm:pt modelId="{EAC39A7D-B9AD-4BB6-B68E-1F75D0712597}" type="pres">
      <dgm:prSet presAssocID="{C1E2660B-B7CD-440C-BB6B-1761F69E52F1}" presName="parentText" presStyleLbl="node1" presStyleIdx="0" presStyleCnt="1" custScaleX="266841">
        <dgm:presLayoutVars>
          <dgm:chMax val="1"/>
          <dgm:bulletEnabled val="1"/>
        </dgm:presLayoutVars>
      </dgm:prSet>
      <dgm:spPr/>
      <dgm:t>
        <a:bodyPr/>
        <a:lstStyle/>
        <a:p>
          <a:pPr latinLnBrk="1"/>
          <a:endParaRPr lang="ko-KR" altLang="en-US"/>
        </a:p>
      </dgm:t>
    </dgm:pt>
  </dgm:ptLst>
  <dgm:cxnLst>
    <dgm:cxn modelId="{B6C01710-1C1C-4002-A09A-64DCBF319B1B}" srcId="{4388B0E6-C5BD-4136-B6BE-408179EDEF05}" destId="{C1E2660B-B7CD-440C-BB6B-1761F69E52F1}" srcOrd="0" destOrd="0" parTransId="{A6518D17-3EF2-4AA8-AAD1-9A0E1115A104}" sibTransId="{89770378-8A35-4DC8-A246-AD316DA3CF7A}"/>
    <dgm:cxn modelId="{C247ABBC-E30F-49A6-8094-96AEF6C4F924}" type="presOf" srcId="{4388B0E6-C5BD-4136-B6BE-408179EDEF05}" destId="{500EF2A1-2F4A-45E5-BEA1-9353CB3C61E0}" srcOrd="0" destOrd="0" presId="urn:microsoft.com/office/officeart/2005/8/layout/vList5"/>
    <dgm:cxn modelId="{B955303B-0773-4A64-AB9A-16D9264018EF}" type="presOf" srcId="{C1E2660B-B7CD-440C-BB6B-1761F69E52F1}" destId="{EAC39A7D-B9AD-4BB6-B68E-1F75D0712597}" srcOrd="0" destOrd="0" presId="urn:microsoft.com/office/officeart/2005/8/layout/vList5"/>
    <dgm:cxn modelId="{4A7D48C1-9E51-4906-82FF-B86A6AB382F4}" type="presParOf" srcId="{500EF2A1-2F4A-45E5-BEA1-9353CB3C61E0}" destId="{824426F0-9289-4557-972E-1BCEB07EDD0A}" srcOrd="0" destOrd="0" presId="urn:microsoft.com/office/officeart/2005/8/layout/vList5"/>
    <dgm:cxn modelId="{E42FF67E-3164-4B70-96D5-EDC86C030B19}" type="presParOf" srcId="{824426F0-9289-4557-972E-1BCEB07EDD0A}" destId="{EAC39A7D-B9AD-4BB6-B68E-1F75D0712597}" srcOrd="0" destOrd="0" presId="urn:microsoft.com/office/officeart/2005/8/layout/vList5"/>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0862DF3-DC89-4A1F-A573-2D940202E833}">
      <dsp:nvSpPr>
        <dsp:cNvPr id="0" name=""/>
        <dsp:cNvSpPr/>
      </dsp:nvSpPr>
      <dsp:spPr>
        <a:xfrm>
          <a:off x="0" y="49960"/>
          <a:ext cx="6851650" cy="1035230"/>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latinLnBrk="1">
            <a:lnSpc>
              <a:spcPct val="90000"/>
            </a:lnSpc>
            <a:spcBef>
              <a:spcPct val="0"/>
            </a:spcBef>
            <a:spcAft>
              <a:spcPct val="35000"/>
            </a:spcAft>
          </a:pPr>
          <a:r>
            <a:rPr lang="en-US" altLang="ko-KR" sz="3300" kern="1200" dirty="0" smtClean="0"/>
            <a:t>1. 2</a:t>
          </a:r>
          <a:r>
            <a:rPr lang="ko-KR" altLang="en-US" sz="3300" kern="1200" dirty="0" smtClean="0"/>
            <a:t>차 세계 대전의 원인과 경과</a:t>
          </a:r>
          <a:endParaRPr lang="ko-KR" altLang="en-US" sz="3300" kern="1200" dirty="0"/>
        </a:p>
      </dsp:txBody>
      <dsp:txXfrm>
        <a:off x="0" y="49960"/>
        <a:ext cx="6851650" cy="1035230"/>
      </dsp:txXfrm>
    </dsp:sp>
    <dsp:sp modelId="{F2FB02EC-68D4-4927-BA60-7F3B6369824F}">
      <dsp:nvSpPr>
        <dsp:cNvPr id="0" name=""/>
        <dsp:cNvSpPr/>
      </dsp:nvSpPr>
      <dsp:spPr>
        <a:xfrm>
          <a:off x="0" y="1180230"/>
          <a:ext cx="6851650" cy="1035230"/>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latinLnBrk="1">
            <a:lnSpc>
              <a:spcPct val="90000"/>
            </a:lnSpc>
            <a:spcBef>
              <a:spcPct val="0"/>
            </a:spcBef>
            <a:spcAft>
              <a:spcPct val="35000"/>
            </a:spcAft>
          </a:pPr>
          <a:r>
            <a:rPr lang="en-US" altLang="ko-KR" sz="3300" kern="1200" dirty="0" smtClean="0"/>
            <a:t>2. </a:t>
          </a:r>
          <a:r>
            <a:rPr lang="ko-KR" altLang="en-US" sz="3300" kern="1200" dirty="0" smtClean="0"/>
            <a:t>일본의 진주만 공습</a:t>
          </a:r>
          <a:endParaRPr lang="ko-KR" altLang="en-US" sz="3300" kern="1200" dirty="0"/>
        </a:p>
      </dsp:txBody>
      <dsp:txXfrm>
        <a:off x="0" y="1180230"/>
        <a:ext cx="6851650" cy="1035230"/>
      </dsp:txXfrm>
    </dsp:sp>
    <dsp:sp modelId="{25F6DB14-D443-4AEC-B274-7AF3B30F4957}">
      <dsp:nvSpPr>
        <dsp:cNvPr id="0" name=""/>
        <dsp:cNvSpPr/>
      </dsp:nvSpPr>
      <dsp:spPr>
        <a:xfrm>
          <a:off x="0" y="2310501"/>
          <a:ext cx="6851650" cy="1035230"/>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latinLnBrk="1">
            <a:lnSpc>
              <a:spcPct val="90000"/>
            </a:lnSpc>
            <a:spcBef>
              <a:spcPct val="0"/>
            </a:spcBef>
            <a:spcAft>
              <a:spcPct val="35000"/>
            </a:spcAft>
          </a:pPr>
          <a:r>
            <a:rPr lang="en-US" altLang="ko-KR" sz="3300" kern="1200" dirty="0" smtClean="0"/>
            <a:t>3. </a:t>
          </a:r>
          <a:r>
            <a:rPr lang="ko-KR" altLang="en-US" sz="3300" kern="1200" dirty="0" smtClean="0"/>
            <a:t>일본의 패전과 점령 통치</a:t>
          </a:r>
          <a:endParaRPr lang="ko-KR" altLang="en-US" sz="3300" kern="1200" dirty="0"/>
        </a:p>
      </dsp:txBody>
      <dsp:txXfrm>
        <a:off x="0" y="2310501"/>
        <a:ext cx="6851650" cy="1035230"/>
      </dsp:txXfrm>
    </dsp:sp>
    <dsp:sp modelId="{1CC2FFE9-3098-40DA-96D9-751F4A472200}">
      <dsp:nvSpPr>
        <dsp:cNvPr id="0" name=""/>
        <dsp:cNvSpPr/>
      </dsp:nvSpPr>
      <dsp:spPr>
        <a:xfrm>
          <a:off x="0" y="3440772"/>
          <a:ext cx="6851650" cy="1035230"/>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latinLnBrk="1">
            <a:lnSpc>
              <a:spcPct val="90000"/>
            </a:lnSpc>
            <a:spcBef>
              <a:spcPct val="0"/>
            </a:spcBef>
            <a:spcAft>
              <a:spcPct val="35000"/>
            </a:spcAft>
          </a:pPr>
          <a:r>
            <a:rPr lang="en-US" altLang="ko-KR" sz="3300" kern="1200" dirty="0" smtClean="0"/>
            <a:t>4. </a:t>
          </a:r>
          <a:r>
            <a:rPr lang="ko-KR" altLang="en-US" sz="3300" kern="1200" dirty="0" smtClean="0"/>
            <a:t>패전 후 일본의 성장</a:t>
          </a:r>
          <a:endParaRPr lang="ko-KR" altLang="en-US" sz="3300" kern="1200" dirty="0"/>
        </a:p>
      </dsp:txBody>
      <dsp:txXfrm>
        <a:off x="0" y="3440772"/>
        <a:ext cx="6851650" cy="103523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0862DF3-DC89-4A1F-A573-2D940202E833}">
      <dsp:nvSpPr>
        <dsp:cNvPr id="0" name=""/>
        <dsp:cNvSpPr/>
      </dsp:nvSpPr>
      <dsp:spPr>
        <a:xfrm>
          <a:off x="0" y="215608"/>
          <a:ext cx="6851650" cy="1286195"/>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latinLnBrk="1">
            <a:lnSpc>
              <a:spcPct val="90000"/>
            </a:lnSpc>
            <a:spcBef>
              <a:spcPct val="0"/>
            </a:spcBef>
            <a:spcAft>
              <a:spcPct val="35000"/>
            </a:spcAft>
          </a:pPr>
          <a:r>
            <a:rPr lang="en-US" altLang="ko-KR" sz="4100" kern="1200" dirty="0" smtClean="0"/>
            <a:t>1. </a:t>
          </a:r>
          <a:r>
            <a:rPr lang="ko-KR" altLang="ko-KR" sz="4100" kern="1200" dirty="0" smtClean="0"/>
            <a:t>패전 이후의 생활터전</a:t>
          </a:r>
          <a:endParaRPr lang="ko-KR" altLang="en-US" sz="4100" kern="1200" dirty="0"/>
        </a:p>
      </dsp:txBody>
      <dsp:txXfrm>
        <a:off x="0" y="215608"/>
        <a:ext cx="6851650" cy="1286195"/>
      </dsp:txXfrm>
    </dsp:sp>
    <dsp:sp modelId="{8A6CBEAC-3F10-4FC0-999A-3CB2149CD90F}">
      <dsp:nvSpPr>
        <dsp:cNvPr id="0" name=""/>
        <dsp:cNvSpPr/>
      </dsp:nvSpPr>
      <dsp:spPr>
        <a:xfrm>
          <a:off x="0" y="1619973"/>
          <a:ext cx="6851650" cy="1286195"/>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latinLnBrk="1">
            <a:lnSpc>
              <a:spcPct val="90000"/>
            </a:lnSpc>
            <a:spcBef>
              <a:spcPct val="0"/>
            </a:spcBef>
            <a:spcAft>
              <a:spcPct val="35000"/>
            </a:spcAft>
          </a:pPr>
          <a:r>
            <a:rPr lang="en-US" altLang="ko-KR" sz="4100" kern="1200" dirty="0" smtClean="0"/>
            <a:t>2. </a:t>
          </a:r>
          <a:r>
            <a:rPr lang="ko-KR" altLang="en-US" sz="4100" b="1" kern="1200" dirty="0" smtClean="0">
              <a:latin typeface="HY중고딕" pitchFamily="18" charset="-127"/>
              <a:ea typeface="HY중고딕" pitchFamily="18" charset="-127"/>
            </a:rPr>
            <a:t>패전 이후 국민들의 모습</a:t>
          </a:r>
          <a:endParaRPr lang="ko-KR" altLang="en-US" sz="4100" kern="1200" dirty="0"/>
        </a:p>
      </dsp:txBody>
      <dsp:txXfrm>
        <a:off x="0" y="1619973"/>
        <a:ext cx="6851650" cy="1286195"/>
      </dsp:txXfrm>
    </dsp:sp>
    <dsp:sp modelId="{F2FB02EC-68D4-4927-BA60-7F3B6369824F}">
      <dsp:nvSpPr>
        <dsp:cNvPr id="0" name=""/>
        <dsp:cNvSpPr/>
      </dsp:nvSpPr>
      <dsp:spPr>
        <a:xfrm>
          <a:off x="0" y="3024159"/>
          <a:ext cx="6851650" cy="1286195"/>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latinLnBrk="1">
            <a:lnSpc>
              <a:spcPct val="90000"/>
            </a:lnSpc>
            <a:spcBef>
              <a:spcPct val="0"/>
            </a:spcBef>
            <a:spcAft>
              <a:spcPct val="35000"/>
            </a:spcAft>
          </a:pPr>
          <a:r>
            <a:rPr lang="en-US" altLang="ko-KR" sz="4100" kern="1200" dirty="0" smtClean="0"/>
            <a:t>3. </a:t>
          </a:r>
          <a:r>
            <a:rPr lang="ko-KR" altLang="ko-KR" sz="4100" kern="1200" dirty="0" smtClean="0"/>
            <a:t>굶주림과 빈곤</a:t>
          </a:r>
          <a:endParaRPr lang="ko-KR" altLang="en-US" sz="4100" kern="1200" dirty="0"/>
        </a:p>
      </dsp:txBody>
      <dsp:txXfrm>
        <a:off x="0" y="3024159"/>
        <a:ext cx="6851650" cy="128619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0862DF3-DC89-4A1F-A573-2D940202E833}">
      <dsp:nvSpPr>
        <dsp:cNvPr id="0" name=""/>
        <dsp:cNvSpPr/>
      </dsp:nvSpPr>
      <dsp:spPr>
        <a:xfrm>
          <a:off x="0" y="49960"/>
          <a:ext cx="6851650" cy="1035230"/>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latinLnBrk="1">
            <a:lnSpc>
              <a:spcPct val="90000"/>
            </a:lnSpc>
            <a:spcBef>
              <a:spcPct val="0"/>
            </a:spcBef>
            <a:spcAft>
              <a:spcPct val="35000"/>
            </a:spcAft>
          </a:pPr>
          <a:r>
            <a:rPr lang="en-US" altLang="ko-KR" sz="3300" kern="1200" dirty="0" smtClean="0"/>
            <a:t>1. </a:t>
          </a:r>
          <a:r>
            <a:rPr lang="ko-KR" altLang="en-US" sz="3300" kern="1200" dirty="0" smtClean="0"/>
            <a:t>일본의 패전</a:t>
          </a:r>
          <a:endParaRPr lang="ko-KR" altLang="en-US" sz="3300" kern="1200" dirty="0"/>
        </a:p>
      </dsp:txBody>
      <dsp:txXfrm>
        <a:off x="0" y="49960"/>
        <a:ext cx="6851650" cy="1035230"/>
      </dsp:txXfrm>
    </dsp:sp>
    <dsp:sp modelId="{8A6CBEAC-3F10-4FC0-999A-3CB2149CD90F}">
      <dsp:nvSpPr>
        <dsp:cNvPr id="0" name=""/>
        <dsp:cNvSpPr/>
      </dsp:nvSpPr>
      <dsp:spPr>
        <a:xfrm>
          <a:off x="0" y="1180303"/>
          <a:ext cx="6851650" cy="1035230"/>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latinLnBrk="1">
            <a:lnSpc>
              <a:spcPct val="90000"/>
            </a:lnSpc>
            <a:spcBef>
              <a:spcPct val="0"/>
            </a:spcBef>
            <a:spcAft>
              <a:spcPct val="35000"/>
            </a:spcAft>
          </a:pPr>
          <a:r>
            <a:rPr lang="en-US" altLang="ko-KR" sz="3300" kern="1200" dirty="0" smtClean="0"/>
            <a:t>2. </a:t>
          </a:r>
          <a:r>
            <a:rPr lang="ko-KR" altLang="en-US" sz="3300" kern="1200" dirty="0" smtClean="0"/>
            <a:t>전쟁 후 일본</a:t>
          </a:r>
          <a:endParaRPr lang="ko-KR" altLang="en-US" sz="3300" kern="1200" dirty="0"/>
        </a:p>
      </dsp:txBody>
      <dsp:txXfrm>
        <a:off x="0" y="1180303"/>
        <a:ext cx="6851650" cy="1035230"/>
      </dsp:txXfrm>
    </dsp:sp>
    <dsp:sp modelId="{F2FB02EC-68D4-4927-BA60-7F3B6369824F}">
      <dsp:nvSpPr>
        <dsp:cNvPr id="0" name=""/>
        <dsp:cNvSpPr/>
      </dsp:nvSpPr>
      <dsp:spPr>
        <a:xfrm>
          <a:off x="0" y="2310501"/>
          <a:ext cx="6851650" cy="1035230"/>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latinLnBrk="1">
            <a:lnSpc>
              <a:spcPct val="90000"/>
            </a:lnSpc>
            <a:spcBef>
              <a:spcPct val="0"/>
            </a:spcBef>
            <a:spcAft>
              <a:spcPct val="35000"/>
            </a:spcAft>
          </a:pPr>
          <a:r>
            <a:rPr lang="en-US" altLang="ko-KR" sz="3300" kern="1200" dirty="0" smtClean="0"/>
            <a:t>3. 3</a:t>
          </a:r>
          <a:r>
            <a:rPr lang="ko-KR" altLang="en-US" sz="3300" kern="1200" dirty="0" smtClean="0"/>
            <a:t>대 경제 개혁</a:t>
          </a:r>
          <a:endParaRPr lang="ko-KR" altLang="en-US" sz="3300" kern="1200" dirty="0"/>
        </a:p>
      </dsp:txBody>
      <dsp:txXfrm>
        <a:off x="0" y="2310501"/>
        <a:ext cx="6851650" cy="1035230"/>
      </dsp:txXfrm>
    </dsp:sp>
    <dsp:sp modelId="{25F6DB14-D443-4AEC-B274-7AF3B30F4957}">
      <dsp:nvSpPr>
        <dsp:cNvPr id="0" name=""/>
        <dsp:cNvSpPr/>
      </dsp:nvSpPr>
      <dsp:spPr>
        <a:xfrm>
          <a:off x="0" y="3440772"/>
          <a:ext cx="6851650" cy="1035230"/>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latinLnBrk="1">
            <a:lnSpc>
              <a:spcPct val="90000"/>
            </a:lnSpc>
            <a:spcBef>
              <a:spcPct val="0"/>
            </a:spcBef>
            <a:spcAft>
              <a:spcPct val="35000"/>
            </a:spcAft>
          </a:pPr>
          <a:r>
            <a:rPr lang="en-US" altLang="ko-KR" sz="3300" kern="1200" dirty="0" smtClean="0"/>
            <a:t>4. </a:t>
          </a:r>
          <a:r>
            <a:rPr lang="ko-KR" altLang="en-US" sz="3300" kern="1200" dirty="0" smtClean="0"/>
            <a:t>일본 경제의 부활</a:t>
          </a:r>
          <a:endParaRPr lang="ko-KR" altLang="en-US" sz="3300" kern="1200" dirty="0"/>
        </a:p>
      </dsp:txBody>
      <dsp:txXfrm>
        <a:off x="0" y="3440772"/>
        <a:ext cx="6851650" cy="103523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0862DF3-DC89-4A1F-A573-2D940202E833}">
      <dsp:nvSpPr>
        <dsp:cNvPr id="0" name=""/>
        <dsp:cNvSpPr/>
      </dsp:nvSpPr>
      <dsp:spPr>
        <a:xfrm>
          <a:off x="0" y="74130"/>
          <a:ext cx="6851650" cy="815636"/>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latinLnBrk="1">
            <a:lnSpc>
              <a:spcPct val="90000"/>
            </a:lnSpc>
            <a:spcBef>
              <a:spcPct val="0"/>
            </a:spcBef>
            <a:spcAft>
              <a:spcPct val="35000"/>
            </a:spcAft>
          </a:pPr>
          <a:r>
            <a:rPr lang="en-US" altLang="ko-KR" sz="2600" kern="1200" dirty="0" smtClean="0"/>
            <a:t>1. </a:t>
          </a:r>
          <a:r>
            <a:rPr lang="ja-JP" altLang="en-US" sz="2600" kern="1200" dirty="0" smtClean="0"/>
            <a:t>東久邇宮（ひがしくにのみや） 내각</a:t>
          </a:r>
          <a:endParaRPr lang="ko-KR" altLang="en-US" sz="2600" kern="1200" dirty="0"/>
        </a:p>
      </dsp:txBody>
      <dsp:txXfrm>
        <a:off x="0" y="74130"/>
        <a:ext cx="6851650" cy="815636"/>
      </dsp:txXfrm>
    </dsp:sp>
    <dsp:sp modelId="{8A6CBEAC-3F10-4FC0-999A-3CB2149CD90F}">
      <dsp:nvSpPr>
        <dsp:cNvPr id="0" name=""/>
        <dsp:cNvSpPr/>
      </dsp:nvSpPr>
      <dsp:spPr>
        <a:xfrm>
          <a:off x="0" y="964704"/>
          <a:ext cx="6851650" cy="815636"/>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latinLnBrk="1">
            <a:lnSpc>
              <a:spcPct val="90000"/>
            </a:lnSpc>
            <a:spcBef>
              <a:spcPct val="0"/>
            </a:spcBef>
            <a:spcAft>
              <a:spcPct val="35000"/>
            </a:spcAft>
          </a:pPr>
          <a:r>
            <a:rPr lang="en-US" altLang="ko-KR" sz="2600" kern="1200" dirty="0" smtClean="0"/>
            <a:t>2. </a:t>
          </a:r>
          <a:r>
            <a:rPr lang="ja-JP" altLang="en-US" sz="2600" kern="1200" dirty="0" smtClean="0"/>
            <a:t>幣原 喜重郎（しではら きじゅうろう） </a:t>
          </a:r>
          <a:r>
            <a:rPr lang="ko-KR" altLang="en-US" sz="2600" kern="1200" dirty="0" smtClean="0"/>
            <a:t>내각</a:t>
          </a:r>
          <a:endParaRPr lang="ko-KR" altLang="en-US" sz="2600" kern="1200" dirty="0"/>
        </a:p>
      </dsp:txBody>
      <dsp:txXfrm>
        <a:off x="0" y="964704"/>
        <a:ext cx="6851650" cy="815636"/>
      </dsp:txXfrm>
    </dsp:sp>
    <dsp:sp modelId="{F2FB02EC-68D4-4927-BA60-7F3B6369824F}">
      <dsp:nvSpPr>
        <dsp:cNvPr id="0" name=""/>
        <dsp:cNvSpPr/>
      </dsp:nvSpPr>
      <dsp:spPr>
        <a:xfrm>
          <a:off x="0" y="1855163"/>
          <a:ext cx="6851650" cy="815636"/>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latinLnBrk="1">
            <a:lnSpc>
              <a:spcPct val="90000"/>
            </a:lnSpc>
            <a:spcBef>
              <a:spcPct val="0"/>
            </a:spcBef>
            <a:spcAft>
              <a:spcPct val="35000"/>
            </a:spcAft>
          </a:pPr>
          <a:r>
            <a:rPr lang="en-US" altLang="ko-KR" sz="2600" kern="1200" dirty="0" smtClean="0"/>
            <a:t>3. </a:t>
          </a:r>
          <a:r>
            <a:rPr lang="ja-JP" altLang="en-US" sz="2600" kern="1200" dirty="0" smtClean="0"/>
            <a:t>제</a:t>
          </a:r>
          <a:r>
            <a:rPr lang="en-US" altLang="ja-JP" sz="2600" kern="1200" dirty="0" smtClean="0"/>
            <a:t>1</a:t>
          </a:r>
          <a:r>
            <a:rPr lang="ja-JP" altLang="en-US" sz="2600" kern="1200" dirty="0" smtClean="0"/>
            <a:t>차 吉田 茂（よしだ しげる）내각</a:t>
          </a:r>
          <a:endParaRPr lang="ko-KR" altLang="en-US" sz="2600" kern="1200" dirty="0"/>
        </a:p>
      </dsp:txBody>
      <dsp:txXfrm>
        <a:off x="0" y="1855163"/>
        <a:ext cx="6851650" cy="815636"/>
      </dsp:txXfrm>
    </dsp:sp>
    <dsp:sp modelId="{25F6DB14-D443-4AEC-B274-7AF3B30F4957}">
      <dsp:nvSpPr>
        <dsp:cNvPr id="0" name=""/>
        <dsp:cNvSpPr/>
      </dsp:nvSpPr>
      <dsp:spPr>
        <a:xfrm>
          <a:off x="0" y="2745679"/>
          <a:ext cx="6851650" cy="815636"/>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latinLnBrk="1">
            <a:lnSpc>
              <a:spcPct val="90000"/>
            </a:lnSpc>
            <a:spcBef>
              <a:spcPct val="0"/>
            </a:spcBef>
            <a:spcAft>
              <a:spcPct val="35000"/>
            </a:spcAft>
          </a:pPr>
          <a:r>
            <a:rPr lang="en-US" altLang="ko-KR" sz="2600" kern="1200" dirty="0" smtClean="0"/>
            <a:t>4. </a:t>
          </a:r>
          <a:r>
            <a:rPr lang="ja-JP" altLang="en-US" sz="2600" kern="1200" dirty="0" smtClean="0"/>
            <a:t>片山 哲（かたやま てつ）</a:t>
          </a:r>
          <a:r>
            <a:rPr lang="ko-KR" altLang="en-US" sz="2600" kern="1200" dirty="0" smtClean="0"/>
            <a:t> </a:t>
          </a:r>
          <a:r>
            <a:rPr lang="ja-JP" altLang="en-US" sz="2600" kern="1200" dirty="0" smtClean="0"/>
            <a:t>내각</a:t>
          </a:r>
          <a:endParaRPr lang="ko-KR" altLang="en-US" sz="2600" kern="1200" dirty="0"/>
        </a:p>
      </dsp:txBody>
      <dsp:txXfrm>
        <a:off x="0" y="2745679"/>
        <a:ext cx="6851650" cy="815636"/>
      </dsp:txXfrm>
    </dsp:sp>
    <dsp:sp modelId="{1CC2FFE9-3098-40DA-96D9-751F4A472200}">
      <dsp:nvSpPr>
        <dsp:cNvPr id="0" name=""/>
        <dsp:cNvSpPr/>
      </dsp:nvSpPr>
      <dsp:spPr>
        <a:xfrm>
          <a:off x="0" y="3636195"/>
          <a:ext cx="6851650" cy="815636"/>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latinLnBrk="1">
            <a:lnSpc>
              <a:spcPct val="90000"/>
            </a:lnSpc>
            <a:spcBef>
              <a:spcPct val="0"/>
            </a:spcBef>
            <a:spcAft>
              <a:spcPct val="35000"/>
            </a:spcAft>
          </a:pPr>
          <a:r>
            <a:rPr lang="en-US" altLang="ko-KR" sz="2600" kern="1200" dirty="0" smtClean="0"/>
            <a:t>5. </a:t>
          </a:r>
          <a:r>
            <a:rPr lang="ja-JP" altLang="en-US" sz="2600" kern="1200" dirty="0" smtClean="0"/>
            <a:t>芦田 均（あしだ ひとし） 내각</a:t>
          </a:r>
          <a:endParaRPr lang="ko-KR" altLang="en-US" sz="2600" kern="1200" dirty="0"/>
        </a:p>
      </dsp:txBody>
      <dsp:txXfrm>
        <a:off x="0" y="3636195"/>
        <a:ext cx="6851650" cy="815636"/>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0862DF3-DC89-4A1F-A573-2D940202E833}">
      <dsp:nvSpPr>
        <dsp:cNvPr id="0" name=""/>
        <dsp:cNvSpPr/>
      </dsp:nvSpPr>
      <dsp:spPr>
        <a:xfrm>
          <a:off x="0" y="74130"/>
          <a:ext cx="6851650" cy="815636"/>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latinLnBrk="1">
            <a:lnSpc>
              <a:spcPct val="90000"/>
            </a:lnSpc>
            <a:spcBef>
              <a:spcPct val="0"/>
            </a:spcBef>
            <a:spcAft>
              <a:spcPct val="35000"/>
            </a:spcAft>
          </a:pPr>
          <a:r>
            <a:rPr lang="en-US" altLang="ko-KR" sz="2600" kern="1200" dirty="0" smtClean="0"/>
            <a:t>6. </a:t>
          </a:r>
          <a:r>
            <a:rPr lang="ja-JP" altLang="en-US" sz="2600" kern="1200" dirty="0" smtClean="0"/>
            <a:t>제</a:t>
          </a:r>
          <a:r>
            <a:rPr lang="en-US" altLang="ja-JP" sz="2600" kern="1200" dirty="0" smtClean="0"/>
            <a:t>2</a:t>
          </a:r>
          <a:r>
            <a:rPr lang="ja-JP" altLang="en-US" sz="2600" kern="1200" dirty="0" smtClean="0"/>
            <a:t>차 吉田 茂（よしだ しげる）내각</a:t>
          </a:r>
          <a:endParaRPr lang="ko-KR" altLang="en-US" sz="2600" kern="1200" dirty="0"/>
        </a:p>
      </dsp:txBody>
      <dsp:txXfrm>
        <a:off x="0" y="74130"/>
        <a:ext cx="6851650" cy="815636"/>
      </dsp:txXfrm>
    </dsp:sp>
    <dsp:sp modelId="{8A6CBEAC-3F10-4FC0-999A-3CB2149CD90F}">
      <dsp:nvSpPr>
        <dsp:cNvPr id="0" name=""/>
        <dsp:cNvSpPr/>
      </dsp:nvSpPr>
      <dsp:spPr>
        <a:xfrm>
          <a:off x="0" y="964704"/>
          <a:ext cx="6851650" cy="815636"/>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latinLnBrk="1">
            <a:lnSpc>
              <a:spcPct val="90000"/>
            </a:lnSpc>
            <a:spcBef>
              <a:spcPct val="0"/>
            </a:spcBef>
            <a:spcAft>
              <a:spcPct val="35000"/>
            </a:spcAft>
          </a:pPr>
          <a:r>
            <a:rPr lang="en-US" altLang="ko-KR" sz="2600" kern="1200" dirty="0" smtClean="0"/>
            <a:t>7. </a:t>
          </a:r>
          <a:r>
            <a:rPr lang="ja-JP" altLang="en-US" sz="2600" kern="1200" dirty="0" smtClean="0"/>
            <a:t>제</a:t>
          </a:r>
          <a:r>
            <a:rPr lang="en-US" altLang="ja-JP" sz="2600" kern="1200" dirty="0" smtClean="0"/>
            <a:t>3</a:t>
          </a:r>
          <a:r>
            <a:rPr lang="ja-JP" altLang="en-US" sz="2600" kern="1200" dirty="0" smtClean="0"/>
            <a:t>차 吉田 茂（よしだ しげる）내각</a:t>
          </a:r>
          <a:endParaRPr lang="ko-KR" altLang="en-US" sz="2600" kern="1200" dirty="0"/>
        </a:p>
      </dsp:txBody>
      <dsp:txXfrm>
        <a:off x="0" y="964704"/>
        <a:ext cx="6851650" cy="815636"/>
      </dsp:txXfrm>
    </dsp:sp>
    <dsp:sp modelId="{F2FB02EC-68D4-4927-BA60-7F3B6369824F}">
      <dsp:nvSpPr>
        <dsp:cNvPr id="0" name=""/>
        <dsp:cNvSpPr/>
      </dsp:nvSpPr>
      <dsp:spPr>
        <a:xfrm>
          <a:off x="0" y="1855163"/>
          <a:ext cx="6851650" cy="815636"/>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latinLnBrk="1">
            <a:lnSpc>
              <a:spcPct val="90000"/>
            </a:lnSpc>
            <a:spcBef>
              <a:spcPct val="0"/>
            </a:spcBef>
            <a:spcAft>
              <a:spcPct val="35000"/>
            </a:spcAft>
          </a:pPr>
          <a:r>
            <a:rPr lang="en-US" altLang="ko-KR" sz="2600" kern="1200" dirty="0" smtClean="0"/>
            <a:t>8.</a:t>
          </a:r>
          <a:r>
            <a:rPr lang="ja-JP" altLang="en-US" sz="2600" kern="1200" dirty="0" smtClean="0"/>
            <a:t>제</a:t>
          </a:r>
          <a:r>
            <a:rPr lang="en-US" altLang="ja-JP" sz="2600" kern="1200" dirty="0" smtClean="0"/>
            <a:t>4</a:t>
          </a:r>
          <a:r>
            <a:rPr lang="ja-JP" altLang="en-US" sz="2600" kern="1200" dirty="0" smtClean="0"/>
            <a:t>차 吉田 茂（よしだ しげる）내각</a:t>
          </a:r>
          <a:endParaRPr lang="ko-KR" altLang="en-US" sz="2600" kern="1200" dirty="0"/>
        </a:p>
      </dsp:txBody>
      <dsp:txXfrm>
        <a:off x="0" y="1855163"/>
        <a:ext cx="6851650" cy="815636"/>
      </dsp:txXfrm>
    </dsp:sp>
    <dsp:sp modelId="{25F6DB14-D443-4AEC-B274-7AF3B30F4957}">
      <dsp:nvSpPr>
        <dsp:cNvPr id="0" name=""/>
        <dsp:cNvSpPr/>
      </dsp:nvSpPr>
      <dsp:spPr>
        <a:xfrm>
          <a:off x="0" y="2745679"/>
          <a:ext cx="6851650" cy="815636"/>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latinLnBrk="1">
            <a:lnSpc>
              <a:spcPct val="90000"/>
            </a:lnSpc>
            <a:spcBef>
              <a:spcPct val="0"/>
            </a:spcBef>
            <a:spcAft>
              <a:spcPct val="35000"/>
            </a:spcAft>
          </a:pPr>
          <a:r>
            <a:rPr lang="en-US" altLang="ko-KR" sz="2600" kern="1200" dirty="0" smtClean="0"/>
            <a:t>9. </a:t>
          </a:r>
          <a:r>
            <a:rPr lang="ja-JP" altLang="en-US" sz="2600" kern="1200" dirty="0" smtClean="0"/>
            <a:t>제</a:t>
          </a:r>
          <a:r>
            <a:rPr lang="en-US" altLang="ja-JP" sz="2600" kern="1200" dirty="0" smtClean="0"/>
            <a:t>5</a:t>
          </a:r>
          <a:r>
            <a:rPr lang="ja-JP" altLang="en-US" sz="2600" kern="1200" dirty="0" smtClean="0"/>
            <a:t>차 吉田 茂（よしだ しげる）내각</a:t>
          </a:r>
          <a:endParaRPr lang="ko-KR" altLang="en-US" sz="2600" kern="1200" dirty="0"/>
        </a:p>
      </dsp:txBody>
      <dsp:txXfrm>
        <a:off x="0" y="2745679"/>
        <a:ext cx="6851650" cy="815636"/>
      </dsp:txXfrm>
    </dsp:sp>
    <dsp:sp modelId="{1CC2FFE9-3098-40DA-96D9-751F4A472200}">
      <dsp:nvSpPr>
        <dsp:cNvPr id="0" name=""/>
        <dsp:cNvSpPr/>
      </dsp:nvSpPr>
      <dsp:spPr>
        <a:xfrm>
          <a:off x="0" y="3636195"/>
          <a:ext cx="6851650" cy="815636"/>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latinLnBrk="1">
            <a:lnSpc>
              <a:spcPct val="90000"/>
            </a:lnSpc>
            <a:spcBef>
              <a:spcPct val="0"/>
            </a:spcBef>
            <a:spcAft>
              <a:spcPct val="35000"/>
            </a:spcAft>
          </a:pPr>
          <a:r>
            <a:rPr lang="en-US" altLang="ko-KR" sz="2600" kern="1200" dirty="0" smtClean="0"/>
            <a:t>10. </a:t>
          </a:r>
          <a:r>
            <a:rPr lang="ko-KR" altLang="en-US" sz="2600" kern="1200" dirty="0" smtClean="0"/>
            <a:t>출처</a:t>
          </a:r>
          <a:endParaRPr lang="ko-KR" altLang="en-US" sz="2600" kern="1200" dirty="0"/>
        </a:p>
      </dsp:txBody>
      <dsp:txXfrm>
        <a:off x="0" y="3636195"/>
        <a:ext cx="6851650" cy="815636"/>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98E6B14-105A-48BC-9039-B30579966098}">
      <dsp:nvSpPr>
        <dsp:cNvPr id="0" name=""/>
        <dsp:cNvSpPr/>
      </dsp:nvSpPr>
      <dsp:spPr>
        <a:xfrm>
          <a:off x="4730" y="1147814"/>
          <a:ext cx="1530410" cy="2776468"/>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latinLnBrk="1">
            <a:lnSpc>
              <a:spcPct val="90000"/>
            </a:lnSpc>
            <a:spcBef>
              <a:spcPct val="0"/>
            </a:spcBef>
            <a:spcAft>
              <a:spcPct val="35000"/>
            </a:spcAft>
          </a:pPr>
          <a:r>
            <a:rPr lang="ko-KR" altLang="en-US" sz="1800" kern="1200" dirty="0" smtClean="0">
              <a:latin typeface="한컴 윤고딕 240" pitchFamily="18" charset="-127"/>
              <a:ea typeface="한컴 윤고딕 240" pitchFamily="18" charset="-127"/>
            </a:rPr>
            <a:t>미국</a:t>
          </a:r>
          <a:r>
            <a:rPr lang="en-US" altLang="ko-KR" sz="1800" kern="1200" dirty="0" smtClean="0">
              <a:latin typeface="한컴 윤고딕 240" pitchFamily="18" charset="-127"/>
              <a:ea typeface="한컴 윤고딕 240" pitchFamily="18" charset="-127"/>
            </a:rPr>
            <a:t>(</a:t>
          </a:r>
          <a:r>
            <a:rPr lang="ko-KR" altLang="en-US" sz="1800" kern="1200" dirty="0" err="1" smtClean="0">
              <a:latin typeface="한컴 윤고딕 240" pitchFamily="18" charset="-127"/>
              <a:ea typeface="한컴 윤고딕 240" pitchFamily="18" charset="-127"/>
            </a:rPr>
            <a:t>기초국</a:t>
          </a:r>
          <a:r>
            <a:rPr lang="en-US" altLang="ko-KR" sz="1800" kern="1200" dirty="0" smtClean="0">
              <a:latin typeface="한컴 윤고딕 240" pitchFamily="18" charset="-127"/>
              <a:ea typeface="한컴 윤고딕 240" pitchFamily="18" charset="-127"/>
            </a:rPr>
            <a:t>)</a:t>
          </a:r>
          <a:r>
            <a:rPr lang="ko-KR" altLang="en-US" sz="1800" kern="1200" dirty="0" smtClean="0">
              <a:latin typeface="한컴 윤고딕 240" pitchFamily="18" charset="-127"/>
              <a:ea typeface="한컴 윤고딕 240" pitchFamily="18" charset="-127"/>
            </a:rPr>
            <a:t> 초안 작성</a:t>
          </a:r>
          <a:endParaRPr lang="ko-KR" altLang="en-US" sz="1800" kern="1200" dirty="0">
            <a:latin typeface="한컴 윤고딕 240" pitchFamily="18" charset="-127"/>
            <a:ea typeface="한컴 윤고딕 240" pitchFamily="18" charset="-127"/>
          </a:endParaRPr>
        </a:p>
      </dsp:txBody>
      <dsp:txXfrm>
        <a:off x="4730" y="1147814"/>
        <a:ext cx="1530410" cy="2776468"/>
      </dsp:txXfrm>
    </dsp:sp>
    <dsp:sp modelId="{49127BA7-89A7-4FAF-91BA-3F16C6A25540}">
      <dsp:nvSpPr>
        <dsp:cNvPr id="0" name=""/>
        <dsp:cNvSpPr/>
      </dsp:nvSpPr>
      <dsp:spPr>
        <a:xfrm>
          <a:off x="1668144" y="2371124"/>
          <a:ext cx="281968" cy="329849"/>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latinLnBrk="1">
            <a:lnSpc>
              <a:spcPct val="90000"/>
            </a:lnSpc>
            <a:spcBef>
              <a:spcPct val="0"/>
            </a:spcBef>
            <a:spcAft>
              <a:spcPct val="35000"/>
            </a:spcAft>
          </a:pPr>
          <a:endParaRPr lang="ko-KR" altLang="en-US" sz="1800" kern="1200">
            <a:latin typeface="한컴 윤고딕 240" pitchFamily="18" charset="-127"/>
            <a:ea typeface="한컴 윤고딕 240" pitchFamily="18" charset="-127"/>
          </a:endParaRPr>
        </a:p>
      </dsp:txBody>
      <dsp:txXfrm>
        <a:off x="1668144" y="2371124"/>
        <a:ext cx="281968" cy="329849"/>
      </dsp:txXfrm>
    </dsp:sp>
    <dsp:sp modelId="{6B0A078F-5BB0-4765-AC9F-459E2AAFB006}">
      <dsp:nvSpPr>
        <dsp:cNvPr id="0" name=""/>
        <dsp:cNvSpPr/>
      </dsp:nvSpPr>
      <dsp:spPr>
        <a:xfrm>
          <a:off x="2067155" y="1147814"/>
          <a:ext cx="1330039" cy="2776468"/>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latinLnBrk="1">
            <a:lnSpc>
              <a:spcPct val="90000"/>
            </a:lnSpc>
            <a:spcBef>
              <a:spcPct val="0"/>
            </a:spcBef>
            <a:spcAft>
              <a:spcPct val="35000"/>
            </a:spcAft>
          </a:pPr>
          <a:r>
            <a:rPr lang="ko-KR" altLang="en-US" sz="1800" kern="1200" dirty="0" smtClean="0">
              <a:latin typeface="한컴 윤고딕 240" pitchFamily="18" charset="-127"/>
              <a:ea typeface="한컴 윤고딕 240" pitchFamily="18" charset="-127"/>
            </a:rPr>
            <a:t>연합국 </a:t>
          </a:r>
          <a:endParaRPr lang="en-US" altLang="ko-KR" sz="1800" kern="1200" dirty="0" smtClean="0">
            <a:latin typeface="한컴 윤고딕 240" pitchFamily="18" charset="-127"/>
            <a:ea typeface="한컴 윤고딕 240" pitchFamily="18" charset="-127"/>
          </a:endParaRPr>
        </a:p>
        <a:p>
          <a:pPr lvl="0" algn="ctr" defTabSz="800100" latinLnBrk="1">
            <a:lnSpc>
              <a:spcPct val="90000"/>
            </a:lnSpc>
            <a:spcBef>
              <a:spcPct val="0"/>
            </a:spcBef>
            <a:spcAft>
              <a:spcPct val="35000"/>
            </a:spcAft>
          </a:pPr>
          <a:r>
            <a:rPr lang="ko-KR" altLang="en-US" sz="1800" kern="1200" dirty="0" smtClean="0">
              <a:latin typeface="한컴 윤고딕 240" pitchFamily="18" charset="-127"/>
              <a:ea typeface="한컴 윤고딕 240" pitchFamily="18" charset="-127"/>
            </a:rPr>
            <a:t>의견</a:t>
          </a:r>
          <a:endParaRPr lang="ko-KR" altLang="en-US" sz="1800" kern="1200" dirty="0">
            <a:latin typeface="한컴 윤고딕 240" pitchFamily="18" charset="-127"/>
            <a:ea typeface="한컴 윤고딕 240" pitchFamily="18" charset="-127"/>
          </a:endParaRPr>
        </a:p>
      </dsp:txBody>
      <dsp:txXfrm>
        <a:off x="2067155" y="1147814"/>
        <a:ext cx="1330039" cy="2776468"/>
      </dsp:txXfrm>
    </dsp:sp>
    <dsp:sp modelId="{4D4898C1-234A-4DC7-B24D-D2020552C38F}">
      <dsp:nvSpPr>
        <dsp:cNvPr id="0" name=""/>
        <dsp:cNvSpPr/>
      </dsp:nvSpPr>
      <dsp:spPr>
        <a:xfrm>
          <a:off x="3530199" y="2371124"/>
          <a:ext cx="281968" cy="329849"/>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latinLnBrk="1">
            <a:lnSpc>
              <a:spcPct val="90000"/>
            </a:lnSpc>
            <a:spcBef>
              <a:spcPct val="0"/>
            </a:spcBef>
            <a:spcAft>
              <a:spcPct val="35000"/>
            </a:spcAft>
          </a:pPr>
          <a:endParaRPr lang="ko-KR" altLang="en-US" sz="1800" kern="1200">
            <a:latin typeface="한컴 윤고딕 240" pitchFamily="18" charset="-127"/>
            <a:ea typeface="한컴 윤고딕 240" pitchFamily="18" charset="-127"/>
          </a:endParaRPr>
        </a:p>
      </dsp:txBody>
      <dsp:txXfrm>
        <a:off x="3530199" y="2371124"/>
        <a:ext cx="281968" cy="329849"/>
      </dsp:txXfrm>
    </dsp:sp>
    <dsp:sp modelId="{643D9B8A-1A19-4C82-8043-C30E5D041A44}">
      <dsp:nvSpPr>
        <dsp:cNvPr id="0" name=""/>
        <dsp:cNvSpPr/>
      </dsp:nvSpPr>
      <dsp:spPr>
        <a:xfrm>
          <a:off x="3929211" y="1147814"/>
          <a:ext cx="1034504" cy="2776468"/>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latinLnBrk="1">
            <a:lnSpc>
              <a:spcPct val="90000"/>
            </a:lnSpc>
            <a:spcBef>
              <a:spcPct val="0"/>
            </a:spcBef>
            <a:spcAft>
              <a:spcPct val="35000"/>
            </a:spcAft>
          </a:pPr>
          <a:r>
            <a:rPr lang="ko-KR" altLang="en-US" sz="1800" kern="1200" dirty="0" smtClean="0">
              <a:latin typeface="한컴 윤고딕 240" pitchFamily="18" charset="-127"/>
              <a:ea typeface="한컴 윤고딕 240" pitchFamily="18" charset="-127"/>
            </a:rPr>
            <a:t>수정</a:t>
          </a:r>
          <a:endParaRPr lang="ko-KR" altLang="en-US" sz="1800" kern="1200" dirty="0">
            <a:latin typeface="한컴 윤고딕 240" pitchFamily="18" charset="-127"/>
            <a:ea typeface="한컴 윤고딕 240" pitchFamily="18" charset="-127"/>
          </a:endParaRPr>
        </a:p>
      </dsp:txBody>
      <dsp:txXfrm>
        <a:off x="3929211" y="1147814"/>
        <a:ext cx="1034504" cy="2776468"/>
      </dsp:txXfrm>
    </dsp:sp>
    <dsp:sp modelId="{B8CEA467-43C5-405E-8F84-A426F7919E98}">
      <dsp:nvSpPr>
        <dsp:cNvPr id="0" name=""/>
        <dsp:cNvSpPr/>
      </dsp:nvSpPr>
      <dsp:spPr>
        <a:xfrm rot="80762">
          <a:off x="5115778" y="2390640"/>
          <a:ext cx="322556" cy="329849"/>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latinLnBrk="1">
            <a:lnSpc>
              <a:spcPct val="90000"/>
            </a:lnSpc>
            <a:spcBef>
              <a:spcPct val="0"/>
            </a:spcBef>
            <a:spcAft>
              <a:spcPct val="35000"/>
            </a:spcAft>
          </a:pPr>
          <a:endParaRPr lang="ko-KR" altLang="en-US" sz="1800" kern="1200">
            <a:latin typeface="한컴 윤고딕 240" pitchFamily="18" charset="-127"/>
            <a:ea typeface="한컴 윤고딕 240" pitchFamily="18" charset="-127"/>
          </a:endParaRPr>
        </a:p>
      </dsp:txBody>
      <dsp:txXfrm rot="80762">
        <a:off x="5115778" y="2390640"/>
        <a:ext cx="322556" cy="329849"/>
      </dsp:txXfrm>
    </dsp:sp>
    <dsp:sp modelId="{3817B8B4-BE74-4993-AFEC-48C438F548D5}">
      <dsp:nvSpPr>
        <dsp:cNvPr id="0" name=""/>
        <dsp:cNvSpPr/>
      </dsp:nvSpPr>
      <dsp:spPr>
        <a:xfrm>
          <a:off x="5572145" y="1147814"/>
          <a:ext cx="1330039" cy="286062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latinLnBrk="1">
            <a:lnSpc>
              <a:spcPct val="90000"/>
            </a:lnSpc>
            <a:spcBef>
              <a:spcPct val="0"/>
            </a:spcBef>
            <a:spcAft>
              <a:spcPct val="35000"/>
            </a:spcAft>
          </a:pPr>
          <a:r>
            <a:rPr lang="ko-KR" altLang="en-US" sz="1800" kern="1200" dirty="0" smtClean="0">
              <a:latin typeface="한컴 윤고딕 240" pitchFamily="18" charset="-127"/>
              <a:ea typeface="한컴 윤고딕 240" pitchFamily="18" charset="-127"/>
            </a:rPr>
            <a:t>새로운 </a:t>
          </a:r>
          <a:endParaRPr lang="en-US" altLang="ko-KR" sz="1800" kern="1200" dirty="0" smtClean="0">
            <a:latin typeface="한컴 윤고딕 240" pitchFamily="18" charset="-127"/>
            <a:ea typeface="한컴 윤고딕 240" pitchFamily="18" charset="-127"/>
          </a:endParaRPr>
        </a:p>
        <a:p>
          <a:pPr lvl="0" algn="ctr" defTabSz="800100" latinLnBrk="1">
            <a:lnSpc>
              <a:spcPct val="90000"/>
            </a:lnSpc>
            <a:spcBef>
              <a:spcPct val="0"/>
            </a:spcBef>
            <a:spcAft>
              <a:spcPct val="35000"/>
            </a:spcAft>
          </a:pPr>
          <a:r>
            <a:rPr lang="ko-KR" altLang="en-US" sz="1800" kern="1200" dirty="0" smtClean="0">
              <a:latin typeface="한컴 윤고딕 240" pitchFamily="18" charset="-127"/>
              <a:ea typeface="한컴 윤고딕 240" pitchFamily="18" charset="-127"/>
            </a:rPr>
            <a:t>초안 작성</a:t>
          </a:r>
          <a:endParaRPr lang="ko-KR" altLang="en-US" sz="1800" kern="1200" dirty="0">
            <a:latin typeface="한컴 윤고딕 240" pitchFamily="18" charset="-127"/>
            <a:ea typeface="한컴 윤고딕 240" pitchFamily="18" charset="-127"/>
          </a:endParaRPr>
        </a:p>
      </dsp:txBody>
      <dsp:txXfrm>
        <a:off x="5572145" y="1147814"/>
        <a:ext cx="1330039" cy="2860620"/>
      </dsp:txXfrm>
    </dsp:sp>
    <dsp:sp modelId="{6F294A0F-694B-461C-8ED4-72B5FDB5760E}">
      <dsp:nvSpPr>
        <dsp:cNvPr id="0" name=""/>
        <dsp:cNvSpPr/>
      </dsp:nvSpPr>
      <dsp:spPr>
        <a:xfrm rot="21522599">
          <a:off x="7016055" y="2392941"/>
          <a:ext cx="241530" cy="329849"/>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latinLnBrk="1">
            <a:lnSpc>
              <a:spcPct val="90000"/>
            </a:lnSpc>
            <a:spcBef>
              <a:spcPct val="0"/>
            </a:spcBef>
            <a:spcAft>
              <a:spcPct val="35000"/>
            </a:spcAft>
          </a:pPr>
          <a:endParaRPr lang="ko-KR" altLang="en-US" sz="1800" kern="1200">
            <a:latin typeface="한컴 윤고딕 240" pitchFamily="18" charset="-127"/>
            <a:ea typeface="한컴 윤고딕 240" pitchFamily="18" charset="-127"/>
          </a:endParaRPr>
        </a:p>
      </dsp:txBody>
      <dsp:txXfrm rot="21522599">
        <a:off x="7016055" y="2392941"/>
        <a:ext cx="241530" cy="329849"/>
      </dsp:txXfrm>
    </dsp:sp>
    <dsp:sp modelId="{67AF144F-0F68-4C72-90E3-136DD92D8B6B}">
      <dsp:nvSpPr>
        <dsp:cNvPr id="0" name=""/>
        <dsp:cNvSpPr/>
      </dsp:nvSpPr>
      <dsp:spPr>
        <a:xfrm>
          <a:off x="7357787" y="1147814"/>
          <a:ext cx="1495762" cy="2776468"/>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latinLnBrk="1">
            <a:lnSpc>
              <a:spcPct val="90000"/>
            </a:lnSpc>
            <a:spcBef>
              <a:spcPct val="0"/>
            </a:spcBef>
            <a:spcAft>
              <a:spcPct val="35000"/>
            </a:spcAft>
          </a:pPr>
          <a:r>
            <a:rPr lang="ko-KR" altLang="en-US" sz="1800" kern="1200" dirty="0" smtClean="0">
              <a:latin typeface="한컴 윤고딕 240" pitchFamily="18" charset="-127"/>
              <a:ea typeface="한컴 윤고딕 240" pitchFamily="18" charset="-127"/>
            </a:rPr>
            <a:t>새로운 초안 합의 서명</a:t>
          </a:r>
          <a:endParaRPr lang="ko-KR" altLang="en-US" sz="1800" kern="1200" dirty="0">
            <a:latin typeface="한컴 윤고딕 240" pitchFamily="18" charset="-127"/>
            <a:ea typeface="한컴 윤고딕 240" pitchFamily="18" charset="-127"/>
          </a:endParaRPr>
        </a:p>
      </dsp:txBody>
      <dsp:txXfrm>
        <a:off x="7357787" y="1147814"/>
        <a:ext cx="1495762" cy="2776468"/>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90B54CD-59CF-450A-B4CB-ECCC4C900BB7}">
      <dsp:nvSpPr>
        <dsp:cNvPr id="0" name=""/>
        <dsp:cNvSpPr/>
      </dsp:nvSpPr>
      <dsp:spPr>
        <a:xfrm>
          <a:off x="0" y="4158145"/>
          <a:ext cx="2571768" cy="98424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latinLnBrk="1">
            <a:lnSpc>
              <a:spcPct val="90000"/>
            </a:lnSpc>
            <a:spcBef>
              <a:spcPct val="0"/>
            </a:spcBef>
            <a:spcAft>
              <a:spcPct val="35000"/>
            </a:spcAft>
          </a:pPr>
          <a:r>
            <a:rPr lang="ko-KR" altLang="en-US" sz="1800" kern="1200" dirty="0" smtClean="0">
              <a:latin typeface="한컴 소망 M" pitchFamily="18" charset="-127"/>
              <a:ea typeface="한컴 소망 M" pitchFamily="18" charset="-127"/>
            </a:rPr>
            <a:t>독도영유권에 대한 </a:t>
          </a:r>
          <a:endParaRPr lang="en-US" altLang="ko-KR" sz="1800" kern="1200" dirty="0" smtClean="0">
            <a:latin typeface="한컴 소망 M" pitchFamily="18" charset="-127"/>
            <a:ea typeface="한컴 소망 M" pitchFamily="18" charset="-127"/>
          </a:endParaRPr>
        </a:p>
        <a:p>
          <a:pPr lvl="0" algn="ctr" defTabSz="800100" latinLnBrk="1">
            <a:lnSpc>
              <a:spcPct val="90000"/>
            </a:lnSpc>
            <a:spcBef>
              <a:spcPct val="0"/>
            </a:spcBef>
            <a:spcAft>
              <a:spcPct val="35000"/>
            </a:spcAft>
          </a:pPr>
          <a:r>
            <a:rPr lang="ko-KR" altLang="en-US" sz="1800" kern="1200" dirty="0" smtClean="0">
              <a:latin typeface="한컴 소망 M" pitchFamily="18" charset="-127"/>
              <a:ea typeface="한컴 소망 M" pitchFamily="18" charset="-127"/>
            </a:rPr>
            <a:t>일본의 주된 반박</a:t>
          </a:r>
          <a:endParaRPr lang="ko-KR" altLang="en-US" sz="1800" kern="1200" dirty="0">
            <a:latin typeface="한컴 소망 M" pitchFamily="18" charset="-127"/>
            <a:ea typeface="한컴 소망 M" pitchFamily="18" charset="-127"/>
          </a:endParaRPr>
        </a:p>
      </dsp:txBody>
      <dsp:txXfrm>
        <a:off x="0" y="4158145"/>
        <a:ext cx="2571768" cy="984245"/>
      </dsp:txXfrm>
    </dsp:sp>
    <dsp:sp modelId="{73EE867E-E056-4539-8140-989A5D574C30}">
      <dsp:nvSpPr>
        <dsp:cNvPr id="0" name=""/>
        <dsp:cNvSpPr/>
      </dsp:nvSpPr>
      <dsp:spPr>
        <a:xfrm rot="10800000">
          <a:off x="0" y="1974845"/>
          <a:ext cx="2571768" cy="2202738"/>
        </a:xfrm>
        <a:prstGeom prst="upArrowCallou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latinLnBrk="1">
            <a:lnSpc>
              <a:spcPct val="90000"/>
            </a:lnSpc>
            <a:spcBef>
              <a:spcPct val="0"/>
            </a:spcBef>
            <a:spcAft>
              <a:spcPct val="35000"/>
            </a:spcAft>
          </a:pPr>
          <a:r>
            <a:rPr lang="ko-KR" altLang="en-US" sz="2000" kern="1200" dirty="0" err="1" smtClean="0">
              <a:latin typeface="한컴 소망 M" pitchFamily="18" charset="-127"/>
              <a:ea typeface="한컴 소망 M" pitchFamily="18" charset="-127"/>
            </a:rPr>
            <a:t>러스크서한</a:t>
          </a:r>
          <a:endParaRPr lang="ko-KR" altLang="en-US" sz="2000" kern="1200" dirty="0">
            <a:latin typeface="한컴 소망 M" pitchFamily="18" charset="-127"/>
            <a:ea typeface="한컴 소망 M" pitchFamily="18" charset="-127"/>
          </a:endParaRPr>
        </a:p>
      </dsp:txBody>
      <dsp:txXfrm>
        <a:off x="0" y="1974845"/>
        <a:ext cx="2571768" cy="773161"/>
      </dsp:txXfrm>
    </dsp:sp>
    <dsp:sp modelId="{081EE6AB-A00A-4963-A58C-DBFF405162E5}">
      <dsp:nvSpPr>
        <dsp:cNvPr id="0" name=""/>
        <dsp:cNvSpPr/>
      </dsp:nvSpPr>
      <dsp:spPr>
        <a:xfrm>
          <a:off x="0" y="2571769"/>
          <a:ext cx="2571768" cy="868011"/>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latinLnBrk="1">
            <a:lnSpc>
              <a:spcPct val="90000"/>
            </a:lnSpc>
            <a:spcBef>
              <a:spcPct val="0"/>
            </a:spcBef>
            <a:spcAft>
              <a:spcPct val="35000"/>
            </a:spcAft>
          </a:pPr>
          <a:r>
            <a:rPr lang="ko-KR" altLang="en-US" sz="1400" kern="1200" dirty="0" smtClean="0">
              <a:latin typeface="한컴 소망 M" pitchFamily="18" charset="-127"/>
              <a:ea typeface="한컴 소망 M" pitchFamily="18" charset="-127"/>
            </a:rPr>
            <a:t> </a:t>
          </a:r>
          <a:r>
            <a:rPr lang="ko-KR" altLang="en-US" sz="1600" kern="1200" dirty="0" err="1" smtClean="0">
              <a:latin typeface="한컴 소망 M" pitchFamily="18" charset="-127"/>
              <a:ea typeface="한컴 소망 M" pitchFamily="18" charset="-127"/>
            </a:rPr>
            <a:t>러스크</a:t>
          </a:r>
          <a:r>
            <a:rPr lang="ko-KR" altLang="en-US" sz="1600" kern="1200" dirty="0" smtClean="0">
              <a:latin typeface="한컴 소망 M" pitchFamily="18" charset="-127"/>
              <a:ea typeface="한컴 소망 M" pitchFamily="18" charset="-127"/>
            </a:rPr>
            <a:t> 서한으로 회답하며 거부</a:t>
          </a:r>
          <a:endParaRPr lang="ko-KR" altLang="en-US" sz="1600" kern="1200" dirty="0">
            <a:latin typeface="한컴 소망 M" pitchFamily="18" charset="-127"/>
            <a:ea typeface="한컴 소망 M" pitchFamily="18" charset="-127"/>
          </a:endParaRPr>
        </a:p>
      </dsp:txBody>
      <dsp:txXfrm>
        <a:off x="0" y="2571769"/>
        <a:ext cx="2571768" cy="868011"/>
      </dsp:txXfrm>
    </dsp:sp>
    <dsp:sp modelId="{6EE474E9-919F-42D3-94F5-D398540C33E0}">
      <dsp:nvSpPr>
        <dsp:cNvPr id="0" name=""/>
        <dsp:cNvSpPr/>
      </dsp:nvSpPr>
      <dsp:spPr>
        <a:xfrm rot="10800000">
          <a:off x="0" y="1144"/>
          <a:ext cx="2571768" cy="1993140"/>
        </a:xfrm>
        <a:prstGeom prst="upArrowCallou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latinLnBrk="1">
            <a:lnSpc>
              <a:spcPct val="90000"/>
            </a:lnSpc>
            <a:spcBef>
              <a:spcPct val="0"/>
            </a:spcBef>
            <a:spcAft>
              <a:spcPct val="35000"/>
            </a:spcAft>
          </a:pPr>
          <a:r>
            <a:rPr lang="ko-KR" altLang="en-US" sz="1800" kern="1200" dirty="0" smtClean="0">
              <a:latin typeface="한컴 소망 M" pitchFamily="18" charset="-127"/>
              <a:ea typeface="한컴 소망 M" pitchFamily="18" charset="-127"/>
            </a:rPr>
            <a:t>양유찬의 요청서</a:t>
          </a:r>
          <a:endParaRPr lang="ko-KR" altLang="en-US" sz="1800" kern="1200" dirty="0">
            <a:latin typeface="한컴 소망 M" pitchFamily="18" charset="-127"/>
            <a:ea typeface="한컴 소망 M" pitchFamily="18" charset="-127"/>
          </a:endParaRPr>
        </a:p>
      </dsp:txBody>
      <dsp:txXfrm>
        <a:off x="0" y="1144"/>
        <a:ext cx="2571768" cy="699592"/>
      </dsp:txXfrm>
    </dsp:sp>
    <dsp:sp modelId="{2E522717-8370-48E3-839A-DAF992C4CF92}">
      <dsp:nvSpPr>
        <dsp:cNvPr id="0" name=""/>
        <dsp:cNvSpPr/>
      </dsp:nvSpPr>
      <dsp:spPr>
        <a:xfrm>
          <a:off x="0" y="502911"/>
          <a:ext cx="2571768" cy="854412"/>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latinLnBrk="1">
            <a:lnSpc>
              <a:spcPct val="100000"/>
            </a:lnSpc>
            <a:spcBef>
              <a:spcPct val="0"/>
            </a:spcBef>
            <a:spcAft>
              <a:spcPct val="35000"/>
            </a:spcAft>
          </a:pPr>
          <a:r>
            <a:rPr lang="ko-KR" altLang="en-US" sz="1600" kern="1200" dirty="0" smtClean="0">
              <a:latin typeface="한컴 소망 M" pitchFamily="18" charset="-127"/>
              <a:ea typeface="한컴 소망 M" pitchFamily="18" charset="-127"/>
            </a:rPr>
            <a:t>한국정부가 독도 </a:t>
          </a:r>
          <a:endParaRPr lang="en-US" altLang="ko-KR" sz="1600" kern="1200" dirty="0" smtClean="0">
            <a:latin typeface="한컴 소망 M" pitchFamily="18" charset="-127"/>
            <a:ea typeface="한컴 소망 M" pitchFamily="18" charset="-127"/>
          </a:endParaRPr>
        </a:p>
        <a:p>
          <a:pPr lvl="0" algn="ctr" defTabSz="711200" latinLnBrk="1">
            <a:lnSpc>
              <a:spcPct val="100000"/>
            </a:lnSpc>
            <a:spcBef>
              <a:spcPct val="0"/>
            </a:spcBef>
            <a:spcAft>
              <a:spcPct val="35000"/>
            </a:spcAft>
          </a:pPr>
          <a:r>
            <a:rPr lang="ko-KR" altLang="en-US" sz="1600" kern="1200" dirty="0" smtClean="0">
              <a:latin typeface="한컴 소망 M" pitchFamily="18" charset="-127"/>
              <a:ea typeface="한컴 소망 M" pitchFamily="18" charset="-127"/>
            </a:rPr>
            <a:t>언급 요청</a:t>
          </a:r>
          <a:endParaRPr lang="ko-KR" altLang="en-US" sz="1600" kern="1200" dirty="0">
            <a:latin typeface="한컴 소망 M" pitchFamily="18" charset="-127"/>
            <a:ea typeface="한컴 소망 M" pitchFamily="18" charset="-127"/>
          </a:endParaRPr>
        </a:p>
      </dsp:txBody>
      <dsp:txXfrm>
        <a:off x="0" y="502911"/>
        <a:ext cx="2571768" cy="854412"/>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AC39A7D-B9AD-4BB6-B68E-1F75D0712597}">
      <dsp:nvSpPr>
        <dsp:cNvPr id="0" name=""/>
        <dsp:cNvSpPr/>
      </dsp:nvSpPr>
      <dsp:spPr>
        <a:xfrm>
          <a:off x="119069" y="0"/>
          <a:ext cx="5810256" cy="1285884"/>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83820" tIns="41910" rIns="83820" bIns="41910" numCol="1" spcCol="1270" anchor="ctr" anchorCtr="0">
          <a:noAutofit/>
        </a:bodyPr>
        <a:lstStyle/>
        <a:p>
          <a:pPr lvl="0" algn="ctr" defTabSz="977900" latinLnBrk="1">
            <a:lnSpc>
              <a:spcPct val="90000"/>
            </a:lnSpc>
            <a:spcBef>
              <a:spcPct val="0"/>
            </a:spcBef>
            <a:spcAft>
              <a:spcPct val="35000"/>
            </a:spcAft>
          </a:pPr>
          <a:r>
            <a:rPr lang="en-US" altLang="ko-KR" sz="2200" kern="1200" dirty="0" smtClean="0">
              <a:latin typeface="한컴 윤고딕 230" pitchFamily="18" charset="-127"/>
              <a:ea typeface="한컴 윤고딕 230" pitchFamily="18" charset="-127"/>
            </a:rPr>
            <a:t>‘</a:t>
          </a:r>
          <a:r>
            <a:rPr lang="ko-KR" altLang="en-US" sz="2200" kern="1200" dirty="0" smtClean="0">
              <a:latin typeface="한컴 윤고딕 230" pitchFamily="18" charset="-127"/>
              <a:ea typeface="한컴 윤고딕 230" pitchFamily="18" charset="-127"/>
            </a:rPr>
            <a:t>포기한다</a:t>
          </a:r>
          <a:r>
            <a:rPr lang="en-US" altLang="ko-KR" sz="2200" kern="1200" dirty="0" smtClean="0">
              <a:latin typeface="한컴 윤고딕 230" pitchFamily="18" charset="-127"/>
              <a:ea typeface="한컴 윤고딕 230" pitchFamily="18" charset="-127"/>
            </a:rPr>
            <a:t>’  →  ‘</a:t>
          </a:r>
          <a:r>
            <a:rPr lang="ko-KR" altLang="en-US" sz="2200" kern="1200" dirty="0" smtClean="0">
              <a:latin typeface="한컴 윤고딕 230" pitchFamily="18" charset="-127"/>
              <a:ea typeface="한컴 윤고딕 230" pitchFamily="18" charset="-127"/>
            </a:rPr>
            <a:t>거문도</a:t>
          </a:r>
          <a:r>
            <a:rPr lang="en-US" altLang="ko-KR" sz="2200" kern="1200" dirty="0" smtClean="0">
              <a:latin typeface="한컴 윤고딕 230" pitchFamily="18" charset="-127"/>
              <a:ea typeface="한컴 윤고딕 230" pitchFamily="18" charset="-127"/>
            </a:rPr>
            <a:t>, </a:t>
          </a:r>
          <a:r>
            <a:rPr lang="ko-KR" altLang="en-US" sz="2200" kern="1200" dirty="0" smtClean="0">
              <a:latin typeface="한컴 윤고딕 230" pitchFamily="18" charset="-127"/>
              <a:ea typeface="한컴 윤고딕 230" pitchFamily="18" charset="-127"/>
            </a:rPr>
            <a:t>울릉도</a:t>
          </a:r>
          <a:r>
            <a:rPr lang="en-US" altLang="ko-KR" sz="2200" kern="1200" dirty="0" smtClean="0">
              <a:latin typeface="한컴 윤고딕 230" pitchFamily="18" charset="-127"/>
              <a:ea typeface="한컴 윤고딕 230" pitchFamily="18" charset="-127"/>
            </a:rPr>
            <a:t>, </a:t>
          </a:r>
          <a:r>
            <a:rPr lang="ko-KR" altLang="en-US" sz="2200" b="1" kern="1200" dirty="0" smtClean="0">
              <a:latin typeface="한컴 윤고딕 230" pitchFamily="18" charset="-127"/>
              <a:ea typeface="한컴 윤고딕 230" pitchFamily="18" charset="-127"/>
            </a:rPr>
            <a:t>독도</a:t>
          </a:r>
          <a:r>
            <a:rPr lang="ko-KR" altLang="en-US" sz="2200" kern="1200" dirty="0" smtClean="0">
              <a:latin typeface="한컴 윤고딕 230" pitchFamily="18" charset="-127"/>
              <a:ea typeface="한컴 윤고딕 230" pitchFamily="18" charset="-127"/>
            </a:rPr>
            <a:t> 및 파랑도 등 일본의 모든 권리</a:t>
          </a:r>
          <a:r>
            <a:rPr lang="en-US" altLang="ko-KR" sz="2200" kern="1200" dirty="0" smtClean="0">
              <a:latin typeface="한컴 윤고딕 230" pitchFamily="18" charset="-127"/>
              <a:ea typeface="한컴 윤고딕 230" pitchFamily="18" charset="-127"/>
            </a:rPr>
            <a:t>, </a:t>
          </a:r>
          <a:r>
            <a:rPr lang="ko-KR" altLang="en-US" sz="2200" kern="1200" dirty="0" smtClean="0">
              <a:latin typeface="한컴 윤고딕 230" pitchFamily="18" charset="-127"/>
              <a:ea typeface="한컴 윤고딕 230" pitchFamily="18" charset="-127"/>
            </a:rPr>
            <a:t>주권 및 청구권 포기한다</a:t>
          </a:r>
          <a:r>
            <a:rPr lang="en-US" altLang="ko-KR" sz="2200" kern="1200" dirty="0" smtClean="0">
              <a:latin typeface="한컴 윤고딕 230" pitchFamily="18" charset="-127"/>
              <a:ea typeface="한컴 윤고딕 230" pitchFamily="18" charset="-127"/>
            </a:rPr>
            <a:t>’</a:t>
          </a:r>
          <a:endParaRPr lang="ko-KR" altLang="en-US" sz="2200" kern="1200" dirty="0">
            <a:latin typeface="한컴 윤고딕 230" pitchFamily="18" charset="-127"/>
            <a:ea typeface="한컴 윤고딕 230" pitchFamily="18" charset="-127"/>
          </a:endParaRPr>
        </a:p>
      </dsp:txBody>
      <dsp:txXfrm>
        <a:off x="119069" y="0"/>
        <a:ext cx="5810256" cy="128588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9E04DB-E0DE-43CD-8BF8-BF09AEFE187E}" type="datetimeFigureOut">
              <a:rPr lang="ko-KR" altLang="en-US" smtClean="0"/>
              <a:pPr/>
              <a:t>2015-11-23</a:t>
            </a:fld>
            <a:endParaRPr lang="ko-KR" alt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36B8F5-EAFD-4896-ABCD-B89C249D29F8}"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ko-KR" altLang="en-US" dirty="0" smtClean="0"/>
              <a:t>역대 수상들 영상</a:t>
            </a:r>
            <a:r>
              <a:rPr lang="en-US" altLang="ko-KR" dirty="0" smtClean="0"/>
              <a:t>: https://www.youtube.com/watch?v=DDEuMQXJG6E</a:t>
            </a:r>
            <a:endParaRPr lang="ko-KR" altLang="en-US" dirty="0"/>
          </a:p>
        </p:txBody>
      </p:sp>
      <p:sp>
        <p:nvSpPr>
          <p:cNvPr id="4" name="슬라이드 번호 개체 틀 3"/>
          <p:cNvSpPr>
            <a:spLocks noGrp="1"/>
          </p:cNvSpPr>
          <p:nvPr>
            <p:ph type="sldNum" sz="quarter" idx="10"/>
          </p:nvPr>
        </p:nvSpPr>
        <p:spPr/>
        <p:txBody>
          <a:bodyPr/>
          <a:lstStyle/>
          <a:p>
            <a:fld id="{4F36B8F5-EAFD-4896-ABCD-B89C249D29F8}" type="slidenum">
              <a:rPr lang="ko-KR" altLang="en-US" smtClean="0"/>
              <a:pPr/>
              <a:t>55</a:t>
            </a:fld>
            <a:endParaRPr lang="ko-KR"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ko-KR" altLang="en-US" dirty="0" smtClean="0"/>
              <a:t>현대의 중의원 해산 모습</a:t>
            </a:r>
            <a:r>
              <a:rPr lang="en-US" altLang="ko-KR" dirty="0" smtClean="0"/>
              <a:t>:</a:t>
            </a:r>
            <a:r>
              <a:rPr lang="en-US" altLang="ko-KR" baseline="0" dirty="0" smtClean="0"/>
              <a:t> https://www.youtube.com/watch?v=fzXrNm7n50s</a:t>
            </a:r>
            <a:endParaRPr lang="ko-KR" altLang="en-US" dirty="0"/>
          </a:p>
        </p:txBody>
      </p:sp>
      <p:sp>
        <p:nvSpPr>
          <p:cNvPr id="4" name="슬라이드 번호 개체 틀 3"/>
          <p:cNvSpPr>
            <a:spLocks noGrp="1"/>
          </p:cNvSpPr>
          <p:nvPr>
            <p:ph type="sldNum" sz="quarter" idx="10"/>
          </p:nvPr>
        </p:nvSpPr>
        <p:spPr/>
        <p:txBody>
          <a:bodyPr/>
          <a:lstStyle/>
          <a:p>
            <a:fld id="{4F36B8F5-EAFD-4896-ABCD-B89C249D29F8}" type="slidenum">
              <a:rPr lang="ko-KR" altLang="en-US" smtClean="0"/>
              <a:pPr/>
              <a:t>76</a:t>
            </a:fld>
            <a:endParaRPr lang="ko-KR"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ja-JP" altLang="en-US" dirty="0" smtClean="0"/>
              <a:t>１１月３日に公布され、文化の日</a:t>
            </a:r>
            <a:endParaRPr lang="en-US" altLang="ja-JP" dirty="0" smtClean="0"/>
          </a:p>
          <a:p>
            <a:r>
              <a:rPr lang="ja-JP" altLang="en-US" dirty="0" smtClean="0"/>
              <a:t>翌４７年５月３日に施行されました。それで５月３日を憲法記念日として祝日となっています。</a:t>
            </a:r>
            <a:endParaRPr lang="ko-KR" altLang="en-US" dirty="0"/>
          </a:p>
        </p:txBody>
      </p:sp>
      <p:sp>
        <p:nvSpPr>
          <p:cNvPr id="4" name="슬라이드 번호 개체 틀 3"/>
          <p:cNvSpPr>
            <a:spLocks noGrp="1"/>
          </p:cNvSpPr>
          <p:nvPr>
            <p:ph type="sldNum" sz="quarter" idx="10"/>
          </p:nvPr>
        </p:nvSpPr>
        <p:spPr/>
        <p:txBody>
          <a:bodyPr/>
          <a:lstStyle/>
          <a:p>
            <a:fld id="{4F36B8F5-EAFD-4896-ABCD-B89C249D29F8}" type="slidenum">
              <a:rPr lang="ko-KR" altLang="en-US" smtClean="0"/>
              <a:pPr/>
              <a:t>79</a:t>
            </a:fld>
            <a:endParaRPr lang="ko-KR"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1" hangingPunct="1">
              <a:lnSpc>
                <a:spcPct val="100000"/>
              </a:lnSpc>
              <a:spcBef>
                <a:spcPts val="0"/>
              </a:spcBef>
              <a:spcAft>
                <a:spcPts val="0"/>
              </a:spcAft>
              <a:buClrTx/>
              <a:buSzTx/>
              <a:buFontTx/>
              <a:buNone/>
              <a:tabLst/>
              <a:defRPr/>
            </a:pPr>
            <a:r>
              <a:rPr lang="ko-KR" altLang="en-US" sz="1200" kern="1200" dirty="0" smtClean="0">
                <a:solidFill>
                  <a:schemeClr val="tx1"/>
                </a:solidFill>
                <a:latin typeface="+mn-lt"/>
                <a:ea typeface="+mn-ea"/>
                <a:cs typeface="+mn-cs"/>
              </a:rPr>
              <a:t>일본 헌법 상 국회의 지명을 받는 개각을 했던 첫 번째 내각이다</a:t>
            </a:r>
            <a:r>
              <a:rPr lang="en-US" altLang="ko-KR" sz="1200" kern="1200" dirty="0" smtClean="0">
                <a:solidFill>
                  <a:schemeClr val="tx1"/>
                </a:solidFill>
                <a:latin typeface="+mn-lt"/>
                <a:ea typeface="+mn-ea"/>
                <a:cs typeface="+mn-cs"/>
              </a:rPr>
              <a:t>. </a:t>
            </a:r>
            <a:r>
              <a:rPr lang="ja-JP" altLang="en-US" sz="1200" kern="1200" dirty="0" smtClean="0">
                <a:solidFill>
                  <a:schemeClr val="tx1"/>
                </a:solidFill>
                <a:latin typeface="+mn-lt"/>
                <a:ea typeface="+mn-ea"/>
                <a:cs typeface="+mn-cs"/>
              </a:rPr>
              <a:t>社会党の党首</a:t>
            </a:r>
            <a:endParaRPr lang="ko-KR" altLang="en-US" sz="1200" kern="1200" dirty="0" smtClean="0">
              <a:solidFill>
                <a:schemeClr val="tx1"/>
              </a:solidFill>
              <a:latin typeface="+mn-lt"/>
              <a:ea typeface="+mn-ea"/>
              <a:cs typeface="+mn-cs"/>
            </a:endParaRPr>
          </a:p>
        </p:txBody>
      </p:sp>
      <p:sp>
        <p:nvSpPr>
          <p:cNvPr id="4" name="슬라이드 번호 개체 틀 3"/>
          <p:cNvSpPr>
            <a:spLocks noGrp="1"/>
          </p:cNvSpPr>
          <p:nvPr>
            <p:ph type="sldNum" sz="quarter" idx="10"/>
          </p:nvPr>
        </p:nvSpPr>
        <p:spPr/>
        <p:txBody>
          <a:bodyPr/>
          <a:lstStyle/>
          <a:p>
            <a:fld id="{4F36B8F5-EAFD-4896-ABCD-B89C249D29F8}" type="slidenum">
              <a:rPr lang="ko-KR" altLang="en-US" smtClean="0"/>
              <a:pPr/>
              <a:t>80</a:t>
            </a:fld>
            <a:endParaRPr lang="ko-KR"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kern="1200" dirty="0" smtClean="0">
              <a:solidFill>
                <a:schemeClr val="tx1"/>
              </a:solidFill>
              <a:latin typeface="+mn-lt"/>
              <a:ea typeface="+mn-ea"/>
              <a:cs typeface="+mn-cs"/>
            </a:endParaRPr>
          </a:p>
        </p:txBody>
      </p:sp>
      <p:sp>
        <p:nvSpPr>
          <p:cNvPr id="4" name="슬라이드 번호 개체 틀 3"/>
          <p:cNvSpPr>
            <a:spLocks noGrp="1"/>
          </p:cNvSpPr>
          <p:nvPr>
            <p:ph type="sldNum" sz="quarter" idx="10"/>
          </p:nvPr>
        </p:nvSpPr>
        <p:spPr/>
        <p:txBody>
          <a:bodyPr/>
          <a:lstStyle/>
          <a:p>
            <a:fld id="{4F36B8F5-EAFD-4896-ABCD-B89C249D29F8}" type="slidenum">
              <a:rPr lang="ko-KR" altLang="en-US" smtClean="0"/>
              <a:pPr/>
              <a:t>81</a:t>
            </a:fld>
            <a:endParaRPr lang="ko-KR"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kern="1200" dirty="0" smtClean="0">
              <a:solidFill>
                <a:schemeClr val="tx1"/>
              </a:solidFill>
              <a:latin typeface="+mn-lt"/>
              <a:ea typeface="+mn-ea"/>
              <a:cs typeface="+mn-cs"/>
            </a:endParaRPr>
          </a:p>
        </p:txBody>
      </p:sp>
      <p:sp>
        <p:nvSpPr>
          <p:cNvPr id="4" name="슬라이드 번호 개체 틀 3"/>
          <p:cNvSpPr>
            <a:spLocks noGrp="1"/>
          </p:cNvSpPr>
          <p:nvPr>
            <p:ph type="sldNum" sz="quarter" idx="10"/>
          </p:nvPr>
        </p:nvSpPr>
        <p:spPr/>
        <p:txBody>
          <a:bodyPr/>
          <a:lstStyle/>
          <a:p>
            <a:fld id="{4F36B8F5-EAFD-4896-ABCD-B89C249D29F8}" type="slidenum">
              <a:rPr lang="ko-KR" altLang="en-US" smtClean="0"/>
              <a:pPr/>
              <a:t>82</a:t>
            </a:fld>
            <a:endParaRPr lang="ko-KR"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kern="1200" dirty="0" smtClean="0">
              <a:solidFill>
                <a:schemeClr val="tx1"/>
              </a:solidFill>
              <a:latin typeface="+mn-lt"/>
              <a:ea typeface="+mn-ea"/>
              <a:cs typeface="+mn-cs"/>
            </a:endParaRPr>
          </a:p>
        </p:txBody>
      </p:sp>
      <p:sp>
        <p:nvSpPr>
          <p:cNvPr id="4" name="슬라이드 번호 개체 틀 3"/>
          <p:cNvSpPr>
            <a:spLocks noGrp="1"/>
          </p:cNvSpPr>
          <p:nvPr>
            <p:ph type="sldNum" sz="quarter" idx="10"/>
          </p:nvPr>
        </p:nvSpPr>
        <p:spPr/>
        <p:txBody>
          <a:bodyPr/>
          <a:lstStyle/>
          <a:p>
            <a:fld id="{4F36B8F5-EAFD-4896-ABCD-B89C249D29F8}" type="slidenum">
              <a:rPr lang="ko-KR" altLang="en-US" smtClean="0"/>
              <a:pPr/>
              <a:t>83</a:t>
            </a:fld>
            <a:endParaRPr lang="ko-KR"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kern="1200" dirty="0" smtClean="0">
              <a:solidFill>
                <a:schemeClr val="tx1"/>
              </a:solidFill>
              <a:latin typeface="+mn-lt"/>
              <a:ea typeface="+mn-ea"/>
              <a:cs typeface="+mn-cs"/>
            </a:endParaRPr>
          </a:p>
        </p:txBody>
      </p:sp>
      <p:sp>
        <p:nvSpPr>
          <p:cNvPr id="4" name="슬라이드 번호 개체 틀 3"/>
          <p:cNvSpPr>
            <a:spLocks noGrp="1"/>
          </p:cNvSpPr>
          <p:nvPr>
            <p:ph type="sldNum" sz="quarter" idx="10"/>
          </p:nvPr>
        </p:nvSpPr>
        <p:spPr/>
        <p:txBody>
          <a:bodyPr/>
          <a:lstStyle/>
          <a:p>
            <a:fld id="{4F36B8F5-EAFD-4896-ABCD-B89C249D29F8}" type="slidenum">
              <a:rPr lang="ko-KR" altLang="en-US" smtClean="0"/>
              <a:pPr/>
              <a:t>84</a:t>
            </a:fld>
            <a:endParaRPr lang="ko-KR"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kern="1200" dirty="0" smtClean="0">
              <a:solidFill>
                <a:schemeClr val="tx1"/>
              </a:solidFill>
              <a:latin typeface="+mn-lt"/>
              <a:ea typeface="+mn-ea"/>
              <a:cs typeface="+mn-cs"/>
            </a:endParaRPr>
          </a:p>
        </p:txBody>
      </p:sp>
      <p:sp>
        <p:nvSpPr>
          <p:cNvPr id="4" name="슬라이드 번호 개체 틀 3"/>
          <p:cNvSpPr>
            <a:spLocks noGrp="1"/>
          </p:cNvSpPr>
          <p:nvPr>
            <p:ph type="sldNum" sz="quarter" idx="10"/>
          </p:nvPr>
        </p:nvSpPr>
        <p:spPr/>
        <p:txBody>
          <a:bodyPr/>
          <a:lstStyle/>
          <a:p>
            <a:fld id="{4F36B8F5-EAFD-4896-ABCD-B89C249D29F8}" type="slidenum">
              <a:rPr lang="ko-KR" altLang="en-US" smtClean="0"/>
              <a:pPr/>
              <a:t>85</a:t>
            </a:fld>
            <a:endParaRPr lang="ko-KR"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kern="1200" dirty="0" smtClean="0">
              <a:solidFill>
                <a:schemeClr val="tx1"/>
              </a:solidFill>
              <a:latin typeface="+mn-lt"/>
              <a:ea typeface="+mn-ea"/>
              <a:cs typeface="+mn-cs"/>
            </a:endParaRPr>
          </a:p>
        </p:txBody>
      </p:sp>
      <p:sp>
        <p:nvSpPr>
          <p:cNvPr id="4" name="슬라이드 번호 개체 틀 3"/>
          <p:cNvSpPr>
            <a:spLocks noGrp="1"/>
          </p:cNvSpPr>
          <p:nvPr>
            <p:ph type="sldNum" sz="quarter" idx="10"/>
          </p:nvPr>
        </p:nvSpPr>
        <p:spPr/>
        <p:txBody>
          <a:bodyPr/>
          <a:lstStyle/>
          <a:p>
            <a:fld id="{4F36B8F5-EAFD-4896-ABCD-B89C249D29F8}" type="slidenum">
              <a:rPr lang="ko-KR" altLang="en-US" smtClean="0"/>
              <a:pPr/>
              <a:t>86</a:t>
            </a:fld>
            <a:endParaRPr lang="ko-KR"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200" kern="1200" dirty="0" smtClean="0">
              <a:solidFill>
                <a:schemeClr val="tx1"/>
              </a:solidFill>
              <a:latin typeface="+mn-lt"/>
              <a:ea typeface="+mn-ea"/>
              <a:cs typeface="+mn-cs"/>
            </a:endParaRPr>
          </a:p>
        </p:txBody>
      </p:sp>
      <p:sp>
        <p:nvSpPr>
          <p:cNvPr id="4" name="슬라이드 번호 개체 틀 3"/>
          <p:cNvSpPr>
            <a:spLocks noGrp="1"/>
          </p:cNvSpPr>
          <p:nvPr>
            <p:ph type="sldNum" sz="quarter" idx="10"/>
          </p:nvPr>
        </p:nvSpPr>
        <p:spPr/>
        <p:txBody>
          <a:bodyPr/>
          <a:lstStyle/>
          <a:p>
            <a:fld id="{4F36B8F5-EAFD-4896-ABCD-B89C249D29F8}" type="slidenum">
              <a:rPr lang="ko-KR" altLang="en-US" smtClean="0"/>
              <a:pPr/>
              <a:t>87</a:t>
            </a:fld>
            <a:endParaRPr lang="ko-K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1" hangingPunct="1">
              <a:lnSpc>
                <a:spcPct val="100000"/>
              </a:lnSpc>
              <a:spcBef>
                <a:spcPts val="0"/>
              </a:spcBef>
              <a:spcAft>
                <a:spcPts val="0"/>
              </a:spcAft>
              <a:buClrTx/>
              <a:buSzTx/>
              <a:buFontTx/>
              <a:buNone/>
              <a:tabLst/>
              <a:defRPr/>
            </a:pPr>
            <a:r>
              <a:rPr lang="ja-JP" altLang="en-US" dirty="0" smtClean="0"/>
              <a:t>軍刀を差し出して降伏の意を表明する</a:t>
            </a:r>
            <a:endParaRPr lang="ko-KR" altLang="en-US" dirty="0" smtClean="0"/>
          </a:p>
        </p:txBody>
      </p:sp>
      <p:sp>
        <p:nvSpPr>
          <p:cNvPr id="4" name="슬라이드 번호 개체 틀 3"/>
          <p:cNvSpPr>
            <a:spLocks noGrp="1"/>
          </p:cNvSpPr>
          <p:nvPr>
            <p:ph type="sldNum" sz="quarter" idx="10"/>
          </p:nvPr>
        </p:nvSpPr>
        <p:spPr/>
        <p:txBody>
          <a:bodyPr/>
          <a:lstStyle/>
          <a:p>
            <a:fld id="{4F36B8F5-EAFD-4896-ABCD-B89C249D29F8}" type="slidenum">
              <a:rPr lang="ko-KR" altLang="en-US" smtClean="0"/>
              <a:pPr/>
              <a:t>61</a:t>
            </a:fld>
            <a:endParaRPr lang="ko-KR"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ko-KR" altLang="en-US" dirty="0" smtClean="0"/>
              <a:t>중의원 해산 후 압도적인 의원수로 재신임 받음</a:t>
            </a:r>
            <a:endParaRPr lang="ko-KR" altLang="en-US" dirty="0"/>
          </a:p>
        </p:txBody>
      </p:sp>
      <p:sp>
        <p:nvSpPr>
          <p:cNvPr id="4" name="슬라이드 번호 개체 틀 3"/>
          <p:cNvSpPr>
            <a:spLocks noGrp="1"/>
          </p:cNvSpPr>
          <p:nvPr>
            <p:ph type="sldNum" sz="quarter" idx="10"/>
          </p:nvPr>
        </p:nvSpPr>
        <p:spPr/>
        <p:txBody>
          <a:bodyPr/>
          <a:lstStyle/>
          <a:p>
            <a:fld id="{4F36B8F5-EAFD-4896-ABCD-B89C249D29F8}" type="slidenum">
              <a:rPr lang="ko-KR" altLang="en-US" smtClean="0"/>
              <a:pPr/>
              <a:t>88</a:t>
            </a:fld>
            <a:endParaRPr lang="ko-KR"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https://www.youtube.com/watch?v=qg87pZ3Diq0</a:t>
            </a:r>
            <a:endParaRPr lang="ko-KR" altLang="en-US" dirty="0"/>
          </a:p>
        </p:txBody>
      </p:sp>
      <p:sp>
        <p:nvSpPr>
          <p:cNvPr id="4" name="슬라이드 번호 개체 틀 3"/>
          <p:cNvSpPr>
            <a:spLocks noGrp="1"/>
          </p:cNvSpPr>
          <p:nvPr>
            <p:ph type="sldNum" sz="quarter" idx="10"/>
          </p:nvPr>
        </p:nvSpPr>
        <p:spPr/>
        <p:txBody>
          <a:bodyPr/>
          <a:lstStyle/>
          <a:p>
            <a:fld id="{4F36B8F5-EAFD-4896-ABCD-B89C249D29F8}" type="slidenum">
              <a:rPr lang="ko-KR" altLang="en-US" smtClean="0"/>
              <a:pPr/>
              <a:t>94</a:t>
            </a:fld>
            <a:endParaRPr lang="ko-KR"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https://www.youtube.com/watch?v=qg87pZ3Diq0</a:t>
            </a:r>
            <a:endParaRPr lang="ko-KR" altLang="en-US" dirty="0"/>
          </a:p>
        </p:txBody>
      </p:sp>
      <p:sp>
        <p:nvSpPr>
          <p:cNvPr id="4" name="슬라이드 번호 개체 틀 3"/>
          <p:cNvSpPr>
            <a:spLocks noGrp="1"/>
          </p:cNvSpPr>
          <p:nvPr>
            <p:ph type="sldNum" sz="quarter" idx="10"/>
          </p:nvPr>
        </p:nvSpPr>
        <p:spPr/>
        <p:txBody>
          <a:bodyPr/>
          <a:lstStyle/>
          <a:p>
            <a:fld id="{4F36B8F5-EAFD-4896-ABCD-B89C249D29F8}" type="slidenum">
              <a:rPr lang="ko-KR" altLang="en-US" smtClean="0"/>
              <a:pPr/>
              <a:t>95</a:t>
            </a:fld>
            <a:endParaRPr lang="ko-KR"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1" hangingPunct="1">
              <a:lnSpc>
                <a:spcPct val="100000"/>
              </a:lnSpc>
              <a:spcBef>
                <a:spcPts val="0"/>
              </a:spcBef>
              <a:spcAft>
                <a:spcPts val="0"/>
              </a:spcAft>
              <a:buClrTx/>
              <a:buSzTx/>
              <a:buFontTx/>
              <a:buNone/>
              <a:tabLst/>
              <a:defRPr/>
            </a:pPr>
            <a:r>
              <a:rPr lang="ko-KR" altLang="en-US" sz="1200" kern="1200" dirty="0" err="1" smtClean="0">
                <a:solidFill>
                  <a:schemeClr val="tx1"/>
                </a:solidFill>
                <a:latin typeface="+mn-lt"/>
                <a:ea typeface="+mn-ea"/>
                <a:cs typeface="+mn-cs"/>
              </a:rPr>
              <a:t>内大臣府가</a:t>
            </a:r>
            <a:r>
              <a:rPr lang="ko-KR" altLang="en-US" sz="1200" kern="1200" dirty="0" smtClean="0">
                <a:solidFill>
                  <a:schemeClr val="tx1"/>
                </a:solidFill>
                <a:latin typeface="+mn-lt"/>
                <a:ea typeface="+mn-ea"/>
                <a:cs typeface="+mn-cs"/>
              </a:rPr>
              <a:t> 폐지되고 또 육군성과 해군성도 함께 폐지되고 이를 개편한 제</a:t>
            </a:r>
            <a:r>
              <a:rPr lang="en-US" altLang="ko-KR" sz="1200" kern="1200" dirty="0" smtClean="0">
                <a:solidFill>
                  <a:schemeClr val="tx1"/>
                </a:solidFill>
                <a:latin typeface="+mn-lt"/>
                <a:ea typeface="+mn-ea"/>
                <a:cs typeface="+mn-cs"/>
              </a:rPr>
              <a:t>1</a:t>
            </a:r>
            <a:r>
              <a:rPr lang="ko-KR" altLang="en-US" sz="1200" kern="1200" dirty="0" smtClean="0">
                <a:solidFill>
                  <a:schemeClr val="tx1"/>
                </a:solidFill>
                <a:latin typeface="+mn-lt"/>
                <a:ea typeface="+mn-ea"/>
                <a:cs typeface="+mn-cs"/>
              </a:rPr>
              <a:t>복원성과 제</a:t>
            </a:r>
            <a:r>
              <a:rPr lang="en-US" altLang="ko-KR" sz="1200" kern="1200" dirty="0" smtClean="0">
                <a:solidFill>
                  <a:schemeClr val="tx1"/>
                </a:solidFill>
                <a:latin typeface="+mn-lt"/>
                <a:ea typeface="+mn-ea"/>
                <a:cs typeface="+mn-cs"/>
              </a:rPr>
              <a:t>2</a:t>
            </a:r>
            <a:r>
              <a:rPr lang="ko-KR" altLang="en-US" sz="1200" kern="1200" dirty="0" smtClean="0">
                <a:solidFill>
                  <a:schemeClr val="tx1"/>
                </a:solidFill>
                <a:latin typeface="+mn-lt"/>
                <a:ea typeface="+mn-ea"/>
                <a:cs typeface="+mn-cs"/>
              </a:rPr>
              <a:t>복원성이 새롭게 설치되었다</a:t>
            </a:r>
            <a:r>
              <a:rPr lang="en-US" altLang="ko-KR" sz="1200" kern="1200" dirty="0" smtClean="0">
                <a:solidFill>
                  <a:schemeClr val="tx1"/>
                </a:solidFill>
                <a:latin typeface="+mn-lt"/>
                <a:ea typeface="+mn-ea"/>
                <a:cs typeface="+mn-cs"/>
              </a:rPr>
              <a:t>.</a:t>
            </a:r>
          </a:p>
          <a:p>
            <a:pPr marL="0" marR="0" indent="0" algn="l" defTabSz="914400" rtl="0" eaLnBrk="1" fontAlgn="auto" latinLnBrk="1" hangingPunct="1">
              <a:lnSpc>
                <a:spcPct val="100000"/>
              </a:lnSpc>
              <a:spcBef>
                <a:spcPts val="0"/>
              </a:spcBef>
              <a:spcAft>
                <a:spcPts val="0"/>
              </a:spcAft>
              <a:buClrTx/>
              <a:buSzTx/>
              <a:buFontTx/>
              <a:buNone/>
              <a:tabLst/>
              <a:defRPr/>
            </a:pPr>
            <a:r>
              <a:rPr lang="ja-JP" altLang="en-US" sz="1200" kern="1200" dirty="0" smtClean="0">
                <a:solidFill>
                  <a:schemeClr val="tx1"/>
                </a:solidFill>
                <a:latin typeface="+mn-lt"/>
                <a:ea typeface="+mn-ea"/>
                <a:cs typeface="+mn-cs"/>
              </a:rPr>
              <a:t>復員：戦時編制の軍隊を平時体制に戻し、兵員の召集を解除すること。また、兵役を解かれて帰省すること。</a:t>
            </a:r>
            <a:endParaRPr lang="ko-KR" altLang="en-US" sz="1200" kern="1200" dirty="0" smtClean="0">
              <a:solidFill>
                <a:schemeClr val="tx1"/>
              </a:solidFill>
              <a:latin typeface="+mn-lt"/>
              <a:ea typeface="+mn-ea"/>
              <a:cs typeface="+mn-cs"/>
            </a:endParaRPr>
          </a:p>
        </p:txBody>
      </p:sp>
      <p:sp>
        <p:nvSpPr>
          <p:cNvPr id="4" name="슬라이드 번호 개체 틀 3"/>
          <p:cNvSpPr>
            <a:spLocks noGrp="1"/>
          </p:cNvSpPr>
          <p:nvPr>
            <p:ph type="sldNum" sz="quarter" idx="10"/>
          </p:nvPr>
        </p:nvSpPr>
        <p:spPr/>
        <p:txBody>
          <a:bodyPr/>
          <a:lstStyle/>
          <a:p>
            <a:fld id="{4F36B8F5-EAFD-4896-ABCD-B89C249D29F8}" type="slidenum">
              <a:rPr lang="ko-KR" altLang="en-US" smtClean="0"/>
              <a:pPr/>
              <a:t>67</a:t>
            </a:fld>
            <a:endParaRPr lang="ko-KR"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4F36B8F5-EAFD-4896-ABCD-B89C249D29F8}" type="slidenum">
              <a:rPr lang="ko-KR" altLang="en-US" smtClean="0"/>
              <a:pPr/>
              <a:t>70</a:t>
            </a:fld>
            <a:endParaRPr lang="ko-KR"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ja-JP" altLang="en-US" dirty="0" smtClean="0"/>
              <a:t>女性にも選挙権を認めた新選挙法（</a:t>
            </a:r>
            <a:r>
              <a:rPr lang="en-US" altLang="ja-JP" dirty="0" smtClean="0"/>
              <a:t>20</a:t>
            </a:r>
            <a:r>
              <a:rPr lang="ja-JP" altLang="en-US" dirty="0" smtClean="0"/>
              <a:t>歳以上の男女に選挙権） </a:t>
            </a:r>
            <a:r>
              <a:rPr lang="en-US" altLang="ja-JP" dirty="0" smtClean="0"/>
              <a:t>1946</a:t>
            </a:r>
            <a:r>
              <a:rPr lang="ja-JP" altLang="en-US" dirty="0" smtClean="0"/>
              <a:t>年（昭和</a:t>
            </a:r>
            <a:r>
              <a:rPr lang="en-US" altLang="ja-JP" dirty="0" smtClean="0"/>
              <a:t>21</a:t>
            </a:r>
            <a:r>
              <a:rPr lang="ja-JP" altLang="en-US" dirty="0" smtClean="0"/>
              <a:t>）</a:t>
            </a:r>
            <a:r>
              <a:rPr lang="en-US" altLang="ja-JP" dirty="0" smtClean="0"/>
              <a:t>4</a:t>
            </a:r>
            <a:r>
              <a:rPr lang="ja-JP" altLang="en-US" dirty="0" smtClean="0"/>
              <a:t>月</a:t>
            </a:r>
            <a:r>
              <a:rPr lang="en-US" altLang="ja-JP" dirty="0" smtClean="0"/>
              <a:t>10</a:t>
            </a:r>
            <a:r>
              <a:rPr lang="ja-JP" altLang="en-US" dirty="0" smtClean="0"/>
              <a:t>日の戦後初の衆議院選挙の結果</a:t>
            </a:r>
            <a:endParaRPr lang="ko-KR" altLang="en-US" dirty="0"/>
          </a:p>
        </p:txBody>
      </p:sp>
      <p:sp>
        <p:nvSpPr>
          <p:cNvPr id="4" name="슬라이드 번호 개체 틀 3"/>
          <p:cNvSpPr>
            <a:spLocks noGrp="1"/>
          </p:cNvSpPr>
          <p:nvPr>
            <p:ph type="sldNum" sz="quarter" idx="10"/>
          </p:nvPr>
        </p:nvSpPr>
        <p:spPr/>
        <p:txBody>
          <a:bodyPr/>
          <a:lstStyle/>
          <a:p>
            <a:fld id="{4F36B8F5-EAFD-4896-ABCD-B89C249D29F8}" type="slidenum">
              <a:rPr lang="ko-KR" altLang="en-US" smtClean="0"/>
              <a:pPr/>
              <a:t>71</a:t>
            </a:fld>
            <a:endParaRPr lang="ko-KR"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ja-JP" altLang="en-US" dirty="0" smtClean="0"/>
              <a:t>労働組合結成など、労働者の権利を保障する法律の制定</a:t>
            </a:r>
            <a:endParaRPr lang="ko-KR" altLang="en-US" dirty="0"/>
          </a:p>
        </p:txBody>
      </p:sp>
      <p:sp>
        <p:nvSpPr>
          <p:cNvPr id="4" name="슬라이드 번호 개체 틀 3"/>
          <p:cNvSpPr>
            <a:spLocks noGrp="1"/>
          </p:cNvSpPr>
          <p:nvPr>
            <p:ph type="sldNum" sz="quarter" idx="10"/>
          </p:nvPr>
        </p:nvSpPr>
        <p:spPr/>
        <p:txBody>
          <a:bodyPr/>
          <a:lstStyle/>
          <a:p>
            <a:fld id="{4F36B8F5-EAFD-4896-ABCD-B89C249D29F8}" type="slidenum">
              <a:rPr lang="ko-KR" altLang="en-US" smtClean="0"/>
              <a:pPr/>
              <a:t>72</a:t>
            </a:fld>
            <a:endParaRPr lang="ko-KR"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ja-JP" altLang="en-US" dirty="0" smtClean="0"/>
              <a:t>教育の民主化。教育を通じて民主主義を根付かせようとしました。</a:t>
            </a:r>
            <a:endParaRPr lang="en-US" altLang="ja-JP" dirty="0" smtClean="0"/>
          </a:p>
          <a:p>
            <a:r>
              <a:rPr lang="ja-JP" altLang="en-US" dirty="0" smtClean="0"/>
              <a:t>それまでの地理、日本の歴史、修身の三教科は軍国主義的とされて、教えることが停止され、教科書も回収されました。</a:t>
            </a:r>
            <a:endParaRPr lang="ko-KR" altLang="en-US" dirty="0"/>
          </a:p>
        </p:txBody>
      </p:sp>
      <p:sp>
        <p:nvSpPr>
          <p:cNvPr id="4" name="슬라이드 번호 개체 틀 3"/>
          <p:cNvSpPr>
            <a:spLocks noGrp="1"/>
          </p:cNvSpPr>
          <p:nvPr>
            <p:ph type="sldNum" sz="quarter" idx="10"/>
          </p:nvPr>
        </p:nvSpPr>
        <p:spPr/>
        <p:txBody>
          <a:bodyPr/>
          <a:lstStyle/>
          <a:p>
            <a:fld id="{4F36B8F5-EAFD-4896-ABCD-B89C249D29F8}" type="slidenum">
              <a:rPr lang="ko-KR" altLang="en-US" smtClean="0"/>
              <a:pPr/>
              <a:t>73</a:t>
            </a:fld>
            <a:endParaRPr lang="ko-KR"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ja-JP" dirty="0" smtClean="0"/>
              <a:t>GHQ</a:t>
            </a:r>
            <a:r>
              <a:rPr lang="ja-JP" altLang="en-US" dirty="0" smtClean="0"/>
              <a:t>は、治安維持法と特別高等警察の廃止、政治犯の釈放など、「人権指令」を日本政府に通達しました。</a:t>
            </a:r>
            <a:endParaRPr lang="en-US" altLang="ja-JP" dirty="0" smtClean="0"/>
          </a:p>
          <a:p>
            <a:r>
              <a:rPr lang="ja-JP" altLang="en-US" dirty="0" smtClean="0"/>
              <a:t>これによって共産主義者などの政治犯およそ</a:t>
            </a:r>
            <a:r>
              <a:rPr lang="en-US" altLang="ja-JP" dirty="0" smtClean="0"/>
              <a:t>500</a:t>
            </a:r>
            <a:r>
              <a:rPr lang="ja-JP" altLang="en-US" dirty="0" smtClean="0"/>
              <a:t>人が釈放されました。</a:t>
            </a:r>
            <a:endParaRPr lang="ko-KR" altLang="en-US" dirty="0"/>
          </a:p>
        </p:txBody>
      </p:sp>
      <p:sp>
        <p:nvSpPr>
          <p:cNvPr id="4" name="슬라이드 번호 개체 틀 3"/>
          <p:cNvSpPr>
            <a:spLocks noGrp="1"/>
          </p:cNvSpPr>
          <p:nvPr>
            <p:ph type="sldNum" sz="quarter" idx="10"/>
          </p:nvPr>
        </p:nvSpPr>
        <p:spPr/>
        <p:txBody>
          <a:bodyPr/>
          <a:lstStyle/>
          <a:p>
            <a:fld id="{4F36B8F5-EAFD-4896-ABCD-B89C249D29F8}" type="slidenum">
              <a:rPr lang="ko-KR" altLang="en-US" smtClean="0"/>
              <a:pPr/>
              <a:t>74</a:t>
            </a:fld>
            <a:endParaRPr lang="ko-KR"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ja-JP" altLang="en-US" dirty="0" smtClean="0"/>
              <a:t>そして経済の民主化。連合国は、日本経済を支配していた財閥を軍国主義の基盤の一つと見なしました。</a:t>
            </a:r>
            <a:endParaRPr lang="en-US" altLang="ja-JP" dirty="0" smtClean="0"/>
          </a:p>
          <a:p>
            <a:r>
              <a:rPr lang="ja-JP" altLang="en-US" dirty="0" smtClean="0"/>
              <a:t>そして、三井、三菱、住友、安田など</a:t>
            </a:r>
            <a:r>
              <a:rPr lang="en-US" altLang="ja-JP" dirty="0" smtClean="0"/>
              <a:t>15</a:t>
            </a:r>
            <a:r>
              <a:rPr lang="ja-JP" altLang="en-US" dirty="0" smtClean="0"/>
              <a:t>の財閥は、持ち株を売却させられ、解体されました。</a:t>
            </a:r>
            <a:endParaRPr lang="en-US" altLang="ja-JP" dirty="0" smtClean="0"/>
          </a:p>
          <a:p>
            <a:r>
              <a:rPr lang="ja-JP" altLang="en-US" dirty="0" smtClean="0"/>
              <a:t>また、２度にわたる農地改革によって地主の土地所有が制限され、優先的に小作農に売り渡されました。</a:t>
            </a:r>
            <a:endParaRPr lang="en-US" altLang="ja-JP" dirty="0" smtClean="0"/>
          </a:p>
          <a:p>
            <a:r>
              <a:rPr lang="ja-JP" altLang="en-US" dirty="0" smtClean="0"/>
              <a:t>小作農の大部分が自作農となり、地主制度はほぼ解体しました。</a:t>
            </a:r>
            <a:endParaRPr lang="ko-KR" altLang="en-US" dirty="0"/>
          </a:p>
        </p:txBody>
      </p:sp>
      <p:sp>
        <p:nvSpPr>
          <p:cNvPr id="4" name="슬라이드 번호 개체 틀 3"/>
          <p:cNvSpPr>
            <a:spLocks noGrp="1"/>
          </p:cNvSpPr>
          <p:nvPr>
            <p:ph type="sldNum" sz="quarter" idx="10"/>
          </p:nvPr>
        </p:nvSpPr>
        <p:spPr/>
        <p:txBody>
          <a:bodyPr/>
          <a:lstStyle/>
          <a:p>
            <a:fld id="{4F36B8F5-EAFD-4896-ABCD-B89C249D29F8}" type="slidenum">
              <a:rPr lang="ko-KR" altLang="en-US" smtClean="0"/>
              <a:pPr/>
              <a:t>75</a:t>
            </a:fld>
            <a:endParaRPr lang="ko-KR"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5D6FD836-01D1-4DB1-9509-98C224C2EBE4}" type="datetimeFigureOut">
              <a:rPr lang="ko-KR" altLang="en-US" smtClean="0"/>
              <a:pPr/>
              <a:t>2015-11-23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8278EE3C-D651-4414-978F-C47FBB14B56F}" type="slidenum">
              <a:rPr lang="ko-KR" altLang="en-US" smtClean="0"/>
              <a:pPr/>
              <a:t>‹#›</a:t>
            </a:fld>
            <a:endParaRPr lang="ko-KR"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5D6FD836-01D1-4DB1-9509-98C224C2EBE4}" type="datetimeFigureOut">
              <a:rPr lang="ko-KR" altLang="en-US" smtClean="0"/>
              <a:pPr/>
              <a:t>2015-11-23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8278EE3C-D651-4414-978F-C47FBB14B56F}" type="slidenum">
              <a:rPr lang="ko-KR" altLang="en-US" smtClean="0"/>
              <a:pPr/>
              <a:t>‹#›</a:t>
            </a:fld>
            <a:endParaRPr lang="ko-KR"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5D6FD836-01D1-4DB1-9509-98C224C2EBE4}" type="datetimeFigureOut">
              <a:rPr lang="ko-KR" altLang="en-US" smtClean="0"/>
              <a:pPr/>
              <a:t>2015-11-23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8278EE3C-D651-4414-978F-C47FBB14B56F}" type="slidenum">
              <a:rPr lang="ko-KR" altLang="en-US" smtClean="0"/>
              <a:pPr/>
              <a:t>‹#›</a:t>
            </a:fld>
            <a:endParaRPr lang="ko-KR"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5D6FD836-01D1-4DB1-9509-98C224C2EBE4}" type="datetimeFigureOut">
              <a:rPr lang="ko-KR" altLang="en-US" smtClean="0"/>
              <a:pPr/>
              <a:t>2015-11-23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8278EE3C-D651-4414-978F-C47FBB14B56F}" type="slidenum">
              <a:rPr lang="ko-KR" altLang="en-US" smtClean="0"/>
              <a:pPr/>
              <a:t>‹#›</a:t>
            </a:fld>
            <a:endParaRPr lang="ko-K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5D6FD836-01D1-4DB1-9509-98C224C2EBE4}" type="datetimeFigureOut">
              <a:rPr lang="ko-KR" altLang="en-US" smtClean="0"/>
              <a:pPr/>
              <a:t>2015-11-23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8278EE3C-D651-4414-978F-C47FBB14B56F}" type="slidenum">
              <a:rPr lang="ko-KR" altLang="en-US" smtClean="0"/>
              <a:pPr/>
              <a:t>‹#›</a:t>
            </a:fld>
            <a:endParaRPr lang="ko-K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5D6FD836-01D1-4DB1-9509-98C224C2EBE4}" type="datetimeFigureOut">
              <a:rPr lang="ko-KR" altLang="en-US" smtClean="0"/>
              <a:pPr/>
              <a:t>2015-11-23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8278EE3C-D651-4414-978F-C47FBB14B56F}" type="slidenum">
              <a:rPr lang="ko-KR" altLang="en-US" smtClean="0"/>
              <a:pPr/>
              <a:t>‹#›</a:t>
            </a:fld>
            <a:endParaRPr lang="ko-KR"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5D6FD836-01D1-4DB1-9509-98C224C2EBE4}" type="datetimeFigureOut">
              <a:rPr lang="ko-KR" altLang="en-US" smtClean="0"/>
              <a:pPr/>
              <a:t>2015-11-23</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8278EE3C-D651-4414-978F-C47FBB14B56F}" type="slidenum">
              <a:rPr lang="ko-KR" altLang="en-US" smtClean="0"/>
              <a:pPr/>
              <a:t>‹#›</a:t>
            </a:fld>
            <a:endParaRPr lang="ko-KR"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5D6FD836-01D1-4DB1-9509-98C224C2EBE4}" type="datetimeFigureOut">
              <a:rPr lang="ko-KR" altLang="en-US" smtClean="0"/>
              <a:pPr/>
              <a:t>2015-11-23</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8278EE3C-D651-4414-978F-C47FBB14B56F}" type="slidenum">
              <a:rPr lang="ko-KR" altLang="en-US" smtClean="0"/>
              <a:pPr/>
              <a:t>‹#›</a:t>
            </a:fld>
            <a:endParaRPr lang="ko-KR"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5D6FD836-01D1-4DB1-9509-98C224C2EBE4}" type="datetimeFigureOut">
              <a:rPr lang="ko-KR" altLang="en-US" smtClean="0"/>
              <a:pPr/>
              <a:t>2015-11-23</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8278EE3C-D651-4414-978F-C47FBB14B56F}" type="slidenum">
              <a:rPr lang="ko-KR" altLang="en-US" smtClean="0"/>
              <a:pPr/>
              <a:t>‹#›</a:t>
            </a:fld>
            <a:endParaRPr lang="ko-KR"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5D6FD836-01D1-4DB1-9509-98C224C2EBE4}" type="datetimeFigureOut">
              <a:rPr lang="ko-KR" altLang="en-US" smtClean="0"/>
              <a:pPr/>
              <a:t>2015-11-23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8278EE3C-D651-4414-978F-C47FBB14B56F}" type="slidenum">
              <a:rPr lang="ko-KR" altLang="en-US" smtClean="0"/>
              <a:pPr/>
              <a:t>‹#›</a:t>
            </a:fld>
            <a:endParaRPr lang="ko-KR"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5D6FD836-01D1-4DB1-9509-98C224C2EBE4}" type="datetimeFigureOut">
              <a:rPr lang="ko-KR" altLang="en-US" smtClean="0"/>
              <a:pPr/>
              <a:t>2015-11-23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8278EE3C-D651-4414-978F-C47FBB14B56F}" type="slidenum">
              <a:rPr lang="ko-KR" altLang="en-US" smtClean="0"/>
              <a:pPr/>
              <a:t>‹#›</a:t>
            </a:fld>
            <a:endParaRPr lang="ko-KR"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6FD836-01D1-4DB1-9509-98C224C2EBE4}" type="datetimeFigureOut">
              <a:rPr lang="ko-KR" altLang="en-US" smtClean="0"/>
              <a:pPr/>
              <a:t>2015-11-23</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78EE3C-D651-4414-978F-C47FBB14B56F}"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10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10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105.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97.jpeg"/><Relationship Id="rId3" Type="http://schemas.openxmlformats.org/officeDocument/2006/relationships/diagramLayout" Target="../diagrams/layout7.xml"/><Relationship Id="rId7" Type="http://schemas.openxmlformats.org/officeDocument/2006/relationships/image" Target="../media/image96.jpeg"/><Relationship Id="rId12" Type="http://schemas.microsoft.com/office/2007/relationships/diagramDrawing" Target="../diagrams/drawing8.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openxmlformats.org/officeDocument/2006/relationships/diagramColors" Target="../diagrams/colors8.xml"/><Relationship Id="rId5" Type="http://schemas.openxmlformats.org/officeDocument/2006/relationships/diagramColors" Target="../diagrams/colors7.xml"/><Relationship Id="rId10" Type="http://schemas.openxmlformats.org/officeDocument/2006/relationships/diagramQuickStyle" Target="../diagrams/quickStyle8.xml"/><Relationship Id="rId4" Type="http://schemas.openxmlformats.org/officeDocument/2006/relationships/diagramQuickStyle" Target="../diagrams/quickStyle7.xml"/><Relationship Id="rId9" Type="http://schemas.openxmlformats.org/officeDocument/2006/relationships/diagramLayout" Target="../diagrams/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hyperlink" Target="https://www.youtube.com/watch?v=eehXoShuxs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Layout" Target="../slideLayouts/slideLayout2.xml"/><Relationship Id="rId1" Type="http://schemas.openxmlformats.org/officeDocument/2006/relationships/video" Target="../media/media1.wmv"/><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youtu.be/u4WakJPBn3M" TargetMode="Externa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youtu.be/RjMSRkRE2NY"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youtube.com/watch?v=fzXrNm7n50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www.youtube.com/watch?v=DDEuMQXJG6E"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youtube.com/watch?v=qg87pZ3Diq0"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www.google.co.kr/url?sa=i&amp;rct=j&amp;q=&amp;esrc=s&amp;source=images&amp;cd=&amp;cad=rja&amp;uact=8&amp;ved=0CAcQjRxqFQoTCM7Nm_OPksgCFcQVlAodNXIOiA&amp;url=http://legal.un.org/avl/ha/cun/cun.html&amp;bvm=bv.103627116,d.dGo&amp;psig=AFQjCNE6n584drm1UFY5nCfwh_Z3SryNSA&amp;ust=1443268376698075" TargetMode="External"/><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descr="800px-1952_Shibuya.jpg"/>
          <p:cNvPicPr>
            <a:picLocks noChangeAspect="1"/>
          </p:cNvPicPr>
          <p:nvPr/>
        </p:nvPicPr>
        <p:blipFill>
          <a:blip r:embed="rId2" cstate="print"/>
          <a:stretch>
            <a:fillRect/>
          </a:stretch>
        </p:blipFill>
        <p:spPr>
          <a:xfrm>
            <a:off x="0" y="0"/>
            <a:ext cx="9144000" cy="6858000"/>
          </a:xfrm>
          <a:prstGeom prst="rect">
            <a:avLst/>
          </a:prstGeom>
        </p:spPr>
      </p:pic>
      <p:sp>
        <p:nvSpPr>
          <p:cNvPr id="4" name="직사각형 3"/>
          <p:cNvSpPr/>
          <p:nvPr/>
        </p:nvSpPr>
        <p:spPr>
          <a:xfrm>
            <a:off x="8892480" y="0"/>
            <a:ext cx="2515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8100392" y="0"/>
            <a:ext cx="79208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FF0000"/>
              </a:solidFill>
            </a:endParaRPr>
          </a:p>
        </p:txBody>
      </p:sp>
      <p:sp>
        <p:nvSpPr>
          <p:cNvPr id="6" name="직각 삼각형 5"/>
          <p:cNvSpPr/>
          <p:nvPr/>
        </p:nvSpPr>
        <p:spPr>
          <a:xfrm flipH="1">
            <a:off x="7308304" y="0"/>
            <a:ext cx="792088" cy="6858000"/>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p:cNvSpPr/>
          <p:nvPr/>
        </p:nvSpPr>
        <p:spPr>
          <a:xfrm>
            <a:off x="0" y="1916832"/>
            <a:ext cx="9144000" cy="136815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4400" dirty="0" smtClean="0">
                <a:solidFill>
                  <a:schemeClr val="tx1"/>
                </a:solidFill>
                <a:latin typeface="헤움심플함의미학142" pitchFamily="18" charset="-127"/>
                <a:ea typeface="헤움심플함의미학142" pitchFamily="18" charset="-127"/>
              </a:rPr>
              <a:t>현대 일본의 시작</a:t>
            </a:r>
            <a:endParaRPr lang="ko-KR" altLang="en-US" sz="4400" dirty="0">
              <a:solidFill>
                <a:schemeClr val="tx1"/>
              </a:solidFill>
              <a:latin typeface="헤움심플함의미학142" pitchFamily="18" charset="-127"/>
              <a:ea typeface="헤움심플함의미학142" pitchFamily="18" charset="-127"/>
            </a:endParaRPr>
          </a:p>
        </p:txBody>
      </p:sp>
      <p:sp>
        <p:nvSpPr>
          <p:cNvPr id="9" name="TextBox 8"/>
          <p:cNvSpPr txBox="1"/>
          <p:nvPr/>
        </p:nvSpPr>
        <p:spPr>
          <a:xfrm>
            <a:off x="5292080" y="5301208"/>
            <a:ext cx="3456384" cy="1323439"/>
          </a:xfrm>
          <a:prstGeom prst="rect">
            <a:avLst/>
          </a:prstGeom>
          <a:solidFill>
            <a:schemeClr val="bg1">
              <a:alpha val="75000"/>
            </a:schemeClr>
          </a:solidFill>
        </p:spPr>
        <p:txBody>
          <a:bodyPr wrap="square" rtlCol="0">
            <a:spAutoFit/>
          </a:bodyPr>
          <a:lstStyle/>
          <a:p>
            <a:r>
              <a:rPr lang="en-US" altLang="ko-KR" sz="1600" dirty="0" smtClean="0">
                <a:solidFill>
                  <a:schemeClr val="accent5">
                    <a:lumMod val="50000"/>
                  </a:schemeClr>
                </a:solidFill>
                <a:latin typeface="HY중고딕" pitchFamily="18" charset="-127"/>
                <a:ea typeface="HY중고딕" pitchFamily="18" charset="-127"/>
              </a:rPr>
              <a:t>21134967 </a:t>
            </a:r>
            <a:r>
              <a:rPr lang="ko-KR" altLang="en-US" sz="1600" dirty="0" smtClean="0">
                <a:solidFill>
                  <a:schemeClr val="accent5">
                    <a:lumMod val="50000"/>
                  </a:schemeClr>
                </a:solidFill>
                <a:latin typeface="HY중고딕" pitchFamily="18" charset="-127"/>
                <a:ea typeface="HY중고딕" pitchFamily="18" charset="-127"/>
              </a:rPr>
              <a:t>컴퓨터</a:t>
            </a:r>
            <a:r>
              <a:rPr lang="en-US" altLang="ko-KR" sz="1600" dirty="0" smtClean="0">
                <a:solidFill>
                  <a:schemeClr val="accent5">
                    <a:lumMod val="50000"/>
                  </a:schemeClr>
                </a:solidFill>
                <a:latin typeface="HY중고딕" pitchFamily="18" charset="-127"/>
                <a:ea typeface="HY중고딕" pitchFamily="18" charset="-127"/>
              </a:rPr>
              <a:t>IT</a:t>
            </a:r>
            <a:r>
              <a:rPr lang="ko-KR" altLang="en-US" sz="1600" dirty="0" smtClean="0">
                <a:solidFill>
                  <a:schemeClr val="accent5">
                    <a:lumMod val="50000"/>
                  </a:schemeClr>
                </a:solidFill>
                <a:latin typeface="HY중고딕" pitchFamily="18" charset="-127"/>
                <a:ea typeface="HY중고딕" pitchFamily="18" charset="-127"/>
              </a:rPr>
              <a:t>공학부 </a:t>
            </a:r>
            <a:r>
              <a:rPr lang="ko-KR" altLang="en-US" sz="1600" dirty="0" smtClean="0">
                <a:solidFill>
                  <a:schemeClr val="accent5">
                    <a:lumMod val="50000"/>
                  </a:schemeClr>
                </a:solidFill>
                <a:latin typeface="HY중고딕" pitchFamily="18" charset="-127"/>
                <a:ea typeface="HY중고딕" pitchFamily="18" charset="-127"/>
              </a:rPr>
              <a:t>황보영</a:t>
            </a:r>
            <a:endParaRPr lang="en-US" altLang="ko-KR" sz="1600" dirty="0" smtClean="0">
              <a:solidFill>
                <a:schemeClr val="accent5">
                  <a:lumMod val="50000"/>
                </a:schemeClr>
              </a:solidFill>
              <a:latin typeface="HY중고딕" pitchFamily="18" charset="-127"/>
              <a:ea typeface="HY중고딕" pitchFamily="18" charset="-127"/>
            </a:endParaRPr>
          </a:p>
          <a:p>
            <a:r>
              <a:rPr lang="en-US" altLang="ko-KR" sz="1600" dirty="0" smtClean="0">
                <a:solidFill>
                  <a:schemeClr val="accent5">
                    <a:lumMod val="50000"/>
                  </a:schemeClr>
                </a:solidFill>
                <a:latin typeface="HY중고딕" pitchFamily="18" charset="-127"/>
                <a:ea typeface="HY중고딕" pitchFamily="18" charset="-127"/>
              </a:rPr>
              <a:t>20800221 </a:t>
            </a:r>
            <a:r>
              <a:rPr lang="ko-KR" altLang="en-US" sz="1600" dirty="0" smtClean="0">
                <a:solidFill>
                  <a:schemeClr val="accent5">
                    <a:lumMod val="50000"/>
                  </a:schemeClr>
                </a:solidFill>
                <a:latin typeface="HY중고딕" pitchFamily="18" charset="-127"/>
                <a:ea typeface="HY중고딕" pitchFamily="18" charset="-127"/>
              </a:rPr>
              <a:t>국어국문학과 </a:t>
            </a:r>
            <a:r>
              <a:rPr lang="ko-KR" altLang="en-US" sz="1600" dirty="0" err="1" smtClean="0">
                <a:solidFill>
                  <a:schemeClr val="accent5">
                    <a:lumMod val="50000"/>
                  </a:schemeClr>
                </a:solidFill>
                <a:latin typeface="HY중고딕" pitchFamily="18" charset="-127"/>
                <a:ea typeface="HY중고딕" pitchFamily="18" charset="-127"/>
              </a:rPr>
              <a:t>김연관</a:t>
            </a:r>
            <a:endParaRPr lang="en-US" altLang="ko-KR" sz="1600" dirty="0" smtClean="0">
              <a:solidFill>
                <a:schemeClr val="accent5">
                  <a:lumMod val="50000"/>
                </a:schemeClr>
              </a:solidFill>
              <a:latin typeface="HY중고딕" pitchFamily="18" charset="-127"/>
              <a:ea typeface="HY중고딕" pitchFamily="18" charset="-127"/>
            </a:endParaRPr>
          </a:p>
          <a:p>
            <a:r>
              <a:rPr lang="en-US" altLang="ko-KR" sz="1600" dirty="0" smtClean="0">
                <a:solidFill>
                  <a:schemeClr val="accent5">
                    <a:lumMod val="50000"/>
                  </a:schemeClr>
                </a:solidFill>
                <a:latin typeface="HY중고딕" pitchFamily="18" charset="-127"/>
                <a:ea typeface="HY중고딕" pitchFamily="18" charset="-127"/>
              </a:rPr>
              <a:t>21135241 </a:t>
            </a:r>
            <a:r>
              <a:rPr lang="ko-KR" altLang="en-US" sz="1600" dirty="0" smtClean="0">
                <a:solidFill>
                  <a:schemeClr val="accent5">
                    <a:lumMod val="50000"/>
                  </a:schemeClr>
                </a:solidFill>
                <a:latin typeface="HY중고딕" pitchFamily="18" charset="-127"/>
                <a:ea typeface="HY중고딕" pitchFamily="18" charset="-127"/>
              </a:rPr>
              <a:t>컴퓨터</a:t>
            </a:r>
            <a:r>
              <a:rPr lang="en-US" altLang="ko-KR" sz="1600" dirty="0" smtClean="0">
                <a:solidFill>
                  <a:schemeClr val="accent5">
                    <a:lumMod val="50000"/>
                  </a:schemeClr>
                </a:solidFill>
                <a:latin typeface="HY중고딕" pitchFamily="18" charset="-127"/>
                <a:ea typeface="HY중고딕" pitchFamily="18" charset="-127"/>
              </a:rPr>
              <a:t>IT</a:t>
            </a:r>
            <a:r>
              <a:rPr lang="ko-KR" altLang="en-US" sz="1600" dirty="0" smtClean="0">
                <a:solidFill>
                  <a:schemeClr val="accent5">
                    <a:lumMod val="50000"/>
                  </a:schemeClr>
                </a:solidFill>
                <a:latin typeface="HY중고딕" pitchFamily="18" charset="-127"/>
                <a:ea typeface="HY중고딕" pitchFamily="18" charset="-127"/>
              </a:rPr>
              <a:t>공학부 </a:t>
            </a:r>
            <a:r>
              <a:rPr lang="ko-KR" altLang="en-US" sz="1600" dirty="0" smtClean="0">
                <a:solidFill>
                  <a:schemeClr val="accent5">
                    <a:lumMod val="50000"/>
                  </a:schemeClr>
                </a:solidFill>
                <a:latin typeface="HY중고딕" pitchFamily="18" charset="-127"/>
                <a:ea typeface="HY중고딕" pitchFamily="18" charset="-127"/>
              </a:rPr>
              <a:t>하태욱</a:t>
            </a:r>
            <a:endParaRPr lang="en-US" altLang="ko-KR" sz="1600" dirty="0" smtClean="0">
              <a:solidFill>
                <a:schemeClr val="accent5">
                  <a:lumMod val="50000"/>
                </a:schemeClr>
              </a:solidFill>
              <a:latin typeface="HY중고딕" pitchFamily="18" charset="-127"/>
              <a:ea typeface="HY중고딕" pitchFamily="18" charset="-127"/>
            </a:endParaRPr>
          </a:p>
          <a:p>
            <a:r>
              <a:rPr lang="en-US" altLang="ko-KR" sz="1600" dirty="0" smtClean="0">
                <a:solidFill>
                  <a:schemeClr val="accent5">
                    <a:lumMod val="50000"/>
                  </a:schemeClr>
                </a:solidFill>
                <a:latin typeface="HY중고딕" pitchFamily="18" charset="-127"/>
                <a:ea typeface="HY중고딕" pitchFamily="18" charset="-127"/>
              </a:rPr>
              <a:t>21380368 </a:t>
            </a:r>
            <a:r>
              <a:rPr lang="ko-KR" altLang="en-US" sz="1600" dirty="0" smtClean="0">
                <a:solidFill>
                  <a:schemeClr val="accent5">
                    <a:lumMod val="50000"/>
                  </a:schemeClr>
                </a:solidFill>
                <a:latin typeface="HY중고딕" pitchFamily="18" charset="-127"/>
                <a:ea typeface="HY중고딕" pitchFamily="18" charset="-127"/>
              </a:rPr>
              <a:t>일본어일본학과 </a:t>
            </a:r>
            <a:r>
              <a:rPr lang="ko-KR" altLang="en-US" sz="1600" dirty="0" smtClean="0">
                <a:solidFill>
                  <a:schemeClr val="accent5">
                    <a:lumMod val="50000"/>
                  </a:schemeClr>
                </a:solidFill>
                <a:latin typeface="HY중고딕" pitchFamily="18" charset="-127"/>
                <a:ea typeface="HY중고딕" pitchFamily="18" charset="-127"/>
              </a:rPr>
              <a:t>정준현</a:t>
            </a:r>
            <a:endParaRPr lang="en-US" altLang="ko-KR" sz="1600" dirty="0" smtClean="0">
              <a:solidFill>
                <a:schemeClr val="accent5">
                  <a:lumMod val="50000"/>
                </a:schemeClr>
              </a:solidFill>
              <a:latin typeface="HY중고딕" pitchFamily="18" charset="-127"/>
              <a:ea typeface="HY중고딕" pitchFamily="18" charset="-127"/>
            </a:endParaRPr>
          </a:p>
          <a:p>
            <a:r>
              <a:rPr lang="en-US" altLang="ko-KR" sz="1600" dirty="0" smtClean="0">
                <a:solidFill>
                  <a:schemeClr val="accent5">
                    <a:lumMod val="50000"/>
                  </a:schemeClr>
                </a:solidFill>
                <a:latin typeface="HY중고딕" pitchFamily="18" charset="-127"/>
                <a:ea typeface="HY중고딕" pitchFamily="18" charset="-127"/>
              </a:rPr>
              <a:t>21302278 </a:t>
            </a:r>
            <a:r>
              <a:rPr lang="ko-KR" altLang="en-US" sz="1600" dirty="0" smtClean="0">
                <a:solidFill>
                  <a:schemeClr val="accent5">
                    <a:lumMod val="50000"/>
                  </a:schemeClr>
                </a:solidFill>
                <a:latin typeface="HY중고딕" pitchFamily="18" charset="-127"/>
                <a:ea typeface="HY중고딕" pitchFamily="18" charset="-127"/>
              </a:rPr>
              <a:t>일본어일본학과 </a:t>
            </a:r>
            <a:r>
              <a:rPr lang="ko-KR" altLang="en-US" sz="1600" dirty="0" smtClean="0">
                <a:solidFill>
                  <a:schemeClr val="accent5">
                    <a:lumMod val="50000"/>
                  </a:schemeClr>
                </a:solidFill>
                <a:latin typeface="HY중고딕" pitchFamily="18" charset="-127"/>
                <a:ea typeface="HY중고딕" pitchFamily="18" charset="-127"/>
              </a:rPr>
              <a:t>윤다은</a:t>
            </a:r>
            <a:endParaRPr lang="en-US" altLang="ko-KR" sz="1600" dirty="0" smtClean="0">
              <a:solidFill>
                <a:schemeClr val="accent5">
                  <a:lumMod val="50000"/>
                </a:schemeClr>
              </a:solidFill>
              <a:latin typeface="HY중고딕" pitchFamily="18" charset="-127"/>
              <a:ea typeface="HY중고딕" pitchFamily="18" charset="-127"/>
            </a:endParaRPr>
          </a:p>
        </p:txBody>
      </p:sp>
      <p:sp>
        <p:nvSpPr>
          <p:cNvPr id="8" name="TextBox 7"/>
          <p:cNvSpPr txBox="1"/>
          <p:nvPr/>
        </p:nvSpPr>
        <p:spPr>
          <a:xfrm>
            <a:off x="451068" y="1916832"/>
            <a:ext cx="4696996" cy="400110"/>
          </a:xfrm>
          <a:prstGeom prst="rect">
            <a:avLst/>
          </a:prstGeom>
          <a:noFill/>
        </p:spPr>
        <p:txBody>
          <a:bodyPr wrap="square" rtlCol="0">
            <a:spAutoFit/>
          </a:bodyPr>
          <a:lstStyle/>
          <a:p>
            <a:r>
              <a:rPr lang="ko-KR" altLang="en-US" sz="2000" b="1" dirty="0" smtClean="0">
                <a:solidFill>
                  <a:schemeClr val="accent5">
                    <a:lumMod val="50000"/>
                  </a:schemeClr>
                </a:solidFill>
                <a:latin typeface="HY중고딕" pitchFamily="18" charset="-127"/>
                <a:ea typeface="HY중고딕" pitchFamily="18" charset="-127"/>
              </a:rPr>
              <a:t>일본 </a:t>
            </a:r>
            <a:r>
              <a:rPr lang="ko-KR" altLang="en-US" sz="2000" b="1" dirty="0" err="1" smtClean="0">
                <a:solidFill>
                  <a:schemeClr val="accent5">
                    <a:lumMod val="50000"/>
                  </a:schemeClr>
                </a:solidFill>
                <a:latin typeface="HY중고딕" pitchFamily="18" charset="-127"/>
                <a:ea typeface="HY중고딕" pitchFamily="18" charset="-127"/>
              </a:rPr>
              <a:t>근현대사</a:t>
            </a:r>
            <a:r>
              <a:rPr lang="ko-KR" altLang="en-US" sz="2000" b="1" dirty="0" smtClean="0">
                <a:solidFill>
                  <a:schemeClr val="accent5">
                    <a:lumMod val="50000"/>
                  </a:schemeClr>
                </a:solidFill>
                <a:latin typeface="HY중고딕" pitchFamily="18" charset="-127"/>
                <a:ea typeface="HY중고딕" pitchFamily="18" charset="-127"/>
              </a:rPr>
              <a:t> </a:t>
            </a:r>
            <a:r>
              <a:rPr lang="en-US" altLang="ko-KR" sz="2000" b="1" dirty="0" smtClean="0">
                <a:solidFill>
                  <a:schemeClr val="accent5">
                    <a:lumMod val="50000"/>
                  </a:schemeClr>
                </a:solidFill>
                <a:latin typeface="HY중고딕" pitchFamily="18" charset="-127"/>
                <a:ea typeface="HY중고딕" pitchFamily="18" charset="-127"/>
              </a:rPr>
              <a:t>4</a:t>
            </a:r>
            <a:r>
              <a:rPr lang="ko-KR" altLang="en-US" sz="2000" b="1" dirty="0" smtClean="0">
                <a:solidFill>
                  <a:schemeClr val="accent5">
                    <a:lumMod val="50000"/>
                  </a:schemeClr>
                </a:solidFill>
                <a:latin typeface="HY중고딕" pitchFamily="18" charset="-127"/>
                <a:ea typeface="HY중고딕" pitchFamily="18" charset="-127"/>
              </a:rPr>
              <a:t>조</a:t>
            </a:r>
            <a:endParaRPr lang="ko-KR" altLang="en-US" sz="2000" b="1" dirty="0">
              <a:solidFill>
                <a:schemeClr val="accent5">
                  <a:lumMod val="50000"/>
                </a:schemeClr>
              </a:solidFill>
              <a:latin typeface="HY중고딕" pitchFamily="18" charset="-127"/>
              <a:ea typeface="HY중고딕" pitchFamily="18" charset="-127"/>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ko-KR" altLang="en-US" sz="1600" dirty="0" smtClean="0">
                <a:latin typeface="HY중고딕" pitchFamily="18" charset="-127"/>
                <a:ea typeface="HY중고딕" pitchFamily="18" charset="-127"/>
              </a:rPr>
              <a:t>일본의 패전과 미군정 통치</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76999"/>
          </a:xfrm>
          <a:prstGeom prst="rect">
            <a:avLst/>
          </a:prstGeom>
          <a:noFill/>
        </p:spPr>
        <p:txBody>
          <a:bodyPr wrap="square" rtlCol="0">
            <a:spAutoFit/>
          </a:bodyPr>
          <a:lstStyle/>
          <a:p>
            <a:pPr lvl="0"/>
            <a:r>
              <a:rPr lang="ko-KR" altLang="en-US" sz="1200" dirty="0" smtClean="0"/>
              <a:t>일본의 진주만 공습</a:t>
            </a:r>
            <a:endParaRPr lang="ko-KR" altLang="en-US" sz="1200" dirty="0"/>
          </a:p>
        </p:txBody>
      </p:sp>
      <p:sp>
        <p:nvSpPr>
          <p:cNvPr id="8" name="모서리가 둥근 직사각형 7"/>
          <p:cNvSpPr/>
          <p:nvPr/>
        </p:nvSpPr>
        <p:spPr>
          <a:xfrm>
            <a:off x="467544" y="764704"/>
            <a:ext cx="8424936" cy="5904656"/>
          </a:xfrm>
          <a:prstGeom prst="roundRect">
            <a:avLst>
              <a:gd name="adj" fmla="val 3688"/>
            </a:avLst>
          </a:prstGeom>
          <a:blipFill>
            <a:blip r:embed="rId2" cstate="print"/>
            <a:stretch>
              <a:fillRect/>
            </a:stretch>
          </a:blip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내용 개체 틀 6"/>
          <p:cNvSpPr>
            <a:spLocks noGrp="1"/>
          </p:cNvSpPr>
          <p:nvPr>
            <p:ph idx="1"/>
          </p:nvPr>
        </p:nvSpPr>
        <p:spPr>
          <a:xfrm>
            <a:off x="611560" y="1772816"/>
            <a:ext cx="8115944" cy="4637112"/>
          </a:xfrm>
          <a:solidFill>
            <a:schemeClr val="bg1">
              <a:alpha val="62000"/>
            </a:schemeClr>
          </a:solidFill>
        </p:spPr>
        <p:txBody>
          <a:bodyPr>
            <a:normAutofit fontScale="47500" lnSpcReduction="20000"/>
          </a:bodyPr>
          <a:lstStyle/>
          <a:p>
            <a:r>
              <a:rPr lang="ko-KR" altLang="en-US" dirty="0" smtClean="0"/>
              <a:t>의회는 원유</a:t>
            </a:r>
            <a:r>
              <a:rPr lang="en-US" altLang="ko-KR" dirty="0" smtClean="0"/>
              <a:t>, </a:t>
            </a:r>
            <a:r>
              <a:rPr lang="ko-KR" altLang="en-US" dirty="0" smtClean="0"/>
              <a:t>고철</a:t>
            </a:r>
            <a:r>
              <a:rPr lang="en-US" altLang="ko-KR" dirty="0" smtClean="0"/>
              <a:t>, </a:t>
            </a:r>
            <a:r>
              <a:rPr lang="ko-KR" altLang="en-US" dirty="0" smtClean="0"/>
              <a:t>비행기용 휘발유 등 전쟁 물자의 대일 금수 조치를 내리고 중국 </a:t>
            </a:r>
            <a:r>
              <a:rPr lang="ko-KR" altLang="en-US" dirty="0" err="1" smtClean="0"/>
              <a:t>장제스</a:t>
            </a:r>
            <a:r>
              <a:rPr lang="ko-KR" altLang="en-US" dirty="0" smtClean="0"/>
              <a:t> 정부에 대한 군사 원조를 시작했다</a:t>
            </a:r>
            <a:r>
              <a:rPr lang="en-US" altLang="ko-KR" dirty="0" smtClean="0"/>
              <a:t>. </a:t>
            </a:r>
            <a:r>
              <a:rPr lang="ko-KR" altLang="en-US" dirty="0" smtClean="0"/>
              <a:t>극동에 거주하는 자국인들을 귀국 조치하고 미국 내 일본 자산을 동결했다</a:t>
            </a:r>
            <a:r>
              <a:rPr lang="en-US" altLang="ko-KR" dirty="0" smtClean="0"/>
              <a:t>. </a:t>
            </a:r>
            <a:r>
              <a:rPr lang="ko-KR" altLang="en-US" dirty="0" smtClean="0"/>
              <a:t>일본에 대해서는 침략 중지</a:t>
            </a:r>
            <a:r>
              <a:rPr lang="en-US" altLang="ko-KR" dirty="0" smtClean="0"/>
              <a:t>, </a:t>
            </a:r>
            <a:r>
              <a:rPr lang="ko-KR" altLang="en-US" dirty="0" smtClean="0"/>
              <a:t>중국으로부터의 군대 철수</a:t>
            </a:r>
            <a:r>
              <a:rPr lang="en-US" altLang="ko-KR" dirty="0" smtClean="0"/>
              <a:t>, </a:t>
            </a:r>
            <a:r>
              <a:rPr lang="ko-KR" altLang="en-US" dirty="0" smtClean="0"/>
              <a:t>그리고 삼자동맹으로부터의 탈퇴를 요구했다</a:t>
            </a:r>
            <a:r>
              <a:rPr lang="en-US" altLang="ko-KR" dirty="0" smtClean="0"/>
              <a:t>.</a:t>
            </a:r>
            <a:r>
              <a:rPr lang="ko-KR" altLang="en-US" dirty="0" smtClean="0"/>
              <a:t/>
            </a:r>
            <a:br>
              <a:rPr lang="ko-KR" altLang="en-US" dirty="0" smtClean="0"/>
            </a:br>
            <a:r>
              <a:rPr lang="ko-KR" altLang="en-US" dirty="0" smtClean="0"/>
              <a:t/>
            </a:r>
            <a:br>
              <a:rPr lang="ko-KR" altLang="en-US" dirty="0" smtClean="0"/>
            </a:br>
            <a:r>
              <a:rPr lang="ko-KR" altLang="en-US" dirty="0" smtClean="0"/>
              <a:t>물론 일본은 미국의 이런 요구에 굴복할 의사가 전혀 없었다</a:t>
            </a:r>
            <a:r>
              <a:rPr lang="en-US" altLang="ko-KR" dirty="0" smtClean="0"/>
              <a:t>. </a:t>
            </a:r>
            <a:r>
              <a:rPr lang="ko-KR" altLang="en-US" dirty="0" smtClean="0"/>
              <a:t>특히 미국의 대일 금수 조치에 대해 이것은 미국이 표방해온 중립의 원칙에 어긋나는 것이며 빠른 시일 내에 이 조치가 해제되지 않을 경우 미국을 적대국으로 간주하겠다고 위협했다</a:t>
            </a:r>
            <a:r>
              <a:rPr lang="en-US" altLang="ko-KR" dirty="0" smtClean="0"/>
              <a:t>. </a:t>
            </a:r>
            <a:r>
              <a:rPr lang="ko-KR" altLang="en-US" dirty="0" smtClean="0"/>
              <a:t>일본의 중국 철수와 미국의 대일 금수 해제 문제를 두고 양국간에 </a:t>
            </a:r>
            <a:r>
              <a:rPr lang="en-US" altLang="ko-KR" dirty="0" smtClean="0"/>
              <a:t>1941</a:t>
            </a:r>
            <a:r>
              <a:rPr lang="ko-KR" altLang="en-US" dirty="0" smtClean="0"/>
              <a:t>년 </a:t>
            </a:r>
            <a:r>
              <a:rPr lang="en-US" altLang="ko-KR" dirty="0" smtClean="0"/>
              <a:t>11</a:t>
            </a:r>
            <a:r>
              <a:rPr lang="ko-KR" altLang="en-US" dirty="0" smtClean="0"/>
              <a:t>월 최후의 협상이 시도되었다</a:t>
            </a:r>
            <a:r>
              <a:rPr lang="en-US" altLang="ko-KR" dirty="0" smtClean="0"/>
              <a:t>. </a:t>
            </a:r>
            <a:r>
              <a:rPr lang="ko-KR" altLang="en-US" dirty="0" smtClean="0"/>
              <a:t>그러나 예상대로 협상은 결렬되었고 그 후로는 전쟁으로의 외길이 있을 뿐이었다</a:t>
            </a:r>
            <a:r>
              <a:rPr lang="en-US" altLang="ko-KR" dirty="0" smtClean="0"/>
              <a:t>.</a:t>
            </a:r>
            <a:r>
              <a:rPr lang="ko-KR" altLang="en-US" dirty="0" smtClean="0"/>
              <a:t/>
            </a:r>
            <a:br>
              <a:rPr lang="ko-KR" altLang="en-US" dirty="0" smtClean="0"/>
            </a:br>
            <a:r>
              <a:rPr lang="ko-KR" altLang="en-US" dirty="0" smtClean="0"/>
              <a:t/>
            </a:r>
            <a:br>
              <a:rPr lang="ko-KR" altLang="en-US" dirty="0" smtClean="0"/>
            </a:br>
            <a:r>
              <a:rPr lang="ko-KR" altLang="en-US" dirty="0" smtClean="0"/>
              <a:t>사실 협상은 명분에 불과했다</a:t>
            </a:r>
            <a:r>
              <a:rPr lang="en-US" altLang="ko-KR" dirty="0" smtClean="0"/>
              <a:t>. </a:t>
            </a:r>
            <a:r>
              <a:rPr lang="ko-KR" altLang="en-US" dirty="0" smtClean="0"/>
              <a:t>양국은 이미 협상 이전에 협상의 결렬과 전쟁을 필연적인 것으로 간주했다</a:t>
            </a:r>
            <a:r>
              <a:rPr lang="en-US" altLang="ko-KR" dirty="0" smtClean="0"/>
              <a:t>. </a:t>
            </a:r>
            <a:r>
              <a:rPr lang="ko-KR" altLang="en-US" dirty="0" smtClean="0"/>
              <a:t>협상이 진행되는 중에 일본은 </a:t>
            </a:r>
            <a:r>
              <a:rPr lang="en-US" altLang="ko-KR" dirty="0" smtClean="0"/>
              <a:t>353</a:t>
            </a:r>
            <a:r>
              <a:rPr lang="ko-KR" altLang="en-US" dirty="0" smtClean="0"/>
              <a:t>대의 전투기를 탑재한 항공모함 </a:t>
            </a:r>
            <a:r>
              <a:rPr lang="en-US" altLang="ko-KR" dirty="0" smtClean="0"/>
              <a:t>6</a:t>
            </a:r>
            <a:r>
              <a:rPr lang="ko-KR" altLang="en-US" dirty="0" smtClean="0"/>
              <a:t>척을 비밀리에 발진시켰다</a:t>
            </a:r>
            <a:r>
              <a:rPr lang="en-US" altLang="ko-KR" dirty="0" smtClean="0"/>
              <a:t>. </a:t>
            </a:r>
            <a:r>
              <a:rPr lang="ko-KR" altLang="en-US" dirty="0" smtClean="0"/>
              <a:t>미국은 전쟁을 예상하고는 있었으나 일본이 미국을 상대로 그렇게 빨리 직접적 행동에 나서리라고는 상상도 하지 못했다</a:t>
            </a:r>
            <a:r>
              <a:rPr lang="en-US" altLang="ko-KR" dirty="0" smtClean="0"/>
              <a:t>.</a:t>
            </a:r>
            <a:r>
              <a:rPr lang="ko-KR" altLang="en-US" dirty="0" smtClean="0"/>
              <a:t/>
            </a:r>
            <a:br>
              <a:rPr lang="ko-KR" altLang="en-US" dirty="0" smtClean="0"/>
            </a:br>
            <a:r>
              <a:rPr lang="ko-KR" altLang="en-US" dirty="0" smtClean="0"/>
              <a:t/>
            </a:r>
            <a:br>
              <a:rPr lang="ko-KR" altLang="en-US" dirty="0" smtClean="0"/>
            </a:br>
            <a:r>
              <a:rPr lang="en-US" altLang="ko-KR" dirty="0" smtClean="0"/>
              <a:t>1941</a:t>
            </a:r>
            <a:r>
              <a:rPr lang="ko-KR" altLang="en-US" dirty="0" smtClean="0"/>
              <a:t>년 </a:t>
            </a:r>
            <a:r>
              <a:rPr lang="en-US" altLang="ko-KR" dirty="0" smtClean="0"/>
              <a:t>12</a:t>
            </a:r>
            <a:r>
              <a:rPr lang="ko-KR" altLang="en-US" dirty="0" smtClean="0"/>
              <a:t>월 </a:t>
            </a:r>
            <a:r>
              <a:rPr lang="en-US" altLang="ko-KR" dirty="0" smtClean="0"/>
              <a:t>7</a:t>
            </a:r>
            <a:r>
              <a:rPr lang="ko-KR" altLang="en-US" dirty="0" smtClean="0"/>
              <a:t>일 오전 </a:t>
            </a:r>
            <a:r>
              <a:rPr lang="en-US" altLang="ko-KR" dirty="0" smtClean="0"/>
              <a:t>7</a:t>
            </a:r>
            <a:r>
              <a:rPr lang="ko-KR" altLang="en-US" dirty="0" smtClean="0"/>
              <a:t>시 </a:t>
            </a:r>
            <a:r>
              <a:rPr lang="en-US" altLang="ko-KR" dirty="0" smtClean="0"/>
              <a:t>55</a:t>
            </a:r>
            <a:r>
              <a:rPr lang="ko-KR" altLang="en-US" dirty="0" smtClean="0"/>
              <a:t>분</a:t>
            </a:r>
            <a:r>
              <a:rPr lang="en-US" altLang="ko-KR" dirty="0" smtClean="0"/>
              <a:t>, </a:t>
            </a:r>
            <a:r>
              <a:rPr lang="ko-KR" altLang="en-US" dirty="0" smtClean="0"/>
              <a:t>하와이 </a:t>
            </a:r>
            <a:r>
              <a:rPr lang="ko-KR" altLang="en-US" dirty="0" err="1" smtClean="0"/>
              <a:t>오하우</a:t>
            </a:r>
            <a:r>
              <a:rPr lang="ko-KR" altLang="en-US" dirty="0" smtClean="0"/>
              <a:t> 섬 진주만에 자리 잡은 미 해군 기지는 일요일 아침의 평온에 잠들어 있었다</a:t>
            </a:r>
            <a:r>
              <a:rPr lang="en-US" altLang="ko-KR" dirty="0" smtClean="0"/>
              <a:t>. </a:t>
            </a:r>
            <a:r>
              <a:rPr lang="ko-KR" altLang="en-US" dirty="0" err="1" smtClean="0"/>
              <a:t>킴멜</a:t>
            </a:r>
            <a:r>
              <a:rPr lang="ko-KR" altLang="en-US" dirty="0" smtClean="0"/>
              <a:t> 기지 사령관은 주말 휴가로 자리를 비웠고 전투기들은 지상요원들의 사보타주에 대비해 좁은 운동장에 날개를 맞댄 채 </a:t>
            </a:r>
            <a:r>
              <a:rPr lang="ko-KR" altLang="en-US" dirty="0" err="1" smtClean="0"/>
              <a:t>빽빽히</a:t>
            </a:r>
            <a:r>
              <a:rPr lang="ko-KR" altLang="en-US" dirty="0" smtClean="0"/>
              <a:t> 계류되어 있었다</a:t>
            </a:r>
            <a:r>
              <a:rPr lang="en-US" altLang="ko-KR" dirty="0" smtClean="0"/>
              <a:t>. </a:t>
            </a:r>
            <a:r>
              <a:rPr lang="ko-KR" altLang="en-US" dirty="0" smtClean="0"/>
              <a:t>갑자기 북쪽으로부터 전투기 편대가 날아들어 항구에 정박 중인 해군 함정들과 지상 군사 목표물에 무차별 폭격을 가하기 시작했다</a:t>
            </a:r>
            <a:r>
              <a:rPr lang="en-US" altLang="ko-KR" dirty="0" smtClean="0"/>
              <a:t>. </a:t>
            </a:r>
            <a:r>
              <a:rPr lang="ko-KR" altLang="en-US" dirty="0" smtClean="0"/>
              <a:t>전혀 무방비 상태의 진주만 미 해군기지에는 일본 항공편대의 파상공격이 하루 종일 계속되었다</a:t>
            </a:r>
            <a:r>
              <a:rPr lang="en-US" altLang="ko-KR" dirty="0" smtClean="0"/>
              <a:t>.</a:t>
            </a:r>
          </a:p>
          <a:p>
            <a:endParaRPr lang="ko-KR" altLang="en-US" dirty="0"/>
          </a:p>
        </p:txBody>
      </p:sp>
      <p:sp>
        <p:nvSpPr>
          <p:cNvPr id="11" name="TextBox 10"/>
          <p:cNvSpPr txBox="1"/>
          <p:nvPr/>
        </p:nvSpPr>
        <p:spPr>
          <a:xfrm>
            <a:off x="755576" y="836712"/>
            <a:ext cx="7992888" cy="369332"/>
          </a:xfrm>
          <a:prstGeom prst="rect">
            <a:avLst/>
          </a:prstGeom>
          <a:solidFill>
            <a:schemeClr val="bg1">
              <a:alpha val="67000"/>
            </a:schemeClr>
          </a:solidFill>
        </p:spPr>
        <p:txBody>
          <a:bodyPr wrap="square" rtlCol="0" anchor="ctr">
            <a:spAutoFit/>
          </a:bodyPr>
          <a:lstStyle/>
          <a:p>
            <a:pPr algn="ctr"/>
            <a:r>
              <a:rPr lang="ko-KR" altLang="en-US" dirty="0" smtClean="0"/>
              <a:t>일본 진주만 공습의 이유</a:t>
            </a:r>
            <a:endParaRPr lang="ko-KR" alt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05. </a:t>
            </a:r>
            <a:r>
              <a:rPr lang="ko-KR" altLang="en-US" sz="1600" dirty="0" smtClean="0">
                <a:latin typeface="HY중고딕" pitchFamily="18" charset="-127"/>
                <a:ea typeface="HY중고딕" pitchFamily="18" charset="-127"/>
              </a:rPr>
              <a:t>대일평화조약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영토문제</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 </a:t>
            </a:r>
            <a:r>
              <a:rPr lang="ko-KR" altLang="en-US" sz="1300" dirty="0" smtClean="0">
                <a:solidFill>
                  <a:schemeClr val="accent5">
                    <a:lumMod val="50000"/>
                  </a:schemeClr>
                </a:solidFill>
                <a:latin typeface="HY중고딕" pitchFamily="18" charset="-127"/>
                <a:ea typeface="HY중고딕" pitchFamily="18" charset="-127"/>
              </a:rPr>
              <a:t>조약의 한계</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내용 개체 틀 2"/>
          <p:cNvSpPr>
            <a:spLocks noGrp="1"/>
          </p:cNvSpPr>
          <p:nvPr>
            <p:ph idx="1"/>
          </p:nvPr>
        </p:nvSpPr>
        <p:spPr>
          <a:xfrm>
            <a:off x="500034" y="1285860"/>
            <a:ext cx="8229600" cy="4668839"/>
          </a:xfrm>
          <a:solidFill>
            <a:schemeClr val="accent3">
              <a:lumMod val="20000"/>
              <a:lumOff val="80000"/>
            </a:schemeClr>
          </a:solidFill>
          <a:ln w="38100">
            <a:solidFill>
              <a:schemeClr val="accent3"/>
            </a:solidFill>
          </a:ln>
        </p:spPr>
        <p:txBody>
          <a:bodyPr/>
          <a:lstStyle/>
          <a:p>
            <a:pPr>
              <a:buNone/>
            </a:pPr>
            <a:endParaRPr lang="en-US" altLang="ko-KR" sz="800" dirty="0" smtClean="0">
              <a:latin typeface="한컴 윤고딕 240" pitchFamily="18" charset="-127"/>
              <a:ea typeface="한컴 윤고딕 240" pitchFamily="18" charset="-127"/>
            </a:endParaRPr>
          </a:p>
          <a:p>
            <a:pPr>
              <a:buNone/>
            </a:pPr>
            <a:r>
              <a:rPr lang="en-US" altLang="ko-KR" sz="3500" dirty="0" smtClean="0">
                <a:latin typeface="한컴 윤고딕 240" pitchFamily="18" charset="-127"/>
                <a:ea typeface="한컴 윤고딕 240" pitchFamily="18" charset="-127"/>
              </a:rPr>
              <a:t>◈ </a:t>
            </a:r>
            <a:r>
              <a:rPr lang="ko-KR" altLang="en-US" sz="3500" dirty="0" smtClean="0">
                <a:latin typeface="한컴 윤고딕 240" pitchFamily="18" charset="-127"/>
                <a:ea typeface="한컴 윤고딕 240" pitchFamily="18" charset="-127"/>
              </a:rPr>
              <a:t>조약의 한계</a:t>
            </a:r>
            <a:endParaRPr lang="en-US" altLang="ko-KR" sz="3500" dirty="0" smtClean="0">
              <a:latin typeface="한컴 윤고딕 240" pitchFamily="18" charset="-127"/>
              <a:ea typeface="한컴 윤고딕 240" pitchFamily="18" charset="-127"/>
            </a:endParaRPr>
          </a:p>
          <a:p>
            <a:pPr>
              <a:buNone/>
            </a:pPr>
            <a:endParaRPr lang="en-US" altLang="ko-KR" sz="1200" dirty="0" smtClean="0">
              <a:latin typeface="한컴 윤고딕 240" pitchFamily="18" charset="-127"/>
              <a:ea typeface="한컴 윤고딕 240" pitchFamily="18" charset="-127"/>
            </a:endParaRPr>
          </a:p>
          <a:p>
            <a:pPr>
              <a:buNone/>
            </a:pPr>
            <a:r>
              <a:rPr lang="en-US" altLang="ko-KR" dirty="0"/>
              <a:t> </a:t>
            </a:r>
            <a:r>
              <a:rPr lang="en-US" altLang="ko-KR" sz="3600" dirty="0" smtClean="0">
                <a:latin typeface="한컴 윤고딕 230" pitchFamily="18" charset="-127"/>
                <a:ea typeface="한컴 윤고딕 230" pitchFamily="18" charset="-127"/>
              </a:rPr>
              <a:t>- </a:t>
            </a:r>
            <a:r>
              <a:rPr lang="ko-KR" altLang="en-US" sz="3600" dirty="0" smtClean="0">
                <a:latin typeface="한컴 윤고딕 230" pitchFamily="18" charset="-127"/>
                <a:ea typeface="한컴 윤고딕 230" pitchFamily="18" charset="-127"/>
              </a:rPr>
              <a:t>가장 </a:t>
            </a:r>
            <a:r>
              <a:rPr lang="ko-KR" altLang="en-US" sz="3600" dirty="0">
                <a:latin typeface="한컴 윤고딕 230" pitchFamily="18" charset="-127"/>
                <a:ea typeface="한컴 윤고딕 230" pitchFamily="18" charset="-127"/>
              </a:rPr>
              <a:t>큰 피해를 입은 당사국인 </a:t>
            </a:r>
            <a:endParaRPr lang="en-US" altLang="ko-KR" sz="3600" dirty="0" smtClean="0">
              <a:latin typeface="한컴 윤고딕 230" pitchFamily="18" charset="-127"/>
              <a:ea typeface="한컴 윤고딕 230" pitchFamily="18" charset="-127"/>
            </a:endParaRPr>
          </a:p>
          <a:p>
            <a:pPr>
              <a:buNone/>
            </a:pPr>
            <a:r>
              <a:rPr lang="en-US" altLang="ko-KR" sz="3600" dirty="0">
                <a:latin typeface="한컴 윤고딕 230" pitchFamily="18" charset="-127"/>
                <a:ea typeface="한컴 윤고딕 230" pitchFamily="18" charset="-127"/>
              </a:rPr>
              <a:t> </a:t>
            </a:r>
            <a:r>
              <a:rPr lang="en-US" altLang="ko-KR" sz="3600" dirty="0" smtClean="0">
                <a:latin typeface="한컴 윤고딕 230" pitchFamily="18" charset="-127"/>
                <a:ea typeface="한컴 윤고딕 230" pitchFamily="18" charset="-127"/>
              </a:rPr>
              <a:t>   </a:t>
            </a:r>
            <a:r>
              <a:rPr lang="ko-KR" altLang="en-US" sz="3600" b="1" dirty="0" smtClean="0">
                <a:solidFill>
                  <a:schemeClr val="accent6">
                    <a:lumMod val="75000"/>
                  </a:schemeClr>
                </a:solidFill>
                <a:latin typeface="한컴 윤고딕 230" pitchFamily="18" charset="-127"/>
                <a:ea typeface="한컴 윤고딕 230" pitchFamily="18" charset="-127"/>
              </a:rPr>
              <a:t>대한민국</a:t>
            </a:r>
            <a:r>
              <a:rPr lang="en-US" altLang="ko-KR" sz="3600" b="1" dirty="0">
                <a:solidFill>
                  <a:schemeClr val="accent6">
                    <a:lumMod val="75000"/>
                  </a:schemeClr>
                </a:solidFill>
                <a:latin typeface="한컴 윤고딕 230" pitchFamily="18" charset="-127"/>
                <a:ea typeface="한컴 윤고딕 230" pitchFamily="18" charset="-127"/>
              </a:rPr>
              <a:t>, </a:t>
            </a:r>
            <a:r>
              <a:rPr lang="ko-KR" altLang="en-US" sz="3600" b="1" dirty="0">
                <a:solidFill>
                  <a:schemeClr val="accent6">
                    <a:lumMod val="75000"/>
                  </a:schemeClr>
                </a:solidFill>
                <a:latin typeface="한컴 윤고딕 230" pitchFamily="18" charset="-127"/>
                <a:ea typeface="한컴 윤고딕 230" pitchFamily="18" charset="-127"/>
              </a:rPr>
              <a:t>중화민국</a:t>
            </a:r>
            <a:r>
              <a:rPr lang="en-US" altLang="ko-KR" sz="3600" b="1" dirty="0">
                <a:solidFill>
                  <a:schemeClr val="accent6">
                    <a:lumMod val="75000"/>
                  </a:schemeClr>
                </a:solidFill>
                <a:latin typeface="한컴 윤고딕 230" pitchFamily="18" charset="-127"/>
                <a:ea typeface="한컴 윤고딕 230" pitchFamily="18" charset="-127"/>
              </a:rPr>
              <a:t>, </a:t>
            </a:r>
            <a:r>
              <a:rPr lang="ko-KR" altLang="en-US" sz="3600" b="1" dirty="0" smtClean="0">
                <a:solidFill>
                  <a:schemeClr val="accent6">
                    <a:lumMod val="75000"/>
                  </a:schemeClr>
                </a:solidFill>
                <a:latin typeface="한컴 윤고딕 230" pitchFamily="18" charset="-127"/>
                <a:ea typeface="한컴 윤고딕 230" pitchFamily="18" charset="-127"/>
              </a:rPr>
              <a:t>중화인민공화국</a:t>
            </a:r>
            <a:r>
              <a:rPr lang="ko-KR" altLang="en-US" sz="3600" dirty="0" smtClean="0">
                <a:latin typeface="한컴 윤고딕 230" pitchFamily="18" charset="-127"/>
                <a:ea typeface="한컴 윤고딕 230" pitchFamily="18" charset="-127"/>
              </a:rPr>
              <a:t>의</a:t>
            </a:r>
            <a:endParaRPr lang="en-US" altLang="ko-KR" sz="3600" dirty="0" smtClean="0">
              <a:latin typeface="한컴 윤고딕 230" pitchFamily="18" charset="-127"/>
              <a:ea typeface="한컴 윤고딕 230" pitchFamily="18" charset="-127"/>
            </a:endParaRPr>
          </a:p>
          <a:p>
            <a:pPr>
              <a:buNone/>
            </a:pPr>
            <a:r>
              <a:rPr lang="en-US" altLang="ko-KR" sz="3600" dirty="0" smtClean="0">
                <a:latin typeface="한컴 윤고딕 230" pitchFamily="18" charset="-127"/>
                <a:ea typeface="한컴 윤고딕 230" pitchFamily="18" charset="-127"/>
              </a:rPr>
              <a:t>    </a:t>
            </a:r>
            <a:r>
              <a:rPr lang="ko-KR" altLang="en-US" sz="3600" dirty="0" smtClean="0">
                <a:latin typeface="한컴 윤고딕 230" pitchFamily="18" charset="-127"/>
                <a:ea typeface="한컴 윤고딕 230" pitchFamily="18" charset="-127"/>
              </a:rPr>
              <a:t>참여가 배제</a:t>
            </a:r>
            <a:endParaRPr lang="en-US" altLang="ko-KR" sz="3600" dirty="0" smtClean="0">
              <a:latin typeface="한컴 윤고딕 230" pitchFamily="18" charset="-127"/>
              <a:ea typeface="한컴 윤고딕 230" pitchFamily="18" charset="-127"/>
            </a:endParaRPr>
          </a:p>
          <a:p>
            <a:pPr>
              <a:buNone/>
            </a:pPr>
            <a:endParaRPr lang="ko-KR" altLang="en-US" sz="1050" dirty="0">
              <a:latin typeface="한컴 윤고딕 230" pitchFamily="18" charset="-127"/>
              <a:ea typeface="한컴 윤고딕 230" pitchFamily="18" charset="-127"/>
            </a:endParaRPr>
          </a:p>
          <a:p>
            <a:pPr>
              <a:buNone/>
            </a:pPr>
            <a:r>
              <a:rPr lang="en-US" altLang="ko-KR" sz="3600" dirty="0" smtClean="0">
                <a:latin typeface="한컴 윤고딕 230" pitchFamily="18" charset="-127"/>
                <a:ea typeface="한컴 윤고딕 230" pitchFamily="18" charset="-127"/>
              </a:rPr>
              <a:t> - </a:t>
            </a:r>
            <a:r>
              <a:rPr lang="ko-KR" altLang="en-US" sz="3600" dirty="0">
                <a:latin typeface="한컴 윤고딕 230" pitchFamily="18" charset="-127"/>
                <a:ea typeface="한컴 윤고딕 230" pitchFamily="18" charset="-127"/>
              </a:rPr>
              <a:t>포기한 영토의 귀속이 미결정</a:t>
            </a:r>
          </a:p>
          <a:p>
            <a:pPr>
              <a:buNone/>
            </a:pPr>
            <a:endParaRPr lang="en-US" altLang="ko-KR" dirty="0" smtClean="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05. </a:t>
            </a:r>
            <a:r>
              <a:rPr lang="ko-KR" altLang="en-US" sz="1600" dirty="0" smtClean="0">
                <a:latin typeface="HY중고딕" pitchFamily="18" charset="-127"/>
                <a:ea typeface="HY중고딕" pitchFamily="18" charset="-127"/>
              </a:rPr>
              <a:t>대일평화조약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영토문제</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graphicFrame>
        <p:nvGraphicFramePr>
          <p:cNvPr id="8" name="다이어그램 7"/>
          <p:cNvGraphicFramePr/>
          <p:nvPr/>
        </p:nvGraphicFramePr>
        <p:xfrm>
          <a:off x="285720" y="785794"/>
          <a:ext cx="8858280" cy="5072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내용 개체 틀 2"/>
          <p:cNvSpPr>
            <a:spLocks noGrp="1"/>
          </p:cNvSpPr>
          <p:nvPr>
            <p:ph idx="1"/>
          </p:nvPr>
        </p:nvSpPr>
        <p:spPr>
          <a:xfrm>
            <a:off x="357158" y="1285860"/>
            <a:ext cx="8229600" cy="614354"/>
          </a:xfrm>
        </p:spPr>
        <p:txBody>
          <a:bodyPr/>
          <a:lstStyle/>
          <a:p>
            <a:pPr>
              <a:buNone/>
            </a:pPr>
            <a:r>
              <a:rPr lang="ko-KR" altLang="en-US" sz="2400" dirty="0">
                <a:latin typeface="한컴 윤고딕 240" pitchFamily="18" charset="-127"/>
                <a:ea typeface="한컴 윤고딕 240" pitchFamily="18" charset="-127"/>
              </a:rPr>
              <a:t>❶ </a:t>
            </a:r>
            <a:r>
              <a:rPr lang="ko-KR" altLang="en-US" sz="2400" dirty="0" smtClean="0">
                <a:latin typeface="한컴 윤고딕 240" pitchFamily="18" charset="-127"/>
                <a:ea typeface="한컴 윤고딕 240" pitchFamily="18" charset="-127"/>
              </a:rPr>
              <a:t>대일평화조약 </a:t>
            </a:r>
            <a:r>
              <a:rPr lang="ko-KR" altLang="en-US" sz="2400" dirty="0">
                <a:latin typeface="한컴 윤고딕 240" pitchFamily="18" charset="-127"/>
                <a:ea typeface="한컴 윤고딕 240" pitchFamily="18" charset="-127"/>
              </a:rPr>
              <a:t>체결 과정</a:t>
            </a:r>
          </a:p>
          <a:p>
            <a:pPr>
              <a:buNone/>
            </a:pPr>
            <a:endParaRPr lang="ko-KR" altLang="en-US" dirty="0"/>
          </a:p>
        </p:txBody>
      </p:sp>
      <p:grpSp>
        <p:nvGrpSpPr>
          <p:cNvPr id="2" name="그룹 9"/>
          <p:cNvGrpSpPr/>
          <p:nvPr/>
        </p:nvGrpSpPr>
        <p:grpSpPr>
          <a:xfrm>
            <a:off x="1357290" y="5214950"/>
            <a:ext cx="7429552" cy="928694"/>
            <a:chOff x="714348" y="5143512"/>
            <a:chExt cx="7429552" cy="928694"/>
          </a:xfrm>
        </p:grpSpPr>
        <p:sp>
          <p:nvSpPr>
            <p:cNvPr id="11" name="TextBox 10"/>
            <p:cNvSpPr txBox="1"/>
            <p:nvPr/>
          </p:nvSpPr>
          <p:spPr>
            <a:xfrm>
              <a:off x="1714480" y="5214950"/>
              <a:ext cx="6429420" cy="830997"/>
            </a:xfrm>
            <a:prstGeom prst="rect">
              <a:avLst/>
            </a:prstGeom>
            <a:noFill/>
          </p:spPr>
          <p:txBody>
            <a:bodyPr wrap="square" rtlCol="0">
              <a:spAutoFit/>
            </a:bodyPr>
            <a:lstStyle/>
            <a:p>
              <a:r>
                <a:rPr lang="ko-KR" altLang="en-US" sz="2400" dirty="0" smtClean="0">
                  <a:solidFill>
                    <a:srgbClr val="C00000"/>
                  </a:solidFill>
                  <a:latin typeface="HY울릉도M" pitchFamily="18" charset="-127"/>
                  <a:ea typeface="HY울릉도M" pitchFamily="18" charset="-127"/>
                </a:rPr>
                <a:t>전에 작성한 초안 무효 </a:t>
              </a:r>
              <a:r>
                <a:rPr lang="en-US" altLang="ko-KR" sz="2400" dirty="0" smtClean="0">
                  <a:solidFill>
                    <a:srgbClr val="C00000"/>
                  </a:solidFill>
                  <a:latin typeface="HY울릉도M" pitchFamily="18" charset="-127"/>
                  <a:ea typeface="HY울릉도M" pitchFamily="18" charset="-127"/>
                </a:rPr>
                <a:t>&amp; </a:t>
              </a:r>
              <a:r>
                <a:rPr lang="ko-KR" altLang="en-US" sz="2400" dirty="0" smtClean="0">
                  <a:solidFill>
                    <a:srgbClr val="C00000"/>
                  </a:solidFill>
                  <a:latin typeface="HY울릉도M" pitchFamily="18" charset="-127"/>
                  <a:ea typeface="HY울릉도M" pitchFamily="18" charset="-127"/>
                </a:rPr>
                <a:t>서명</a:t>
              </a:r>
              <a:r>
                <a:rPr lang="en-US" altLang="ko-KR" sz="2400" dirty="0" smtClean="0">
                  <a:solidFill>
                    <a:srgbClr val="C00000"/>
                  </a:solidFill>
                  <a:latin typeface="HY울릉도M" pitchFamily="18" charset="-127"/>
                  <a:ea typeface="HY울릉도M" pitchFamily="18" charset="-127"/>
                </a:rPr>
                <a:t>X</a:t>
              </a:r>
            </a:p>
            <a:p>
              <a:r>
                <a:rPr lang="ko-KR" altLang="en-US" sz="2400" dirty="0" smtClean="0">
                  <a:solidFill>
                    <a:srgbClr val="C00000"/>
                  </a:solidFill>
                  <a:latin typeface="HY울릉도M" pitchFamily="18" charset="-127"/>
                  <a:ea typeface="HY울릉도M" pitchFamily="18" charset="-127"/>
                </a:rPr>
                <a:t>발효된 초안은 최종안에만 효력발생</a:t>
              </a:r>
              <a:endParaRPr lang="en-US" altLang="ko-KR" sz="2400" dirty="0" smtClean="0">
                <a:solidFill>
                  <a:srgbClr val="C00000"/>
                </a:solidFill>
                <a:latin typeface="HY울릉도M" pitchFamily="18" charset="-127"/>
                <a:ea typeface="HY울릉도M" pitchFamily="18" charset="-127"/>
              </a:endParaRPr>
            </a:p>
          </p:txBody>
        </p:sp>
        <p:sp>
          <p:nvSpPr>
            <p:cNvPr id="12" name="&quot;없음&quot; 기호 11"/>
            <p:cNvSpPr/>
            <p:nvPr/>
          </p:nvSpPr>
          <p:spPr>
            <a:xfrm>
              <a:off x="714348" y="5143512"/>
              <a:ext cx="928694" cy="928694"/>
            </a:xfrm>
            <a:prstGeom prst="noSmoking">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ko-KR" altLang="en-US">
                <a:solidFill>
                  <a:schemeClr val="tx1"/>
                </a:solidFill>
              </a:endParaRPr>
            </a:p>
          </p:txBody>
        </p:sp>
      </p:grpSp>
      <p:sp>
        <p:nvSpPr>
          <p:cNvPr id="13" name="직사각형 12"/>
          <p:cNvSpPr/>
          <p:nvPr/>
        </p:nvSpPr>
        <p:spPr>
          <a:xfrm>
            <a:off x="357158" y="571480"/>
            <a:ext cx="6077305" cy="523220"/>
          </a:xfrm>
          <a:prstGeom prst="rect">
            <a:avLst/>
          </a:prstGeom>
          <a:noFill/>
          <a:ln w="38100">
            <a:solidFill>
              <a:srgbClr val="0070C0"/>
            </a:solidFill>
          </a:ln>
        </p:spPr>
        <p:style>
          <a:lnRef idx="2">
            <a:schemeClr val="accent6"/>
          </a:lnRef>
          <a:fillRef idx="1">
            <a:schemeClr val="lt1"/>
          </a:fillRef>
          <a:effectRef idx="0">
            <a:schemeClr val="accent6"/>
          </a:effectRef>
          <a:fontRef idx="minor">
            <a:schemeClr val="dk1"/>
          </a:fontRef>
        </p:style>
        <p:txBody>
          <a:bodyPr wrap="none">
            <a:spAutoFit/>
          </a:bodyPr>
          <a:lstStyle/>
          <a:p>
            <a:pPr fontAlgn="base"/>
            <a:r>
              <a:rPr lang="ko-KR" altLang="en-US" sz="2700" b="1" dirty="0" smtClean="0">
                <a:solidFill>
                  <a:schemeClr val="tx1"/>
                </a:solidFill>
              </a:rPr>
              <a:t>◈ 대일평화조약 영토 문제 해결요소</a:t>
            </a:r>
            <a:endParaRPr lang="ko-KR" altLang="en-US" sz="2700" dirty="0">
              <a:solidFill>
                <a:schemeClr val="tx1"/>
              </a:solidFill>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05. </a:t>
            </a:r>
            <a:r>
              <a:rPr lang="ko-KR" altLang="en-US" sz="1600" dirty="0" smtClean="0">
                <a:latin typeface="HY중고딕" pitchFamily="18" charset="-127"/>
                <a:ea typeface="HY중고딕" pitchFamily="18" charset="-127"/>
              </a:rPr>
              <a:t>대일평화조약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영토문제</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928662" y="42860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 </a:t>
            </a:r>
            <a:r>
              <a:rPr lang="ko-KR" altLang="en-US" sz="1300" dirty="0" smtClean="0">
                <a:solidFill>
                  <a:schemeClr val="accent5">
                    <a:lumMod val="50000"/>
                  </a:schemeClr>
                </a:solidFill>
                <a:latin typeface="HY중고딕" pitchFamily="18" charset="-127"/>
                <a:ea typeface="HY중고딕" pitchFamily="18" charset="-127"/>
              </a:rPr>
              <a:t>대일평화조약 체결 과정</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내용 개체 틀 2"/>
          <p:cNvSpPr>
            <a:spLocks noGrp="1"/>
          </p:cNvSpPr>
          <p:nvPr>
            <p:ph idx="1"/>
          </p:nvPr>
        </p:nvSpPr>
        <p:spPr>
          <a:xfrm>
            <a:off x="428596" y="785794"/>
            <a:ext cx="8229600" cy="785818"/>
          </a:xfrm>
        </p:spPr>
        <p:txBody>
          <a:bodyPr>
            <a:normAutofit fontScale="70000" lnSpcReduction="20000"/>
          </a:bodyPr>
          <a:lstStyle/>
          <a:p>
            <a:pPr>
              <a:buNone/>
            </a:pPr>
            <a:r>
              <a:rPr lang="ko-KR" altLang="en-US" sz="3400" dirty="0">
                <a:latin typeface="한컴 윤고딕 240" pitchFamily="18" charset="-127"/>
                <a:ea typeface="한컴 윤고딕 240" pitchFamily="18" charset="-127"/>
              </a:rPr>
              <a:t>❷ </a:t>
            </a:r>
            <a:r>
              <a:rPr lang="ko-KR" altLang="en-US" sz="3400" dirty="0" smtClean="0">
                <a:latin typeface="한컴 윤고딕 240" pitchFamily="18" charset="-127"/>
                <a:ea typeface="한컴 윤고딕 240" pitchFamily="18" charset="-127"/>
              </a:rPr>
              <a:t>대일강화조약에서 </a:t>
            </a:r>
            <a:r>
              <a:rPr lang="ko-KR" altLang="en-US" sz="3400" dirty="0">
                <a:latin typeface="한컴 윤고딕 240" pitchFamily="18" charset="-127"/>
                <a:ea typeface="한컴 윤고딕 240" pitchFamily="18" charset="-127"/>
              </a:rPr>
              <a:t>독도가 </a:t>
            </a:r>
            <a:r>
              <a:rPr lang="ko-KR" altLang="en-US" sz="3400" dirty="0" smtClean="0">
                <a:latin typeface="한컴 윤고딕 240" pitchFamily="18" charset="-127"/>
                <a:ea typeface="한컴 윤고딕 240" pitchFamily="18" charset="-127"/>
              </a:rPr>
              <a:t>빠짐</a:t>
            </a:r>
            <a:endParaRPr lang="en-US" altLang="ko-KR" sz="3400" dirty="0" smtClean="0">
              <a:latin typeface="한컴 윤고딕 240" pitchFamily="18" charset="-127"/>
              <a:ea typeface="한컴 윤고딕 240" pitchFamily="18" charset="-127"/>
            </a:endParaRPr>
          </a:p>
          <a:p>
            <a:pPr>
              <a:buNone/>
            </a:pPr>
            <a:endParaRPr lang="en-US" altLang="ko-KR" sz="900" dirty="0" smtClean="0"/>
          </a:p>
          <a:p>
            <a:pPr>
              <a:buNone/>
            </a:pPr>
            <a:r>
              <a:rPr lang="ko-KR" altLang="en-US" sz="2600" dirty="0" smtClean="0"/>
              <a:t>  </a:t>
            </a:r>
            <a:r>
              <a:rPr lang="ko-KR" altLang="en-US" sz="2600" b="1" dirty="0" smtClean="0"/>
              <a:t>⑴ </a:t>
            </a:r>
            <a:r>
              <a:rPr lang="en-US" altLang="ko-KR" sz="2600" b="1" dirty="0" smtClean="0"/>
              <a:t>1~5</a:t>
            </a:r>
            <a:r>
              <a:rPr lang="ko-KR" altLang="en-US" sz="2600" b="1" dirty="0" smtClean="0"/>
              <a:t>차 초안 독도 존재</a:t>
            </a:r>
            <a:endParaRPr lang="ko-KR" altLang="en-US" sz="2600" b="1" dirty="0"/>
          </a:p>
          <a:p>
            <a:endParaRPr lang="ko-KR" altLang="en-US" dirty="0"/>
          </a:p>
        </p:txBody>
      </p:sp>
      <p:grpSp>
        <p:nvGrpSpPr>
          <p:cNvPr id="2" name="그룹 8"/>
          <p:cNvGrpSpPr/>
          <p:nvPr/>
        </p:nvGrpSpPr>
        <p:grpSpPr>
          <a:xfrm>
            <a:off x="357126" y="1571612"/>
            <a:ext cx="8786874" cy="5286388"/>
            <a:chOff x="214282" y="1714488"/>
            <a:chExt cx="8786874" cy="5022685"/>
          </a:xfrm>
        </p:grpSpPr>
        <p:pic>
          <p:nvPicPr>
            <p:cNvPr id="10" name="Picture 2" descr="http://blog-imgs-52-origin.fc2.com/y/e/o/yeoksa/SFtreaty_draft-1_19470319.jpg"/>
            <p:cNvPicPr>
              <a:picLocks noChangeAspect="1" noChangeArrowheads="1"/>
            </p:cNvPicPr>
            <p:nvPr/>
          </p:nvPicPr>
          <p:blipFill>
            <a:blip r:embed="rId2" cstate="print"/>
            <a:srcRect/>
            <a:stretch>
              <a:fillRect/>
            </a:stretch>
          </p:blipFill>
          <p:spPr bwMode="auto">
            <a:xfrm>
              <a:off x="214282" y="1714488"/>
              <a:ext cx="4500594" cy="4643469"/>
            </a:xfrm>
            <a:prstGeom prst="rect">
              <a:avLst/>
            </a:prstGeom>
            <a:noFill/>
          </p:spPr>
        </p:pic>
        <p:pic>
          <p:nvPicPr>
            <p:cNvPr id="11" name="_x304102600" descr="cif00001"/>
            <p:cNvPicPr>
              <a:picLocks noChangeAspect="1" noChangeArrowheads="1"/>
            </p:cNvPicPr>
            <p:nvPr/>
          </p:nvPicPr>
          <p:blipFill>
            <a:blip r:embed="rId3" cstate="print"/>
            <a:srcRect/>
            <a:stretch>
              <a:fillRect/>
            </a:stretch>
          </p:blipFill>
          <p:spPr bwMode="auto">
            <a:xfrm>
              <a:off x="4714876" y="1714488"/>
              <a:ext cx="4286280" cy="4643470"/>
            </a:xfrm>
            <a:prstGeom prst="rect">
              <a:avLst/>
            </a:prstGeom>
            <a:noFill/>
          </p:spPr>
        </p:pic>
        <p:sp>
          <p:nvSpPr>
            <p:cNvPr id="12" name="TextBox 11"/>
            <p:cNvSpPr txBox="1"/>
            <p:nvPr/>
          </p:nvSpPr>
          <p:spPr>
            <a:xfrm>
              <a:off x="357190" y="6429396"/>
              <a:ext cx="2071702" cy="307777"/>
            </a:xfrm>
            <a:prstGeom prst="rect">
              <a:avLst/>
            </a:prstGeom>
            <a:noFill/>
          </p:spPr>
          <p:txBody>
            <a:bodyPr wrap="square" rtlCol="0">
              <a:spAutoFit/>
            </a:bodyPr>
            <a:lstStyle/>
            <a:p>
              <a:r>
                <a:rPr lang="en-US" altLang="ko-KR" sz="1400" dirty="0" smtClean="0">
                  <a:latin typeface="HY울릉도M" pitchFamily="18" charset="-127"/>
                  <a:ea typeface="HY울릉도M" pitchFamily="18" charset="-127"/>
                  <a:cs typeface="함초롬돋움" pitchFamily="18" charset="-127"/>
                </a:rPr>
                <a:t>1</a:t>
              </a:r>
              <a:r>
                <a:rPr lang="ko-KR" altLang="en-US" sz="1400" dirty="0" err="1" smtClean="0">
                  <a:latin typeface="HY울릉도M" pitchFamily="18" charset="-127"/>
                  <a:ea typeface="HY울릉도M" pitchFamily="18" charset="-127"/>
                  <a:cs typeface="함초롬돋움" pitchFamily="18" charset="-127"/>
                </a:rPr>
                <a:t>차초안</a:t>
              </a:r>
              <a:endParaRPr lang="ko-KR" altLang="en-US" sz="1400" dirty="0">
                <a:latin typeface="HY울릉도M" pitchFamily="18" charset="-127"/>
                <a:ea typeface="HY울릉도M" pitchFamily="18" charset="-127"/>
                <a:cs typeface="함초롬돋움" pitchFamily="18" charset="-127"/>
              </a:endParaRPr>
            </a:p>
          </p:txBody>
        </p:sp>
        <p:sp>
          <p:nvSpPr>
            <p:cNvPr id="13" name="TextBox 12"/>
            <p:cNvSpPr txBox="1"/>
            <p:nvPr/>
          </p:nvSpPr>
          <p:spPr>
            <a:xfrm>
              <a:off x="4714908" y="6429396"/>
              <a:ext cx="2071702" cy="307777"/>
            </a:xfrm>
            <a:prstGeom prst="rect">
              <a:avLst/>
            </a:prstGeom>
            <a:noFill/>
          </p:spPr>
          <p:txBody>
            <a:bodyPr wrap="square" rtlCol="0">
              <a:spAutoFit/>
            </a:bodyPr>
            <a:lstStyle/>
            <a:p>
              <a:r>
                <a:rPr lang="en-US" altLang="ko-KR" sz="1400" dirty="0">
                  <a:latin typeface="HY울릉도M" pitchFamily="18" charset="-127"/>
                  <a:ea typeface="HY울릉도M" pitchFamily="18" charset="-127"/>
                  <a:cs typeface="함초롬돋움" pitchFamily="18" charset="-127"/>
                </a:rPr>
                <a:t>5</a:t>
              </a:r>
              <a:r>
                <a:rPr lang="ko-KR" altLang="en-US" sz="1400" dirty="0" err="1" smtClean="0">
                  <a:latin typeface="HY울릉도M" pitchFamily="18" charset="-127"/>
                  <a:ea typeface="HY울릉도M" pitchFamily="18" charset="-127"/>
                  <a:cs typeface="함초롬돋움" pitchFamily="18" charset="-127"/>
                </a:rPr>
                <a:t>차초안</a:t>
              </a:r>
              <a:endParaRPr lang="ko-KR" altLang="en-US" sz="1400" dirty="0">
                <a:latin typeface="HY울릉도M" pitchFamily="18" charset="-127"/>
                <a:ea typeface="HY울릉도M" pitchFamily="18" charset="-127"/>
                <a:cs typeface="함초롬돋움" pitchFamily="18" charset="-127"/>
              </a:endParaRPr>
            </a:p>
          </p:txBody>
        </p:sp>
      </p:grpSp>
      <p:grpSp>
        <p:nvGrpSpPr>
          <p:cNvPr id="3" name="그룹 13"/>
          <p:cNvGrpSpPr/>
          <p:nvPr/>
        </p:nvGrpSpPr>
        <p:grpSpPr>
          <a:xfrm>
            <a:off x="285720" y="1571612"/>
            <a:ext cx="8858280" cy="4929222"/>
            <a:chOff x="285720" y="1714488"/>
            <a:chExt cx="8858280" cy="4643470"/>
          </a:xfrm>
        </p:grpSpPr>
        <p:pic>
          <p:nvPicPr>
            <p:cNvPr id="15" name="Picture 5"/>
            <p:cNvPicPr>
              <a:picLocks noChangeAspect="1" noChangeArrowheads="1"/>
            </p:cNvPicPr>
            <p:nvPr/>
          </p:nvPicPr>
          <p:blipFill>
            <a:blip r:embed="rId4" cstate="print"/>
            <a:srcRect/>
            <a:stretch>
              <a:fillRect/>
            </a:stretch>
          </p:blipFill>
          <p:spPr bwMode="auto">
            <a:xfrm>
              <a:off x="285720" y="1714488"/>
              <a:ext cx="8643998" cy="1547815"/>
            </a:xfrm>
            <a:prstGeom prst="rect">
              <a:avLst/>
            </a:prstGeom>
            <a:noFill/>
            <a:ln w="9525">
              <a:noFill/>
              <a:miter lim="800000"/>
              <a:headEnd/>
              <a:tailEnd/>
            </a:ln>
            <a:effectLst/>
          </p:spPr>
        </p:pic>
        <p:pic>
          <p:nvPicPr>
            <p:cNvPr id="16" name="Picture 6"/>
            <p:cNvPicPr>
              <a:picLocks noChangeAspect="1" noChangeArrowheads="1"/>
            </p:cNvPicPr>
            <p:nvPr/>
          </p:nvPicPr>
          <p:blipFill>
            <a:blip r:embed="rId5" cstate="print"/>
            <a:srcRect/>
            <a:stretch>
              <a:fillRect/>
            </a:stretch>
          </p:blipFill>
          <p:spPr bwMode="auto">
            <a:xfrm>
              <a:off x="292832" y="3357562"/>
              <a:ext cx="8851168" cy="3000396"/>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05. </a:t>
            </a:r>
            <a:r>
              <a:rPr lang="ko-KR" altLang="en-US" sz="1600" dirty="0" smtClean="0">
                <a:latin typeface="HY중고딕" pitchFamily="18" charset="-127"/>
                <a:ea typeface="HY중고딕" pitchFamily="18" charset="-127"/>
              </a:rPr>
              <a:t>대일평화조약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영토문제</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a:t>
            </a:r>
            <a:r>
              <a:rPr lang="ko-KR" altLang="en-US" sz="1300" dirty="0" smtClean="0">
                <a:solidFill>
                  <a:schemeClr val="accent5">
                    <a:lumMod val="50000"/>
                  </a:schemeClr>
                </a:solidFill>
                <a:latin typeface="HY중고딕" pitchFamily="18" charset="-127"/>
                <a:ea typeface="HY중고딕" pitchFamily="18" charset="-127"/>
              </a:rPr>
              <a:t> 대일평화조약 체결 과정</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내용 개체 틀 2"/>
          <p:cNvSpPr>
            <a:spLocks noGrp="1"/>
          </p:cNvSpPr>
          <p:nvPr>
            <p:ph idx="1"/>
          </p:nvPr>
        </p:nvSpPr>
        <p:spPr>
          <a:xfrm>
            <a:off x="428596" y="714356"/>
            <a:ext cx="8229600" cy="542916"/>
          </a:xfrm>
        </p:spPr>
        <p:txBody>
          <a:bodyPr>
            <a:normAutofit/>
          </a:bodyPr>
          <a:lstStyle/>
          <a:p>
            <a:pPr>
              <a:buNone/>
            </a:pPr>
            <a:r>
              <a:rPr lang="ko-KR" altLang="en-US" sz="2800" dirty="0" smtClean="0">
                <a:latin typeface="한컴 윤고딕 240" pitchFamily="18" charset="-127"/>
                <a:ea typeface="한컴 윤고딕 240" pitchFamily="18" charset="-127"/>
              </a:rPr>
              <a:t>⑵ 일본의 강한 로비활동 </a:t>
            </a:r>
            <a:r>
              <a:rPr lang="en-US" altLang="ko-KR" sz="2800" dirty="0" smtClean="0">
                <a:latin typeface="한컴 윤고딕 240" pitchFamily="18" charset="-127"/>
                <a:ea typeface="한컴 윤고딕 240" pitchFamily="18" charset="-127"/>
              </a:rPr>
              <a:t>&amp; </a:t>
            </a:r>
            <a:r>
              <a:rPr lang="ko-KR" altLang="en-US" sz="2800" dirty="0" err="1" smtClean="0">
                <a:latin typeface="한컴 윤고딕 240" pitchFamily="18" charset="-127"/>
                <a:ea typeface="한컴 윤고딕 240" pitchFamily="18" charset="-127"/>
              </a:rPr>
              <a:t>시볼드의</a:t>
            </a:r>
            <a:r>
              <a:rPr lang="ko-KR" altLang="en-US" sz="2800" dirty="0" smtClean="0">
                <a:latin typeface="한컴 윤고딕 240" pitchFamily="18" charset="-127"/>
                <a:ea typeface="한컴 윤고딕 240" pitchFamily="18" charset="-127"/>
              </a:rPr>
              <a:t> 전보→ 독도 실종</a:t>
            </a:r>
            <a:endParaRPr lang="ko-KR" altLang="en-US" sz="2800" dirty="0">
              <a:latin typeface="한컴 윤고딕 240" pitchFamily="18" charset="-127"/>
              <a:ea typeface="한컴 윤고딕 240" pitchFamily="18" charset="-127"/>
            </a:endParaRPr>
          </a:p>
        </p:txBody>
      </p:sp>
      <p:grpSp>
        <p:nvGrpSpPr>
          <p:cNvPr id="2" name="그룹 8"/>
          <p:cNvGrpSpPr/>
          <p:nvPr/>
        </p:nvGrpSpPr>
        <p:grpSpPr>
          <a:xfrm>
            <a:off x="335592" y="1428736"/>
            <a:ext cx="8808408" cy="5429264"/>
            <a:chOff x="335592" y="1500174"/>
            <a:chExt cx="8808408" cy="5165561"/>
          </a:xfrm>
        </p:grpSpPr>
        <p:pic>
          <p:nvPicPr>
            <p:cNvPr id="10" name="Picture 2" descr="http://blog-imgs-52-origin.fc2.com/y/e/o/yeoksa/Sebald-1_19491114.jpg"/>
            <p:cNvPicPr>
              <a:picLocks noChangeAspect="1" noChangeArrowheads="1"/>
            </p:cNvPicPr>
            <p:nvPr/>
          </p:nvPicPr>
          <p:blipFill>
            <a:blip r:embed="rId2" cstate="print"/>
            <a:srcRect/>
            <a:stretch>
              <a:fillRect/>
            </a:stretch>
          </p:blipFill>
          <p:spPr bwMode="auto">
            <a:xfrm>
              <a:off x="335592" y="1571612"/>
              <a:ext cx="4184586" cy="4798385"/>
            </a:xfrm>
            <a:prstGeom prst="rect">
              <a:avLst/>
            </a:prstGeom>
            <a:noFill/>
          </p:spPr>
        </p:pic>
        <p:pic>
          <p:nvPicPr>
            <p:cNvPr id="11" name="Picture 4" descr="http://blog-imgs-52-origin.fc2.com/y/e/o/yeoksa/SFtreaty_draft-6_19491229.jpg"/>
            <p:cNvPicPr>
              <a:picLocks noChangeAspect="1" noChangeArrowheads="1"/>
            </p:cNvPicPr>
            <p:nvPr/>
          </p:nvPicPr>
          <p:blipFill>
            <a:blip r:embed="rId3" cstate="print"/>
            <a:srcRect/>
            <a:stretch>
              <a:fillRect/>
            </a:stretch>
          </p:blipFill>
          <p:spPr bwMode="auto">
            <a:xfrm>
              <a:off x="4463868" y="1500174"/>
              <a:ext cx="4680132" cy="4857784"/>
            </a:xfrm>
            <a:prstGeom prst="rect">
              <a:avLst/>
            </a:prstGeom>
            <a:noFill/>
          </p:spPr>
        </p:pic>
        <p:sp>
          <p:nvSpPr>
            <p:cNvPr id="12" name="TextBox 11"/>
            <p:cNvSpPr txBox="1"/>
            <p:nvPr/>
          </p:nvSpPr>
          <p:spPr>
            <a:xfrm>
              <a:off x="500034" y="6357958"/>
              <a:ext cx="2214578" cy="307777"/>
            </a:xfrm>
            <a:prstGeom prst="rect">
              <a:avLst/>
            </a:prstGeom>
            <a:noFill/>
          </p:spPr>
          <p:txBody>
            <a:bodyPr wrap="square" rtlCol="0">
              <a:spAutoFit/>
            </a:bodyPr>
            <a:lstStyle/>
            <a:p>
              <a:r>
                <a:rPr lang="ko-KR" altLang="en-US" sz="1400" dirty="0" err="1" smtClean="0">
                  <a:latin typeface="HY울릉도M" pitchFamily="18" charset="-127"/>
                  <a:ea typeface="HY울릉도M" pitchFamily="18" charset="-127"/>
                  <a:cs typeface="함초롬돋움" pitchFamily="18" charset="-127"/>
                </a:rPr>
                <a:t>시볼트</a:t>
              </a:r>
              <a:r>
                <a:rPr lang="ko-KR" altLang="en-US" sz="1400" dirty="0" smtClean="0">
                  <a:latin typeface="HY울릉도M" pitchFamily="18" charset="-127"/>
                  <a:ea typeface="HY울릉도M" pitchFamily="18" charset="-127"/>
                  <a:cs typeface="함초롬돋움" pitchFamily="18" charset="-127"/>
                </a:rPr>
                <a:t> 전보</a:t>
              </a:r>
              <a:endParaRPr lang="ko-KR" altLang="en-US" sz="1400" dirty="0">
                <a:latin typeface="HY울릉도M" pitchFamily="18" charset="-127"/>
                <a:ea typeface="HY울릉도M" pitchFamily="18" charset="-127"/>
                <a:cs typeface="함초롬돋움" pitchFamily="18" charset="-127"/>
              </a:endParaRPr>
            </a:p>
          </p:txBody>
        </p:sp>
        <p:sp>
          <p:nvSpPr>
            <p:cNvPr id="13" name="TextBox 12"/>
            <p:cNvSpPr txBox="1"/>
            <p:nvPr/>
          </p:nvSpPr>
          <p:spPr>
            <a:xfrm>
              <a:off x="4572000" y="6357958"/>
              <a:ext cx="2071702" cy="307777"/>
            </a:xfrm>
            <a:prstGeom prst="rect">
              <a:avLst/>
            </a:prstGeom>
            <a:noFill/>
          </p:spPr>
          <p:txBody>
            <a:bodyPr wrap="square" rtlCol="0">
              <a:spAutoFit/>
            </a:bodyPr>
            <a:lstStyle/>
            <a:p>
              <a:r>
                <a:rPr lang="en-US" altLang="ko-KR" sz="1400" dirty="0" smtClean="0">
                  <a:latin typeface="HY울릉도M" pitchFamily="18" charset="-127"/>
                  <a:ea typeface="HY울릉도M" pitchFamily="18" charset="-127"/>
                  <a:cs typeface="함초롬돋움" pitchFamily="18" charset="-127"/>
                </a:rPr>
                <a:t>6</a:t>
              </a:r>
              <a:r>
                <a:rPr lang="ko-KR" altLang="en-US" sz="1400" dirty="0" smtClean="0">
                  <a:latin typeface="HY울릉도M" pitchFamily="18" charset="-127"/>
                  <a:ea typeface="HY울릉도M" pitchFamily="18" charset="-127"/>
                  <a:cs typeface="함초롬돋움" pitchFamily="18" charset="-127"/>
                </a:rPr>
                <a:t>차 초안</a:t>
              </a:r>
              <a:endParaRPr lang="ko-KR" altLang="en-US" sz="1400" dirty="0">
                <a:latin typeface="HY울릉도M" pitchFamily="18" charset="-127"/>
                <a:ea typeface="HY울릉도M" pitchFamily="18" charset="-127"/>
                <a:cs typeface="함초롬돋움" pitchFamily="18" charset="-127"/>
              </a:endParaRPr>
            </a:p>
          </p:txBody>
        </p:sp>
      </p:grpSp>
      <p:grpSp>
        <p:nvGrpSpPr>
          <p:cNvPr id="3" name="그룹 13"/>
          <p:cNvGrpSpPr/>
          <p:nvPr/>
        </p:nvGrpSpPr>
        <p:grpSpPr>
          <a:xfrm>
            <a:off x="500034" y="1142984"/>
            <a:ext cx="8358246" cy="5429288"/>
            <a:chOff x="500034" y="1357298"/>
            <a:chExt cx="8358246" cy="4857784"/>
          </a:xfrm>
        </p:grpSpPr>
        <p:pic>
          <p:nvPicPr>
            <p:cNvPr id="15" name="Picture 5"/>
            <p:cNvPicPr>
              <a:picLocks noChangeAspect="1" noChangeArrowheads="1"/>
            </p:cNvPicPr>
            <p:nvPr/>
          </p:nvPicPr>
          <p:blipFill>
            <a:blip r:embed="rId4" cstate="print"/>
            <a:srcRect/>
            <a:stretch>
              <a:fillRect/>
            </a:stretch>
          </p:blipFill>
          <p:spPr bwMode="auto">
            <a:xfrm>
              <a:off x="500034" y="1357298"/>
              <a:ext cx="8358246" cy="2862263"/>
            </a:xfrm>
            <a:prstGeom prst="rect">
              <a:avLst/>
            </a:prstGeom>
            <a:noFill/>
            <a:ln w="9525">
              <a:noFill/>
              <a:miter lim="800000"/>
              <a:headEnd/>
              <a:tailEnd/>
            </a:ln>
            <a:effectLst/>
          </p:spPr>
        </p:pic>
        <p:pic>
          <p:nvPicPr>
            <p:cNvPr id="16" name="Picture 6"/>
            <p:cNvPicPr>
              <a:picLocks noChangeAspect="1" noChangeArrowheads="1"/>
            </p:cNvPicPr>
            <p:nvPr/>
          </p:nvPicPr>
          <p:blipFill>
            <a:blip r:embed="rId5" cstate="print"/>
            <a:srcRect/>
            <a:stretch>
              <a:fillRect/>
            </a:stretch>
          </p:blipFill>
          <p:spPr bwMode="auto">
            <a:xfrm>
              <a:off x="500034" y="4357694"/>
              <a:ext cx="8286808" cy="1857388"/>
            </a:xfrm>
            <a:prstGeom prst="rect">
              <a:avLst/>
            </a:prstGeom>
            <a:noFill/>
            <a:ln w="9525">
              <a:noFill/>
              <a:miter lim="800000"/>
              <a:headEnd/>
              <a:tailEnd/>
            </a:ln>
            <a:effectLst/>
          </p:spPr>
        </p:pic>
      </p:grpSp>
      <p:cxnSp>
        <p:nvCxnSpPr>
          <p:cNvPr id="25" name="직선 연결선 24"/>
          <p:cNvCxnSpPr/>
          <p:nvPr/>
        </p:nvCxnSpPr>
        <p:spPr>
          <a:xfrm>
            <a:off x="1071538" y="4286256"/>
            <a:ext cx="3429024" cy="1588"/>
          </a:xfrm>
          <a:prstGeom prst="line">
            <a:avLst/>
          </a:prstGeom>
        </p:spPr>
        <p:style>
          <a:lnRef idx="3">
            <a:schemeClr val="accent2"/>
          </a:lnRef>
          <a:fillRef idx="0">
            <a:schemeClr val="accent2"/>
          </a:fillRef>
          <a:effectRef idx="2">
            <a:schemeClr val="accent2"/>
          </a:effectRef>
          <a:fontRef idx="minor">
            <a:schemeClr val="tx1"/>
          </a:fontRef>
        </p:style>
      </p:cxnSp>
      <p:cxnSp>
        <p:nvCxnSpPr>
          <p:cNvPr id="30" name="직선 연결선 29"/>
          <p:cNvCxnSpPr/>
          <p:nvPr/>
        </p:nvCxnSpPr>
        <p:spPr>
          <a:xfrm rot="10800000">
            <a:off x="8215338" y="4071942"/>
            <a:ext cx="428628" cy="1588"/>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Horizontal)">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Horizontal)">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05. </a:t>
            </a:r>
            <a:r>
              <a:rPr lang="ko-KR" altLang="en-US" sz="1600" dirty="0" smtClean="0">
                <a:latin typeface="HY중고딕" pitchFamily="18" charset="-127"/>
                <a:ea typeface="HY중고딕" pitchFamily="18" charset="-127"/>
              </a:rPr>
              <a:t>대일평화조약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영토문제</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a:t>
            </a:r>
            <a:r>
              <a:rPr lang="ko-KR" altLang="en-US" sz="1300" dirty="0" smtClean="0">
                <a:solidFill>
                  <a:schemeClr val="accent5">
                    <a:lumMod val="50000"/>
                  </a:schemeClr>
                </a:solidFill>
                <a:latin typeface="HY중고딕" pitchFamily="18" charset="-127"/>
                <a:ea typeface="HY중고딕" pitchFamily="18" charset="-127"/>
              </a:rPr>
              <a:t> 대일평화조약 체결 과정</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내용 개체 틀 2"/>
          <p:cNvSpPr>
            <a:spLocks noGrp="1"/>
          </p:cNvSpPr>
          <p:nvPr>
            <p:ph idx="1"/>
          </p:nvPr>
        </p:nvSpPr>
        <p:spPr>
          <a:xfrm>
            <a:off x="500034" y="714356"/>
            <a:ext cx="8229600" cy="471478"/>
          </a:xfrm>
        </p:spPr>
        <p:txBody>
          <a:bodyPr>
            <a:noAutofit/>
          </a:bodyPr>
          <a:lstStyle/>
          <a:p>
            <a:pPr>
              <a:buNone/>
            </a:pPr>
            <a:r>
              <a:rPr lang="ko-KR" altLang="en-US" sz="2800" dirty="0" smtClean="0">
                <a:latin typeface="한컴 윤고딕 240" pitchFamily="18" charset="-127"/>
                <a:ea typeface="한컴 윤고딕 240" pitchFamily="18" charset="-127"/>
              </a:rPr>
              <a:t>⑶ 여전히 독도 언급</a:t>
            </a:r>
            <a:r>
              <a:rPr lang="en-US" altLang="ko-KR" sz="2800" dirty="0">
                <a:latin typeface="한컴 윤고딕 240" pitchFamily="18" charset="-127"/>
                <a:ea typeface="한컴 윤고딕 240" pitchFamily="18" charset="-127"/>
              </a:rPr>
              <a:t>X</a:t>
            </a:r>
            <a:endParaRPr lang="ko-KR" altLang="en-US" sz="2800" dirty="0">
              <a:latin typeface="한컴 윤고딕 240" pitchFamily="18" charset="-127"/>
              <a:ea typeface="한컴 윤고딕 240" pitchFamily="18" charset="-127"/>
            </a:endParaRPr>
          </a:p>
        </p:txBody>
      </p:sp>
      <p:grpSp>
        <p:nvGrpSpPr>
          <p:cNvPr id="2" name="그룹 8"/>
          <p:cNvGrpSpPr/>
          <p:nvPr/>
        </p:nvGrpSpPr>
        <p:grpSpPr>
          <a:xfrm>
            <a:off x="285688" y="1214422"/>
            <a:ext cx="8858312" cy="5643578"/>
            <a:chOff x="142844" y="1357298"/>
            <a:chExt cx="8858312" cy="5379875"/>
          </a:xfrm>
        </p:grpSpPr>
        <p:pic>
          <p:nvPicPr>
            <p:cNvPr id="10" name="Picture 2" descr="http://blog-imgs-52-origin.fc2.com/y/e/o/yeoksa/SFtreaty_draft-9_19510614.jpg"/>
            <p:cNvPicPr>
              <a:picLocks noChangeAspect="1" noChangeArrowheads="1"/>
            </p:cNvPicPr>
            <p:nvPr/>
          </p:nvPicPr>
          <p:blipFill>
            <a:blip r:embed="rId2" cstate="print"/>
            <a:srcRect/>
            <a:stretch>
              <a:fillRect/>
            </a:stretch>
          </p:blipFill>
          <p:spPr bwMode="auto">
            <a:xfrm>
              <a:off x="142844" y="1428736"/>
              <a:ext cx="4286280" cy="4929222"/>
            </a:xfrm>
            <a:prstGeom prst="rect">
              <a:avLst/>
            </a:prstGeom>
            <a:noFill/>
          </p:spPr>
        </p:pic>
        <p:pic>
          <p:nvPicPr>
            <p:cNvPr id="11" name="Picture 4" descr="http://blog-imgs-52-origin.fc2.com/y/e/o/yeoksa/SFtreaty_Boggs_Memorandum1.jpg"/>
            <p:cNvPicPr>
              <a:picLocks noChangeAspect="1" noChangeArrowheads="1"/>
            </p:cNvPicPr>
            <p:nvPr/>
          </p:nvPicPr>
          <p:blipFill>
            <a:blip r:embed="rId3" cstate="print"/>
            <a:srcRect/>
            <a:stretch>
              <a:fillRect/>
            </a:stretch>
          </p:blipFill>
          <p:spPr bwMode="auto">
            <a:xfrm>
              <a:off x="4572000" y="1357298"/>
              <a:ext cx="4429156" cy="5000660"/>
            </a:xfrm>
            <a:prstGeom prst="rect">
              <a:avLst/>
            </a:prstGeom>
            <a:noFill/>
          </p:spPr>
        </p:pic>
        <p:sp>
          <p:nvSpPr>
            <p:cNvPr id="12" name="TextBox 11"/>
            <p:cNvSpPr txBox="1"/>
            <p:nvPr/>
          </p:nvSpPr>
          <p:spPr>
            <a:xfrm>
              <a:off x="357190" y="6429396"/>
              <a:ext cx="2071702" cy="307777"/>
            </a:xfrm>
            <a:prstGeom prst="rect">
              <a:avLst/>
            </a:prstGeom>
            <a:noFill/>
          </p:spPr>
          <p:txBody>
            <a:bodyPr wrap="square" rtlCol="0">
              <a:spAutoFit/>
            </a:bodyPr>
            <a:lstStyle/>
            <a:p>
              <a:r>
                <a:rPr lang="ko-KR" altLang="en-US" sz="1400" dirty="0" smtClean="0">
                  <a:latin typeface="HY울릉도M" pitchFamily="18" charset="-127"/>
                  <a:ea typeface="HY울릉도M" pitchFamily="18" charset="-127"/>
                  <a:cs typeface="함초롬돋움" pitchFamily="18" charset="-127"/>
                </a:rPr>
                <a:t>영미합동초안</a:t>
              </a:r>
              <a:endParaRPr lang="ko-KR" altLang="en-US" sz="1400" dirty="0">
                <a:latin typeface="HY울릉도M" pitchFamily="18" charset="-127"/>
                <a:ea typeface="HY울릉도M" pitchFamily="18" charset="-127"/>
                <a:cs typeface="함초롬돋움" pitchFamily="18" charset="-127"/>
              </a:endParaRPr>
            </a:p>
          </p:txBody>
        </p:sp>
        <p:sp>
          <p:nvSpPr>
            <p:cNvPr id="13" name="TextBox 12"/>
            <p:cNvSpPr txBox="1"/>
            <p:nvPr/>
          </p:nvSpPr>
          <p:spPr>
            <a:xfrm>
              <a:off x="4429124" y="6429396"/>
              <a:ext cx="2357454" cy="307777"/>
            </a:xfrm>
            <a:prstGeom prst="rect">
              <a:avLst/>
            </a:prstGeom>
            <a:noFill/>
          </p:spPr>
          <p:txBody>
            <a:bodyPr wrap="square" rtlCol="0">
              <a:spAutoFit/>
            </a:bodyPr>
            <a:lstStyle/>
            <a:p>
              <a:r>
                <a:rPr lang="en-US" sz="1400" dirty="0" smtClean="0">
                  <a:latin typeface="HY울릉도M" pitchFamily="18" charset="-127"/>
                  <a:ea typeface="HY울릉도M" pitchFamily="18" charset="-127"/>
                </a:rPr>
                <a:t>Boggs</a:t>
              </a:r>
              <a:r>
                <a:rPr lang="ko-KR" altLang="en-US" sz="1400" dirty="0" smtClean="0">
                  <a:latin typeface="HY울릉도M" pitchFamily="18" charset="-127"/>
                  <a:ea typeface="HY울릉도M" pitchFamily="18" charset="-127"/>
                </a:rPr>
                <a:t>의 </a:t>
              </a:r>
              <a:r>
                <a:rPr lang="en-US" sz="1400" dirty="0" err="1" smtClean="0">
                  <a:latin typeface="HY울릉도M" pitchFamily="18" charset="-127"/>
                  <a:ea typeface="HY울릉도M" pitchFamily="18" charset="-127"/>
                </a:rPr>
                <a:t>Memorandam</a:t>
              </a:r>
              <a:endParaRPr lang="ko-KR" altLang="en-US" sz="1400" dirty="0">
                <a:latin typeface="HY울릉도M" pitchFamily="18" charset="-127"/>
                <a:ea typeface="HY울릉도M" pitchFamily="18" charset="-127"/>
                <a:cs typeface="함초롬돋움" pitchFamily="18" charset="-127"/>
              </a:endParaRPr>
            </a:p>
          </p:txBody>
        </p:sp>
      </p:grpSp>
      <p:grpSp>
        <p:nvGrpSpPr>
          <p:cNvPr id="3" name="그룹 13"/>
          <p:cNvGrpSpPr/>
          <p:nvPr/>
        </p:nvGrpSpPr>
        <p:grpSpPr>
          <a:xfrm>
            <a:off x="214282" y="1214422"/>
            <a:ext cx="8929718" cy="5286412"/>
            <a:chOff x="214282" y="1428736"/>
            <a:chExt cx="8929718" cy="4929222"/>
          </a:xfrm>
        </p:grpSpPr>
        <p:pic>
          <p:nvPicPr>
            <p:cNvPr id="15" name="Picture 5"/>
            <p:cNvPicPr>
              <a:picLocks noChangeAspect="1" noChangeArrowheads="1"/>
            </p:cNvPicPr>
            <p:nvPr/>
          </p:nvPicPr>
          <p:blipFill>
            <a:blip r:embed="rId4" cstate="print"/>
            <a:srcRect/>
            <a:stretch>
              <a:fillRect/>
            </a:stretch>
          </p:blipFill>
          <p:spPr bwMode="auto">
            <a:xfrm>
              <a:off x="285720" y="1428736"/>
              <a:ext cx="8858280" cy="1714512"/>
            </a:xfrm>
            <a:prstGeom prst="rect">
              <a:avLst/>
            </a:prstGeom>
            <a:noFill/>
            <a:ln w="9525">
              <a:noFill/>
              <a:miter lim="800000"/>
              <a:headEnd/>
              <a:tailEnd/>
            </a:ln>
            <a:effectLst/>
          </p:spPr>
        </p:pic>
        <p:pic>
          <p:nvPicPr>
            <p:cNvPr id="16" name="Picture 6"/>
            <p:cNvPicPr>
              <a:picLocks noChangeAspect="1" noChangeArrowheads="1"/>
            </p:cNvPicPr>
            <p:nvPr/>
          </p:nvPicPr>
          <p:blipFill>
            <a:blip r:embed="rId5" cstate="print"/>
            <a:srcRect/>
            <a:stretch>
              <a:fillRect/>
            </a:stretch>
          </p:blipFill>
          <p:spPr bwMode="auto">
            <a:xfrm>
              <a:off x="214282" y="3214686"/>
              <a:ext cx="8929718" cy="3143272"/>
            </a:xfrm>
            <a:prstGeom prst="rect">
              <a:avLst/>
            </a:prstGeom>
            <a:noFill/>
            <a:ln w="9525">
              <a:noFill/>
              <a:miter lim="800000"/>
              <a:headEnd/>
              <a:tailEnd/>
            </a:ln>
            <a:effectLst/>
          </p:spPr>
        </p:pic>
      </p:grpSp>
      <p:sp>
        <p:nvSpPr>
          <p:cNvPr id="17" name="직사각형 16"/>
          <p:cNvSpPr/>
          <p:nvPr/>
        </p:nvSpPr>
        <p:spPr>
          <a:xfrm>
            <a:off x="1214414" y="4000504"/>
            <a:ext cx="7091838" cy="175432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ko-KR" alt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영미합동초안 연합국 합의</a:t>
            </a:r>
            <a:r>
              <a:rPr lang="en-US" altLang="ko-KR"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ko-KR" alt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최종안결정</a:t>
            </a:r>
            <a:endParaRPr lang="en-US" altLang="ko-KR"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05. </a:t>
            </a:r>
            <a:r>
              <a:rPr lang="ko-KR" altLang="en-US" sz="1600" dirty="0" smtClean="0">
                <a:latin typeface="HY중고딕" pitchFamily="18" charset="-127"/>
                <a:ea typeface="HY중고딕" pitchFamily="18" charset="-127"/>
              </a:rPr>
              <a:t>대일평화조약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영토문제</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 </a:t>
            </a:r>
            <a:r>
              <a:rPr lang="ko-KR" altLang="en-US" sz="1300" dirty="0" err="1" smtClean="0">
                <a:solidFill>
                  <a:schemeClr val="accent5">
                    <a:lumMod val="50000"/>
                  </a:schemeClr>
                </a:solidFill>
                <a:latin typeface="HY중고딕" pitchFamily="18" charset="-127"/>
                <a:ea typeface="HY중고딕" pitchFamily="18" charset="-127"/>
              </a:rPr>
              <a:t>러스크</a:t>
            </a:r>
            <a:r>
              <a:rPr lang="ko-KR" altLang="en-US" sz="1300" dirty="0" smtClean="0">
                <a:solidFill>
                  <a:schemeClr val="accent5">
                    <a:lumMod val="50000"/>
                  </a:schemeClr>
                </a:solidFill>
                <a:latin typeface="HY중고딕" pitchFamily="18" charset="-127"/>
                <a:ea typeface="HY중고딕" pitchFamily="18" charset="-127"/>
              </a:rPr>
              <a:t> 서한</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내용 개체 틀 2"/>
          <p:cNvSpPr>
            <a:spLocks noGrp="1"/>
          </p:cNvSpPr>
          <p:nvPr>
            <p:ph idx="1"/>
          </p:nvPr>
        </p:nvSpPr>
        <p:spPr>
          <a:xfrm>
            <a:off x="357158" y="714356"/>
            <a:ext cx="8229600" cy="614354"/>
          </a:xfrm>
        </p:spPr>
        <p:txBody>
          <a:bodyPr/>
          <a:lstStyle/>
          <a:p>
            <a:pPr>
              <a:buNone/>
            </a:pPr>
            <a:r>
              <a:rPr lang="ko-KR" altLang="en-US" dirty="0" smtClean="0">
                <a:latin typeface="한컴 윤고딕 240" pitchFamily="18" charset="-127"/>
                <a:ea typeface="한컴 윤고딕 240" pitchFamily="18" charset="-127"/>
              </a:rPr>
              <a:t>▶</a:t>
            </a:r>
            <a:r>
              <a:rPr lang="ko-KR" altLang="en-US" dirty="0" err="1" smtClean="0">
                <a:latin typeface="한컴 윤고딕 240" pitchFamily="18" charset="-127"/>
                <a:ea typeface="한컴 윤고딕 240" pitchFamily="18" charset="-127"/>
              </a:rPr>
              <a:t>러스크</a:t>
            </a:r>
            <a:r>
              <a:rPr lang="ko-KR" altLang="en-US" dirty="0" smtClean="0">
                <a:latin typeface="한컴 윤고딕 240" pitchFamily="18" charset="-127"/>
                <a:ea typeface="한컴 윤고딕 240" pitchFamily="18" charset="-127"/>
              </a:rPr>
              <a:t> 서한</a:t>
            </a:r>
            <a:endParaRPr lang="ko-KR" altLang="en-US" dirty="0">
              <a:latin typeface="한컴 윤고딕 240" pitchFamily="18" charset="-127"/>
              <a:ea typeface="한컴 윤고딕 240" pitchFamily="18" charset="-127"/>
            </a:endParaRPr>
          </a:p>
        </p:txBody>
      </p:sp>
      <p:graphicFrame>
        <p:nvGraphicFramePr>
          <p:cNvPr id="10" name="다이어그램 9"/>
          <p:cNvGraphicFramePr/>
          <p:nvPr/>
        </p:nvGraphicFramePr>
        <p:xfrm>
          <a:off x="285720" y="1357298"/>
          <a:ext cx="2571768" cy="5143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그룹 15"/>
          <p:cNvGrpSpPr/>
          <p:nvPr/>
        </p:nvGrpSpPr>
        <p:grpSpPr>
          <a:xfrm>
            <a:off x="2928894" y="1214422"/>
            <a:ext cx="6215106" cy="5643578"/>
            <a:chOff x="2928894" y="1214422"/>
            <a:chExt cx="6215106" cy="5643578"/>
          </a:xfrm>
        </p:grpSpPr>
        <p:pic>
          <p:nvPicPr>
            <p:cNvPr id="17" name="Picture 2" descr="http://blog-imgs-15-origin.fc2.com/y/e/o/yeoksa/Korean_request_19510719.jpg"/>
            <p:cNvPicPr>
              <a:picLocks noChangeAspect="1" noChangeArrowheads="1"/>
            </p:cNvPicPr>
            <p:nvPr/>
          </p:nvPicPr>
          <p:blipFill>
            <a:blip r:embed="rId7" cstate="print"/>
            <a:srcRect/>
            <a:stretch>
              <a:fillRect/>
            </a:stretch>
          </p:blipFill>
          <p:spPr bwMode="auto">
            <a:xfrm>
              <a:off x="2928894" y="2643182"/>
              <a:ext cx="6215106" cy="3929090"/>
            </a:xfrm>
            <a:prstGeom prst="rect">
              <a:avLst/>
            </a:prstGeom>
            <a:noFill/>
          </p:spPr>
        </p:pic>
        <p:graphicFrame>
          <p:nvGraphicFramePr>
            <p:cNvPr id="18" name="다이어그램 17"/>
            <p:cNvGraphicFramePr/>
            <p:nvPr/>
          </p:nvGraphicFramePr>
          <p:xfrm>
            <a:off x="3095604" y="1214422"/>
            <a:ext cx="6048396" cy="128588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9" name="TextBox 18"/>
            <p:cNvSpPr txBox="1"/>
            <p:nvPr/>
          </p:nvSpPr>
          <p:spPr>
            <a:xfrm>
              <a:off x="3071802" y="6550223"/>
              <a:ext cx="2071702" cy="307777"/>
            </a:xfrm>
            <a:prstGeom prst="rect">
              <a:avLst/>
            </a:prstGeom>
            <a:noFill/>
          </p:spPr>
          <p:txBody>
            <a:bodyPr wrap="square" rtlCol="0">
              <a:spAutoFit/>
            </a:bodyPr>
            <a:lstStyle/>
            <a:p>
              <a:r>
                <a:rPr lang="ko-KR" altLang="en-US" sz="1400" dirty="0" smtClean="0">
                  <a:latin typeface="HY울릉도M" pitchFamily="18" charset="-127"/>
                  <a:ea typeface="HY울릉도M" pitchFamily="18" charset="-127"/>
                  <a:cs typeface="함초롬돋움" pitchFamily="18" charset="-127"/>
                </a:rPr>
                <a:t>양유찬의 요청서</a:t>
              </a:r>
              <a:endParaRPr lang="ko-KR" altLang="en-US" sz="1400" dirty="0">
                <a:latin typeface="HY울릉도M" pitchFamily="18" charset="-127"/>
                <a:ea typeface="HY울릉도M" pitchFamily="18" charset="-127"/>
                <a:cs typeface="함초롬돋움" pitchFamily="18" charset="-127"/>
              </a:endParaRPr>
            </a:p>
          </p:txBody>
        </p:sp>
      </p:grpSp>
      <p:grpSp>
        <p:nvGrpSpPr>
          <p:cNvPr id="3" name="그룹 13"/>
          <p:cNvGrpSpPr/>
          <p:nvPr/>
        </p:nvGrpSpPr>
        <p:grpSpPr>
          <a:xfrm>
            <a:off x="3000364" y="1214421"/>
            <a:ext cx="6143636" cy="5643579"/>
            <a:chOff x="5071245" y="-2980501"/>
            <a:chExt cx="6214252" cy="5715014"/>
          </a:xfrm>
        </p:grpSpPr>
        <p:sp>
          <p:nvSpPr>
            <p:cNvPr id="21" name="모서리가 둥근 직사각형 20"/>
            <p:cNvSpPr/>
            <p:nvPr/>
          </p:nvSpPr>
          <p:spPr>
            <a:xfrm>
              <a:off x="5286380" y="-2980501"/>
              <a:ext cx="5926891" cy="142876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o-KR" altLang="en-US" dirty="0" smtClean="0"/>
                <a:t>합중국 정부는 그 제안에 동의</a:t>
              </a:r>
              <a:r>
                <a:rPr lang="en-US" altLang="ko-KR" dirty="0" smtClean="0"/>
                <a:t>X</a:t>
              </a:r>
            </a:p>
            <a:p>
              <a:pPr algn="ctr"/>
              <a:r>
                <a:rPr lang="ko-KR" altLang="en-US" dirty="0" smtClean="0"/>
                <a:t>독도는 한국의 일부로서 취급되었던 적은 전혀 없다</a:t>
              </a:r>
              <a:endParaRPr lang="en-US" altLang="ko-KR" dirty="0" smtClean="0"/>
            </a:p>
            <a:p>
              <a:pPr algn="ctr"/>
              <a:r>
                <a:rPr lang="ko-KR" altLang="en-US" dirty="0" smtClean="0"/>
                <a:t>독도에 대하여 한국에서 지금까지 주권을 주장한 적이 있다고 보이진 않음</a:t>
              </a:r>
              <a:endParaRPr lang="ko-KR" altLang="en-US" dirty="0"/>
            </a:p>
          </p:txBody>
        </p:sp>
        <p:pic>
          <p:nvPicPr>
            <p:cNvPr id="30" name="Picture 4" descr="http://blog-imgs-15-origin.fc2.com/y/e/o/yeoksa/Rusk1.jpg"/>
            <p:cNvPicPr>
              <a:picLocks noChangeAspect="1" noChangeArrowheads="1"/>
            </p:cNvPicPr>
            <p:nvPr/>
          </p:nvPicPr>
          <p:blipFill>
            <a:blip r:embed="rId13" cstate="print"/>
            <a:srcRect/>
            <a:stretch>
              <a:fillRect/>
            </a:stretch>
          </p:blipFill>
          <p:spPr bwMode="auto">
            <a:xfrm>
              <a:off x="5071245" y="-1533656"/>
              <a:ext cx="6214252" cy="3978823"/>
            </a:xfrm>
            <a:prstGeom prst="rect">
              <a:avLst/>
            </a:prstGeom>
            <a:noFill/>
          </p:spPr>
        </p:pic>
        <p:sp>
          <p:nvSpPr>
            <p:cNvPr id="31" name="TextBox 30"/>
            <p:cNvSpPr txBox="1"/>
            <p:nvPr/>
          </p:nvSpPr>
          <p:spPr>
            <a:xfrm>
              <a:off x="5215763" y="2422840"/>
              <a:ext cx="2071702" cy="311673"/>
            </a:xfrm>
            <a:prstGeom prst="rect">
              <a:avLst/>
            </a:prstGeom>
            <a:solidFill>
              <a:schemeClr val="bg2"/>
            </a:solidFill>
          </p:spPr>
          <p:txBody>
            <a:bodyPr wrap="square" rtlCol="0">
              <a:spAutoFit/>
            </a:bodyPr>
            <a:lstStyle/>
            <a:p>
              <a:r>
                <a:rPr lang="ko-KR" altLang="en-US" sz="1400" dirty="0" err="1" smtClean="0">
                  <a:latin typeface="HY울릉도M" pitchFamily="18" charset="-127"/>
                  <a:ea typeface="HY울릉도M" pitchFamily="18" charset="-127"/>
                  <a:cs typeface="함초롬돋움" pitchFamily="18" charset="-127"/>
                </a:rPr>
                <a:t>러스크</a:t>
              </a:r>
              <a:r>
                <a:rPr lang="ko-KR" altLang="en-US" sz="1400" dirty="0" smtClean="0">
                  <a:latin typeface="HY울릉도M" pitchFamily="18" charset="-127"/>
                  <a:ea typeface="HY울릉도M" pitchFamily="18" charset="-127"/>
                  <a:cs typeface="함초롬돋움" pitchFamily="18" charset="-127"/>
                </a:rPr>
                <a:t> 서한</a:t>
              </a:r>
              <a:endParaRPr lang="ko-KR" altLang="en-US" sz="1400" dirty="0">
                <a:latin typeface="HY울릉도M" pitchFamily="18" charset="-127"/>
                <a:ea typeface="HY울릉도M" pitchFamily="18" charset="-127"/>
                <a:cs typeface="함초롬돋움" pitchFamily="18" charset="-127"/>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05. </a:t>
            </a:r>
            <a:r>
              <a:rPr lang="ko-KR" altLang="en-US" sz="1600" dirty="0" smtClean="0">
                <a:latin typeface="HY중고딕" pitchFamily="18" charset="-127"/>
                <a:ea typeface="HY중고딕" pitchFamily="18" charset="-127"/>
              </a:rPr>
              <a:t>대일평화조약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영토문제</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 </a:t>
            </a:r>
            <a:r>
              <a:rPr lang="ko-KR" altLang="en-US" sz="1300" dirty="0" err="1" smtClean="0">
                <a:solidFill>
                  <a:schemeClr val="accent5">
                    <a:lumMod val="50000"/>
                  </a:schemeClr>
                </a:solidFill>
                <a:latin typeface="HY중고딕" pitchFamily="18" charset="-127"/>
                <a:ea typeface="HY중고딕" pitchFamily="18" charset="-127"/>
              </a:rPr>
              <a:t>러스크</a:t>
            </a:r>
            <a:r>
              <a:rPr lang="ko-KR" altLang="en-US" sz="1300" dirty="0" smtClean="0">
                <a:solidFill>
                  <a:schemeClr val="accent5">
                    <a:lumMod val="50000"/>
                  </a:schemeClr>
                </a:solidFill>
                <a:latin typeface="HY중고딕" pitchFamily="18" charset="-127"/>
                <a:ea typeface="HY중고딕" pitchFamily="18" charset="-127"/>
              </a:rPr>
              <a:t> 서한</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내용 개체 틀 2"/>
          <p:cNvSpPr txBox="1">
            <a:spLocks/>
          </p:cNvSpPr>
          <p:nvPr/>
        </p:nvSpPr>
        <p:spPr>
          <a:xfrm>
            <a:off x="357158" y="714356"/>
            <a:ext cx="8229600" cy="614354"/>
          </a:xfrm>
          <a:prstGeom prst="rect">
            <a:avLst/>
          </a:prstGeom>
        </p:spPr>
        <p:txBody>
          <a:bodyPr vert="horz" lIns="91440" tIns="45720" rIns="91440" bIns="45720" rtlCol="0">
            <a:normAutofit/>
          </a:bodyPr>
          <a:lstStyle/>
          <a:p>
            <a:pPr marL="342900" marR="0" lvl="0" indent="-34290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ko-KR" altLang="en-US" sz="3200" b="0" i="0" u="none" strike="noStrike" kern="1200" cap="none" spc="0" normalizeH="0" baseline="0" noProof="0" dirty="0" smtClean="0">
                <a:ln>
                  <a:noFill/>
                </a:ln>
                <a:solidFill>
                  <a:schemeClr val="tx1"/>
                </a:solidFill>
                <a:effectLst/>
                <a:uLnTx/>
                <a:uFillTx/>
                <a:latin typeface="한컴 윤고딕 240" pitchFamily="18" charset="-127"/>
                <a:ea typeface="한컴 윤고딕 240" pitchFamily="18" charset="-127"/>
              </a:rPr>
              <a:t>▶</a:t>
            </a:r>
            <a:r>
              <a:rPr kumimoji="0" lang="ko-KR" altLang="en-US" sz="3200" b="0" i="0" u="none" strike="noStrike" kern="1200" cap="none" spc="0" normalizeH="0" baseline="0" noProof="0" dirty="0" err="1" smtClean="0">
                <a:ln>
                  <a:noFill/>
                </a:ln>
                <a:solidFill>
                  <a:schemeClr val="tx1"/>
                </a:solidFill>
                <a:effectLst/>
                <a:uLnTx/>
                <a:uFillTx/>
                <a:latin typeface="한컴 윤고딕 240" pitchFamily="18" charset="-127"/>
                <a:ea typeface="한컴 윤고딕 240" pitchFamily="18" charset="-127"/>
              </a:rPr>
              <a:t>러스크</a:t>
            </a:r>
            <a:r>
              <a:rPr kumimoji="0" lang="ko-KR" altLang="en-US" sz="3200" b="0" i="0" u="none" strike="noStrike" kern="1200" cap="none" spc="0" normalizeH="0" baseline="0" noProof="0" dirty="0" smtClean="0">
                <a:ln>
                  <a:noFill/>
                </a:ln>
                <a:solidFill>
                  <a:schemeClr val="tx1"/>
                </a:solidFill>
                <a:effectLst/>
                <a:uLnTx/>
                <a:uFillTx/>
                <a:latin typeface="한컴 윤고딕 240" pitchFamily="18" charset="-127"/>
                <a:ea typeface="한컴 윤고딕 240" pitchFamily="18" charset="-127"/>
              </a:rPr>
              <a:t> 서한</a:t>
            </a:r>
          </a:p>
        </p:txBody>
      </p:sp>
      <p:sp>
        <p:nvSpPr>
          <p:cNvPr id="9" name="내용 개체 틀 2"/>
          <p:cNvSpPr>
            <a:spLocks noGrp="1"/>
          </p:cNvSpPr>
          <p:nvPr>
            <p:ph idx="1"/>
          </p:nvPr>
        </p:nvSpPr>
        <p:spPr>
          <a:xfrm>
            <a:off x="571472" y="1500174"/>
            <a:ext cx="8229600" cy="4525963"/>
          </a:xfrm>
        </p:spPr>
        <p:txBody>
          <a:bodyPr>
            <a:normAutofit/>
          </a:bodyPr>
          <a:lstStyle/>
          <a:p>
            <a:pPr>
              <a:buNone/>
            </a:pPr>
            <a:r>
              <a:rPr lang="ko-KR" altLang="en-US" sz="3600" dirty="0" smtClean="0">
                <a:solidFill>
                  <a:srgbClr val="0070C0"/>
                </a:solidFill>
                <a:latin typeface="휴먼모음T" pitchFamily="18" charset="-127"/>
                <a:ea typeface="휴먼모음T" pitchFamily="18" charset="-127"/>
              </a:rPr>
              <a:t>한국의 반박</a:t>
            </a:r>
            <a:r>
              <a:rPr lang="en-US" altLang="ko-KR" sz="3600" dirty="0" smtClean="0">
                <a:solidFill>
                  <a:srgbClr val="0070C0"/>
                </a:solidFill>
                <a:latin typeface="휴먼모음T" pitchFamily="18" charset="-127"/>
                <a:ea typeface="휴먼모음T" pitchFamily="18" charset="-127"/>
              </a:rPr>
              <a:t>!</a:t>
            </a:r>
            <a:endParaRPr lang="ko-KR" altLang="en-US" sz="3600" dirty="0">
              <a:solidFill>
                <a:srgbClr val="0070C0"/>
              </a:solidFill>
              <a:latin typeface="휴먼모음T" pitchFamily="18" charset="-127"/>
              <a:ea typeface="휴먼모음T" pitchFamily="18" charset="-127"/>
            </a:endParaRPr>
          </a:p>
        </p:txBody>
      </p:sp>
      <p:grpSp>
        <p:nvGrpSpPr>
          <p:cNvPr id="2" name="그룹 9"/>
          <p:cNvGrpSpPr/>
          <p:nvPr/>
        </p:nvGrpSpPr>
        <p:grpSpPr>
          <a:xfrm>
            <a:off x="642910" y="2143116"/>
            <a:ext cx="8072494" cy="4214842"/>
            <a:chOff x="571472" y="2214554"/>
            <a:chExt cx="7715304" cy="4214842"/>
          </a:xfrm>
          <a:blipFill>
            <a:blip r:embed="rId2"/>
            <a:tile tx="0" ty="0" sx="100000" sy="100000" flip="none" algn="tl"/>
          </a:blipFill>
        </p:grpSpPr>
        <p:sp>
          <p:nvSpPr>
            <p:cNvPr id="11" name="대각선 방향의 모서리가 둥근 사각형 10"/>
            <p:cNvSpPr/>
            <p:nvPr/>
          </p:nvSpPr>
          <p:spPr>
            <a:xfrm>
              <a:off x="571472" y="2214554"/>
              <a:ext cx="7715304" cy="1143008"/>
            </a:xfrm>
            <a:prstGeom prst="round2DiagRect">
              <a:avLst/>
            </a:prstGeom>
            <a:grpFill/>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ko-KR" altLang="en-US" sz="3200" dirty="0" err="1" smtClean="0">
                  <a:latin typeface="한컴 윤고딕 230" pitchFamily="18" charset="-127"/>
                  <a:ea typeface="한컴 윤고딕 230" pitchFamily="18" charset="-127"/>
                </a:rPr>
                <a:t>러스크서한은</a:t>
              </a:r>
              <a:r>
                <a:rPr lang="ko-KR" altLang="en-US" sz="3200" dirty="0" smtClean="0">
                  <a:latin typeface="한컴 윤고딕 230" pitchFamily="18" charset="-127"/>
                  <a:ea typeface="한컴 윤고딕 230" pitchFamily="18" charset="-127"/>
                </a:rPr>
                <a:t> 미국의 사적 견해</a:t>
              </a:r>
              <a:endParaRPr lang="ko-KR" altLang="en-US" sz="3200" dirty="0">
                <a:latin typeface="한컴 윤고딕 230" pitchFamily="18" charset="-127"/>
                <a:ea typeface="한컴 윤고딕 230" pitchFamily="18" charset="-127"/>
              </a:endParaRPr>
            </a:p>
          </p:txBody>
        </p:sp>
        <p:sp>
          <p:nvSpPr>
            <p:cNvPr id="12" name="대각선 방향의 모서리가 둥근 사각형 11"/>
            <p:cNvSpPr/>
            <p:nvPr/>
          </p:nvSpPr>
          <p:spPr>
            <a:xfrm>
              <a:off x="571472" y="3571876"/>
              <a:ext cx="7715304" cy="1143008"/>
            </a:xfrm>
            <a:prstGeom prst="round2DiagRect">
              <a:avLst/>
            </a:prstGeom>
            <a:grpFill/>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ko-KR" altLang="en-US" sz="3200" dirty="0" smtClean="0">
                  <a:latin typeface="한컴 윤고딕 230" pitchFamily="18" charset="-127"/>
                  <a:ea typeface="한컴 윤고딕 230" pitchFamily="18" charset="-127"/>
                </a:rPr>
                <a:t>연합국의 합의가 있어야 효력 발휘</a:t>
              </a:r>
              <a:endParaRPr lang="ko-KR" altLang="en-US" sz="3200" dirty="0">
                <a:latin typeface="한컴 윤고딕 230" pitchFamily="18" charset="-127"/>
                <a:ea typeface="한컴 윤고딕 230" pitchFamily="18" charset="-127"/>
              </a:endParaRPr>
            </a:p>
          </p:txBody>
        </p:sp>
        <p:sp>
          <p:nvSpPr>
            <p:cNvPr id="13" name="대각선 방향의 모서리가 둥근 사각형 12"/>
            <p:cNvSpPr/>
            <p:nvPr/>
          </p:nvSpPr>
          <p:spPr>
            <a:xfrm>
              <a:off x="571472" y="4929198"/>
              <a:ext cx="7715304" cy="1500198"/>
            </a:xfrm>
            <a:prstGeom prst="round2DiagRect">
              <a:avLst/>
            </a:prstGeom>
            <a:grpFill/>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ko-KR" altLang="en-US" sz="3200" dirty="0" err="1" smtClean="0">
                  <a:latin typeface="한컴 윤고딕 230" pitchFamily="18" charset="-127"/>
                  <a:ea typeface="한컴 윤고딕 230" pitchFamily="18" charset="-127"/>
                </a:rPr>
                <a:t>러스크가</a:t>
              </a:r>
              <a:r>
                <a:rPr lang="ko-KR" altLang="en-US" sz="3200" dirty="0" smtClean="0">
                  <a:latin typeface="한컴 윤고딕 230" pitchFamily="18" charset="-127"/>
                  <a:ea typeface="한컴 윤고딕 230" pitchFamily="18" charset="-127"/>
                </a:rPr>
                <a:t> 한국대사에게 전달한 비밀서한으로 연합국 통보</a:t>
              </a:r>
              <a:r>
                <a:rPr lang="en-US" altLang="ko-KR" sz="3200" dirty="0" smtClean="0">
                  <a:latin typeface="한컴 윤고딕 230" pitchFamily="18" charset="-127"/>
                  <a:ea typeface="한컴 윤고딕 230" pitchFamily="18" charset="-127"/>
                </a:rPr>
                <a:t>X</a:t>
              </a:r>
              <a:endParaRPr lang="ko-KR" altLang="en-US" sz="3200" dirty="0">
                <a:latin typeface="한컴 윤고딕 230" pitchFamily="18" charset="-127"/>
                <a:ea typeface="한컴 윤고딕 230" pitchFamily="18" charset="-127"/>
              </a:endParaRPr>
            </a:p>
          </p:txBody>
        </p:sp>
      </p:gr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05. </a:t>
            </a:r>
            <a:r>
              <a:rPr lang="ko-KR" altLang="en-US" sz="1600" dirty="0" smtClean="0">
                <a:latin typeface="HY중고딕" pitchFamily="18" charset="-127"/>
                <a:ea typeface="HY중고딕" pitchFamily="18" charset="-127"/>
              </a:rPr>
              <a:t>대일평화조약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영토문제</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 </a:t>
            </a:r>
            <a:r>
              <a:rPr lang="ko-KR" altLang="en-US" sz="1300" dirty="0" smtClean="0">
                <a:solidFill>
                  <a:schemeClr val="accent5">
                    <a:lumMod val="50000"/>
                  </a:schemeClr>
                </a:solidFill>
                <a:latin typeface="HY중고딕" pitchFamily="18" charset="-127"/>
                <a:ea typeface="HY중고딕" pitchFamily="18" charset="-127"/>
              </a:rPr>
              <a:t>배상 문제</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내용 개체 틀 2"/>
          <p:cNvSpPr>
            <a:spLocks noGrp="1"/>
          </p:cNvSpPr>
          <p:nvPr>
            <p:ph idx="1"/>
          </p:nvPr>
        </p:nvSpPr>
        <p:spPr>
          <a:xfrm>
            <a:off x="357158" y="785794"/>
            <a:ext cx="8036717" cy="698850"/>
          </a:xfrm>
        </p:spPr>
        <p:txBody>
          <a:bodyPr>
            <a:normAutofit/>
          </a:bodyPr>
          <a:lstStyle/>
          <a:p>
            <a:pPr fontAlgn="base">
              <a:buNone/>
            </a:pPr>
            <a:r>
              <a:rPr lang="ko-KR" altLang="en-US" sz="2400" b="1" dirty="0" smtClean="0">
                <a:latin typeface="한컴 윤고딕 240" pitchFamily="18" charset="-127"/>
                <a:ea typeface="한컴 윤고딕 240" pitchFamily="18" charset="-127"/>
              </a:rPr>
              <a:t>❸ </a:t>
            </a:r>
            <a:r>
              <a:rPr lang="ko-KR" altLang="en-US" sz="2400" b="1" dirty="0">
                <a:latin typeface="한컴 윤고딕 240" pitchFamily="18" charset="-127"/>
                <a:ea typeface="한컴 윤고딕 240" pitchFamily="18" charset="-127"/>
              </a:rPr>
              <a:t>애매한 채로 남겨진 배상 보상 </a:t>
            </a:r>
            <a:r>
              <a:rPr lang="ko-KR" altLang="en-US" sz="2400" b="1" dirty="0" smtClean="0">
                <a:latin typeface="한컴 윤고딕 240" pitchFamily="18" charset="-127"/>
                <a:ea typeface="한컴 윤고딕 240" pitchFamily="18" charset="-127"/>
              </a:rPr>
              <a:t>문제</a:t>
            </a:r>
            <a:endParaRPr lang="en-US" altLang="ko-KR" sz="2400" b="1" dirty="0" smtClean="0">
              <a:latin typeface="한컴 윤고딕 240" pitchFamily="18" charset="-127"/>
              <a:ea typeface="한컴 윤고딕 240" pitchFamily="18" charset="-127"/>
            </a:endParaRPr>
          </a:p>
          <a:p>
            <a:pPr fontAlgn="base">
              <a:buNone/>
            </a:pPr>
            <a:endParaRPr lang="ko-KR" altLang="en-US" dirty="0"/>
          </a:p>
          <a:p>
            <a:endParaRPr lang="ko-KR" altLang="en-US" dirty="0" smtClean="0"/>
          </a:p>
          <a:p>
            <a:endParaRPr lang="ko-KR" altLang="en-US" dirty="0" smtClean="0"/>
          </a:p>
          <a:p>
            <a:pPr>
              <a:buNone/>
            </a:pPr>
            <a:endParaRPr lang="ko-KR" altLang="en-US" dirty="0"/>
          </a:p>
        </p:txBody>
      </p:sp>
      <p:pic>
        <p:nvPicPr>
          <p:cNvPr id="9" name="_x143793568" descr="cif00001"/>
          <p:cNvPicPr>
            <a:picLocks noChangeAspect="1" noChangeArrowheads="1"/>
          </p:cNvPicPr>
          <p:nvPr/>
        </p:nvPicPr>
        <p:blipFill>
          <a:blip r:embed="rId2" cstate="print"/>
          <a:srcRect/>
          <a:stretch>
            <a:fillRect/>
          </a:stretch>
        </p:blipFill>
        <p:spPr bwMode="auto">
          <a:xfrm>
            <a:off x="214314" y="1428736"/>
            <a:ext cx="8929686" cy="5357850"/>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05. </a:t>
            </a:r>
            <a:r>
              <a:rPr lang="ko-KR" altLang="en-US" sz="1600" dirty="0" smtClean="0">
                <a:latin typeface="HY중고딕" pitchFamily="18" charset="-127"/>
                <a:ea typeface="HY중고딕" pitchFamily="18" charset="-127"/>
              </a:rPr>
              <a:t>대일평화조약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영토문제</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 </a:t>
            </a:r>
            <a:r>
              <a:rPr lang="ko-KR" altLang="en-US" sz="1300" dirty="0" smtClean="0">
                <a:solidFill>
                  <a:schemeClr val="accent5">
                    <a:lumMod val="50000"/>
                  </a:schemeClr>
                </a:solidFill>
                <a:latin typeface="HY중고딕" pitchFamily="18" charset="-127"/>
                <a:ea typeface="HY중고딕" pitchFamily="18" charset="-127"/>
              </a:rPr>
              <a:t>러시아와 영토 분쟁</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내용 개체 틀 2"/>
          <p:cNvSpPr>
            <a:spLocks noGrp="1"/>
          </p:cNvSpPr>
          <p:nvPr>
            <p:ph idx="1"/>
          </p:nvPr>
        </p:nvSpPr>
        <p:spPr>
          <a:xfrm>
            <a:off x="357157" y="785794"/>
            <a:ext cx="8229629" cy="542916"/>
          </a:xfrm>
        </p:spPr>
        <p:txBody>
          <a:bodyPr/>
          <a:lstStyle/>
          <a:p>
            <a:pPr>
              <a:buNone/>
            </a:pPr>
            <a:r>
              <a:rPr lang="ko-KR" altLang="en-US" sz="2400" dirty="0">
                <a:latin typeface="한컴 윤고딕 240" pitchFamily="18" charset="-127"/>
                <a:ea typeface="한컴 윤고딕 240" pitchFamily="18" charset="-127"/>
              </a:rPr>
              <a:t>❹ 러시아와 영토 분쟁 </a:t>
            </a:r>
            <a:r>
              <a:rPr lang="en-US" altLang="ko-KR" sz="2400" dirty="0">
                <a:latin typeface="한컴 윤고딕 240" pitchFamily="18" charset="-127"/>
                <a:ea typeface="한컴 윤고딕 240" pitchFamily="18" charset="-127"/>
              </a:rPr>
              <a:t>(</a:t>
            </a:r>
            <a:r>
              <a:rPr lang="ko-KR" altLang="en-US" sz="2400" dirty="0">
                <a:latin typeface="한컴 윤고딕 240" pitchFamily="18" charset="-127"/>
                <a:ea typeface="한컴 윤고딕 240" pitchFamily="18" charset="-127"/>
              </a:rPr>
              <a:t>사할린</a:t>
            </a:r>
            <a:r>
              <a:rPr lang="en-US" altLang="ko-KR" sz="2400" dirty="0">
                <a:latin typeface="한컴 윤고딕 240" pitchFamily="18" charset="-127"/>
                <a:ea typeface="한컴 윤고딕 240" pitchFamily="18" charset="-127"/>
              </a:rPr>
              <a:t>, </a:t>
            </a:r>
            <a:r>
              <a:rPr lang="ko-KR" altLang="en-US" sz="2400" dirty="0">
                <a:latin typeface="한컴 윤고딕 240" pitchFamily="18" charset="-127"/>
                <a:ea typeface="한컴 윤고딕 240" pitchFamily="18" charset="-127"/>
              </a:rPr>
              <a:t>쿠릴</a:t>
            </a:r>
            <a:r>
              <a:rPr lang="en-US" altLang="ko-KR" sz="2400" dirty="0">
                <a:latin typeface="한컴 윤고딕 240" pitchFamily="18" charset="-127"/>
                <a:ea typeface="한컴 윤고딕 240" pitchFamily="18" charset="-127"/>
              </a:rPr>
              <a:t>)</a:t>
            </a:r>
            <a:endParaRPr lang="ko-KR" altLang="en-US" sz="2400" dirty="0">
              <a:latin typeface="한컴 윤고딕 240" pitchFamily="18" charset="-127"/>
              <a:ea typeface="한컴 윤고딕 240" pitchFamily="18" charset="-127"/>
            </a:endParaRPr>
          </a:p>
          <a:p>
            <a:endParaRPr lang="ko-KR" altLang="en-US" dirty="0"/>
          </a:p>
        </p:txBody>
      </p:sp>
      <p:graphicFrame>
        <p:nvGraphicFramePr>
          <p:cNvPr id="9" name="표 8"/>
          <p:cNvGraphicFramePr>
            <a:graphicFrameLocks noGrp="1"/>
          </p:cNvGraphicFramePr>
          <p:nvPr/>
        </p:nvGraphicFramePr>
        <p:xfrm>
          <a:off x="214314" y="1325012"/>
          <a:ext cx="8929686" cy="5390112"/>
        </p:xfrm>
        <a:graphic>
          <a:graphicData uri="http://schemas.openxmlformats.org/drawingml/2006/table">
            <a:tbl>
              <a:tblPr>
                <a:tableStyleId>{0505E3EF-67EA-436B-97B2-0124C06EBD24}</a:tableStyleId>
              </a:tblPr>
              <a:tblGrid>
                <a:gridCol w="1717015"/>
                <a:gridCol w="650688"/>
                <a:gridCol w="4681846"/>
                <a:gridCol w="1880137"/>
              </a:tblGrid>
              <a:tr h="381290">
                <a:tc>
                  <a:txBody>
                    <a:bodyPr/>
                    <a:lstStyle/>
                    <a:p>
                      <a:pPr algn="ctr"/>
                      <a:r>
                        <a:rPr lang="ko-KR" altLang="en-US" sz="1600" b="1" dirty="0"/>
                        <a:t>조약</a:t>
                      </a:r>
                      <a:endParaRPr lang="ko-KR" altLang="en-US" sz="1600" b="1" dirty="0">
                        <a:solidFill>
                          <a:srgbClr val="000000"/>
                        </a:solidFill>
                      </a:endParaRPr>
                    </a:p>
                  </a:txBody>
                  <a:tcPr marL="10886" marR="10886" marT="5443" marB="5443"/>
                </a:tc>
                <a:tc>
                  <a:txBody>
                    <a:bodyPr/>
                    <a:lstStyle/>
                    <a:p>
                      <a:pPr algn="ctr"/>
                      <a:r>
                        <a:rPr lang="ko-KR" altLang="en-US" sz="1600" b="1" dirty="0"/>
                        <a:t>연도</a:t>
                      </a:r>
                      <a:endParaRPr lang="ko-KR" altLang="en-US" sz="1600" b="1" dirty="0">
                        <a:solidFill>
                          <a:srgbClr val="000000"/>
                        </a:solidFill>
                      </a:endParaRPr>
                    </a:p>
                  </a:txBody>
                  <a:tcPr marL="10886" marR="10886" marT="5443" marB="5443"/>
                </a:tc>
                <a:tc>
                  <a:txBody>
                    <a:bodyPr/>
                    <a:lstStyle/>
                    <a:p>
                      <a:pPr algn="ctr"/>
                      <a:r>
                        <a:rPr lang="ko-KR" altLang="en-US" sz="1600" b="1" dirty="0"/>
                        <a:t>주요 쟁점사항</a:t>
                      </a:r>
                      <a:endParaRPr lang="ko-KR" altLang="en-US" sz="1600" b="1" dirty="0">
                        <a:solidFill>
                          <a:srgbClr val="000000"/>
                        </a:solidFill>
                      </a:endParaRPr>
                    </a:p>
                  </a:txBody>
                  <a:tcPr marL="10886" marR="10886" marT="5443" marB="5443"/>
                </a:tc>
                <a:tc>
                  <a:txBody>
                    <a:bodyPr/>
                    <a:lstStyle/>
                    <a:p>
                      <a:pPr algn="ctr"/>
                      <a:r>
                        <a:rPr lang="ko-KR" altLang="en-US" sz="1600" b="1" dirty="0"/>
                        <a:t>비 고</a:t>
                      </a:r>
                      <a:endParaRPr lang="ko-KR" altLang="en-US" sz="1600" b="1" dirty="0">
                        <a:solidFill>
                          <a:srgbClr val="000000"/>
                        </a:solidFill>
                      </a:endParaRPr>
                    </a:p>
                  </a:txBody>
                  <a:tcPr marL="10886" marR="10886" marT="5443" marB="5443"/>
                </a:tc>
              </a:tr>
              <a:tr h="1511215">
                <a:tc>
                  <a:txBody>
                    <a:bodyPr/>
                    <a:lstStyle/>
                    <a:p>
                      <a:pPr algn="ctr"/>
                      <a:endParaRPr lang="en-US" altLang="ko-KR" sz="1600" b="1" dirty="0" smtClean="0"/>
                    </a:p>
                    <a:p>
                      <a:pPr algn="ctr"/>
                      <a:r>
                        <a:rPr lang="en-US" altLang="ko-KR" sz="1600" b="1" dirty="0" smtClean="0"/>
                        <a:t>1</a:t>
                      </a:r>
                      <a:r>
                        <a:rPr lang="en-US" altLang="ko-KR" sz="1600" b="1" dirty="0"/>
                        <a:t>. </a:t>
                      </a:r>
                      <a:r>
                        <a:rPr lang="ko-KR" altLang="en-US" sz="1600" b="1" dirty="0" err="1"/>
                        <a:t>시모다조약</a:t>
                      </a:r>
                      <a:endParaRPr lang="ko-KR" altLang="en-US" sz="1600" b="1" dirty="0"/>
                    </a:p>
                    <a:p>
                      <a:pPr algn="ctr"/>
                      <a:r>
                        <a:rPr lang="en-US" altLang="ko-KR" sz="1600" b="1" dirty="0"/>
                        <a:t>(</a:t>
                      </a:r>
                      <a:r>
                        <a:rPr lang="ko-KR" altLang="en-US" sz="1600" b="1" dirty="0" err="1"/>
                        <a:t>러일</a:t>
                      </a:r>
                      <a:r>
                        <a:rPr lang="ko-KR" altLang="en-US" sz="1600" b="1" dirty="0"/>
                        <a:t> 우호통상조약</a:t>
                      </a:r>
                      <a:r>
                        <a:rPr lang="en-US" altLang="ko-KR" sz="1600" b="1" dirty="0"/>
                        <a:t>)</a:t>
                      </a:r>
                      <a:endParaRPr lang="ko-KR" altLang="en-US" sz="1600" b="1" dirty="0">
                        <a:solidFill>
                          <a:srgbClr val="000000"/>
                        </a:solidFill>
                      </a:endParaRPr>
                    </a:p>
                  </a:txBody>
                  <a:tcPr marL="10886" marR="10886" marT="5443" marB="5443"/>
                </a:tc>
                <a:tc>
                  <a:txBody>
                    <a:bodyPr/>
                    <a:lstStyle/>
                    <a:p>
                      <a:pPr algn="ctr"/>
                      <a:endParaRPr lang="en-US" sz="1600" dirty="0" smtClean="0"/>
                    </a:p>
                    <a:p>
                      <a:pPr algn="ctr"/>
                      <a:endParaRPr lang="en-US" sz="1600" dirty="0" smtClean="0"/>
                    </a:p>
                    <a:p>
                      <a:pPr algn="ctr"/>
                      <a:r>
                        <a:rPr lang="en-US" sz="1600" dirty="0" smtClean="0"/>
                        <a:t>1855</a:t>
                      </a:r>
                      <a:endParaRPr lang="en-US" sz="1600" dirty="0">
                        <a:solidFill>
                          <a:srgbClr val="000000"/>
                        </a:solidFill>
                      </a:endParaRPr>
                    </a:p>
                  </a:txBody>
                  <a:tcPr marL="10886" marR="10886" marT="5443" marB="5443"/>
                </a:tc>
                <a:tc>
                  <a:txBody>
                    <a:bodyPr/>
                    <a:lstStyle/>
                    <a:p>
                      <a:pPr algn="l"/>
                      <a:r>
                        <a:rPr lang="ko-KR" altLang="en-US" sz="1600" dirty="0"/>
                        <a:t>▶ </a:t>
                      </a:r>
                      <a:r>
                        <a:rPr lang="ko-KR" altLang="en-US" sz="1600" b="1" dirty="0"/>
                        <a:t>쿠릴열도상의 도서분할 합의</a:t>
                      </a:r>
                    </a:p>
                    <a:p>
                      <a:pPr algn="l"/>
                      <a:r>
                        <a:rPr lang="ko-KR" altLang="en-US" sz="1600" dirty="0"/>
                        <a:t>▹</a:t>
                      </a:r>
                      <a:r>
                        <a:rPr lang="ko-KR" altLang="en-US" sz="1600" dirty="0" err="1"/>
                        <a:t>시코판</a:t>
                      </a:r>
                      <a:r>
                        <a:rPr lang="en-US" altLang="ko-KR" sz="1600" dirty="0"/>
                        <a:t>, </a:t>
                      </a:r>
                      <a:r>
                        <a:rPr lang="ko-KR" altLang="en-US" sz="1600" dirty="0" err="1"/>
                        <a:t>하보마이</a:t>
                      </a:r>
                      <a:r>
                        <a:rPr lang="en-US" altLang="ko-KR" sz="1600" dirty="0"/>
                        <a:t>, </a:t>
                      </a:r>
                      <a:r>
                        <a:rPr lang="ko-KR" altLang="en-US" sz="1600" dirty="0" err="1"/>
                        <a:t>쿠나시리</a:t>
                      </a:r>
                      <a:r>
                        <a:rPr lang="en-US" altLang="ko-KR" sz="1600" dirty="0"/>
                        <a:t>, </a:t>
                      </a:r>
                      <a:r>
                        <a:rPr lang="ko-KR" altLang="en-US" sz="1600" dirty="0" err="1"/>
                        <a:t>에토로후</a:t>
                      </a:r>
                      <a:r>
                        <a:rPr lang="ko-KR" altLang="en-US" sz="1600" dirty="0"/>
                        <a:t> 등 북방 </a:t>
                      </a:r>
                      <a:r>
                        <a:rPr lang="en-US" altLang="ko-KR" sz="1600" dirty="0"/>
                        <a:t>4</a:t>
                      </a:r>
                      <a:r>
                        <a:rPr lang="ko-KR" altLang="en-US" sz="1600" dirty="0"/>
                        <a:t>도서는 </a:t>
                      </a:r>
                      <a:r>
                        <a:rPr lang="ko-KR" altLang="en-US" sz="1600" dirty="0" err="1"/>
                        <a:t>일본령</a:t>
                      </a:r>
                      <a:endParaRPr lang="ko-KR" altLang="en-US" sz="1600" dirty="0"/>
                    </a:p>
                    <a:p>
                      <a:pPr algn="l"/>
                      <a:r>
                        <a:rPr lang="ko-KR" altLang="en-US" sz="1600" dirty="0"/>
                        <a:t>▹나머지 도서는 러시아령</a:t>
                      </a:r>
                    </a:p>
                    <a:p>
                      <a:pPr algn="l"/>
                      <a:r>
                        <a:rPr lang="ko-KR" altLang="en-US" sz="1600" dirty="0"/>
                        <a:t>▹사할린에 대해서는 잠정적으로 섬 전체를 양국이 공유하는 ‘</a:t>
                      </a:r>
                      <a:r>
                        <a:rPr lang="ko-KR" altLang="en-US" sz="1600" dirty="0" err="1"/>
                        <a:t>혼거지</a:t>
                      </a:r>
                      <a:r>
                        <a:rPr lang="ko-KR" altLang="en-US" sz="1600" dirty="0"/>
                        <a:t>’</a:t>
                      </a:r>
                      <a:r>
                        <a:rPr lang="ko-KR" altLang="en-US" sz="1600" dirty="0" err="1"/>
                        <a:t>로</a:t>
                      </a:r>
                      <a:r>
                        <a:rPr lang="ko-KR" altLang="en-US" sz="1600" dirty="0"/>
                        <a:t> 확정</a:t>
                      </a:r>
                      <a:endParaRPr lang="ko-KR" altLang="en-US" sz="1600" dirty="0">
                        <a:solidFill>
                          <a:srgbClr val="000000"/>
                        </a:solidFill>
                      </a:endParaRPr>
                    </a:p>
                  </a:txBody>
                  <a:tcPr marL="10886" marR="10886" marT="5443" marB="5443"/>
                </a:tc>
                <a:tc>
                  <a:txBody>
                    <a:bodyPr/>
                    <a:lstStyle/>
                    <a:p>
                      <a:pPr algn="ctr"/>
                      <a:endParaRPr lang="en-US" altLang="ko-KR" sz="1600" dirty="0" smtClean="0"/>
                    </a:p>
                    <a:p>
                      <a:pPr algn="ctr"/>
                      <a:endParaRPr lang="en-US" altLang="ko-KR" sz="1600" dirty="0" smtClean="0"/>
                    </a:p>
                    <a:p>
                      <a:pPr algn="ctr"/>
                      <a:r>
                        <a:rPr lang="ko-KR" altLang="en-US" sz="1600" dirty="0" smtClean="0"/>
                        <a:t>●</a:t>
                      </a:r>
                      <a:r>
                        <a:rPr lang="ko-KR" altLang="en-US" sz="1600" dirty="0"/>
                        <a:t>최초의 </a:t>
                      </a:r>
                      <a:r>
                        <a:rPr lang="ko-KR" altLang="en-US" sz="1600" dirty="0" err="1"/>
                        <a:t>러일</a:t>
                      </a:r>
                      <a:r>
                        <a:rPr lang="ko-KR" altLang="en-US" sz="1600" dirty="0"/>
                        <a:t> 국경선 확정조약</a:t>
                      </a:r>
                      <a:endParaRPr lang="ko-KR" altLang="en-US" sz="1600" dirty="0">
                        <a:solidFill>
                          <a:srgbClr val="000000"/>
                        </a:solidFill>
                      </a:endParaRPr>
                    </a:p>
                  </a:txBody>
                  <a:tcPr marL="10886" marR="10886" marT="5443" marB="5443"/>
                </a:tc>
              </a:tr>
              <a:tr h="1281275">
                <a:tc>
                  <a:txBody>
                    <a:bodyPr/>
                    <a:lstStyle/>
                    <a:p>
                      <a:pPr algn="ctr"/>
                      <a:endParaRPr lang="en-US" altLang="ko-KR" sz="1600" b="1" dirty="0" smtClean="0"/>
                    </a:p>
                    <a:p>
                      <a:pPr algn="ctr"/>
                      <a:r>
                        <a:rPr lang="en-US" altLang="ko-KR" sz="1600" b="1" dirty="0" smtClean="0"/>
                        <a:t>2</a:t>
                      </a:r>
                      <a:r>
                        <a:rPr lang="en-US" altLang="ko-KR" sz="1600" b="1" dirty="0"/>
                        <a:t>. </a:t>
                      </a:r>
                      <a:r>
                        <a:rPr lang="ko-KR" altLang="en-US" sz="1600" b="1" dirty="0"/>
                        <a:t>쿠릴</a:t>
                      </a:r>
                      <a:r>
                        <a:rPr lang="en-US" altLang="ko-KR" sz="1600" b="1" dirty="0"/>
                        <a:t>․</a:t>
                      </a:r>
                      <a:r>
                        <a:rPr lang="ko-KR" altLang="en-US" sz="1600" b="1" dirty="0"/>
                        <a:t>사할린 교환조약</a:t>
                      </a:r>
                      <a:endParaRPr lang="ko-KR" altLang="en-US" sz="1600" b="1" dirty="0">
                        <a:solidFill>
                          <a:srgbClr val="000000"/>
                        </a:solidFill>
                      </a:endParaRPr>
                    </a:p>
                  </a:txBody>
                  <a:tcPr marL="10886" marR="10886" marT="5443" marB="5443"/>
                </a:tc>
                <a:tc>
                  <a:txBody>
                    <a:bodyPr/>
                    <a:lstStyle/>
                    <a:p>
                      <a:pPr algn="ctr"/>
                      <a:endParaRPr lang="en-US" sz="1600" dirty="0" smtClean="0"/>
                    </a:p>
                    <a:p>
                      <a:pPr algn="ctr"/>
                      <a:endParaRPr lang="en-US" sz="1600" dirty="0" smtClean="0"/>
                    </a:p>
                    <a:p>
                      <a:pPr algn="ctr"/>
                      <a:r>
                        <a:rPr lang="en-US" sz="1600" dirty="0" smtClean="0"/>
                        <a:t>1875</a:t>
                      </a:r>
                      <a:endParaRPr lang="en-US" sz="1600" dirty="0">
                        <a:solidFill>
                          <a:srgbClr val="000000"/>
                        </a:solidFill>
                      </a:endParaRPr>
                    </a:p>
                  </a:txBody>
                  <a:tcPr marL="10886" marR="10886" marT="5443" marB="5443"/>
                </a:tc>
                <a:tc>
                  <a:txBody>
                    <a:bodyPr/>
                    <a:lstStyle/>
                    <a:p>
                      <a:pPr algn="l"/>
                      <a:r>
                        <a:rPr lang="ko-KR" altLang="en-US" sz="1600" dirty="0"/>
                        <a:t>▶</a:t>
                      </a:r>
                      <a:r>
                        <a:rPr lang="ko-KR" altLang="en-US" sz="1600" b="1" dirty="0"/>
                        <a:t>사할린과 쿠릴열도의 맞교환</a:t>
                      </a:r>
                    </a:p>
                    <a:p>
                      <a:pPr algn="l"/>
                      <a:r>
                        <a:rPr lang="ko-KR" altLang="en-US" sz="1600" dirty="0"/>
                        <a:t>▹</a:t>
                      </a:r>
                      <a:r>
                        <a:rPr lang="ko-KR" altLang="en-US" sz="1600" dirty="0" err="1"/>
                        <a:t>러일양국의</a:t>
                      </a:r>
                      <a:r>
                        <a:rPr lang="ko-KR" altLang="en-US" sz="1600" dirty="0"/>
                        <a:t> 공유지였던 사할린 전체를 제정러시아에 양도</a:t>
                      </a:r>
                    </a:p>
                    <a:p>
                      <a:pPr algn="l"/>
                      <a:r>
                        <a:rPr lang="ko-KR" altLang="en-US" sz="1600" dirty="0"/>
                        <a:t>▹그 대신 제정 러시아령이었던 나머지 쿠릴 열도상의 </a:t>
                      </a:r>
                      <a:r>
                        <a:rPr lang="en-US" altLang="ko-KR" sz="1600" dirty="0"/>
                        <a:t>18</a:t>
                      </a:r>
                      <a:r>
                        <a:rPr lang="ko-KR" altLang="en-US" sz="1600" dirty="0" err="1"/>
                        <a:t>개도서는</a:t>
                      </a:r>
                      <a:r>
                        <a:rPr lang="ko-KR" altLang="en-US" sz="1600" dirty="0"/>
                        <a:t> </a:t>
                      </a:r>
                      <a:r>
                        <a:rPr lang="ko-KR" altLang="en-US" sz="1600" dirty="0" err="1"/>
                        <a:t>일본령으로</a:t>
                      </a:r>
                      <a:r>
                        <a:rPr lang="ko-KR" altLang="en-US" sz="1600" dirty="0"/>
                        <a:t> 하기로 결정</a:t>
                      </a:r>
                      <a:endParaRPr lang="ko-KR" altLang="en-US" sz="1600" dirty="0">
                        <a:solidFill>
                          <a:srgbClr val="000000"/>
                        </a:solidFill>
                      </a:endParaRPr>
                    </a:p>
                  </a:txBody>
                  <a:tcPr marL="10886" marR="10886" marT="5443" marB="5443"/>
                </a:tc>
                <a:tc>
                  <a:txBody>
                    <a:bodyPr/>
                    <a:lstStyle/>
                    <a:p>
                      <a:pPr algn="ctr"/>
                      <a:endParaRPr lang="en-US" altLang="ko-KR" sz="1600" dirty="0" smtClean="0"/>
                    </a:p>
                    <a:p>
                      <a:pPr algn="ctr"/>
                      <a:endParaRPr lang="en-US" altLang="ko-KR" sz="1600" dirty="0" smtClean="0"/>
                    </a:p>
                    <a:p>
                      <a:pPr algn="ctr"/>
                      <a:r>
                        <a:rPr lang="ko-KR" altLang="en-US" sz="1600" dirty="0" smtClean="0"/>
                        <a:t>●</a:t>
                      </a:r>
                      <a:r>
                        <a:rPr lang="en-US" altLang="ko-KR" sz="1600" dirty="0"/>
                        <a:t>1</a:t>
                      </a:r>
                      <a:r>
                        <a:rPr lang="ko-KR" altLang="en-US" sz="1600" dirty="0"/>
                        <a:t>차 국경선 조정</a:t>
                      </a:r>
                      <a:endParaRPr lang="ko-KR" altLang="en-US" sz="1600" dirty="0">
                        <a:solidFill>
                          <a:srgbClr val="000000"/>
                        </a:solidFill>
                      </a:endParaRPr>
                    </a:p>
                  </a:txBody>
                  <a:tcPr marL="10886" marR="10886" marT="5443" marB="5443"/>
                </a:tc>
              </a:tr>
              <a:tr h="1063310">
                <a:tc>
                  <a:txBody>
                    <a:bodyPr/>
                    <a:lstStyle/>
                    <a:p>
                      <a:pPr algn="ctr"/>
                      <a:endParaRPr lang="en-US" altLang="ko-KR" sz="1600" b="1" dirty="0" smtClean="0"/>
                    </a:p>
                    <a:p>
                      <a:pPr algn="ctr"/>
                      <a:r>
                        <a:rPr lang="en-US" altLang="ko-KR" sz="1600" b="1" dirty="0" smtClean="0"/>
                        <a:t>3</a:t>
                      </a:r>
                      <a:r>
                        <a:rPr lang="en-US" altLang="ko-KR" sz="1600" b="1" dirty="0"/>
                        <a:t>. </a:t>
                      </a:r>
                      <a:r>
                        <a:rPr lang="ko-KR" altLang="en-US" sz="1600" b="1" dirty="0" err="1"/>
                        <a:t>포츠머어드</a:t>
                      </a:r>
                      <a:r>
                        <a:rPr lang="ko-KR" altLang="en-US" sz="1600" b="1" dirty="0"/>
                        <a:t> 강화조약</a:t>
                      </a:r>
                      <a:endParaRPr lang="ko-KR" altLang="en-US" sz="1600" b="1" dirty="0">
                        <a:solidFill>
                          <a:srgbClr val="000000"/>
                        </a:solidFill>
                      </a:endParaRPr>
                    </a:p>
                  </a:txBody>
                  <a:tcPr marL="10886" marR="10886" marT="5443" marB="5443"/>
                </a:tc>
                <a:tc>
                  <a:txBody>
                    <a:bodyPr/>
                    <a:lstStyle/>
                    <a:p>
                      <a:pPr algn="ctr"/>
                      <a:endParaRPr lang="en-US" sz="1600" dirty="0" smtClean="0"/>
                    </a:p>
                    <a:p>
                      <a:pPr algn="ctr"/>
                      <a:endParaRPr lang="en-US" sz="1600" dirty="0" smtClean="0"/>
                    </a:p>
                    <a:p>
                      <a:pPr algn="ctr"/>
                      <a:r>
                        <a:rPr lang="en-US" sz="1600" dirty="0" smtClean="0"/>
                        <a:t>1905</a:t>
                      </a:r>
                      <a:endParaRPr lang="en-US" sz="1600" dirty="0">
                        <a:solidFill>
                          <a:srgbClr val="000000"/>
                        </a:solidFill>
                      </a:endParaRPr>
                    </a:p>
                  </a:txBody>
                  <a:tcPr marL="10886" marR="10886" marT="5443" marB="5443"/>
                </a:tc>
                <a:tc>
                  <a:txBody>
                    <a:bodyPr/>
                    <a:lstStyle/>
                    <a:p>
                      <a:pPr algn="l"/>
                      <a:r>
                        <a:rPr lang="ko-KR" altLang="en-US" sz="1600" dirty="0"/>
                        <a:t>▶</a:t>
                      </a:r>
                      <a:r>
                        <a:rPr lang="en-US" altLang="ko-KR" sz="1600" b="1" dirty="0"/>
                        <a:t>1905</a:t>
                      </a:r>
                      <a:r>
                        <a:rPr lang="ko-KR" altLang="en-US" sz="1600" b="1" dirty="0"/>
                        <a:t>년 노일전쟁에서 일본이 승리</a:t>
                      </a:r>
                    </a:p>
                    <a:p>
                      <a:pPr algn="l"/>
                      <a:r>
                        <a:rPr lang="ko-KR" altLang="en-US" sz="1600" dirty="0"/>
                        <a:t>▹패전국 러시아</a:t>
                      </a:r>
                      <a:r>
                        <a:rPr lang="en-US" altLang="ko-KR" sz="1600" dirty="0"/>
                        <a:t>, </a:t>
                      </a:r>
                      <a:r>
                        <a:rPr lang="ko-KR" altLang="en-US" sz="1600" dirty="0"/>
                        <a:t>북위 </a:t>
                      </a:r>
                      <a:r>
                        <a:rPr lang="en-US" altLang="ko-KR" sz="1600" dirty="0"/>
                        <a:t>50</a:t>
                      </a:r>
                      <a:r>
                        <a:rPr lang="ko-KR" altLang="en-US" sz="1600" dirty="0"/>
                        <a:t>이남 남 사할린을 일본에 할양</a:t>
                      </a:r>
                    </a:p>
                    <a:p>
                      <a:pPr algn="l"/>
                      <a:r>
                        <a:rPr lang="ko-KR" altLang="en-US" sz="1600" dirty="0"/>
                        <a:t>▹그 결과 일본의 북방영토는 쿠릴열도 전체와 남 사할린으로 확대</a:t>
                      </a:r>
                      <a:endParaRPr lang="ko-KR" altLang="en-US" sz="1600" dirty="0">
                        <a:solidFill>
                          <a:srgbClr val="000000"/>
                        </a:solidFill>
                      </a:endParaRPr>
                    </a:p>
                  </a:txBody>
                  <a:tcPr marL="10886" marR="10886" marT="5443" marB="5443"/>
                </a:tc>
                <a:tc>
                  <a:txBody>
                    <a:bodyPr/>
                    <a:lstStyle/>
                    <a:p>
                      <a:pPr algn="ctr"/>
                      <a:endParaRPr lang="en-US" altLang="ko-KR" sz="1600" dirty="0" smtClean="0"/>
                    </a:p>
                    <a:p>
                      <a:pPr algn="ctr"/>
                      <a:endParaRPr lang="en-US" altLang="ko-KR" sz="1600" dirty="0" smtClean="0"/>
                    </a:p>
                    <a:p>
                      <a:pPr algn="ctr"/>
                      <a:r>
                        <a:rPr lang="ko-KR" altLang="en-US" sz="1600" dirty="0" smtClean="0"/>
                        <a:t>●</a:t>
                      </a:r>
                      <a:r>
                        <a:rPr lang="en-US" altLang="ko-KR" sz="1600" dirty="0"/>
                        <a:t>2</a:t>
                      </a:r>
                      <a:r>
                        <a:rPr lang="ko-KR" altLang="en-US" sz="1600" dirty="0"/>
                        <a:t>차 국경선 조정</a:t>
                      </a:r>
                      <a:endParaRPr lang="ko-KR" altLang="en-US" sz="1600" dirty="0">
                        <a:solidFill>
                          <a:srgbClr val="000000"/>
                        </a:solidFill>
                      </a:endParaRPr>
                    </a:p>
                  </a:txBody>
                  <a:tcPr marL="10886" marR="10886" marT="5443" marB="5443"/>
                </a:tc>
              </a:tr>
              <a:tr h="977883">
                <a:tc>
                  <a:txBody>
                    <a:bodyPr/>
                    <a:lstStyle/>
                    <a:p>
                      <a:pPr algn="ctr"/>
                      <a:endParaRPr lang="en-US" altLang="ko-KR" sz="1600" b="1" dirty="0" smtClean="0"/>
                    </a:p>
                    <a:p>
                      <a:pPr algn="ctr"/>
                      <a:r>
                        <a:rPr lang="en-US" altLang="ko-KR" sz="1600" b="1" dirty="0" smtClean="0"/>
                        <a:t>4</a:t>
                      </a:r>
                      <a:r>
                        <a:rPr lang="en-US" altLang="ko-KR" sz="1600" b="1" dirty="0"/>
                        <a:t>. </a:t>
                      </a:r>
                      <a:r>
                        <a:rPr lang="ko-KR" altLang="en-US" sz="1600" b="1" dirty="0"/>
                        <a:t>샌프란시스코 강화조약</a:t>
                      </a:r>
                      <a:endParaRPr lang="ko-KR" altLang="en-US" sz="1600" b="1" dirty="0">
                        <a:solidFill>
                          <a:srgbClr val="000000"/>
                        </a:solidFill>
                      </a:endParaRPr>
                    </a:p>
                  </a:txBody>
                  <a:tcPr marL="10886" marR="10886" marT="5443" marB="5443"/>
                </a:tc>
                <a:tc>
                  <a:txBody>
                    <a:bodyPr/>
                    <a:lstStyle/>
                    <a:p>
                      <a:pPr algn="ctr"/>
                      <a:endParaRPr lang="en-US" sz="1600" dirty="0" smtClean="0"/>
                    </a:p>
                    <a:p>
                      <a:pPr algn="ctr"/>
                      <a:r>
                        <a:rPr lang="en-US" sz="1600" dirty="0" smtClean="0"/>
                        <a:t>1951</a:t>
                      </a:r>
                      <a:endParaRPr lang="en-US" sz="1600" dirty="0">
                        <a:solidFill>
                          <a:srgbClr val="000000"/>
                        </a:solidFill>
                      </a:endParaRPr>
                    </a:p>
                  </a:txBody>
                  <a:tcPr marL="10886" marR="10886" marT="5443" marB="5443"/>
                </a:tc>
                <a:tc>
                  <a:txBody>
                    <a:bodyPr/>
                    <a:lstStyle/>
                    <a:p>
                      <a:pPr algn="l"/>
                      <a:r>
                        <a:rPr lang="ko-KR" altLang="en-US" sz="1600" dirty="0"/>
                        <a:t>▶</a:t>
                      </a:r>
                      <a:r>
                        <a:rPr lang="en-US" altLang="ko-KR" sz="1600" b="1" dirty="0"/>
                        <a:t>1945</a:t>
                      </a:r>
                      <a:r>
                        <a:rPr lang="ko-KR" altLang="en-US" sz="1600" b="1" dirty="0"/>
                        <a:t>년 태평양전쟁에서 일본이 패전</a:t>
                      </a:r>
                    </a:p>
                    <a:p>
                      <a:pPr algn="l"/>
                      <a:r>
                        <a:rPr lang="ko-KR" altLang="en-US" sz="1600" dirty="0"/>
                        <a:t>▹승전국 소련은 샌프란시스코 강화조약에 서명하지 않은 채</a:t>
                      </a:r>
                      <a:r>
                        <a:rPr lang="en-US" altLang="ko-KR" sz="1600" dirty="0"/>
                        <a:t>, </a:t>
                      </a:r>
                      <a:r>
                        <a:rPr lang="ko-KR" altLang="en-US" sz="1600" dirty="0"/>
                        <a:t>사할린과 쿠릴열도 전체를 강점하고 자국영토로 귀족</a:t>
                      </a:r>
                      <a:endParaRPr lang="ko-KR" altLang="en-US" sz="1600" dirty="0">
                        <a:solidFill>
                          <a:srgbClr val="000000"/>
                        </a:solidFill>
                      </a:endParaRPr>
                    </a:p>
                  </a:txBody>
                  <a:tcPr marL="10886" marR="10886" marT="5443" marB="5443"/>
                </a:tc>
                <a:tc>
                  <a:txBody>
                    <a:bodyPr/>
                    <a:lstStyle/>
                    <a:p>
                      <a:pPr algn="ctr"/>
                      <a:r>
                        <a:rPr lang="ko-KR" altLang="en-US" sz="1600" dirty="0" smtClean="0"/>
                        <a:t> ●</a:t>
                      </a:r>
                      <a:r>
                        <a:rPr lang="en-US" altLang="ko-KR" sz="1600" dirty="0"/>
                        <a:t>3</a:t>
                      </a:r>
                      <a:r>
                        <a:rPr lang="ko-KR" altLang="en-US" sz="1600" dirty="0"/>
                        <a:t>차 국경선 조정</a:t>
                      </a:r>
                    </a:p>
                    <a:p>
                      <a:pPr algn="ctr"/>
                      <a:r>
                        <a:rPr lang="ko-KR" altLang="en-US" sz="1600" dirty="0" smtClean="0"/>
                        <a:t> ●</a:t>
                      </a:r>
                      <a:r>
                        <a:rPr lang="ko-KR" altLang="en-US" sz="1600" dirty="0"/>
                        <a:t>북방영토분쟁의 시작</a:t>
                      </a:r>
                      <a:endParaRPr lang="ko-KR" altLang="en-US" sz="1600" dirty="0">
                        <a:solidFill>
                          <a:srgbClr val="000000"/>
                        </a:solidFill>
                      </a:endParaRPr>
                    </a:p>
                  </a:txBody>
                  <a:tcPr marL="10886" marR="10886" marT="5443" marB="5443"/>
                </a:tc>
              </a:tr>
            </a:tbl>
          </a:graphicData>
        </a:graphic>
      </p:graphicFrame>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05. </a:t>
            </a:r>
            <a:r>
              <a:rPr lang="ko-KR" altLang="en-US" sz="1600" dirty="0" smtClean="0">
                <a:latin typeface="HY중고딕" pitchFamily="18" charset="-127"/>
                <a:ea typeface="HY중고딕" pitchFamily="18" charset="-127"/>
              </a:rPr>
              <a:t>대일평화조약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영토문제</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 </a:t>
            </a:r>
            <a:r>
              <a:rPr lang="ko-KR" altLang="en-US" sz="1300" dirty="0" smtClean="0">
                <a:solidFill>
                  <a:schemeClr val="accent5">
                    <a:lumMod val="50000"/>
                  </a:schemeClr>
                </a:solidFill>
                <a:latin typeface="HY중고딕" pitchFamily="18" charset="-127"/>
                <a:ea typeface="HY중고딕" pitchFamily="18" charset="-127"/>
              </a:rPr>
              <a:t>영상</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직사각형 7"/>
          <p:cNvSpPr/>
          <p:nvPr/>
        </p:nvSpPr>
        <p:spPr>
          <a:xfrm>
            <a:off x="1000100" y="1928802"/>
            <a:ext cx="6858048" cy="646331"/>
          </a:xfrm>
          <a:prstGeom prst="rect">
            <a:avLst/>
          </a:prstGeom>
        </p:spPr>
        <p:txBody>
          <a:bodyPr wrap="square">
            <a:spAutoFit/>
          </a:bodyPr>
          <a:lstStyle/>
          <a:p>
            <a:pPr fontAlgn="base"/>
            <a:r>
              <a:rPr lang="en-US" altLang="ko-KR" dirty="0" smtClean="0">
                <a:hlinkClick r:id="rId2"/>
              </a:rPr>
              <a:t>KBS</a:t>
            </a:r>
            <a:r>
              <a:rPr lang="ko-KR" altLang="en-US" dirty="0" err="1" smtClean="0">
                <a:hlinkClick r:id="rId2"/>
              </a:rPr>
              <a:t>스페셜</a:t>
            </a:r>
            <a:r>
              <a:rPr lang="ko-KR" altLang="en-US" dirty="0" smtClean="0">
                <a:hlinkClick r:id="rId2"/>
              </a:rPr>
              <a:t> 한</a:t>
            </a:r>
            <a:r>
              <a:rPr lang="en-US" altLang="ko-KR" dirty="0" smtClean="0">
                <a:hlinkClick r:id="rId2"/>
              </a:rPr>
              <a:t>.</a:t>
            </a:r>
            <a:r>
              <a:rPr lang="ko-KR" altLang="en-US" dirty="0" smtClean="0">
                <a:hlinkClick r:id="rId2"/>
              </a:rPr>
              <a:t>중</a:t>
            </a:r>
            <a:r>
              <a:rPr lang="en-US" altLang="ko-KR" dirty="0" smtClean="0">
                <a:hlinkClick r:id="rId2"/>
              </a:rPr>
              <a:t>.</a:t>
            </a:r>
            <a:r>
              <a:rPr lang="ko-KR" altLang="en-US" dirty="0" smtClean="0">
                <a:hlinkClick r:id="rId2"/>
              </a:rPr>
              <a:t>일 역사분쟁 </a:t>
            </a:r>
            <a:r>
              <a:rPr lang="en-US" altLang="ko-KR" dirty="0" smtClean="0">
                <a:hlinkClick r:id="rId2"/>
              </a:rPr>
              <a:t>3~7://www.youtube.com/watch?v=eehXoShuxsE</a:t>
            </a:r>
            <a:endParaRPr lang="ko-KR" altLang="en-US"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ko-KR" altLang="en-US" sz="1600" dirty="0" smtClean="0">
                <a:latin typeface="HY중고딕" pitchFamily="18" charset="-127"/>
                <a:ea typeface="HY중고딕" pitchFamily="18" charset="-127"/>
              </a:rPr>
              <a:t>일본의 패전과 미군정 통치</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76999"/>
          </a:xfrm>
          <a:prstGeom prst="rect">
            <a:avLst/>
          </a:prstGeom>
          <a:noFill/>
        </p:spPr>
        <p:txBody>
          <a:bodyPr wrap="square" rtlCol="0">
            <a:spAutoFit/>
          </a:bodyPr>
          <a:lstStyle/>
          <a:p>
            <a:pPr lvl="0"/>
            <a:r>
              <a:rPr lang="ko-KR" altLang="en-US" sz="1200" dirty="0" smtClean="0"/>
              <a:t>일본의 패전과 점령 통치</a:t>
            </a:r>
            <a:endParaRPr lang="ko-KR" altLang="en-US" sz="12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내용 개체 틀 5" descr="l391204200908142147510.jpg"/>
          <p:cNvPicPr>
            <a:picLocks noGrp="1" noChangeAspect="1"/>
          </p:cNvPicPr>
          <p:nvPr>
            <p:ph idx="1"/>
          </p:nvPr>
        </p:nvPicPr>
        <p:blipFill>
          <a:blip r:embed="rId2" cstate="print"/>
          <a:stretch>
            <a:fillRect/>
          </a:stretch>
        </p:blipFill>
        <p:spPr>
          <a:xfrm>
            <a:off x="4716016" y="1318768"/>
            <a:ext cx="4104456" cy="4370485"/>
          </a:xfrm>
        </p:spPr>
      </p:pic>
      <p:sp>
        <p:nvSpPr>
          <p:cNvPr id="10" name="직사각형 9"/>
          <p:cNvSpPr/>
          <p:nvPr/>
        </p:nvSpPr>
        <p:spPr>
          <a:xfrm>
            <a:off x="539552" y="1340768"/>
            <a:ext cx="3960440" cy="44384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ko-KR" altLang="en-US" dirty="0" smtClean="0">
                <a:solidFill>
                  <a:schemeClr val="tx1"/>
                </a:solidFill>
              </a:rPr>
              <a:t>포츠담 회담에서 합의 된 바 패전 후 일본의 관리는 연합국 사령부에서 </a:t>
            </a:r>
            <a:r>
              <a:rPr lang="en-US" altLang="ko-KR" dirty="0" smtClean="0">
                <a:solidFill>
                  <a:schemeClr val="tx1"/>
                </a:solidFill>
              </a:rPr>
              <a:t>6</a:t>
            </a:r>
            <a:r>
              <a:rPr lang="ko-KR" altLang="en-US" dirty="0" smtClean="0">
                <a:solidFill>
                  <a:schemeClr val="tx1"/>
                </a:solidFill>
              </a:rPr>
              <a:t>년간 점령 통치를 하게 된다</a:t>
            </a:r>
            <a:r>
              <a:rPr lang="en-US" altLang="ko-KR" dirty="0" smtClean="0">
                <a:solidFill>
                  <a:schemeClr val="tx1"/>
                </a:solidFill>
              </a:rPr>
              <a:t>. </a:t>
            </a:r>
            <a:r>
              <a:rPr lang="ko-KR" altLang="en-US" dirty="0" smtClean="0">
                <a:solidFill>
                  <a:schemeClr val="tx1"/>
                </a:solidFill>
              </a:rPr>
              <a:t>사실상 연합군이 점령 통치라고 하지만 미 극동 사령관이 연합국 군 사령관을 겸임하는 것으로 미군의 점령 통치라도 보아도 무방하다</a:t>
            </a:r>
            <a:r>
              <a:rPr lang="en-US" altLang="ko-KR" dirty="0" smtClean="0">
                <a:solidFill>
                  <a:schemeClr val="tx1"/>
                </a:solidFill>
              </a:rPr>
              <a:t>.</a:t>
            </a:r>
            <a:endParaRPr lang="ko-KR" altLang="en-US" dirty="0" smtClean="0">
              <a:solidFill>
                <a:schemeClr val="tx1"/>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8892480" y="0"/>
            <a:ext cx="2515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8100392" y="0"/>
            <a:ext cx="79208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각 삼각형 5"/>
          <p:cNvSpPr/>
          <p:nvPr/>
        </p:nvSpPr>
        <p:spPr>
          <a:xfrm flipH="1">
            <a:off x="7308304" y="0"/>
            <a:ext cx="792088" cy="6858000"/>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p:cNvSpPr txBox="1"/>
          <p:nvPr/>
        </p:nvSpPr>
        <p:spPr>
          <a:xfrm>
            <a:off x="0" y="2279194"/>
            <a:ext cx="8100392" cy="861774"/>
          </a:xfrm>
          <a:prstGeom prst="rect">
            <a:avLst/>
          </a:prstGeom>
          <a:noFill/>
        </p:spPr>
        <p:txBody>
          <a:bodyPr wrap="square" rtlCol="0">
            <a:spAutoFit/>
          </a:bodyPr>
          <a:lstStyle/>
          <a:p>
            <a:pPr algn="ctr"/>
            <a:r>
              <a:rPr lang="en-US" altLang="ko-KR" sz="5000" b="1" dirty="0" smtClean="0">
                <a:latin typeface="HY중고딕" pitchFamily="18" charset="-127"/>
                <a:ea typeface="HY중고딕" pitchFamily="18" charset="-127"/>
              </a:rPr>
              <a:t>“Thank you for Listening”</a:t>
            </a:r>
            <a:endParaRPr lang="ko-KR" altLang="en-US" sz="5000" b="1" dirty="0">
              <a:latin typeface="HY중고딕" pitchFamily="18" charset="-127"/>
              <a:ea typeface="HY중고딕" pitchFamily="18" charset="-127"/>
            </a:endParaRPr>
          </a:p>
        </p:txBody>
      </p:sp>
      <p:sp>
        <p:nvSpPr>
          <p:cNvPr id="8" name="TextBox 7"/>
          <p:cNvSpPr txBox="1"/>
          <p:nvPr/>
        </p:nvSpPr>
        <p:spPr>
          <a:xfrm>
            <a:off x="451068" y="1916832"/>
            <a:ext cx="4696996" cy="400110"/>
          </a:xfrm>
          <a:prstGeom prst="rect">
            <a:avLst/>
          </a:prstGeom>
          <a:noFill/>
        </p:spPr>
        <p:txBody>
          <a:bodyPr wrap="square" rtlCol="0">
            <a:spAutoFit/>
          </a:bodyPr>
          <a:lstStyle/>
          <a:p>
            <a:r>
              <a:rPr lang="ko-KR" altLang="en-US" sz="2000" b="1" dirty="0" err="1" smtClean="0">
                <a:latin typeface="HY중고딕" pitchFamily="18" charset="-127"/>
                <a:ea typeface="HY중고딕" pitchFamily="18" charset="-127"/>
              </a:rPr>
              <a:t>일본근현대사</a:t>
            </a:r>
            <a:r>
              <a:rPr lang="ko-KR" altLang="en-US" sz="2000" b="1" dirty="0" smtClean="0">
                <a:latin typeface="HY중고딕" pitchFamily="18" charset="-127"/>
                <a:ea typeface="HY중고딕" pitchFamily="18" charset="-127"/>
              </a:rPr>
              <a:t> </a:t>
            </a:r>
            <a:r>
              <a:rPr lang="en-US" altLang="ko-KR" sz="2000" b="1" dirty="0" smtClean="0">
                <a:latin typeface="HY중고딕" pitchFamily="18" charset="-127"/>
                <a:ea typeface="HY중고딕" pitchFamily="18" charset="-127"/>
              </a:rPr>
              <a:t>4</a:t>
            </a:r>
            <a:r>
              <a:rPr lang="ko-KR" altLang="en-US" sz="2000" b="1" dirty="0" smtClean="0">
                <a:latin typeface="HY중고딕" pitchFamily="18" charset="-127"/>
                <a:ea typeface="HY중고딕" pitchFamily="18" charset="-127"/>
              </a:rPr>
              <a:t>조</a:t>
            </a:r>
            <a:endParaRPr lang="ko-KR" altLang="en-US" sz="2000" b="1" dirty="0">
              <a:latin typeface="HY중고딕" pitchFamily="18" charset="-127"/>
              <a:ea typeface="HY중고딕" pitchFamily="18" charset="-127"/>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ko-KR" altLang="en-US" sz="1600" dirty="0" smtClean="0">
                <a:latin typeface="HY중고딕" pitchFamily="18" charset="-127"/>
                <a:ea typeface="HY중고딕" pitchFamily="18" charset="-127"/>
              </a:rPr>
              <a:t>일본의 패전과 미군정 통치</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76999"/>
          </a:xfrm>
          <a:prstGeom prst="rect">
            <a:avLst/>
          </a:prstGeom>
          <a:noFill/>
        </p:spPr>
        <p:txBody>
          <a:bodyPr wrap="square" rtlCol="0">
            <a:spAutoFit/>
          </a:bodyPr>
          <a:lstStyle/>
          <a:p>
            <a:pPr lvl="0"/>
            <a:r>
              <a:rPr lang="ko-KR" altLang="en-US" sz="1200" dirty="0" smtClean="0"/>
              <a:t>일본의 패전과 점령 통치</a:t>
            </a:r>
            <a:endParaRPr lang="ko-KR" altLang="en-US" sz="12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내용 개체 틀 5" descr="36397.jpg"/>
          <p:cNvPicPr>
            <a:picLocks noGrp="1" noChangeAspect="1"/>
          </p:cNvPicPr>
          <p:nvPr>
            <p:ph idx="1"/>
          </p:nvPr>
        </p:nvPicPr>
        <p:blipFill>
          <a:blip r:embed="rId2" cstate="print"/>
          <a:stretch>
            <a:fillRect/>
          </a:stretch>
        </p:blipFill>
        <p:spPr>
          <a:xfrm>
            <a:off x="539553" y="1844824"/>
            <a:ext cx="3528392" cy="4366822"/>
          </a:xfrm>
        </p:spPr>
      </p:pic>
      <p:sp>
        <p:nvSpPr>
          <p:cNvPr id="10" name="모서리가 둥근 사각형 설명선 9"/>
          <p:cNvSpPr/>
          <p:nvPr/>
        </p:nvSpPr>
        <p:spPr>
          <a:xfrm>
            <a:off x="5220072" y="1844824"/>
            <a:ext cx="3456384" cy="1728192"/>
          </a:xfrm>
          <a:prstGeom prst="wedgeRoundRectCallout">
            <a:avLst>
              <a:gd name="adj1" fmla="val -75004"/>
              <a:gd name="adj2" fmla="val 3982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chemeClr val="tx1"/>
                </a:solidFill>
              </a:rPr>
              <a:t>“</a:t>
            </a:r>
            <a:r>
              <a:rPr lang="ko-KR" altLang="en-US" dirty="0" smtClean="0">
                <a:solidFill>
                  <a:schemeClr val="tx1"/>
                </a:solidFill>
              </a:rPr>
              <a:t>일본을 민주주의가 발달한 농업국가</a:t>
            </a:r>
            <a:r>
              <a:rPr lang="en-US" altLang="ko-KR" dirty="0" smtClean="0">
                <a:solidFill>
                  <a:schemeClr val="tx1"/>
                </a:solidFill>
              </a:rPr>
              <a:t>, </a:t>
            </a:r>
            <a:r>
              <a:rPr lang="ko-KR" altLang="en-US" dirty="0" smtClean="0">
                <a:solidFill>
                  <a:schemeClr val="tx1"/>
                </a:solidFill>
              </a:rPr>
              <a:t>동양의 스위스로 만들어야지 </a:t>
            </a:r>
            <a:r>
              <a:rPr lang="en-US" altLang="ko-KR" dirty="0" smtClean="0">
                <a:solidFill>
                  <a:schemeClr val="tx1"/>
                </a:solidFill>
              </a:rPr>
              <a:t>.”</a:t>
            </a:r>
            <a:endParaRPr lang="ko-KR" altLang="en-US" dirty="0">
              <a:solidFill>
                <a:schemeClr val="tx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ko-KR" altLang="en-US" sz="1600" dirty="0" smtClean="0">
                <a:latin typeface="HY중고딕" pitchFamily="18" charset="-127"/>
                <a:ea typeface="HY중고딕" pitchFamily="18" charset="-127"/>
              </a:rPr>
              <a:t>일본의 패전과 미군정 통치</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76999"/>
          </a:xfrm>
          <a:prstGeom prst="rect">
            <a:avLst/>
          </a:prstGeom>
          <a:noFill/>
        </p:spPr>
        <p:txBody>
          <a:bodyPr wrap="square" rtlCol="0">
            <a:spAutoFit/>
          </a:bodyPr>
          <a:lstStyle/>
          <a:p>
            <a:pPr lvl="0"/>
            <a:r>
              <a:rPr lang="ko-KR" altLang="en-US" sz="1200" dirty="0" smtClean="0"/>
              <a:t>일본의 패전과 점령 통치</a:t>
            </a:r>
            <a:endParaRPr lang="ko-KR" altLang="en-US" sz="12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제목 1"/>
          <p:cNvSpPr txBox="1">
            <a:spLocks/>
          </p:cNvSpPr>
          <p:nvPr/>
        </p:nvSpPr>
        <p:spPr>
          <a:xfrm>
            <a:off x="899592" y="900000"/>
            <a:ext cx="7454280" cy="553998"/>
          </a:xfrm>
          <a:prstGeom prst="rect">
            <a:avLst/>
          </a:prstGeom>
          <a:noFill/>
        </p:spPr>
        <p:txBody>
          <a:bodyPr vert="horz" wrap="square" anchor="ctr">
            <a:sp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1" hangingPunct="1">
              <a:lnSpc>
                <a:spcPct val="100000"/>
              </a:lnSpc>
              <a:spcBef>
                <a:spcPct val="0"/>
              </a:spcBef>
              <a:spcAft>
                <a:spcPts val="0"/>
              </a:spcAft>
              <a:buClrTx/>
              <a:buSzTx/>
              <a:buFontTx/>
              <a:buNone/>
              <a:tabLst/>
              <a:defRPr/>
            </a:pPr>
            <a:r>
              <a:rPr kumimoji="0" lang="ko-KR" altLang="en-US" sz="3000" b="1" i="0" u="none" strike="noStrike" kern="1200" cap="none" spc="0" normalizeH="0" baseline="0" noProof="0" dirty="0" smtClean="0">
                <a:ln w="6350">
                  <a:noFill/>
                </a:ln>
                <a:uLnTx/>
                <a:uFillTx/>
                <a:latin typeface="+mj-lt"/>
                <a:ea typeface="+mj-ea"/>
                <a:cs typeface="+mj-cs"/>
              </a:rPr>
              <a:t>정치</a:t>
            </a:r>
            <a:endParaRPr kumimoji="0" lang="ko-KR" altLang="en-US" sz="3000" b="1" i="0" u="none" strike="noStrike" kern="1200" cap="none" spc="0" normalizeH="0" baseline="0" noProof="0" dirty="0">
              <a:ln w="6350">
                <a:noFill/>
              </a:ln>
              <a:uLnTx/>
              <a:uFillTx/>
              <a:latin typeface="+mj-lt"/>
              <a:ea typeface="+mj-ea"/>
              <a:cs typeface="+mj-cs"/>
            </a:endParaRPr>
          </a:p>
        </p:txBody>
      </p:sp>
      <p:sp>
        <p:nvSpPr>
          <p:cNvPr id="18" name="직사각형 17"/>
          <p:cNvSpPr/>
          <p:nvPr/>
        </p:nvSpPr>
        <p:spPr>
          <a:xfrm>
            <a:off x="720000" y="1800000"/>
            <a:ext cx="7920000" cy="46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1600" dirty="0" smtClean="0">
                <a:solidFill>
                  <a:schemeClr val="tx1"/>
                </a:solidFill>
              </a:rPr>
              <a:t>국가와 신도의 분리 지령을 내고 국가신도 폐지</a:t>
            </a:r>
            <a:r>
              <a:rPr lang="en-US" altLang="ko-KR" sz="1600" dirty="0" smtClean="0">
                <a:solidFill>
                  <a:schemeClr val="tx1"/>
                </a:solidFill>
              </a:rPr>
              <a:t>, </a:t>
            </a:r>
            <a:r>
              <a:rPr lang="ko-KR" altLang="en-US" sz="1600" dirty="0" smtClean="0">
                <a:solidFill>
                  <a:schemeClr val="tx1"/>
                </a:solidFill>
              </a:rPr>
              <a:t>신앙의 자유</a:t>
            </a:r>
            <a:r>
              <a:rPr lang="en-US" altLang="ko-KR" sz="1600" dirty="0" smtClean="0">
                <a:solidFill>
                  <a:schemeClr val="tx1"/>
                </a:solidFill>
              </a:rPr>
              <a:t>, </a:t>
            </a:r>
            <a:r>
              <a:rPr lang="ko-KR" altLang="en-US" sz="1600" dirty="0" smtClean="0">
                <a:solidFill>
                  <a:schemeClr val="tx1"/>
                </a:solidFill>
              </a:rPr>
              <a:t>정교분리 원칙을 밝히고</a:t>
            </a:r>
            <a:r>
              <a:rPr lang="en-US" altLang="ko-KR" sz="1600" dirty="0" smtClean="0">
                <a:solidFill>
                  <a:schemeClr val="tx1"/>
                </a:solidFill>
              </a:rPr>
              <a:t>, </a:t>
            </a:r>
            <a:r>
              <a:rPr lang="ko-KR" altLang="en-US" sz="1600" dirty="0" smtClean="0">
                <a:solidFill>
                  <a:schemeClr val="tx1"/>
                </a:solidFill>
              </a:rPr>
              <a:t>이를 신헌법에 반영하도록 조치하였다</a:t>
            </a:r>
            <a:r>
              <a:rPr lang="en-US" altLang="ko-KR" sz="1600" dirty="0" smtClean="0">
                <a:solidFill>
                  <a:schemeClr val="tx1"/>
                </a:solidFill>
              </a:rPr>
              <a:t>. </a:t>
            </a:r>
            <a:r>
              <a:rPr lang="ko-KR" altLang="en-US" sz="1600" dirty="0" smtClean="0">
                <a:solidFill>
                  <a:schemeClr val="tx1"/>
                </a:solidFill>
              </a:rPr>
              <a:t>공인자격으로 신사에 참배하는 행위나 특정종교 단체에 대한 공금지출이 금지되었다</a:t>
            </a:r>
            <a:r>
              <a:rPr lang="en-US" altLang="ko-KR" sz="1600" dirty="0" smtClean="0">
                <a:solidFill>
                  <a:schemeClr val="tx1"/>
                </a:solidFill>
              </a:rPr>
              <a:t>. </a:t>
            </a:r>
            <a:r>
              <a:rPr lang="ko-KR" altLang="en-US" sz="1600" dirty="0" smtClean="0">
                <a:solidFill>
                  <a:schemeClr val="tx1"/>
                </a:solidFill>
              </a:rPr>
              <a:t>신관은 공무원의 지위를 상실했다</a:t>
            </a:r>
            <a:r>
              <a:rPr lang="en-US" altLang="ko-KR" sz="1600" dirty="0" smtClean="0">
                <a:solidFill>
                  <a:schemeClr val="tx1"/>
                </a:solidFill>
              </a:rPr>
              <a:t>. </a:t>
            </a:r>
            <a:r>
              <a:rPr lang="ko-KR" altLang="en-US" sz="1600" dirty="0" smtClean="0">
                <a:solidFill>
                  <a:schemeClr val="tx1"/>
                </a:solidFill>
              </a:rPr>
              <a:t>신사는 민간 종교법인의 지위를 가지게 되었다</a:t>
            </a:r>
            <a:r>
              <a:rPr lang="en-US" altLang="ko-KR" sz="1600" dirty="0" smtClean="0">
                <a:solidFill>
                  <a:schemeClr val="tx1"/>
                </a:solidFill>
              </a:rPr>
              <a:t>.</a:t>
            </a:r>
            <a:r>
              <a:rPr lang="ko-KR" altLang="en-US" sz="1600" dirty="0" smtClean="0">
                <a:solidFill>
                  <a:schemeClr val="tx1"/>
                </a:solidFill>
              </a:rPr>
              <a:t/>
            </a:r>
            <a:br>
              <a:rPr lang="ko-KR" altLang="en-US" sz="1600" dirty="0" smtClean="0">
                <a:solidFill>
                  <a:schemeClr val="tx1"/>
                </a:solidFill>
              </a:rPr>
            </a:br>
            <a:r>
              <a:rPr lang="ko-KR" altLang="en-US" sz="1600" dirty="0" smtClean="0">
                <a:solidFill>
                  <a:schemeClr val="tx1"/>
                </a:solidFill>
              </a:rPr>
              <a:t/>
            </a:r>
            <a:br>
              <a:rPr lang="ko-KR" altLang="en-US" sz="1600" dirty="0" smtClean="0">
                <a:solidFill>
                  <a:schemeClr val="tx1"/>
                </a:solidFill>
              </a:rPr>
            </a:br>
            <a:r>
              <a:rPr lang="en-US" altLang="ko-KR" sz="1600" dirty="0" smtClean="0">
                <a:solidFill>
                  <a:srgbClr val="FF0000"/>
                </a:solidFill>
              </a:rPr>
              <a:t>1946</a:t>
            </a:r>
            <a:r>
              <a:rPr lang="ko-KR" altLang="en-US" sz="1600" dirty="0" smtClean="0">
                <a:solidFill>
                  <a:srgbClr val="FF0000"/>
                </a:solidFill>
              </a:rPr>
              <a:t>년 </a:t>
            </a:r>
            <a:r>
              <a:rPr lang="en-US" altLang="ko-KR" sz="1600" dirty="0" smtClean="0">
                <a:solidFill>
                  <a:srgbClr val="FF0000"/>
                </a:solidFill>
              </a:rPr>
              <a:t>1</a:t>
            </a:r>
            <a:r>
              <a:rPr lang="ko-KR" altLang="en-US" sz="1600" dirty="0" smtClean="0">
                <a:solidFill>
                  <a:srgbClr val="FF0000"/>
                </a:solidFill>
              </a:rPr>
              <a:t>월에 천황은 스스로 신격을 부정하고 인간 선언을 하였다</a:t>
            </a:r>
            <a:r>
              <a:rPr lang="en-US" altLang="ko-KR" sz="1600" dirty="0" smtClean="0">
                <a:solidFill>
                  <a:srgbClr val="FF0000"/>
                </a:solidFill>
              </a:rPr>
              <a:t>. </a:t>
            </a:r>
            <a:r>
              <a:rPr lang="ko-KR" altLang="en-US" sz="1600" dirty="0" smtClean="0">
                <a:solidFill>
                  <a:schemeClr val="tx1"/>
                </a:solidFill>
              </a:rPr>
              <a:t>또 전쟁협력자를 공직에서 추방하는 공직 추방령을 발표하였다</a:t>
            </a:r>
            <a:r>
              <a:rPr lang="en-US" altLang="ko-KR" sz="1600" dirty="0" smtClean="0">
                <a:solidFill>
                  <a:schemeClr val="tx1"/>
                </a:solidFill>
              </a:rPr>
              <a:t>. 1947</a:t>
            </a:r>
            <a:r>
              <a:rPr lang="ko-KR" altLang="en-US" sz="1600" dirty="0" smtClean="0">
                <a:solidFill>
                  <a:schemeClr val="tx1"/>
                </a:solidFill>
              </a:rPr>
              <a:t>년에는 공직추방령이 지방정계</a:t>
            </a:r>
            <a:r>
              <a:rPr lang="en-US" altLang="ko-KR" sz="1600" dirty="0" smtClean="0">
                <a:solidFill>
                  <a:schemeClr val="tx1"/>
                </a:solidFill>
              </a:rPr>
              <a:t>, </a:t>
            </a:r>
            <a:r>
              <a:rPr lang="ko-KR" altLang="en-US" sz="1600" dirty="0" smtClean="0">
                <a:solidFill>
                  <a:schemeClr val="tx1"/>
                </a:solidFill>
              </a:rPr>
              <a:t>언론계</a:t>
            </a:r>
            <a:r>
              <a:rPr lang="en-US" altLang="ko-KR" sz="1600" dirty="0" smtClean="0">
                <a:solidFill>
                  <a:schemeClr val="tx1"/>
                </a:solidFill>
              </a:rPr>
              <a:t>, </a:t>
            </a:r>
            <a:r>
              <a:rPr lang="ko-KR" altLang="en-US" sz="1600" dirty="0" smtClean="0">
                <a:solidFill>
                  <a:schemeClr val="tx1"/>
                </a:solidFill>
              </a:rPr>
              <a:t>경제계로 확산됨에 따라 지방의회 의원</a:t>
            </a:r>
            <a:r>
              <a:rPr lang="en-US" altLang="ko-KR" sz="1600" dirty="0" smtClean="0">
                <a:solidFill>
                  <a:schemeClr val="tx1"/>
                </a:solidFill>
              </a:rPr>
              <a:t>, </a:t>
            </a:r>
            <a:r>
              <a:rPr lang="ko-KR" altLang="en-US" sz="1600" dirty="0" smtClean="0">
                <a:solidFill>
                  <a:schemeClr val="tx1"/>
                </a:solidFill>
              </a:rPr>
              <a:t>시정촌장</a:t>
            </a:r>
            <a:r>
              <a:rPr lang="en-US" altLang="ko-KR" sz="1600" dirty="0" smtClean="0">
                <a:solidFill>
                  <a:schemeClr val="tx1"/>
                </a:solidFill>
              </a:rPr>
              <a:t>, </a:t>
            </a:r>
            <a:r>
              <a:rPr lang="ko-KR" altLang="en-US" sz="1600" dirty="0" smtClean="0">
                <a:solidFill>
                  <a:schemeClr val="tx1"/>
                </a:solidFill>
              </a:rPr>
              <a:t>통제단체</a:t>
            </a:r>
            <a:r>
              <a:rPr lang="en-US" altLang="ko-KR" sz="1600" dirty="0" smtClean="0">
                <a:solidFill>
                  <a:schemeClr val="tx1"/>
                </a:solidFill>
              </a:rPr>
              <a:t>, </a:t>
            </a:r>
            <a:r>
              <a:rPr lang="ko-KR" altLang="en-US" sz="1600" dirty="0" smtClean="0">
                <a:solidFill>
                  <a:schemeClr val="tx1"/>
                </a:solidFill>
              </a:rPr>
              <a:t>유력은행</a:t>
            </a:r>
            <a:r>
              <a:rPr lang="en-US" altLang="ko-KR" sz="1600" dirty="0" smtClean="0">
                <a:solidFill>
                  <a:schemeClr val="tx1"/>
                </a:solidFill>
              </a:rPr>
              <a:t>, </a:t>
            </a:r>
            <a:r>
              <a:rPr lang="ko-KR" altLang="en-US" sz="1600" dirty="0" smtClean="0">
                <a:solidFill>
                  <a:schemeClr val="tx1"/>
                </a:solidFill>
              </a:rPr>
              <a:t>회사</a:t>
            </a:r>
            <a:r>
              <a:rPr lang="en-US" altLang="ko-KR" sz="1600" dirty="0" smtClean="0">
                <a:solidFill>
                  <a:schemeClr val="tx1"/>
                </a:solidFill>
              </a:rPr>
              <a:t>, </a:t>
            </a:r>
            <a:r>
              <a:rPr lang="ko-KR" altLang="en-US" sz="1600" dirty="0" smtClean="0">
                <a:solidFill>
                  <a:schemeClr val="tx1"/>
                </a:solidFill>
              </a:rPr>
              <a:t>출판단체</a:t>
            </a:r>
            <a:r>
              <a:rPr lang="en-US" altLang="ko-KR" sz="1600" dirty="0" smtClean="0">
                <a:solidFill>
                  <a:schemeClr val="tx1"/>
                </a:solidFill>
              </a:rPr>
              <a:t>, </a:t>
            </a:r>
            <a:r>
              <a:rPr lang="ko-KR" altLang="en-US" sz="1600" dirty="0" smtClean="0">
                <a:solidFill>
                  <a:schemeClr val="tx1"/>
                </a:solidFill>
              </a:rPr>
              <a:t>언론기관의 간부 등도 대상자가 되어 전국 </a:t>
            </a:r>
            <a:r>
              <a:rPr lang="ko-KR" altLang="en-US" sz="1600" dirty="0" err="1" smtClean="0">
                <a:solidFill>
                  <a:schemeClr val="tx1"/>
                </a:solidFill>
              </a:rPr>
              <a:t>공직추방자는</a:t>
            </a:r>
            <a:r>
              <a:rPr lang="ko-KR" altLang="en-US" sz="1600" dirty="0" smtClean="0">
                <a:solidFill>
                  <a:schemeClr val="tx1"/>
                </a:solidFill>
              </a:rPr>
              <a:t> </a:t>
            </a:r>
            <a:r>
              <a:rPr lang="en-US" altLang="ko-KR" sz="1600" dirty="0" smtClean="0">
                <a:solidFill>
                  <a:schemeClr val="tx1"/>
                </a:solidFill>
              </a:rPr>
              <a:t>20</a:t>
            </a:r>
            <a:r>
              <a:rPr lang="ko-KR" altLang="en-US" sz="1600" dirty="0" smtClean="0">
                <a:solidFill>
                  <a:schemeClr val="tx1"/>
                </a:solidFill>
              </a:rPr>
              <a:t>만 명을 넘게 되었다</a:t>
            </a:r>
            <a:r>
              <a:rPr lang="en-US" altLang="ko-KR" sz="1600" dirty="0" smtClean="0">
                <a:solidFill>
                  <a:schemeClr val="tx1"/>
                </a:solidFill>
              </a:rPr>
              <a:t>. </a:t>
            </a:r>
            <a:r>
              <a:rPr lang="ko-KR" altLang="en-US" sz="1600" dirty="0" smtClean="0">
                <a:solidFill>
                  <a:schemeClr val="tx1"/>
                </a:solidFill>
              </a:rPr>
              <a:t>이 공직추방은 다시 신문들이 </a:t>
            </a:r>
            <a:r>
              <a:rPr lang="en-US" altLang="ko-KR" sz="1600" dirty="0" smtClean="0">
                <a:solidFill>
                  <a:schemeClr val="tx1"/>
                </a:solidFill>
              </a:rPr>
              <a:t>'</a:t>
            </a:r>
            <a:r>
              <a:rPr lang="ko-KR" altLang="en-US" sz="1600" dirty="0" smtClean="0">
                <a:solidFill>
                  <a:schemeClr val="tx1"/>
                </a:solidFill>
              </a:rPr>
              <a:t>무혈혁명</a:t>
            </a:r>
            <a:r>
              <a:rPr lang="en-US" altLang="ko-KR" sz="1600" dirty="0" smtClean="0">
                <a:solidFill>
                  <a:schemeClr val="tx1"/>
                </a:solidFill>
              </a:rPr>
              <a:t>'</a:t>
            </a:r>
            <a:r>
              <a:rPr lang="ko-KR" altLang="en-US" sz="1600" dirty="0" smtClean="0">
                <a:solidFill>
                  <a:schemeClr val="tx1"/>
                </a:solidFill>
              </a:rPr>
              <a:t>이라 표현할 정도였다</a:t>
            </a:r>
            <a:r>
              <a:rPr lang="en-US" altLang="ko-KR" sz="1600" dirty="0" smtClean="0">
                <a:solidFill>
                  <a:schemeClr val="tx1"/>
                </a:solidFill>
              </a:rPr>
              <a:t>. </a:t>
            </a:r>
            <a:r>
              <a:rPr lang="ko-KR" altLang="en-US" sz="1600" dirty="0" smtClean="0">
                <a:solidFill>
                  <a:schemeClr val="tx1"/>
                </a:solidFill>
              </a:rPr>
              <a:t>전쟁시기의 탄압법규</a:t>
            </a:r>
            <a:r>
              <a:rPr lang="en-US" altLang="ko-KR" sz="1600" dirty="0" smtClean="0">
                <a:solidFill>
                  <a:schemeClr val="tx1"/>
                </a:solidFill>
              </a:rPr>
              <a:t>, </a:t>
            </a:r>
            <a:r>
              <a:rPr lang="ko-KR" altLang="en-US" sz="1600" dirty="0" smtClean="0">
                <a:solidFill>
                  <a:schemeClr val="tx1"/>
                </a:solidFill>
              </a:rPr>
              <a:t>특별고등경찰은 폐지되고 정치범은 석방되었다</a:t>
            </a:r>
            <a:r>
              <a:rPr lang="en-US" altLang="ko-KR" sz="1600" dirty="0" smtClean="0">
                <a:solidFill>
                  <a:schemeClr val="tx1"/>
                </a:solidFill>
              </a:rPr>
              <a:t>.</a:t>
            </a:r>
            <a:r>
              <a:rPr lang="ko-KR" altLang="en-US" sz="1600" dirty="0" smtClean="0">
                <a:solidFill>
                  <a:schemeClr val="tx1"/>
                </a:solidFill>
              </a:rPr>
              <a:t/>
            </a:r>
            <a:br>
              <a:rPr lang="ko-KR" altLang="en-US" sz="1600" dirty="0" smtClean="0">
                <a:solidFill>
                  <a:schemeClr val="tx1"/>
                </a:solidFill>
              </a:rPr>
            </a:br>
            <a:r>
              <a:rPr lang="ko-KR" altLang="en-US" sz="1600" dirty="0" smtClean="0">
                <a:solidFill>
                  <a:schemeClr val="tx1"/>
                </a:solidFill>
              </a:rPr>
              <a:t/>
            </a:r>
            <a:br>
              <a:rPr lang="ko-KR" altLang="en-US" sz="1600" dirty="0" smtClean="0">
                <a:solidFill>
                  <a:schemeClr val="tx1"/>
                </a:solidFill>
              </a:rPr>
            </a:br>
            <a:r>
              <a:rPr lang="en-US" altLang="ko-KR" sz="1600" dirty="0" smtClean="0">
                <a:solidFill>
                  <a:schemeClr val="tx1"/>
                </a:solidFill>
              </a:rPr>
              <a:t>1945</a:t>
            </a:r>
            <a:r>
              <a:rPr lang="ko-KR" altLang="en-US" sz="1600" dirty="0" smtClean="0">
                <a:solidFill>
                  <a:schemeClr val="tx1"/>
                </a:solidFill>
              </a:rPr>
              <a:t>년 </a:t>
            </a:r>
            <a:r>
              <a:rPr lang="en-US" altLang="ko-KR" sz="1600" dirty="0" smtClean="0">
                <a:solidFill>
                  <a:schemeClr val="tx1"/>
                </a:solidFill>
              </a:rPr>
              <a:t>10</a:t>
            </a:r>
            <a:r>
              <a:rPr lang="ko-KR" altLang="en-US" sz="1600" dirty="0" smtClean="0">
                <a:solidFill>
                  <a:schemeClr val="tx1"/>
                </a:solidFill>
              </a:rPr>
              <a:t>월 여성해방</a:t>
            </a:r>
            <a:r>
              <a:rPr lang="en-US" altLang="ko-KR" sz="1600" dirty="0" smtClean="0">
                <a:solidFill>
                  <a:schemeClr val="tx1"/>
                </a:solidFill>
              </a:rPr>
              <a:t>, </a:t>
            </a:r>
            <a:r>
              <a:rPr lang="ko-KR" altLang="en-US" sz="1600" dirty="0" smtClean="0">
                <a:solidFill>
                  <a:schemeClr val="tx1"/>
                </a:solidFill>
              </a:rPr>
              <a:t>노동조합의 결성</a:t>
            </a:r>
            <a:r>
              <a:rPr lang="en-US" altLang="ko-KR" sz="1600" dirty="0" smtClean="0">
                <a:solidFill>
                  <a:schemeClr val="tx1"/>
                </a:solidFill>
              </a:rPr>
              <a:t>, </a:t>
            </a:r>
            <a:r>
              <a:rPr lang="ko-KR" altLang="en-US" sz="1600" dirty="0" smtClean="0">
                <a:solidFill>
                  <a:schemeClr val="tx1"/>
                </a:solidFill>
              </a:rPr>
              <a:t>교육의 자유화</a:t>
            </a:r>
            <a:r>
              <a:rPr lang="en-US" altLang="ko-KR" sz="1600" dirty="0" smtClean="0">
                <a:solidFill>
                  <a:schemeClr val="tx1"/>
                </a:solidFill>
              </a:rPr>
              <a:t>, </a:t>
            </a:r>
            <a:r>
              <a:rPr lang="ko-KR" altLang="en-US" sz="1600" dirty="0" smtClean="0">
                <a:solidFill>
                  <a:schemeClr val="tx1"/>
                </a:solidFill>
              </a:rPr>
              <a:t>압제적 법제도의 철폐</a:t>
            </a:r>
            <a:r>
              <a:rPr lang="en-US" altLang="ko-KR" sz="1600" dirty="0" smtClean="0">
                <a:solidFill>
                  <a:schemeClr val="tx1"/>
                </a:solidFill>
              </a:rPr>
              <a:t>, </a:t>
            </a:r>
            <a:r>
              <a:rPr lang="ko-KR" altLang="en-US" sz="1600" dirty="0" smtClean="0">
                <a:solidFill>
                  <a:schemeClr val="tx1"/>
                </a:solidFill>
              </a:rPr>
              <a:t>경제 민주화 등 </a:t>
            </a:r>
            <a:r>
              <a:rPr lang="en-US" altLang="ko-KR" sz="1600" dirty="0" smtClean="0">
                <a:solidFill>
                  <a:schemeClr val="tx1"/>
                </a:solidFill>
              </a:rPr>
              <a:t>5</a:t>
            </a:r>
            <a:r>
              <a:rPr lang="ko-KR" altLang="en-US" sz="1600" dirty="0" smtClean="0">
                <a:solidFill>
                  <a:schemeClr val="tx1"/>
                </a:solidFill>
              </a:rPr>
              <a:t>대 강령이 발령되었다</a:t>
            </a:r>
            <a:r>
              <a:rPr lang="en-US" altLang="ko-KR" sz="1600" dirty="0" smtClean="0">
                <a:solidFill>
                  <a:schemeClr val="tx1"/>
                </a:solidFill>
              </a:rPr>
              <a:t>. </a:t>
            </a:r>
            <a:r>
              <a:rPr lang="ko-KR" altLang="en-US" sz="1600" dirty="0" smtClean="0">
                <a:solidFill>
                  <a:schemeClr val="tx1"/>
                </a:solidFill>
              </a:rPr>
              <a:t>우선 여성에 대한 참정권 부여와 선거권 연령 인하를 포함한 중의원 선거법 개정에 착수하여 </a:t>
            </a:r>
            <a:r>
              <a:rPr lang="ko-KR" altLang="en-US" sz="1600" dirty="0" smtClean="0">
                <a:solidFill>
                  <a:srgbClr val="FF0000"/>
                </a:solidFill>
              </a:rPr>
              <a:t>최초로 남녀 보통선거가 실현되었다</a:t>
            </a:r>
            <a:r>
              <a:rPr lang="en-US" altLang="ko-KR" sz="1600" dirty="0" smtClean="0">
                <a:solidFill>
                  <a:srgbClr val="FF0000"/>
                </a:solidFill>
              </a:rPr>
              <a:t>. </a:t>
            </a:r>
            <a:r>
              <a:rPr lang="ko-KR" altLang="en-US" sz="1600" dirty="0" smtClean="0">
                <a:solidFill>
                  <a:schemeClr val="tx1"/>
                </a:solidFill>
              </a:rPr>
              <a:t>첫 총선거는 </a:t>
            </a:r>
            <a:r>
              <a:rPr lang="en-US" altLang="ko-KR" sz="1600" dirty="0" smtClean="0">
                <a:solidFill>
                  <a:schemeClr val="tx1"/>
                </a:solidFill>
              </a:rPr>
              <a:t>1946</a:t>
            </a:r>
            <a:r>
              <a:rPr lang="ko-KR" altLang="en-US" sz="1600" dirty="0" smtClean="0">
                <a:solidFill>
                  <a:schemeClr val="tx1"/>
                </a:solidFill>
              </a:rPr>
              <a:t>년 </a:t>
            </a:r>
            <a:r>
              <a:rPr lang="en-US" altLang="ko-KR" sz="1600" dirty="0" smtClean="0">
                <a:solidFill>
                  <a:schemeClr val="tx1"/>
                </a:solidFill>
              </a:rPr>
              <a:t>4</a:t>
            </a:r>
            <a:r>
              <a:rPr lang="ko-KR" altLang="en-US" sz="1600" dirty="0" smtClean="0">
                <a:solidFill>
                  <a:schemeClr val="tx1"/>
                </a:solidFill>
              </a:rPr>
              <a:t>월에 실시되었다</a:t>
            </a:r>
            <a:r>
              <a:rPr lang="en-US" altLang="ko-KR" sz="1600" dirty="0" smtClean="0">
                <a:solidFill>
                  <a:schemeClr val="tx1"/>
                </a:solidFill>
              </a:rPr>
              <a:t>.</a:t>
            </a:r>
            <a:endParaRPr lang="en-US" altLang="ko-KR" sz="1600" dirty="0">
              <a:solidFill>
                <a:schemeClr val="tx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ko-KR" altLang="en-US" sz="1600" dirty="0" smtClean="0">
                <a:latin typeface="HY중고딕" pitchFamily="18" charset="-127"/>
                <a:ea typeface="HY중고딕" pitchFamily="18" charset="-127"/>
              </a:rPr>
              <a:t>일본의 패전과 미군정 통치</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76999"/>
          </a:xfrm>
          <a:prstGeom prst="rect">
            <a:avLst/>
          </a:prstGeom>
          <a:noFill/>
        </p:spPr>
        <p:txBody>
          <a:bodyPr wrap="square" rtlCol="0">
            <a:spAutoFit/>
          </a:bodyPr>
          <a:lstStyle/>
          <a:p>
            <a:pPr lvl="0"/>
            <a:r>
              <a:rPr lang="ko-KR" altLang="en-US" sz="1200" dirty="0" smtClean="0"/>
              <a:t>일본의 패전과 점령 통치</a:t>
            </a:r>
            <a:endParaRPr lang="ko-KR" altLang="en-US" sz="12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제목 1"/>
          <p:cNvSpPr>
            <a:spLocks noGrp="1"/>
          </p:cNvSpPr>
          <p:nvPr>
            <p:ph type="title"/>
          </p:nvPr>
        </p:nvSpPr>
        <p:spPr>
          <a:xfrm>
            <a:off x="900000" y="908720"/>
            <a:ext cx="7416415" cy="553998"/>
          </a:xfrm>
          <a:noFill/>
        </p:spPr>
        <p:txBody>
          <a:bodyPr wrap="square">
            <a:spAutoFit/>
          </a:bodyPr>
          <a:lstStyle/>
          <a:p>
            <a:pPr algn="ctr"/>
            <a:r>
              <a:rPr lang="ko-KR" altLang="en-US" sz="3000" dirty="0" smtClean="0">
                <a:effectLst>
                  <a:outerShdw blurRad="38100" dist="38100" dir="2700000" algn="tl">
                    <a:srgbClr val="000000">
                      <a:alpha val="43137"/>
                    </a:srgbClr>
                  </a:outerShdw>
                </a:effectLst>
              </a:rPr>
              <a:t>경제</a:t>
            </a:r>
            <a:endParaRPr lang="ko-KR" altLang="en-US" sz="3000" dirty="0">
              <a:effectLst>
                <a:outerShdw blurRad="38100" dist="38100" dir="2700000" algn="tl">
                  <a:srgbClr val="000000">
                    <a:alpha val="43137"/>
                  </a:srgbClr>
                </a:outerShdw>
              </a:effectLst>
            </a:endParaRPr>
          </a:p>
        </p:txBody>
      </p:sp>
      <p:sp>
        <p:nvSpPr>
          <p:cNvPr id="10" name="직사각형 9"/>
          <p:cNvSpPr/>
          <p:nvPr/>
        </p:nvSpPr>
        <p:spPr>
          <a:xfrm>
            <a:off x="720000" y="1800000"/>
            <a:ext cx="7920000" cy="46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ko-KR" altLang="en-US" sz="1600" dirty="0" smtClean="0">
                <a:solidFill>
                  <a:srgbClr val="FF0000"/>
                </a:solidFill>
              </a:rPr>
              <a:t>첫째</a:t>
            </a:r>
            <a:r>
              <a:rPr lang="en-US" altLang="ko-KR" sz="1600" dirty="0" smtClean="0">
                <a:solidFill>
                  <a:srgbClr val="FF0000"/>
                </a:solidFill>
              </a:rPr>
              <a:t>, </a:t>
            </a:r>
            <a:r>
              <a:rPr lang="ko-KR" altLang="en-US" sz="1600" dirty="0" smtClean="0">
                <a:solidFill>
                  <a:srgbClr val="FF0000"/>
                </a:solidFill>
              </a:rPr>
              <a:t>재벌의 해체이다</a:t>
            </a:r>
            <a:r>
              <a:rPr lang="en-US" altLang="ko-KR" sz="1600" dirty="0" smtClean="0">
                <a:solidFill>
                  <a:schemeClr val="tx1"/>
                </a:solidFill>
              </a:rPr>
              <a:t>. 1947</a:t>
            </a:r>
            <a:r>
              <a:rPr lang="ko-KR" altLang="en-US" sz="1600" dirty="0" smtClean="0">
                <a:solidFill>
                  <a:schemeClr val="tx1"/>
                </a:solidFill>
              </a:rPr>
              <a:t>년 독점금지법과 과도경제력 </a:t>
            </a:r>
            <a:r>
              <a:rPr lang="ko-KR" altLang="en-US" sz="1600" dirty="0" err="1" smtClean="0">
                <a:solidFill>
                  <a:schemeClr val="tx1"/>
                </a:solidFill>
              </a:rPr>
              <a:t>집중배제법이</a:t>
            </a:r>
            <a:r>
              <a:rPr lang="ko-KR" altLang="en-US" sz="1600" dirty="0" smtClean="0">
                <a:solidFill>
                  <a:schemeClr val="tx1"/>
                </a:solidFill>
              </a:rPr>
              <a:t> 제정되어 </a:t>
            </a:r>
            <a:r>
              <a:rPr lang="en-US" altLang="ko-KR" sz="1600" dirty="0" smtClean="0">
                <a:solidFill>
                  <a:schemeClr val="tx1"/>
                </a:solidFill>
              </a:rPr>
              <a:t>1947</a:t>
            </a:r>
            <a:r>
              <a:rPr lang="ko-KR" altLang="en-US" sz="1600" dirty="0" smtClean="0">
                <a:solidFill>
                  <a:schemeClr val="tx1"/>
                </a:solidFill>
              </a:rPr>
              <a:t>년 이후 </a:t>
            </a:r>
            <a:r>
              <a:rPr lang="en-US" altLang="ko-KR" sz="1600" dirty="0" smtClean="0">
                <a:solidFill>
                  <a:schemeClr val="tx1"/>
                </a:solidFill>
              </a:rPr>
              <a:t>83</a:t>
            </a:r>
            <a:r>
              <a:rPr lang="ko-KR" altLang="en-US" sz="1600" dirty="0" smtClean="0">
                <a:solidFill>
                  <a:schemeClr val="tx1"/>
                </a:solidFill>
              </a:rPr>
              <a:t>개 사에 이르는 재벌이 해체되면서 경제성장의 기반이 되는 경쟁적 환경이 정비되었다</a:t>
            </a:r>
            <a:r>
              <a:rPr lang="en-US" altLang="ko-KR" sz="1600" dirty="0" smtClean="0">
                <a:solidFill>
                  <a:schemeClr val="tx1"/>
                </a:solidFill>
              </a:rPr>
              <a:t>.</a:t>
            </a:r>
            <a:endParaRPr lang="ko-KR" altLang="en-US" sz="1600" dirty="0" smtClean="0">
              <a:solidFill>
                <a:schemeClr val="tx1"/>
              </a:solidFill>
            </a:endParaRPr>
          </a:p>
          <a:p>
            <a:pPr fontAlgn="base"/>
            <a:r>
              <a:rPr lang="ko-KR" altLang="en-US" sz="1600" dirty="0" smtClean="0">
                <a:solidFill>
                  <a:srgbClr val="FF0000"/>
                </a:solidFill>
              </a:rPr>
              <a:t>둘째</a:t>
            </a:r>
            <a:r>
              <a:rPr lang="en-US" altLang="ko-KR" sz="1600" dirty="0" smtClean="0">
                <a:solidFill>
                  <a:srgbClr val="FF0000"/>
                </a:solidFill>
              </a:rPr>
              <a:t>, </a:t>
            </a:r>
            <a:r>
              <a:rPr lang="ko-KR" altLang="en-US" sz="1600" dirty="0" smtClean="0">
                <a:solidFill>
                  <a:srgbClr val="FF0000"/>
                </a:solidFill>
              </a:rPr>
              <a:t>농지개혁이다</a:t>
            </a:r>
            <a:r>
              <a:rPr lang="en-US" altLang="ko-KR" sz="1600" dirty="0" smtClean="0">
                <a:solidFill>
                  <a:schemeClr val="tx1"/>
                </a:solidFill>
              </a:rPr>
              <a:t>. </a:t>
            </a:r>
            <a:r>
              <a:rPr lang="ko-KR" altLang="en-US" sz="1600" dirty="0" smtClean="0">
                <a:solidFill>
                  <a:schemeClr val="tx1"/>
                </a:solidFill>
              </a:rPr>
              <a:t>농지 총면적에서 차지하는 소작지의 비율은 전국평균 </a:t>
            </a:r>
            <a:r>
              <a:rPr lang="en-US" altLang="ko-KR" sz="1600" dirty="0" smtClean="0">
                <a:solidFill>
                  <a:schemeClr val="tx1"/>
                </a:solidFill>
              </a:rPr>
              <a:t>46%</a:t>
            </a:r>
            <a:r>
              <a:rPr lang="ko-KR" altLang="en-US" sz="1600" dirty="0" smtClean="0">
                <a:solidFill>
                  <a:schemeClr val="tx1"/>
                </a:solidFill>
              </a:rPr>
              <a:t>에서 </a:t>
            </a:r>
            <a:r>
              <a:rPr lang="en-US" altLang="ko-KR" sz="1600" dirty="0" smtClean="0">
                <a:solidFill>
                  <a:schemeClr val="tx1"/>
                </a:solidFill>
              </a:rPr>
              <a:t>10% </a:t>
            </a:r>
            <a:r>
              <a:rPr lang="ko-KR" altLang="en-US" sz="1600" dirty="0" smtClean="0">
                <a:solidFill>
                  <a:schemeClr val="tx1"/>
                </a:solidFill>
              </a:rPr>
              <a:t>전후로 감소했다</a:t>
            </a:r>
            <a:r>
              <a:rPr lang="en-US" altLang="ko-KR" sz="1600" dirty="0" smtClean="0">
                <a:solidFill>
                  <a:schemeClr val="tx1"/>
                </a:solidFill>
              </a:rPr>
              <a:t>. </a:t>
            </a:r>
            <a:r>
              <a:rPr lang="ko-KR" altLang="en-US" sz="1600" dirty="0" smtClean="0">
                <a:solidFill>
                  <a:schemeClr val="tx1"/>
                </a:solidFill>
              </a:rPr>
              <a:t>소유권이 이전되면서</a:t>
            </a:r>
            <a:r>
              <a:rPr lang="en-US" altLang="ko-KR" sz="1600" dirty="0" smtClean="0">
                <a:solidFill>
                  <a:schemeClr val="tx1"/>
                </a:solidFill>
              </a:rPr>
              <a:t>, </a:t>
            </a:r>
            <a:r>
              <a:rPr lang="ko-KR" altLang="en-US" sz="1600" dirty="0" smtClean="0">
                <a:solidFill>
                  <a:schemeClr val="tx1"/>
                </a:solidFill>
              </a:rPr>
              <a:t>대규모의 토지개량이 이루어지고</a:t>
            </a:r>
            <a:r>
              <a:rPr lang="en-US" altLang="ko-KR" sz="1600" dirty="0" smtClean="0">
                <a:solidFill>
                  <a:schemeClr val="tx1"/>
                </a:solidFill>
              </a:rPr>
              <a:t>, </a:t>
            </a:r>
            <a:r>
              <a:rPr lang="ko-KR" altLang="en-US" sz="1600" dirty="0" smtClean="0">
                <a:solidFill>
                  <a:schemeClr val="tx1"/>
                </a:solidFill>
              </a:rPr>
              <a:t>새로운 벼농사기술도 도입되어 쌀의 생산력은 급속하게 높아졌다</a:t>
            </a:r>
            <a:r>
              <a:rPr lang="en-US" altLang="ko-KR" sz="1600" dirty="0" smtClean="0">
                <a:solidFill>
                  <a:schemeClr val="tx1"/>
                </a:solidFill>
              </a:rPr>
              <a:t>.</a:t>
            </a:r>
            <a:endParaRPr lang="ko-KR" altLang="en-US" sz="1600" dirty="0" smtClean="0">
              <a:solidFill>
                <a:schemeClr val="tx1"/>
              </a:solidFill>
            </a:endParaRPr>
          </a:p>
          <a:p>
            <a:pPr fontAlgn="base"/>
            <a:r>
              <a:rPr lang="ko-KR" altLang="en-US" sz="1600" dirty="0" smtClean="0">
                <a:solidFill>
                  <a:srgbClr val="FF0000"/>
                </a:solidFill>
              </a:rPr>
              <a:t>셋째</a:t>
            </a:r>
            <a:r>
              <a:rPr lang="en-US" altLang="ko-KR" sz="1600" dirty="0" smtClean="0">
                <a:solidFill>
                  <a:srgbClr val="FF0000"/>
                </a:solidFill>
              </a:rPr>
              <a:t>, </a:t>
            </a:r>
            <a:r>
              <a:rPr lang="ko-KR" altLang="en-US" sz="1600" dirty="0" smtClean="0">
                <a:solidFill>
                  <a:srgbClr val="FF0000"/>
                </a:solidFill>
              </a:rPr>
              <a:t>노동민주화이다</a:t>
            </a:r>
            <a:r>
              <a:rPr lang="en-US" altLang="ko-KR" sz="1600" dirty="0" smtClean="0">
                <a:solidFill>
                  <a:srgbClr val="FF0000"/>
                </a:solidFill>
              </a:rPr>
              <a:t>. </a:t>
            </a:r>
            <a:r>
              <a:rPr lang="ko-KR" altLang="en-US" sz="1600" dirty="0" smtClean="0">
                <a:solidFill>
                  <a:schemeClr val="tx1"/>
                </a:solidFill>
              </a:rPr>
              <a:t>전시 중 해체되어 법적으로 인정되지 않았던 노동조합조직이 장려되었고</a:t>
            </a:r>
            <a:r>
              <a:rPr lang="en-US" altLang="ko-KR" sz="1600" dirty="0" smtClean="0">
                <a:solidFill>
                  <a:schemeClr val="tx1"/>
                </a:solidFill>
              </a:rPr>
              <a:t>, </a:t>
            </a:r>
            <a:r>
              <a:rPr lang="ko-KR" altLang="en-US" sz="1600" dirty="0" smtClean="0">
                <a:solidFill>
                  <a:schemeClr val="tx1"/>
                </a:solidFill>
              </a:rPr>
              <a:t>노동자의 지위향상을 도모하기 위해 노동조합법</a:t>
            </a:r>
            <a:r>
              <a:rPr lang="en-US" altLang="ko-KR" sz="1600" dirty="0" smtClean="0">
                <a:solidFill>
                  <a:schemeClr val="tx1"/>
                </a:solidFill>
              </a:rPr>
              <a:t>(1945</a:t>
            </a:r>
            <a:r>
              <a:rPr lang="ko-KR" altLang="en-US" sz="1600" dirty="0" smtClean="0">
                <a:solidFill>
                  <a:schemeClr val="tx1"/>
                </a:solidFill>
              </a:rPr>
              <a:t>년</a:t>
            </a:r>
            <a:r>
              <a:rPr lang="en-US" altLang="ko-KR" sz="1600" dirty="0" smtClean="0">
                <a:solidFill>
                  <a:schemeClr val="tx1"/>
                </a:solidFill>
              </a:rPr>
              <a:t>), </a:t>
            </a:r>
            <a:r>
              <a:rPr lang="ko-KR" altLang="en-US" sz="1600" dirty="0" smtClean="0">
                <a:solidFill>
                  <a:schemeClr val="tx1"/>
                </a:solidFill>
              </a:rPr>
              <a:t>노동관계조정법</a:t>
            </a:r>
            <a:r>
              <a:rPr lang="en-US" altLang="ko-KR" sz="1600" dirty="0" smtClean="0">
                <a:solidFill>
                  <a:schemeClr val="tx1"/>
                </a:solidFill>
              </a:rPr>
              <a:t>(1946</a:t>
            </a:r>
            <a:r>
              <a:rPr lang="ko-KR" altLang="en-US" sz="1600" dirty="0" smtClean="0">
                <a:solidFill>
                  <a:schemeClr val="tx1"/>
                </a:solidFill>
              </a:rPr>
              <a:t>년</a:t>
            </a:r>
            <a:r>
              <a:rPr lang="en-US" altLang="ko-KR" sz="1600" dirty="0" smtClean="0">
                <a:solidFill>
                  <a:schemeClr val="tx1"/>
                </a:solidFill>
              </a:rPr>
              <a:t>), </a:t>
            </a:r>
            <a:r>
              <a:rPr lang="ko-KR" altLang="en-US" sz="1600" dirty="0" smtClean="0">
                <a:solidFill>
                  <a:schemeClr val="tx1"/>
                </a:solidFill>
              </a:rPr>
              <a:t>노동기준법</a:t>
            </a:r>
            <a:r>
              <a:rPr lang="en-US" altLang="ko-KR" sz="1600" dirty="0" smtClean="0">
                <a:solidFill>
                  <a:schemeClr val="tx1"/>
                </a:solidFill>
              </a:rPr>
              <a:t>(1947</a:t>
            </a:r>
            <a:r>
              <a:rPr lang="ko-KR" altLang="en-US" sz="1600" dirty="0" smtClean="0">
                <a:solidFill>
                  <a:schemeClr val="tx1"/>
                </a:solidFill>
              </a:rPr>
              <a:t>년</a:t>
            </a:r>
            <a:r>
              <a:rPr lang="en-US" altLang="ko-KR" sz="1600" dirty="0" smtClean="0">
                <a:solidFill>
                  <a:schemeClr val="tx1"/>
                </a:solidFill>
              </a:rPr>
              <a:t>)</a:t>
            </a:r>
            <a:r>
              <a:rPr lang="ko-KR" altLang="en-US" sz="1600" dirty="0" smtClean="0">
                <a:solidFill>
                  <a:schemeClr val="tx1"/>
                </a:solidFill>
              </a:rPr>
              <a:t>의 노동</a:t>
            </a:r>
            <a:r>
              <a:rPr lang="en-US" altLang="ko-KR" sz="1600" dirty="0" smtClean="0">
                <a:solidFill>
                  <a:schemeClr val="tx1"/>
                </a:solidFill>
              </a:rPr>
              <a:t>3</a:t>
            </a:r>
            <a:r>
              <a:rPr lang="ko-KR" altLang="en-US" sz="1600" dirty="0" smtClean="0">
                <a:solidFill>
                  <a:schemeClr val="tx1"/>
                </a:solidFill>
              </a:rPr>
              <a:t>법이 제정되었다</a:t>
            </a:r>
            <a:r>
              <a:rPr lang="en-US" altLang="ko-KR" sz="1600" dirty="0" smtClean="0">
                <a:solidFill>
                  <a:schemeClr val="tx1"/>
                </a:solidFill>
              </a:rPr>
              <a:t>. </a:t>
            </a:r>
            <a:r>
              <a:rPr lang="ko-KR" altLang="en-US" sz="1600" dirty="0" smtClean="0">
                <a:solidFill>
                  <a:schemeClr val="tx1"/>
                </a:solidFill>
              </a:rPr>
              <a:t>이로 인해 노동조합 조직률은 </a:t>
            </a:r>
            <a:r>
              <a:rPr lang="en-US" altLang="ko-KR" sz="1600" dirty="0" smtClean="0">
                <a:solidFill>
                  <a:schemeClr val="tx1"/>
                </a:solidFill>
              </a:rPr>
              <a:t>1945</a:t>
            </a:r>
            <a:r>
              <a:rPr lang="ko-KR" altLang="en-US" sz="1600" dirty="0" smtClean="0">
                <a:solidFill>
                  <a:schemeClr val="tx1"/>
                </a:solidFill>
              </a:rPr>
              <a:t>년 </a:t>
            </a:r>
            <a:r>
              <a:rPr lang="en-US" altLang="ko-KR" sz="1600" dirty="0" smtClean="0">
                <a:solidFill>
                  <a:schemeClr val="tx1"/>
                </a:solidFill>
              </a:rPr>
              <a:t>0%</a:t>
            </a:r>
            <a:r>
              <a:rPr lang="ko-KR" altLang="en-US" sz="1600" dirty="0" smtClean="0">
                <a:solidFill>
                  <a:schemeClr val="tx1"/>
                </a:solidFill>
              </a:rPr>
              <a:t>이던 것이 </a:t>
            </a:r>
            <a:r>
              <a:rPr lang="en-US" altLang="ko-KR" sz="1600" dirty="0" smtClean="0">
                <a:solidFill>
                  <a:schemeClr val="tx1"/>
                </a:solidFill>
              </a:rPr>
              <a:t>1949</a:t>
            </a:r>
            <a:r>
              <a:rPr lang="ko-KR" altLang="en-US" sz="1600" dirty="0" smtClean="0">
                <a:solidFill>
                  <a:schemeClr val="tx1"/>
                </a:solidFill>
              </a:rPr>
              <a:t>년에는 </a:t>
            </a:r>
            <a:r>
              <a:rPr lang="en-US" altLang="ko-KR" sz="1600" dirty="0" smtClean="0">
                <a:solidFill>
                  <a:schemeClr val="tx1"/>
                </a:solidFill>
              </a:rPr>
              <a:t>55.8%</a:t>
            </a:r>
            <a:r>
              <a:rPr lang="ko-KR" altLang="en-US" sz="1600" dirty="0" smtClean="0">
                <a:solidFill>
                  <a:schemeClr val="tx1"/>
                </a:solidFill>
              </a:rPr>
              <a:t>까지 상승하였다</a:t>
            </a:r>
            <a:r>
              <a:rPr lang="en-US" altLang="ko-KR" sz="1600" dirty="0" smtClean="0">
                <a:solidFill>
                  <a:schemeClr val="tx1"/>
                </a:solidFill>
              </a:rPr>
              <a:t>.</a:t>
            </a:r>
            <a:endParaRPr lang="ko-KR" altLang="en-US" sz="1600" dirty="0">
              <a:solidFill>
                <a:schemeClr val="tx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ko-KR" altLang="en-US" sz="1600" dirty="0" smtClean="0">
                <a:latin typeface="HY중고딕" pitchFamily="18" charset="-127"/>
                <a:ea typeface="HY중고딕" pitchFamily="18" charset="-127"/>
              </a:rPr>
              <a:t>일본의 패전과 미군정 통치</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76999"/>
          </a:xfrm>
          <a:prstGeom prst="rect">
            <a:avLst/>
          </a:prstGeom>
          <a:noFill/>
        </p:spPr>
        <p:txBody>
          <a:bodyPr wrap="square" rtlCol="0">
            <a:spAutoFit/>
          </a:bodyPr>
          <a:lstStyle/>
          <a:p>
            <a:pPr lvl="0"/>
            <a:r>
              <a:rPr lang="ko-KR" altLang="en-US" sz="1200" dirty="0" smtClean="0"/>
              <a:t>일본의 패전과 점령 통치</a:t>
            </a:r>
            <a:endParaRPr lang="ko-KR" altLang="en-US" sz="12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755575" y="2420888"/>
            <a:ext cx="7920881" cy="36724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altLang="ko-KR" sz="1200" dirty="0" smtClean="0">
                <a:solidFill>
                  <a:schemeClr val="tx1"/>
                </a:solidFill>
              </a:rPr>
              <a:t>1946</a:t>
            </a:r>
            <a:r>
              <a:rPr lang="ko-KR" altLang="en-US" sz="1200" dirty="0" smtClean="0">
                <a:solidFill>
                  <a:schemeClr val="tx1"/>
                </a:solidFill>
              </a:rPr>
              <a:t>년 </a:t>
            </a:r>
            <a:r>
              <a:rPr lang="en-US" altLang="ko-KR" sz="1200" dirty="0" smtClean="0">
                <a:solidFill>
                  <a:schemeClr val="tx1"/>
                </a:solidFill>
              </a:rPr>
              <a:t>11</a:t>
            </a:r>
            <a:r>
              <a:rPr lang="ko-KR" altLang="en-US" sz="1200" dirty="0" smtClean="0">
                <a:solidFill>
                  <a:schemeClr val="tx1"/>
                </a:solidFill>
              </a:rPr>
              <a:t>월 </a:t>
            </a:r>
            <a:r>
              <a:rPr lang="en-US" altLang="ko-KR" sz="1200" dirty="0" smtClean="0">
                <a:solidFill>
                  <a:schemeClr val="tx1"/>
                </a:solidFill>
              </a:rPr>
              <a:t>3</a:t>
            </a:r>
            <a:r>
              <a:rPr lang="ko-KR" altLang="en-US" sz="1200" dirty="0" smtClean="0">
                <a:solidFill>
                  <a:schemeClr val="tx1"/>
                </a:solidFill>
              </a:rPr>
              <a:t>일 공포되고 </a:t>
            </a:r>
            <a:r>
              <a:rPr lang="en-US" altLang="ko-KR" sz="1200" dirty="0" smtClean="0">
                <a:solidFill>
                  <a:schemeClr val="tx1"/>
                </a:solidFill>
              </a:rPr>
              <a:t>1947</a:t>
            </a:r>
            <a:r>
              <a:rPr lang="ko-KR" altLang="en-US" sz="1200" dirty="0" smtClean="0">
                <a:solidFill>
                  <a:schemeClr val="tx1"/>
                </a:solidFill>
              </a:rPr>
              <a:t>년 </a:t>
            </a:r>
            <a:r>
              <a:rPr lang="en-US" altLang="ko-KR" sz="1200" dirty="0" smtClean="0">
                <a:solidFill>
                  <a:schemeClr val="tx1"/>
                </a:solidFill>
              </a:rPr>
              <a:t>5</a:t>
            </a:r>
            <a:r>
              <a:rPr lang="ko-KR" altLang="en-US" sz="1200" dirty="0" smtClean="0">
                <a:solidFill>
                  <a:schemeClr val="tx1"/>
                </a:solidFill>
              </a:rPr>
              <a:t>월 </a:t>
            </a:r>
            <a:r>
              <a:rPr lang="en-US" altLang="ko-KR" sz="1200" dirty="0" smtClean="0">
                <a:solidFill>
                  <a:schemeClr val="tx1"/>
                </a:solidFill>
              </a:rPr>
              <a:t>3</a:t>
            </a:r>
            <a:r>
              <a:rPr lang="ko-KR" altLang="en-US" sz="1200" dirty="0" smtClean="0">
                <a:solidFill>
                  <a:schemeClr val="tx1"/>
                </a:solidFill>
              </a:rPr>
              <a:t>일부터 시행된 현행 일본 헌법은 전문</a:t>
            </a:r>
            <a:r>
              <a:rPr lang="en-US" altLang="ko-KR" sz="1200" dirty="0" smtClean="0">
                <a:solidFill>
                  <a:schemeClr val="tx1"/>
                </a:solidFill>
              </a:rPr>
              <a:t>(</a:t>
            </a:r>
            <a:r>
              <a:rPr lang="ko-KR" altLang="en-US" sz="1200" dirty="0" smtClean="0">
                <a:solidFill>
                  <a:schemeClr val="tx1"/>
                </a:solidFill>
              </a:rPr>
              <a:t>前文</a:t>
            </a:r>
            <a:r>
              <a:rPr lang="en-US" altLang="ko-KR" sz="1200" dirty="0" smtClean="0">
                <a:solidFill>
                  <a:schemeClr val="tx1"/>
                </a:solidFill>
              </a:rPr>
              <a:t>)</a:t>
            </a:r>
            <a:r>
              <a:rPr lang="ko-KR" altLang="en-US" sz="1200" dirty="0" smtClean="0">
                <a:solidFill>
                  <a:schemeClr val="tx1"/>
                </a:solidFill>
              </a:rPr>
              <a:t>과 전 </a:t>
            </a:r>
            <a:r>
              <a:rPr lang="en-US" altLang="ko-KR" sz="1200" dirty="0" smtClean="0">
                <a:solidFill>
                  <a:schemeClr val="tx1"/>
                </a:solidFill>
              </a:rPr>
              <a:t>10</a:t>
            </a:r>
            <a:r>
              <a:rPr lang="ko-KR" altLang="en-US" sz="1200" dirty="0" smtClean="0">
                <a:solidFill>
                  <a:schemeClr val="tx1"/>
                </a:solidFill>
              </a:rPr>
              <a:t>장 </a:t>
            </a:r>
            <a:r>
              <a:rPr lang="en-US" altLang="ko-KR" sz="1200" dirty="0" smtClean="0">
                <a:solidFill>
                  <a:schemeClr val="tx1"/>
                </a:solidFill>
              </a:rPr>
              <a:t>99</a:t>
            </a:r>
            <a:r>
              <a:rPr lang="ko-KR" altLang="en-US" sz="1200" dirty="0" smtClean="0">
                <a:solidFill>
                  <a:schemeClr val="tx1"/>
                </a:solidFill>
              </a:rPr>
              <a:t>조</a:t>
            </a:r>
            <a:r>
              <a:rPr lang="en-US" altLang="ko-KR" sz="1200" dirty="0" smtClean="0">
                <a:solidFill>
                  <a:schemeClr val="tx1"/>
                </a:solidFill>
              </a:rPr>
              <a:t>, </a:t>
            </a:r>
            <a:r>
              <a:rPr lang="ko-KR" altLang="en-US" sz="1200" dirty="0" smtClean="0">
                <a:solidFill>
                  <a:schemeClr val="tx1"/>
                </a:solidFill>
              </a:rPr>
              <a:t>그리고 </a:t>
            </a:r>
            <a:r>
              <a:rPr lang="en-US" altLang="ko-KR" sz="1200" dirty="0" smtClean="0">
                <a:solidFill>
                  <a:schemeClr val="tx1"/>
                </a:solidFill>
              </a:rPr>
              <a:t>4</a:t>
            </a:r>
            <a:r>
              <a:rPr lang="ko-KR" altLang="en-US" sz="1200" dirty="0" smtClean="0">
                <a:solidFill>
                  <a:schemeClr val="tx1"/>
                </a:solidFill>
              </a:rPr>
              <a:t>개조의 부칙으로 이루어져 있다</a:t>
            </a:r>
            <a:r>
              <a:rPr lang="en-US" altLang="ko-KR" sz="1200" dirty="0" smtClean="0">
                <a:solidFill>
                  <a:schemeClr val="tx1"/>
                </a:solidFill>
              </a:rPr>
              <a:t>. </a:t>
            </a:r>
            <a:r>
              <a:rPr lang="ko-KR" altLang="en-US" sz="1200" dirty="0" smtClean="0">
                <a:solidFill>
                  <a:schemeClr val="tx1"/>
                </a:solidFill>
              </a:rPr>
              <a:t>제정 후 아직까지 한 번도 개정된 적이 없는 현행 헌법은 전전의 대일본제국헌법이 천황주권을 인정하였던 것에 반하여</a:t>
            </a:r>
            <a:r>
              <a:rPr lang="en-US" altLang="ko-KR" sz="1200" dirty="0" smtClean="0">
                <a:solidFill>
                  <a:schemeClr val="tx1"/>
                </a:solidFill>
              </a:rPr>
              <a:t>, </a:t>
            </a:r>
            <a:r>
              <a:rPr lang="ko-KR" altLang="en-US" sz="1200" dirty="0" err="1" smtClean="0">
                <a:solidFill>
                  <a:schemeClr val="tx1"/>
                </a:solidFill>
              </a:rPr>
              <a:t>일본국</a:t>
            </a:r>
            <a:r>
              <a:rPr lang="ko-KR" altLang="en-US" sz="1200" dirty="0" smtClean="0">
                <a:solidFill>
                  <a:schemeClr val="tx1"/>
                </a:solidFill>
              </a:rPr>
              <a:t> 헌법에서는 국민주권이 명기되어 있다</a:t>
            </a:r>
            <a:r>
              <a:rPr lang="en-US" altLang="ko-KR" sz="1200" dirty="0" smtClean="0">
                <a:solidFill>
                  <a:schemeClr val="tx1"/>
                </a:solidFill>
              </a:rPr>
              <a:t>. </a:t>
            </a:r>
            <a:r>
              <a:rPr lang="ko-KR" altLang="en-US" sz="1200" dirty="0" smtClean="0">
                <a:solidFill>
                  <a:schemeClr val="tx1"/>
                </a:solidFill>
              </a:rPr>
              <a:t>현행 헌법에 의하면 천황은 </a:t>
            </a:r>
            <a:r>
              <a:rPr lang="en-US" altLang="ko-KR" sz="1200" dirty="0" smtClean="0">
                <a:solidFill>
                  <a:schemeClr val="tx1"/>
                </a:solidFill>
              </a:rPr>
              <a:t>"</a:t>
            </a:r>
            <a:r>
              <a:rPr lang="ko-KR" altLang="en-US" sz="1200" dirty="0" err="1" smtClean="0">
                <a:solidFill>
                  <a:schemeClr val="tx1"/>
                </a:solidFill>
              </a:rPr>
              <a:t>일본국</a:t>
            </a:r>
            <a:r>
              <a:rPr lang="ko-KR" altLang="en-US" sz="1200" dirty="0" smtClean="0">
                <a:solidFill>
                  <a:schemeClr val="tx1"/>
                </a:solidFill>
              </a:rPr>
              <a:t> 및 일본 국민의 통합의 상징</a:t>
            </a:r>
            <a:r>
              <a:rPr lang="en-US" altLang="ko-KR" sz="1200" dirty="0" smtClean="0">
                <a:solidFill>
                  <a:schemeClr val="tx1"/>
                </a:solidFill>
              </a:rPr>
              <a:t>"</a:t>
            </a:r>
            <a:r>
              <a:rPr lang="ko-KR" altLang="en-US" sz="1200" dirty="0" smtClean="0">
                <a:solidFill>
                  <a:schemeClr val="tx1"/>
                </a:solidFill>
              </a:rPr>
              <a:t>으로 기능할 뿐 국정 참여의 권한은 부정되며</a:t>
            </a:r>
            <a:r>
              <a:rPr lang="en-US" altLang="ko-KR" sz="1200" dirty="0" smtClean="0">
                <a:solidFill>
                  <a:schemeClr val="tx1"/>
                </a:solidFill>
              </a:rPr>
              <a:t>, </a:t>
            </a:r>
            <a:r>
              <a:rPr lang="ko-KR" altLang="en-US" sz="1200" dirty="0" smtClean="0">
                <a:solidFill>
                  <a:schemeClr val="tx1"/>
                </a:solidFill>
              </a:rPr>
              <a:t>내각의 조언과 승인에 의해 정해진 국사행위만을 행할 수 있게 되어 있다</a:t>
            </a:r>
            <a:r>
              <a:rPr lang="en-US" altLang="ko-KR" sz="1200" dirty="0" smtClean="0">
                <a:solidFill>
                  <a:schemeClr val="tx1"/>
                </a:solidFill>
              </a:rPr>
              <a:t>.</a:t>
            </a:r>
            <a:endParaRPr lang="ko-KR" altLang="en-US" sz="1200" dirty="0" smtClean="0">
              <a:solidFill>
                <a:schemeClr val="tx1"/>
              </a:solidFill>
            </a:endParaRPr>
          </a:p>
          <a:p>
            <a:pPr fontAlgn="base"/>
            <a:r>
              <a:rPr lang="ko-KR" altLang="en-US" sz="1200" dirty="0" err="1" smtClean="0">
                <a:solidFill>
                  <a:schemeClr val="tx1"/>
                </a:solidFill>
              </a:rPr>
              <a:t>일본국</a:t>
            </a:r>
            <a:r>
              <a:rPr lang="ko-KR" altLang="en-US" sz="1200" dirty="0" smtClean="0">
                <a:solidFill>
                  <a:schemeClr val="tx1"/>
                </a:solidFill>
              </a:rPr>
              <a:t> 헌법의 기본원칙은 국민주권</a:t>
            </a:r>
            <a:r>
              <a:rPr lang="en-US" altLang="ko-KR" sz="1200" dirty="0" smtClean="0">
                <a:solidFill>
                  <a:schemeClr val="tx1"/>
                </a:solidFill>
              </a:rPr>
              <a:t>, </a:t>
            </a:r>
            <a:r>
              <a:rPr lang="ko-KR" altLang="en-US" sz="1200" dirty="0" smtClean="0">
                <a:solidFill>
                  <a:schemeClr val="tx1"/>
                </a:solidFill>
              </a:rPr>
              <a:t>평화주의</a:t>
            </a:r>
            <a:r>
              <a:rPr lang="en-US" altLang="ko-KR" sz="1200" dirty="0" smtClean="0">
                <a:solidFill>
                  <a:schemeClr val="tx1"/>
                </a:solidFill>
              </a:rPr>
              <a:t>, </a:t>
            </a:r>
            <a:r>
              <a:rPr lang="ko-KR" altLang="en-US" sz="1200" dirty="0" smtClean="0">
                <a:solidFill>
                  <a:schemeClr val="tx1"/>
                </a:solidFill>
              </a:rPr>
              <a:t>기본적 인권의 중시라는 </a:t>
            </a:r>
            <a:r>
              <a:rPr lang="en-US" altLang="ko-KR" sz="1200" dirty="0" smtClean="0">
                <a:solidFill>
                  <a:schemeClr val="tx1"/>
                </a:solidFill>
              </a:rPr>
              <a:t>3</a:t>
            </a:r>
            <a:r>
              <a:rPr lang="ko-KR" altLang="en-US" sz="1200" dirty="0" smtClean="0">
                <a:solidFill>
                  <a:schemeClr val="tx1"/>
                </a:solidFill>
              </a:rPr>
              <a:t>가지 내용으로 요약할 수 있는데</a:t>
            </a:r>
            <a:r>
              <a:rPr lang="en-US" altLang="ko-KR" sz="1200" dirty="0" smtClean="0">
                <a:solidFill>
                  <a:schemeClr val="tx1"/>
                </a:solidFill>
              </a:rPr>
              <a:t>, </a:t>
            </a:r>
            <a:r>
              <a:rPr lang="ko-KR" altLang="en-US" sz="1200" dirty="0" err="1" smtClean="0">
                <a:solidFill>
                  <a:schemeClr val="tx1"/>
                </a:solidFill>
              </a:rPr>
              <a:t>그중</a:t>
            </a:r>
            <a:r>
              <a:rPr lang="ko-KR" altLang="en-US" sz="1200" dirty="0" smtClean="0">
                <a:solidFill>
                  <a:schemeClr val="tx1"/>
                </a:solidFill>
              </a:rPr>
              <a:t> 특징적인 것이 헌법 제</a:t>
            </a:r>
            <a:r>
              <a:rPr lang="en-US" altLang="ko-KR" sz="1200" dirty="0" smtClean="0">
                <a:solidFill>
                  <a:schemeClr val="tx1"/>
                </a:solidFill>
              </a:rPr>
              <a:t>9</a:t>
            </a:r>
            <a:r>
              <a:rPr lang="ko-KR" altLang="en-US" sz="1200" dirty="0" smtClean="0">
                <a:solidFill>
                  <a:schemeClr val="tx1"/>
                </a:solidFill>
              </a:rPr>
              <a:t>조의 평화주의 조항이다</a:t>
            </a:r>
            <a:r>
              <a:rPr lang="en-US" altLang="ko-KR" sz="1200" dirty="0" smtClean="0">
                <a:solidFill>
                  <a:schemeClr val="tx1"/>
                </a:solidFill>
              </a:rPr>
              <a:t>. </a:t>
            </a:r>
            <a:r>
              <a:rPr lang="ko-KR" altLang="en-US" sz="1200" dirty="0" smtClean="0">
                <a:solidFill>
                  <a:schemeClr val="tx1"/>
                </a:solidFill>
              </a:rPr>
              <a:t>즉 전쟁의 포기</a:t>
            </a:r>
            <a:r>
              <a:rPr lang="en-US" altLang="ko-KR" sz="1200" dirty="0" smtClean="0">
                <a:solidFill>
                  <a:schemeClr val="tx1"/>
                </a:solidFill>
              </a:rPr>
              <a:t>, </a:t>
            </a:r>
            <a:r>
              <a:rPr lang="ko-KR" altLang="en-US" sz="1200" dirty="0" smtClean="0">
                <a:solidFill>
                  <a:schemeClr val="tx1"/>
                </a:solidFill>
              </a:rPr>
              <a:t>전력 보유 금지</a:t>
            </a:r>
            <a:r>
              <a:rPr lang="en-US" altLang="ko-KR" sz="1200" dirty="0" smtClean="0">
                <a:solidFill>
                  <a:schemeClr val="tx1"/>
                </a:solidFill>
              </a:rPr>
              <a:t>, </a:t>
            </a:r>
            <a:r>
              <a:rPr lang="ko-KR" altLang="en-US" sz="1200" dirty="0" smtClean="0">
                <a:solidFill>
                  <a:schemeClr val="tx1"/>
                </a:solidFill>
              </a:rPr>
              <a:t>교전권의 부인으로 요약되는 </a:t>
            </a:r>
            <a:r>
              <a:rPr lang="ko-KR" altLang="en-US" sz="1200" dirty="0" err="1" smtClean="0">
                <a:solidFill>
                  <a:schemeClr val="tx1"/>
                </a:solidFill>
              </a:rPr>
              <a:t>일본국</a:t>
            </a:r>
            <a:r>
              <a:rPr lang="ko-KR" altLang="en-US" sz="1200" dirty="0" smtClean="0">
                <a:solidFill>
                  <a:schemeClr val="tx1"/>
                </a:solidFill>
              </a:rPr>
              <a:t> 헌법의 평화주의는 세계적으로 그 예를 찾아보기 힘든 내용이다</a:t>
            </a:r>
            <a:r>
              <a:rPr lang="en-US" altLang="ko-KR" sz="1200" dirty="0" smtClean="0">
                <a:solidFill>
                  <a:schemeClr val="tx1"/>
                </a:solidFill>
              </a:rPr>
              <a:t>. </a:t>
            </a:r>
            <a:r>
              <a:rPr lang="ko-KR" altLang="en-US" sz="1200" dirty="0" err="1" smtClean="0">
                <a:solidFill>
                  <a:schemeClr val="tx1"/>
                </a:solidFill>
              </a:rPr>
              <a:t>일본국</a:t>
            </a:r>
            <a:r>
              <a:rPr lang="ko-KR" altLang="en-US" sz="1200" dirty="0" smtClean="0">
                <a:solidFill>
                  <a:schemeClr val="tx1"/>
                </a:solidFill>
              </a:rPr>
              <a:t> 헌법의 평화주의는 헌법 전문과 제</a:t>
            </a:r>
            <a:r>
              <a:rPr lang="en-US" altLang="ko-KR" sz="1200" dirty="0" smtClean="0">
                <a:solidFill>
                  <a:schemeClr val="tx1"/>
                </a:solidFill>
              </a:rPr>
              <a:t>2</a:t>
            </a:r>
            <a:r>
              <a:rPr lang="ko-KR" altLang="en-US" sz="1200" dirty="0" smtClean="0">
                <a:solidFill>
                  <a:schemeClr val="tx1"/>
                </a:solidFill>
              </a:rPr>
              <a:t>장 제</a:t>
            </a:r>
            <a:r>
              <a:rPr lang="en-US" altLang="ko-KR" sz="1200" dirty="0" smtClean="0">
                <a:solidFill>
                  <a:schemeClr val="tx1"/>
                </a:solidFill>
              </a:rPr>
              <a:t>9</a:t>
            </a:r>
            <a:r>
              <a:rPr lang="ko-KR" altLang="en-US" sz="1200" dirty="0" smtClean="0">
                <a:solidFill>
                  <a:schemeClr val="tx1"/>
                </a:solidFill>
              </a:rPr>
              <a:t>조에 명시되어 있다</a:t>
            </a:r>
            <a:r>
              <a:rPr lang="en-US" altLang="ko-KR" sz="1200" dirty="0" smtClean="0">
                <a:solidFill>
                  <a:schemeClr val="tx1"/>
                </a:solidFill>
              </a:rPr>
              <a:t>. </a:t>
            </a:r>
            <a:r>
              <a:rPr lang="ko-KR" altLang="en-US" sz="1200" dirty="0" smtClean="0">
                <a:solidFill>
                  <a:schemeClr val="tx1"/>
                </a:solidFill>
              </a:rPr>
              <a:t>즉 </a:t>
            </a:r>
            <a:r>
              <a:rPr lang="ko-KR" altLang="en-US" sz="1200" dirty="0" err="1" smtClean="0">
                <a:solidFill>
                  <a:schemeClr val="tx1"/>
                </a:solidFill>
              </a:rPr>
              <a:t>일본국</a:t>
            </a:r>
            <a:r>
              <a:rPr lang="ko-KR" altLang="en-US" sz="1200" dirty="0" smtClean="0">
                <a:solidFill>
                  <a:schemeClr val="tx1"/>
                </a:solidFill>
              </a:rPr>
              <a:t> 헌법 제</a:t>
            </a:r>
            <a:r>
              <a:rPr lang="en-US" altLang="ko-KR" sz="1200" dirty="0" smtClean="0">
                <a:solidFill>
                  <a:schemeClr val="tx1"/>
                </a:solidFill>
              </a:rPr>
              <a:t>9</a:t>
            </a:r>
            <a:r>
              <a:rPr lang="ko-KR" altLang="en-US" sz="1200" dirty="0" smtClean="0">
                <a:solidFill>
                  <a:schemeClr val="tx1"/>
                </a:solidFill>
              </a:rPr>
              <a:t>조에는 ① 일본 국민은 정의와 질서를 기조로 하는 국제평화를 성실하게 희구하여 국권의 발동인 전쟁과 무력에 의한 위협 또는 무력의 행사는 국제분쟁을 해결하는 수단으로는 영원히 이것을 포기한다</a:t>
            </a:r>
            <a:r>
              <a:rPr lang="en-US" altLang="ko-KR" sz="1200" dirty="0" smtClean="0">
                <a:solidFill>
                  <a:schemeClr val="tx1"/>
                </a:solidFill>
              </a:rPr>
              <a:t>. </a:t>
            </a:r>
            <a:r>
              <a:rPr lang="ko-KR" altLang="en-US" sz="1200" dirty="0" smtClean="0">
                <a:solidFill>
                  <a:schemeClr val="tx1"/>
                </a:solidFill>
              </a:rPr>
              <a:t>② 전항의 목적을 달성하기 위해 육</a:t>
            </a:r>
            <a:r>
              <a:rPr lang="en-US" altLang="ko-KR" sz="1200" dirty="0" smtClean="0">
                <a:solidFill>
                  <a:schemeClr val="tx1"/>
                </a:solidFill>
              </a:rPr>
              <a:t>·</a:t>
            </a:r>
            <a:r>
              <a:rPr lang="ko-KR" altLang="en-US" sz="1200" dirty="0" smtClean="0">
                <a:solidFill>
                  <a:schemeClr val="tx1"/>
                </a:solidFill>
              </a:rPr>
              <a:t>해</a:t>
            </a:r>
            <a:r>
              <a:rPr lang="en-US" altLang="ko-KR" sz="1200" dirty="0" smtClean="0">
                <a:solidFill>
                  <a:schemeClr val="tx1"/>
                </a:solidFill>
              </a:rPr>
              <a:t>·</a:t>
            </a:r>
            <a:r>
              <a:rPr lang="ko-KR" altLang="en-US" sz="1200" dirty="0" smtClean="0">
                <a:solidFill>
                  <a:schemeClr val="tx1"/>
                </a:solidFill>
              </a:rPr>
              <a:t>공군 및 기타 전력을 보유하지 않는다</a:t>
            </a:r>
            <a:r>
              <a:rPr lang="en-US" altLang="ko-KR" sz="1200" dirty="0" smtClean="0">
                <a:solidFill>
                  <a:schemeClr val="tx1"/>
                </a:solidFill>
              </a:rPr>
              <a:t>. </a:t>
            </a:r>
            <a:r>
              <a:rPr lang="ko-KR" altLang="en-US" sz="1200" dirty="0" smtClean="0">
                <a:solidFill>
                  <a:schemeClr val="tx1"/>
                </a:solidFill>
              </a:rPr>
              <a:t>국가의 교전권은 인정하지 않는다고 규정되어 있다</a:t>
            </a:r>
            <a:r>
              <a:rPr lang="en-US" altLang="ko-KR" sz="1200" dirty="0" smtClean="0">
                <a:solidFill>
                  <a:schemeClr val="tx1"/>
                </a:solidFill>
              </a:rPr>
              <a:t>.</a:t>
            </a:r>
            <a:endParaRPr lang="ko-KR" altLang="en-US" sz="1200" dirty="0" smtClean="0">
              <a:solidFill>
                <a:schemeClr val="tx1"/>
              </a:solidFill>
            </a:endParaRPr>
          </a:p>
          <a:p>
            <a:pPr fontAlgn="base"/>
            <a:r>
              <a:rPr lang="ko-KR" altLang="en-US" sz="1200" dirty="0" smtClean="0">
                <a:solidFill>
                  <a:schemeClr val="tx1"/>
                </a:solidFill>
              </a:rPr>
              <a:t>위가 일본의 헌법 내용이다</a:t>
            </a:r>
            <a:r>
              <a:rPr lang="en-US" altLang="ko-KR" sz="1200" dirty="0" smtClean="0">
                <a:solidFill>
                  <a:schemeClr val="tx1"/>
                </a:solidFill>
              </a:rPr>
              <a:t>.</a:t>
            </a:r>
            <a:endParaRPr lang="ko-KR" altLang="en-US" sz="1200" dirty="0" smtClean="0">
              <a:solidFill>
                <a:schemeClr val="tx1"/>
              </a:solidFill>
            </a:endParaRPr>
          </a:p>
          <a:p>
            <a:pPr fontAlgn="base"/>
            <a:r>
              <a:rPr lang="ko-KR" altLang="en-US" sz="1200" dirty="0" smtClean="0">
                <a:solidFill>
                  <a:schemeClr val="tx1"/>
                </a:solidFill>
              </a:rPr>
              <a:t>이러한 </a:t>
            </a:r>
            <a:r>
              <a:rPr lang="ko-KR" altLang="en-US" sz="1200" dirty="0" err="1" smtClean="0">
                <a:solidFill>
                  <a:schemeClr val="tx1"/>
                </a:solidFill>
              </a:rPr>
              <a:t>일본국</a:t>
            </a:r>
            <a:r>
              <a:rPr lang="ko-KR" altLang="en-US" sz="1200" dirty="0" smtClean="0">
                <a:solidFill>
                  <a:schemeClr val="tx1"/>
                </a:solidFill>
              </a:rPr>
              <a:t> 헌법의 평화주의 원칙은 일본의 주변국에 대한 침략행위를 두 번 다시 허용하지 않겠다는 </a:t>
            </a:r>
            <a:r>
              <a:rPr lang="en-US" altLang="ko-KR" sz="1200" dirty="0" smtClean="0">
                <a:solidFill>
                  <a:schemeClr val="tx1"/>
                </a:solidFill>
              </a:rPr>
              <a:t>GHQ</a:t>
            </a:r>
            <a:r>
              <a:rPr lang="ko-KR" altLang="en-US" sz="1200" dirty="0" smtClean="0">
                <a:solidFill>
                  <a:schemeClr val="tx1"/>
                </a:solidFill>
              </a:rPr>
              <a:t>의 의지</a:t>
            </a:r>
            <a:r>
              <a:rPr lang="en-US" altLang="ko-KR" sz="1200" dirty="0" smtClean="0">
                <a:solidFill>
                  <a:schemeClr val="tx1"/>
                </a:solidFill>
              </a:rPr>
              <a:t>(</a:t>
            </a:r>
            <a:r>
              <a:rPr lang="ko-KR" altLang="en-US" sz="1200" dirty="0" smtClean="0">
                <a:solidFill>
                  <a:schemeClr val="tx1"/>
                </a:solidFill>
              </a:rPr>
              <a:t>미국의 의지라고 할 수 있다</a:t>
            </a:r>
            <a:r>
              <a:rPr lang="en-US" altLang="ko-KR" sz="1200" dirty="0" smtClean="0">
                <a:solidFill>
                  <a:schemeClr val="tx1"/>
                </a:solidFill>
              </a:rPr>
              <a:t>)</a:t>
            </a:r>
            <a:r>
              <a:rPr lang="ko-KR" altLang="en-US" sz="1200" dirty="0" smtClean="0">
                <a:solidFill>
                  <a:schemeClr val="tx1"/>
                </a:solidFill>
              </a:rPr>
              <a:t>가 강하게 반영된 결과이다</a:t>
            </a:r>
            <a:r>
              <a:rPr lang="en-US" altLang="ko-KR" sz="1200" dirty="0" smtClean="0">
                <a:solidFill>
                  <a:schemeClr val="tx1"/>
                </a:solidFill>
              </a:rPr>
              <a:t>. </a:t>
            </a:r>
            <a:r>
              <a:rPr lang="ko-KR" altLang="en-US" sz="1200" dirty="0" smtClean="0">
                <a:solidFill>
                  <a:schemeClr val="tx1"/>
                </a:solidFill>
              </a:rPr>
              <a:t>전쟁 포기를 위한 방법을 구체화한 것이 전력을 보유하지 않겠다는 것과 교전권의 부인 조항인데</a:t>
            </a:r>
            <a:r>
              <a:rPr lang="en-US" altLang="ko-KR" sz="1200" dirty="0" smtClean="0">
                <a:solidFill>
                  <a:schemeClr val="tx1"/>
                </a:solidFill>
              </a:rPr>
              <a:t>, </a:t>
            </a:r>
            <a:r>
              <a:rPr lang="ko-KR" altLang="en-US" sz="1200" dirty="0" smtClean="0">
                <a:solidFill>
                  <a:schemeClr val="tx1"/>
                </a:solidFill>
              </a:rPr>
              <a:t>최초에 이 헌법조항의 취지는 자위전쟁이나 자위력조차도 인정하지 않는다는 것이었다</a:t>
            </a:r>
            <a:r>
              <a:rPr lang="en-US" altLang="ko-KR" sz="1200" dirty="0" smtClean="0">
                <a:solidFill>
                  <a:schemeClr val="tx1"/>
                </a:solidFill>
              </a:rPr>
              <a:t>.</a:t>
            </a:r>
            <a:endParaRPr lang="ko-KR" altLang="en-US" sz="1200" dirty="0">
              <a:solidFill>
                <a:schemeClr val="tx1"/>
              </a:solidFill>
            </a:endParaRPr>
          </a:p>
        </p:txBody>
      </p:sp>
      <p:sp>
        <p:nvSpPr>
          <p:cNvPr id="10" name="제목 1"/>
          <p:cNvSpPr txBox="1">
            <a:spLocks/>
          </p:cNvSpPr>
          <p:nvPr/>
        </p:nvSpPr>
        <p:spPr>
          <a:xfrm>
            <a:off x="755576" y="1052736"/>
            <a:ext cx="7886328" cy="553998"/>
          </a:xfrm>
          <a:prstGeom prst="rect">
            <a:avLst/>
          </a:prstGeom>
          <a:noFill/>
        </p:spPr>
        <p:txBody>
          <a:bodyPr vert="horz" wrap="square" anchor="ctr">
            <a:sp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1" hangingPunct="1">
              <a:lnSpc>
                <a:spcPct val="100000"/>
              </a:lnSpc>
              <a:spcBef>
                <a:spcPct val="0"/>
              </a:spcBef>
              <a:spcAft>
                <a:spcPts val="0"/>
              </a:spcAft>
              <a:buClrTx/>
              <a:buSzTx/>
              <a:buFontTx/>
              <a:buNone/>
              <a:tabLst/>
              <a:defRPr/>
            </a:pPr>
            <a:r>
              <a:rPr lang="ko-KR" altLang="en-US" sz="3000" b="1" dirty="0" smtClean="0">
                <a:ln w="6350">
                  <a:noFill/>
                </a:ln>
                <a:latin typeface="+mj-lt"/>
                <a:ea typeface="+mj-ea"/>
                <a:cs typeface="+mj-cs"/>
              </a:rPr>
              <a:t>평화 헌법</a:t>
            </a:r>
            <a:endParaRPr kumimoji="0" lang="ko-KR" altLang="en-US" sz="3000" b="1" i="0" u="none" strike="noStrike" kern="1200" cap="none" spc="0" normalizeH="0" baseline="0" noProof="0" dirty="0">
              <a:ln w="6350">
                <a:noFill/>
              </a:ln>
              <a:uLnTx/>
              <a:uFillTx/>
              <a:latin typeface="+mj-lt"/>
              <a:ea typeface="+mj-ea"/>
              <a:cs typeface="+mj-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ko-KR" altLang="en-US" sz="1600" dirty="0" smtClean="0">
                <a:latin typeface="HY중고딕" pitchFamily="18" charset="-127"/>
                <a:ea typeface="HY중고딕" pitchFamily="18" charset="-127"/>
              </a:rPr>
              <a:t>일본의 패전과 미군정 통치</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76999"/>
          </a:xfrm>
          <a:prstGeom prst="rect">
            <a:avLst/>
          </a:prstGeom>
          <a:noFill/>
        </p:spPr>
        <p:txBody>
          <a:bodyPr wrap="square" rtlCol="0">
            <a:spAutoFit/>
          </a:bodyPr>
          <a:lstStyle/>
          <a:p>
            <a:pPr lvl="0"/>
            <a:r>
              <a:rPr lang="ko-KR" altLang="en-US" sz="1200" dirty="0" err="1" smtClean="0"/>
              <a:t>패전후</a:t>
            </a:r>
            <a:r>
              <a:rPr lang="ko-KR" altLang="en-US" sz="1200" dirty="0" smtClean="0"/>
              <a:t> 일본의 성장</a:t>
            </a:r>
            <a:endParaRPr lang="ko-KR" altLang="en-US" sz="1200" dirty="0"/>
          </a:p>
        </p:txBody>
      </p:sp>
      <p:sp>
        <p:nvSpPr>
          <p:cNvPr id="8" name="모서리가 둥근 직사각형 7"/>
          <p:cNvSpPr/>
          <p:nvPr/>
        </p:nvSpPr>
        <p:spPr>
          <a:xfrm>
            <a:off x="467544" y="764704"/>
            <a:ext cx="8424936" cy="5904656"/>
          </a:xfrm>
          <a:prstGeom prst="roundRect">
            <a:avLst>
              <a:gd name="adj" fmla="val 3688"/>
            </a:avLst>
          </a:prstGeom>
          <a:blipFill>
            <a:blip r:embed="rId2" cstate="print"/>
            <a:stretch>
              <a:fillRect/>
            </a:stretch>
          </a:blip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3923928" y="1916832"/>
            <a:ext cx="4824536" cy="4608512"/>
          </a:xfrm>
          <a:prstGeom prst="rect">
            <a:avLst/>
          </a:prstGeom>
          <a:solidFill>
            <a:schemeClr val="bg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altLang="ko-KR" sz="1200" dirty="0" smtClean="0">
                <a:solidFill>
                  <a:schemeClr val="tx1"/>
                </a:solidFill>
              </a:rPr>
              <a:t>1950</a:t>
            </a:r>
            <a:r>
              <a:rPr lang="ko-KR" altLang="en-US" sz="1200" dirty="0" smtClean="0">
                <a:solidFill>
                  <a:schemeClr val="tx1"/>
                </a:solidFill>
              </a:rPr>
              <a:t>년 </a:t>
            </a:r>
            <a:r>
              <a:rPr lang="en-US" altLang="ko-KR" sz="1200" dirty="0" smtClean="0">
                <a:solidFill>
                  <a:schemeClr val="tx1"/>
                </a:solidFill>
              </a:rPr>
              <a:t>6</a:t>
            </a:r>
            <a:r>
              <a:rPr lang="ko-KR" altLang="en-US" sz="1200" dirty="0" smtClean="0">
                <a:solidFill>
                  <a:schemeClr val="tx1"/>
                </a:solidFill>
              </a:rPr>
              <a:t>월 </a:t>
            </a:r>
            <a:r>
              <a:rPr lang="en-US" altLang="ko-KR" sz="1200" dirty="0" smtClean="0">
                <a:solidFill>
                  <a:schemeClr val="tx1"/>
                </a:solidFill>
              </a:rPr>
              <a:t>25</a:t>
            </a:r>
            <a:r>
              <a:rPr lang="ko-KR" altLang="en-US" sz="1200" dirty="0" smtClean="0">
                <a:solidFill>
                  <a:schemeClr val="tx1"/>
                </a:solidFill>
              </a:rPr>
              <a:t>일 한국전쟁이 팡하고 터졌을 때 요시다 </a:t>
            </a:r>
            <a:r>
              <a:rPr lang="ko-KR" altLang="en-US" sz="1200" dirty="0" err="1" smtClean="0">
                <a:solidFill>
                  <a:schemeClr val="tx1"/>
                </a:solidFill>
              </a:rPr>
              <a:t>시게루</a:t>
            </a:r>
            <a:r>
              <a:rPr lang="en-US" altLang="ko-KR" sz="1200" dirty="0" smtClean="0">
                <a:solidFill>
                  <a:schemeClr val="tx1"/>
                </a:solidFill>
              </a:rPr>
              <a:t>(</a:t>
            </a:r>
            <a:r>
              <a:rPr lang="ko-KR" altLang="en-US" sz="1200" dirty="0" smtClean="0">
                <a:solidFill>
                  <a:schemeClr val="tx1"/>
                </a:solidFill>
              </a:rPr>
              <a:t>한국 </a:t>
            </a:r>
            <a:r>
              <a:rPr lang="ko-KR" altLang="en-US" sz="1200" dirty="0" err="1" smtClean="0">
                <a:solidFill>
                  <a:schemeClr val="tx1"/>
                </a:solidFill>
              </a:rPr>
              <a:t>전쟁시</a:t>
            </a:r>
            <a:r>
              <a:rPr lang="ko-KR" altLang="en-US" sz="1200" dirty="0" smtClean="0">
                <a:solidFill>
                  <a:schemeClr val="tx1"/>
                </a:solidFill>
              </a:rPr>
              <a:t> 수상</a:t>
            </a:r>
            <a:r>
              <a:rPr lang="en-US" altLang="ko-KR" sz="1200" dirty="0" smtClean="0">
                <a:solidFill>
                  <a:schemeClr val="tx1"/>
                </a:solidFill>
              </a:rPr>
              <a:t>).“</a:t>
            </a:r>
            <a:r>
              <a:rPr lang="ko-KR" altLang="en-US" sz="1200" dirty="0" smtClean="0">
                <a:solidFill>
                  <a:schemeClr val="tx1"/>
                </a:solidFill>
              </a:rPr>
              <a:t>됐다 이제 일본을 살았다 </a:t>
            </a:r>
            <a:r>
              <a:rPr lang="en-US" altLang="ko-KR" sz="1200" dirty="0" smtClean="0">
                <a:solidFill>
                  <a:schemeClr val="tx1"/>
                </a:solidFill>
              </a:rPr>
              <a:t>“</a:t>
            </a:r>
            <a:r>
              <a:rPr lang="ko-KR" altLang="en-US" sz="1200" dirty="0" smtClean="0">
                <a:solidFill>
                  <a:schemeClr val="tx1"/>
                </a:solidFill>
              </a:rPr>
              <a:t>하고 박수를 친 걸로 유명</a:t>
            </a:r>
            <a:endParaRPr lang="en-US" altLang="ko-KR" sz="1200" dirty="0" smtClean="0">
              <a:solidFill>
                <a:schemeClr val="tx1"/>
              </a:solidFill>
            </a:endParaRPr>
          </a:p>
          <a:p>
            <a:pPr fontAlgn="base"/>
            <a:endParaRPr lang="en-US" altLang="ko-KR" sz="1200" dirty="0" smtClean="0">
              <a:solidFill>
                <a:schemeClr val="tx1"/>
              </a:solidFill>
            </a:endParaRPr>
          </a:p>
          <a:p>
            <a:pPr fontAlgn="base"/>
            <a:r>
              <a:rPr lang="ko-KR" altLang="en-US" sz="1200" dirty="0" smtClean="0">
                <a:solidFill>
                  <a:schemeClr val="tx1"/>
                </a:solidFill>
              </a:rPr>
              <a:t>본토가 머나먼 태평양 건너에 있는 미국은 한국에 물자를 공급하기 위해선 일본의 공장을 가동할 수 밖에는 없었다</a:t>
            </a:r>
            <a:r>
              <a:rPr lang="en-US" altLang="ko-KR" sz="1200" dirty="0" smtClean="0">
                <a:solidFill>
                  <a:schemeClr val="tx1"/>
                </a:solidFill>
              </a:rPr>
              <a:t>. </a:t>
            </a:r>
            <a:r>
              <a:rPr lang="ko-KR" altLang="en-US" sz="1200" dirty="0" smtClean="0">
                <a:solidFill>
                  <a:schemeClr val="tx1"/>
                </a:solidFill>
              </a:rPr>
              <a:t>일본은 전쟁을 치른 지 얼마 되지 않아 군수물자를 보급하기 위한 공장들이 많았고 일본만한 보급 기지가 없었기에 미군은 일단 급한 불부터 끄자는 생각으로 한국전쟁을 치를 물자를 일본에서 구하게 된다</a:t>
            </a:r>
            <a:r>
              <a:rPr lang="en-US" altLang="ko-KR" sz="1200" dirty="0" smtClean="0">
                <a:solidFill>
                  <a:schemeClr val="tx1"/>
                </a:solidFill>
              </a:rPr>
              <a:t>. </a:t>
            </a:r>
            <a:r>
              <a:rPr lang="ko-KR" altLang="en-US" sz="1200" dirty="0" smtClean="0">
                <a:solidFill>
                  <a:schemeClr val="tx1"/>
                </a:solidFill>
              </a:rPr>
              <a:t>그로 인해 일본은 한국전쟁 특수를 누린다</a:t>
            </a:r>
            <a:r>
              <a:rPr lang="en-US" altLang="ko-KR" sz="1200" dirty="0" smtClean="0">
                <a:solidFill>
                  <a:schemeClr val="tx1"/>
                </a:solidFill>
              </a:rPr>
              <a:t>. </a:t>
            </a:r>
            <a:r>
              <a:rPr lang="ko-KR" altLang="en-US" sz="1200" dirty="0" smtClean="0">
                <a:solidFill>
                  <a:schemeClr val="tx1"/>
                </a:solidFill>
              </a:rPr>
              <a:t>전쟁은 강 건너 불구경하는 나라가 젤 큰 이익을 본다는 건 미국은 이미 경험으로 알고 있었다</a:t>
            </a:r>
            <a:r>
              <a:rPr lang="en-US" altLang="ko-KR" sz="1200" dirty="0" smtClean="0">
                <a:solidFill>
                  <a:schemeClr val="tx1"/>
                </a:solidFill>
              </a:rPr>
              <a:t>. </a:t>
            </a:r>
            <a:r>
              <a:rPr lang="ko-KR" altLang="en-US" sz="1200" dirty="0" smtClean="0">
                <a:solidFill>
                  <a:schemeClr val="tx1"/>
                </a:solidFill>
              </a:rPr>
              <a:t>하지만 어쩔 수 없었다</a:t>
            </a:r>
            <a:r>
              <a:rPr lang="en-US" altLang="ko-KR" sz="1200" dirty="0" smtClean="0">
                <a:solidFill>
                  <a:schemeClr val="tx1"/>
                </a:solidFill>
              </a:rPr>
              <a:t>. </a:t>
            </a:r>
            <a:r>
              <a:rPr lang="ko-KR" altLang="en-US" sz="1200" dirty="0" smtClean="0">
                <a:solidFill>
                  <a:schemeClr val="tx1"/>
                </a:solidFill>
              </a:rPr>
              <a:t>미국 입장에서 남한 일본을 중심으로 한 자본주의 진영을 소련에게 빼앗기면 자칫 잘못하면 동 아시아 전체가 사회주의화 될 가능성을 무시할 수 없었다</a:t>
            </a:r>
            <a:r>
              <a:rPr lang="en-US" altLang="ko-KR" sz="1200" dirty="0" smtClean="0">
                <a:solidFill>
                  <a:schemeClr val="tx1"/>
                </a:solidFill>
              </a:rPr>
              <a:t>. </a:t>
            </a:r>
            <a:r>
              <a:rPr lang="ko-KR" altLang="en-US" sz="1200" dirty="0" smtClean="0">
                <a:solidFill>
                  <a:schemeClr val="tx1"/>
                </a:solidFill>
              </a:rPr>
              <a:t>미군의 특수에 의한 외화 수입</a:t>
            </a:r>
            <a:r>
              <a:rPr lang="en-US" altLang="ko-KR" sz="1200" dirty="0" smtClean="0">
                <a:solidFill>
                  <a:schemeClr val="tx1"/>
                </a:solidFill>
              </a:rPr>
              <a:t>(</a:t>
            </a:r>
            <a:r>
              <a:rPr lang="ko-KR" altLang="en-US" sz="1200" dirty="0" smtClean="0">
                <a:solidFill>
                  <a:schemeClr val="tx1"/>
                </a:solidFill>
              </a:rPr>
              <a:t>收入</a:t>
            </a:r>
            <a:r>
              <a:rPr lang="en-US" altLang="ko-KR" sz="1200" dirty="0" smtClean="0">
                <a:solidFill>
                  <a:schemeClr val="tx1"/>
                </a:solidFill>
              </a:rPr>
              <a:t>)</a:t>
            </a:r>
            <a:r>
              <a:rPr lang="ko-KR" altLang="en-US" sz="1200" dirty="0" smtClean="0">
                <a:solidFill>
                  <a:schemeClr val="tx1"/>
                </a:solidFill>
              </a:rPr>
              <a:t>은 실로 커서 일본의 국제수지는 수출증가와 특수에 의해 단번에 개선되었고</a:t>
            </a:r>
            <a:r>
              <a:rPr lang="en-US" altLang="ko-KR" sz="1200" dirty="0" smtClean="0">
                <a:solidFill>
                  <a:schemeClr val="tx1"/>
                </a:solidFill>
              </a:rPr>
              <a:t>, </a:t>
            </a:r>
            <a:r>
              <a:rPr lang="ko-KR" altLang="en-US" sz="1200" dirty="0" smtClean="0">
                <a:solidFill>
                  <a:schemeClr val="tx1"/>
                </a:solidFill>
              </a:rPr>
              <a:t>이로 인해 연간 </a:t>
            </a:r>
            <a:r>
              <a:rPr lang="en-US" altLang="ko-KR" sz="1200" dirty="0" smtClean="0">
                <a:solidFill>
                  <a:schemeClr val="tx1"/>
                </a:solidFill>
              </a:rPr>
              <a:t>20</a:t>
            </a:r>
            <a:r>
              <a:rPr lang="ko-KR" altLang="en-US" sz="1200" dirty="0" smtClean="0">
                <a:solidFill>
                  <a:schemeClr val="tx1"/>
                </a:solidFill>
              </a:rPr>
              <a:t>억 달러 정도의 생산증가를 위한 원재료 수입</a:t>
            </a:r>
            <a:r>
              <a:rPr lang="en-US" altLang="ko-KR" sz="1200" dirty="0" smtClean="0">
                <a:solidFill>
                  <a:schemeClr val="tx1"/>
                </a:solidFill>
              </a:rPr>
              <a:t>(</a:t>
            </a:r>
            <a:r>
              <a:rPr lang="ko-KR" altLang="en-US" sz="1200" dirty="0" smtClean="0">
                <a:solidFill>
                  <a:schemeClr val="tx1"/>
                </a:solidFill>
              </a:rPr>
              <a:t>輸入</a:t>
            </a:r>
            <a:r>
              <a:rPr lang="en-US" altLang="ko-KR" sz="1200" dirty="0" smtClean="0">
                <a:solidFill>
                  <a:schemeClr val="tx1"/>
                </a:solidFill>
              </a:rPr>
              <a:t>)</a:t>
            </a:r>
            <a:r>
              <a:rPr lang="ko-KR" altLang="en-US" sz="1200" dirty="0" smtClean="0">
                <a:solidFill>
                  <a:schemeClr val="tx1"/>
                </a:solidFill>
              </a:rPr>
              <a:t>이 가능하게 되었다</a:t>
            </a:r>
            <a:r>
              <a:rPr lang="en-US" altLang="ko-KR" sz="1200" dirty="0" smtClean="0">
                <a:solidFill>
                  <a:schemeClr val="tx1"/>
                </a:solidFill>
              </a:rPr>
              <a:t>. 1949∼50</a:t>
            </a:r>
            <a:r>
              <a:rPr lang="ko-KR" altLang="en-US" sz="1200" dirty="0" smtClean="0">
                <a:solidFill>
                  <a:schemeClr val="tx1"/>
                </a:solidFill>
              </a:rPr>
              <a:t>년에는 </a:t>
            </a:r>
            <a:r>
              <a:rPr lang="en-US" altLang="ko-KR" sz="1200" dirty="0" smtClean="0">
                <a:solidFill>
                  <a:schemeClr val="tx1"/>
                </a:solidFill>
              </a:rPr>
              <a:t>10</a:t>
            </a:r>
            <a:r>
              <a:rPr lang="ko-KR" altLang="en-US" sz="1200" dirty="0" smtClean="0">
                <a:solidFill>
                  <a:schemeClr val="tx1"/>
                </a:solidFill>
              </a:rPr>
              <a:t>억 달러의 수입이 고작이었던 일본 경제로서 </a:t>
            </a:r>
            <a:r>
              <a:rPr lang="en-US" altLang="ko-KR" sz="1200" dirty="0" smtClean="0">
                <a:solidFill>
                  <a:schemeClr val="tx1"/>
                </a:solidFill>
              </a:rPr>
              <a:t>20</a:t>
            </a:r>
            <a:r>
              <a:rPr lang="ko-KR" altLang="en-US" sz="1200" dirty="0" smtClean="0">
                <a:solidFill>
                  <a:schemeClr val="tx1"/>
                </a:solidFill>
              </a:rPr>
              <a:t>억 달러의 수입이 가능하게 된 것은</a:t>
            </a:r>
            <a:r>
              <a:rPr lang="en-US" altLang="ko-KR" sz="1200" dirty="0" smtClean="0">
                <a:solidFill>
                  <a:schemeClr val="tx1"/>
                </a:solidFill>
              </a:rPr>
              <a:t>, </a:t>
            </a:r>
            <a:r>
              <a:rPr lang="ko-KR" altLang="en-US" sz="1200" dirty="0" smtClean="0">
                <a:solidFill>
                  <a:schemeClr val="tx1"/>
                </a:solidFill>
              </a:rPr>
              <a:t>수입원재료에 의존하는 주요 산업의 생산규모를 거의 </a:t>
            </a:r>
            <a:r>
              <a:rPr lang="en-US" altLang="ko-KR" sz="1200" dirty="0" smtClean="0">
                <a:solidFill>
                  <a:schemeClr val="tx1"/>
                </a:solidFill>
              </a:rPr>
              <a:t>2</a:t>
            </a:r>
            <a:r>
              <a:rPr lang="ko-KR" altLang="en-US" sz="1200" dirty="0" smtClean="0">
                <a:solidFill>
                  <a:schemeClr val="tx1"/>
                </a:solidFill>
              </a:rPr>
              <a:t>배로 가능케 하는 것이었다</a:t>
            </a:r>
            <a:r>
              <a:rPr lang="en-US" altLang="ko-KR" sz="1200" dirty="0" smtClean="0">
                <a:solidFill>
                  <a:schemeClr val="tx1"/>
                </a:solidFill>
              </a:rPr>
              <a:t>. </a:t>
            </a:r>
            <a:r>
              <a:rPr lang="ko-KR" altLang="en-US" sz="1200" dirty="0" smtClean="0">
                <a:solidFill>
                  <a:schemeClr val="tx1"/>
                </a:solidFill>
              </a:rPr>
              <a:t>당시에는 전력</a:t>
            </a:r>
            <a:r>
              <a:rPr lang="en-US" altLang="ko-KR" sz="1200" dirty="0" smtClean="0">
                <a:solidFill>
                  <a:schemeClr val="tx1"/>
                </a:solidFill>
              </a:rPr>
              <a:t>, </a:t>
            </a:r>
            <a:r>
              <a:rPr lang="ko-KR" altLang="en-US" sz="1200" dirty="0" smtClean="0">
                <a:solidFill>
                  <a:schemeClr val="tx1"/>
                </a:solidFill>
              </a:rPr>
              <a:t>철강</a:t>
            </a:r>
            <a:r>
              <a:rPr lang="en-US" altLang="ko-KR" sz="1200" dirty="0" smtClean="0">
                <a:solidFill>
                  <a:schemeClr val="tx1"/>
                </a:solidFill>
              </a:rPr>
              <a:t>, </a:t>
            </a:r>
            <a:r>
              <a:rPr lang="ko-KR" altLang="en-US" sz="1200" dirty="0" smtClean="0">
                <a:solidFill>
                  <a:schemeClr val="tx1"/>
                </a:solidFill>
              </a:rPr>
              <a:t>해운</a:t>
            </a:r>
            <a:r>
              <a:rPr lang="en-US" altLang="ko-KR" sz="1200" dirty="0" smtClean="0">
                <a:solidFill>
                  <a:schemeClr val="tx1"/>
                </a:solidFill>
              </a:rPr>
              <a:t>, </a:t>
            </a:r>
            <a:r>
              <a:rPr lang="ko-KR" altLang="en-US" sz="1200" dirty="0" smtClean="0">
                <a:solidFill>
                  <a:schemeClr val="tx1"/>
                </a:solidFill>
              </a:rPr>
              <a:t>석탄 등 기초산업의 생산부족이 문제였다</a:t>
            </a:r>
            <a:r>
              <a:rPr lang="en-US" altLang="ko-KR" sz="1200" dirty="0" smtClean="0">
                <a:solidFill>
                  <a:schemeClr val="tx1"/>
                </a:solidFill>
              </a:rPr>
              <a:t>. </a:t>
            </a:r>
            <a:r>
              <a:rPr lang="ko-KR" altLang="en-US" sz="1200" dirty="0" smtClean="0">
                <a:solidFill>
                  <a:schemeClr val="tx1"/>
                </a:solidFill>
              </a:rPr>
              <a:t>그러나 원료수입 증가로 이들 </a:t>
            </a:r>
            <a:r>
              <a:rPr lang="en-US" altLang="ko-KR" sz="1200" dirty="0" smtClean="0">
                <a:solidFill>
                  <a:schemeClr val="tx1"/>
                </a:solidFill>
              </a:rPr>
              <a:t>4</a:t>
            </a:r>
            <a:r>
              <a:rPr lang="ko-KR" altLang="en-US" sz="1200" dirty="0" smtClean="0">
                <a:solidFill>
                  <a:schemeClr val="tx1"/>
                </a:solidFill>
              </a:rPr>
              <a:t>대 산업을 중심으로 생산증가를 위해 기업의 설비투자와 기술혁신을 활발히 할 수 있게 하는 계기가 되어 경제부흥이 시작되었다</a:t>
            </a:r>
            <a:r>
              <a:rPr lang="en-US" altLang="ko-KR" sz="1200" dirty="0" smtClean="0">
                <a:solidFill>
                  <a:schemeClr val="tx1"/>
                </a:solidFill>
              </a:rPr>
              <a:t>. </a:t>
            </a:r>
            <a:r>
              <a:rPr lang="ko-KR" altLang="en-US" sz="1200" dirty="0" err="1" smtClean="0">
                <a:solidFill>
                  <a:schemeClr val="tx1"/>
                </a:solidFill>
              </a:rPr>
              <a:t>한국전쟁란으로</a:t>
            </a:r>
            <a:r>
              <a:rPr lang="ko-KR" altLang="en-US" sz="1200" dirty="0" smtClean="0">
                <a:solidFill>
                  <a:schemeClr val="tx1"/>
                </a:solidFill>
              </a:rPr>
              <a:t> 인한 붐은 패전과 재건정비에 고충을 겪고 있던 일본이 경제를 회복시키는 데 있어 무엇보다 큰 영양소가 되었다</a:t>
            </a:r>
            <a:r>
              <a:rPr lang="en-US" altLang="ko-KR" sz="1200" dirty="0" smtClean="0">
                <a:solidFill>
                  <a:schemeClr val="tx1"/>
                </a:solidFill>
              </a:rPr>
              <a:t>.</a:t>
            </a:r>
            <a:endParaRPr lang="ko-KR" altLang="en-US" sz="1200" dirty="0">
              <a:solidFill>
                <a:schemeClr val="tx1"/>
              </a:solidFill>
            </a:endParaRPr>
          </a:p>
        </p:txBody>
      </p:sp>
      <p:pic>
        <p:nvPicPr>
          <p:cNvPr id="10" name="그림 9" descr="Shigeru_Yoshida_smiling2.jpg"/>
          <p:cNvPicPr>
            <a:picLocks noChangeAspect="1"/>
          </p:cNvPicPr>
          <p:nvPr/>
        </p:nvPicPr>
        <p:blipFill>
          <a:blip r:embed="rId3" cstate="print"/>
          <a:stretch>
            <a:fillRect/>
          </a:stretch>
        </p:blipFill>
        <p:spPr>
          <a:xfrm>
            <a:off x="539552" y="1988840"/>
            <a:ext cx="3240361" cy="4380487"/>
          </a:xfrm>
          <a:prstGeom prst="rect">
            <a:avLst/>
          </a:prstGeom>
        </p:spPr>
      </p:pic>
      <p:sp>
        <p:nvSpPr>
          <p:cNvPr id="11" name="제목 1"/>
          <p:cNvSpPr>
            <a:spLocks noGrp="1"/>
          </p:cNvSpPr>
          <p:nvPr>
            <p:ph type="title"/>
          </p:nvPr>
        </p:nvSpPr>
        <p:spPr>
          <a:xfrm>
            <a:off x="539552" y="980728"/>
            <a:ext cx="8231832" cy="553998"/>
          </a:xfrm>
          <a:solidFill>
            <a:schemeClr val="bg1">
              <a:alpha val="65000"/>
            </a:schemeClr>
          </a:solidFill>
        </p:spPr>
        <p:txBody>
          <a:bodyPr wrap="square">
            <a:spAutoFit/>
          </a:bodyPr>
          <a:lstStyle/>
          <a:p>
            <a:pPr algn="ctr"/>
            <a:r>
              <a:rPr lang="ko-KR" altLang="en-US" sz="3000" dirty="0" smtClean="0"/>
              <a:t>패전 후 일본의 성장</a:t>
            </a:r>
            <a:endParaRPr lang="ko-KR" altLang="en-US" sz="3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ko-KR" altLang="en-US" sz="1600" dirty="0" smtClean="0">
                <a:latin typeface="HY중고딕" pitchFamily="18" charset="-127"/>
                <a:ea typeface="HY중고딕" pitchFamily="18" charset="-127"/>
              </a:rPr>
              <a:t>일본의 패전과 미군정 통치</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76999"/>
          </a:xfrm>
          <a:prstGeom prst="rect">
            <a:avLst/>
          </a:prstGeom>
          <a:noFill/>
        </p:spPr>
        <p:txBody>
          <a:bodyPr wrap="square" rtlCol="0">
            <a:spAutoFit/>
          </a:bodyPr>
          <a:lstStyle/>
          <a:p>
            <a:pPr lvl="0"/>
            <a:r>
              <a:rPr lang="en-US" altLang="ko-KR" sz="1200" dirty="0" smtClean="0"/>
              <a:t>2</a:t>
            </a:r>
            <a:r>
              <a:rPr lang="ko-KR" altLang="en-US" sz="1200" dirty="0" smtClean="0"/>
              <a:t>차 세계 대전의 원인과 경과</a:t>
            </a:r>
            <a:endParaRPr lang="ko-KR" altLang="en-US" sz="12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그림 8" descr="l_2013081401001803400142503_59_20130814014402.jpg"/>
          <p:cNvPicPr>
            <a:picLocks noChangeAspect="1"/>
          </p:cNvPicPr>
          <p:nvPr/>
        </p:nvPicPr>
        <p:blipFill>
          <a:blip r:embed="rId2" cstate="print"/>
          <a:stretch>
            <a:fillRect/>
          </a:stretch>
        </p:blipFill>
        <p:spPr>
          <a:xfrm>
            <a:off x="5508104" y="1484784"/>
            <a:ext cx="3264363" cy="2448272"/>
          </a:xfrm>
          <a:prstGeom prst="rect">
            <a:avLst/>
          </a:prstGeom>
        </p:spPr>
      </p:pic>
      <p:pic>
        <p:nvPicPr>
          <p:cNvPr id="10" name="그림 9" descr="4-k2h6119.jpg"/>
          <p:cNvPicPr>
            <a:picLocks noChangeAspect="1"/>
          </p:cNvPicPr>
          <p:nvPr/>
        </p:nvPicPr>
        <p:blipFill>
          <a:blip r:embed="rId3" cstate="print"/>
          <a:stretch>
            <a:fillRect/>
          </a:stretch>
        </p:blipFill>
        <p:spPr>
          <a:xfrm>
            <a:off x="5076056" y="4005064"/>
            <a:ext cx="3742148" cy="2592288"/>
          </a:xfrm>
          <a:prstGeom prst="rect">
            <a:avLst/>
          </a:prstGeom>
        </p:spPr>
      </p:pic>
      <p:sp>
        <p:nvSpPr>
          <p:cNvPr id="11" name="제목 1"/>
          <p:cNvSpPr>
            <a:spLocks noGrp="1"/>
          </p:cNvSpPr>
          <p:nvPr>
            <p:ph type="title"/>
          </p:nvPr>
        </p:nvSpPr>
        <p:spPr>
          <a:xfrm>
            <a:off x="611560" y="908720"/>
            <a:ext cx="8159824" cy="553998"/>
          </a:xfrm>
          <a:noFill/>
        </p:spPr>
        <p:txBody>
          <a:bodyPr wrap="square">
            <a:spAutoFit/>
          </a:bodyPr>
          <a:lstStyle/>
          <a:p>
            <a:pPr algn="ctr"/>
            <a:r>
              <a:rPr lang="ko-KR" altLang="en-US" sz="3000" dirty="0" smtClean="0"/>
              <a:t>일본의 자위대</a:t>
            </a:r>
            <a:endParaRPr lang="ko-KR" altLang="en-US" sz="3000" dirty="0"/>
          </a:p>
        </p:txBody>
      </p:sp>
      <p:sp>
        <p:nvSpPr>
          <p:cNvPr id="12" name="직사각형 11"/>
          <p:cNvSpPr/>
          <p:nvPr/>
        </p:nvSpPr>
        <p:spPr>
          <a:xfrm>
            <a:off x="683568" y="1556792"/>
            <a:ext cx="4536504" cy="23762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US" altLang="ko-KR" sz="1200" dirty="0" smtClean="0">
                <a:solidFill>
                  <a:schemeClr val="tx1"/>
                </a:solidFill>
              </a:rPr>
              <a:t>1945</a:t>
            </a:r>
            <a:r>
              <a:rPr lang="ko-KR" altLang="en-US" sz="1200" dirty="0" smtClean="0">
                <a:solidFill>
                  <a:schemeClr val="tx1"/>
                </a:solidFill>
              </a:rPr>
              <a:t>년 </a:t>
            </a:r>
            <a:r>
              <a:rPr lang="en-US" altLang="ko-KR" sz="1200" dirty="0" smtClean="0">
                <a:solidFill>
                  <a:schemeClr val="tx1"/>
                </a:solidFill>
              </a:rPr>
              <a:t>8</a:t>
            </a:r>
            <a:r>
              <a:rPr lang="ko-KR" altLang="en-US" sz="1200" dirty="0" smtClean="0">
                <a:solidFill>
                  <a:schemeClr val="tx1"/>
                </a:solidFill>
              </a:rPr>
              <a:t>월 </a:t>
            </a:r>
            <a:r>
              <a:rPr lang="en-US" altLang="ko-KR" sz="1200" dirty="0" smtClean="0">
                <a:solidFill>
                  <a:schemeClr val="tx1"/>
                </a:solidFill>
              </a:rPr>
              <a:t>15</a:t>
            </a:r>
            <a:r>
              <a:rPr lang="ko-KR" altLang="en-US" sz="1200" dirty="0" smtClean="0">
                <a:solidFill>
                  <a:schemeClr val="tx1"/>
                </a:solidFill>
              </a:rPr>
              <a:t>일</a:t>
            </a:r>
            <a:r>
              <a:rPr lang="en-US" altLang="ko-KR" sz="1200" dirty="0" smtClean="0">
                <a:solidFill>
                  <a:schemeClr val="tx1"/>
                </a:solidFill>
              </a:rPr>
              <a:t>, </a:t>
            </a:r>
            <a:r>
              <a:rPr lang="ko-KR" altLang="en-US" sz="1200" dirty="0" smtClean="0">
                <a:solidFill>
                  <a:schemeClr val="tx1"/>
                </a:solidFill>
              </a:rPr>
              <a:t>일본은 제</a:t>
            </a:r>
            <a:r>
              <a:rPr lang="en-US" altLang="ko-KR" sz="1200" dirty="0" smtClean="0">
                <a:solidFill>
                  <a:schemeClr val="tx1"/>
                </a:solidFill>
              </a:rPr>
              <a:t>2</a:t>
            </a:r>
            <a:r>
              <a:rPr lang="ko-KR" altLang="en-US" sz="1200" dirty="0" smtClean="0">
                <a:solidFill>
                  <a:schemeClr val="tx1"/>
                </a:solidFill>
              </a:rPr>
              <a:t>차 세계 대전에서 패하면서 육군</a:t>
            </a:r>
            <a:r>
              <a:rPr lang="en-US" altLang="ko-KR" sz="1200" dirty="0" smtClean="0">
                <a:solidFill>
                  <a:schemeClr val="tx1"/>
                </a:solidFill>
              </a:rPr>
              <a:t>·</a:t>
            </a:r>
            <a:r>
              <a:rPr lang="ko-KR" altLang="en-US" sz="1200" dirty="0" smtClean="0">
                <a:solidFill>
                  <a:schemeClr val="tx1"/>
                </a:solidFill>
              </a:rPr>
              <a:t>해군</a:t>
            </a:r>
            <a:r>
              <a:rPr lang="en-US" altLang="ko-KR" sz="1200" dirty="0" smtClean="0">
                <a:solidFill>
                  <a:schemeClr val="tx1"/>
                </a:solidFill>
              </a:rPr>
              <a:t> · </a:t>
            </a:r>
            <a:r>
              <a:rPr lang="ko-KR" altLang="en-US" sz="1200" dirty="0" smtClean="0">
                <a:solidFill>
                  <a:schemeClr val="tx1"/>
                </a:solidFill>
              </a:rPr>
              <a:t>공군의 전력을 보유하지 않을 것을 선언하였으나</a:t>
            </a:r>
            <a:r>
              <a:rPr lang="en-US" altLang="ko-KR" sz="1200" dirty="0" smtClean="0">
                <a:solidFill>
                  <a:schemeClr val="tx1"/>
                </a:solidFill>
              </a:rPr>
              <a:t>, 1950</a:t>
            </a:r>
            <a:r>
              <a:rPr lang="ko-KR" altLang="en-US" sz="1200" dirty="0" smtClean="0">
                <a:solidFill>
                  <a:schemeClr val="tx1"/>
                </a:solidFill>
              </a:rPr>
              <a:t>년 </a:t>
            </a:r>
            <a:r>
              <a:rPr lang="en-US" altLang="ko-KR" sz="1200" dirty="0" smtClean="0">
                <a:solidFill>
                  <a:schemeClr val="tx1"/>
                </a:solidFill>
              </a:rPr>
              <a:t>6·25</a:t>
            </a:r>
            <a:r>
              <a:rPr lang="ko-KR" altLang="en-US" sz="1200" dirty="0" smtClean="0">
                <a:solidFill>
                  <a:schemeClr val="tx1"/>
                </a:solidFill>
              </a:rPr>
              <a:t>전쟁이 발발하면서 일본의 치안유지를 목적으로 경찰예비대를 창설하였다</a:t>
            </a:r>
            <a:r>
              <a:rPr lang="en-US" altLang="ko-KR" sz="1200" dirty="0" smtClean="0">
                <a:solidFill>
                  <a:schemeClr val="tx1"/>
                </a:solidFill>
              </a:rPr>
              <a:t>. </a:t>
            </a:r>
            <a:r>
              <a:rPr lang="ko-KR" altLang="en-US" sz="1200" dirty="0" smtClean="0">
                <a:solidFill>
                  <a:schemeClr val="tx1"/>
                </a:solidFill>
              </a:rPr>
              <a:t>이어 </a:t>
            </a:r>
            <a:r>
              <a:rPr lang="en-US" altLang="ko-KR" sz="1200" dirty="0" smtClean="0">
                <a:solidFill>
                  <a:schemeClr val="tx1"/>
                </a:solidFill>
              </a:rPr>
              <a:t>1952</a:t>
            </a:r>
            <a:r>
              <a:rPr lang="ko-KR" altLang="en-US" sz="1200" dirty="0" smtClean="0">
                <a:solidFill>
                  <a:schemeClr val="tx1"/>
                </a:solidFill>
              </a:rPr>
              <a:t>년 보안대로 재편한 뒤</a:t>
            </a:r>
            <a:r>
              <a:rPr lang="en-US" altLang="ko-KR" sz="1200" dirty="0" smtClean="0">
                <a:solidFill>
                  <a:schemeClr val="tx1"/>
                </a:solidFill>
              </a:rPr>
              <a:t>, 1954</a:t>
            </a:r>
            <a:r>
              <a:rPr lang="ko-KR" altLang="en-US" sz="1200" dirty="0" smtClean="0">
                <a:solidFill>
                  <a:schemeClr val="tx1"/>
                </a:solidFill>
              </a:rPr>
              <a:t>년 현재의 자위대로 명칭을 변경하였다</a:t>
            </a:r>
            <a:r>
              <a:rPr lang="en-US" altLang="ko-KR" sz="1200" dirty="0" smtClean="0">
                <a:solidFill>
                  <a:schemeClr val="tx1"/>
                </a:solidFill>
              </a:rPr>
              <a:t>.</a:t>
            </a:r>
          </a:p>
          <a:p>
            <a:r>
              <a:rPr lang="ko-KR" altLang="en-US" sz="1200" dirty="0" smtClean="0">
                <a:solidFill>
                  <a:schemeClr val="tx1"/>
                </a:solidFill>
              </a:rPr>
              <a:t>명목상으로는 군대가 아니어서 자위대원은 군사재판이 아닌 일반재판을 받으며</a:t>
            </a:r>
            <a:r>
              <a:rPr lang="en-US" altLang="ko-KR" sz="1200" dirty="0" smtClean="0">
                <a:solidFill>
                  <a:schemeClr val="tx1"/>
                </a:solidFill>
              </a:rPr>
              <a:t>, </a:t>
            </a:r>
            <a:r>
              <a:rPr lang="ko-KR" altLang="en-US" sz="1200" dirty="0" smtClean="0">
                <a:solidFill>
                  <a:schemeClr val="tx1"/>
                </a:solidFill>
              </a:rPr>
              <a:t>최고 지휘권은 내각 총리대신이</a:t>
            </a:r>
            <a:r>
              <a:rPr lang="en-US" altLang="ko-KR" sz="1200" dirty="0" smtClean="0">
                <a:solidFill>
                  <a:schemeClr val="tx1"/>
                </a:solidFill>
              </a:rPr>
              <a:t>, </a:t>
            </a:r>
            <a:r>
              <a:rPr lang="ko-KR" altLang="en-US" sz="1200" dirty="0" smtClean="0">
                <a:solidFill>
                  <a:schemeClr val="tx1"/>
                </a:solidFill>
              </a:rPr>
              <a:t>통상업무는 방위장관이 가진다</a:t>
            </a:r>
            <a:r>
              <a:rPr lang="en-US" altLang="ko-KR" sz="1200" dirty="0" smtClean="0">
                <a:solidFill>
                  <a:schemeClr val="tx1"/>
                </a:solidFill>
              </a:rPr>
              <a:t>. </a:t>
            </a:r>
            <a:r>
              <a:rPr lang="ko-KR" altLang="en-US" sz="1200" dirty="0" smtClean="0">
                <a:solidFill>
                  <a:schemeClr val="tx1"/>
                </a:solidFill>
              </a:rPr>
              <a:t>그러나 자위대는 아시아 최강을 자랑할 정도로 막강한 전력을 가지고 있는 실질적인 군대로서</a:t>
            </a:r>
            <a:r>
              <a:rPr lang="en-US" altLang="ko-KR" sz="1200" dirty="0" smtClean="0">
                <a:solidFill>
                  <a:schemeClr val="tx1"/>
                </a:solidFill>
              </a:rPr>
              <a:t>, 1999</a:t>
            </a:r>
            <a:r>
              <a:rPr lang="ko-KR" altLang="en-US" sz="1200" dirty="0" smtClean="0">
                <a:solidFill>
                  <a:schemeClr val="tx1"/>
                </a:solidFill>
              </a:rPr>
              <a:t>년 말 기준 총 </a:t>
            </a:r>
            <a:r>
              <a:rPr lang="en-US" altLang="ko-KR" sz="1200" dirty="0" smtClean="0">
                <a:solidFill>
                  <a:schemeClr val="tx1"/>
                </a:solidFill>
              </a:rPr>
              <a:t>23</a:t>
            </a:r>
            <a:r>
              <a:rPr lang="ko-KR" altLang="en-US" sz="1200" dirty="0" smtClean="0">
                <a:solidFill>
                  <a:schemeClr val="tx1"/>
                </a:solidFill>
              </a:rPr>
              <a:t>만 </a:t>
            </a:r>
            <a:r>
              <a:rPr lang="en-US" altLang="ko-KR" sz="1200" dirty="0" smtClean="0">
                <a:solidFill>
                  <a:schemeClr val="tx1"/>
                </a:solidFill>
              </a:rPr>
              <a:t>6000</a:t>
            </a:r>
            <a:r>
              <a:rPr lang="ko-KR" altLang="en-US" sz="1200" dirty="0" smtClean="0">
                <a:solidFill>
                  <a:schemeClr val="tx1"/>
                </a:solidFill>
              </a:rPr>
              <a:t>여 명의 병력을 보유하고 있다</a:t>
            </a:r>
            <a:r>
              <a:rPr lang="en-US" altLang="ko-KR" sz="1200" dirty="0" smtClean="0">
                <a:solidFill>
                  <a:schemeClr val="tx1"/>
                </a:solidFill>
              </a:rPr>
              <a:t>.</a:t>
            </a:r>
            <a:endParaRPr lang="en-US" altLang="ko-KR" sz="1200" dirty="0">
              <a:solidFill>
                <a:schemeClr val="tx1"/>
              </a:solidFill>
            </a:endParaRPr>
          </a:p>
        </p:txBody>
      </p:sp>
      <p:grpSp>
        <p:nvGrpSpPr>
          <p:cNvPr id="2" name="그룹 12"/>
          <p:cNvGrpSpPr/>
          <p:nvPr/>
        </p:nvGrpSpPr>
        <p:grpSpPr>
          <a:xfrm>
            <a:off x="488505" y="4077074"/>
            <a:ext cx="4320480" cy="2389435"/>
            <a:chOff x="488504" y="4077072"/>
            <a:chExt cx="4320480" cy="2389435"/>
          </a:xfrm>
        </p:grpSpPr>
        <p:sp>
          <p:nvSpPr>
            <p:cNvPr id="14" name="타원형 설명선 13"/>
            <p:cNvSpPr/>
            <p:nvPr/>
          </p:nvSpPr>
          <p:spPr>
            <a:xfrm>
              <a:off x="2864768" y="4221088"/>
              <a:ext cx="1944216" cy="1008112"/>
            </a:xfrm>
            <a:prstGeom prst="wedgeEllipseCallout">
              <a:avLst>
                <a:gd name="adj1" fmla="val -63834"/>
                <a:gd name="adj2" fmla="val 37448"/>
              </a:avLst>
            </a:prstGeom>
            <a:solidFill>
              <a:schemeClr val="bg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dirty="0" smtClean="0">
                  <a:solidFill>
                    <a:schemeClr val="tx1"/>
                  </a:solidFill>
                </a:rPr>
                <a:t>아니</a:t>
              </a:r>
              <a:r>
                <a:rPr lang="en-US" altLang="ko-KR" sz="1200" dirty="0" smtClean="0">
                  <a:solidFill>
                    <a:schemeClr val="tx1"/>
                  </a:solidFill>
                </a:rPr>
                <a:t>… </a:t>
              </a:r>
              <a:r>
                <a:rPr lang="ko-KR" altLang="en-US" sz="1200" dirty="0" smtClean="0">
                  <a:solidFill>
                    <a:schemeClr val="tx1"/>
                  </a:solidFill>
                </a:rPr>
                <a:t>내가 원하던 건 이게</a:t>
              </a:r>
              <a:r>
                <a:rPr lang="en-US" altLang="ko-KR" sz="1200" dirty="0" smtClean="0">
                  <a:solidFill>
                    <a:schemeClr val="tx1"/>
                  </a:solidFill>
                </a:rPr>
                <a:t> </a:t>
              </a:r>
              <a:r>
                <a:rPr lang="ko-KR" altLang="en-US" sz="1200" dirty="0" smtClean="0">
                  <a:solidFill>
                    <a:schemeClr val="tx1"/>
                  </a:solidFill>
                </a:rPr>
                <a:t>아닌데</a:t>
              </a:r>
              <a:r>
                <a:rPr lang="en-US" altLang="ko-KR" sz="1200" dirty="0" smtClean="0">
                  <a:solidFill>
                    <a:schemeClr val="tx1"/>
                  </a:solidFill>
                </a:rPr>
                <a:t>?</a:t>
              </a:r>
              <a:endParaRPr lang="ko-KR" altLang="en-US" sz="1200" dirty="0">
                <a:solidFill>
                  <a:schemeClr val="tx1"/>
                </a:solidFill>
              </a:endParaRPr>
            </a:p>
          </p:txBody>
        </p:sp>
        <p:pic>
          <p:nvPicPr>
            <p:cNvPr id="15" name="그림 14" descr="그림1.png"/>
            <p:cNvPicPr>
              <a:picLocks noChangeAspect="1"/>
            </p:cNvPicPr>
            <p:nvPr/>
          </p:nvPicPr>
          <p:blipFill>
            <a:blip r:embed="rId4" cstate="print"/>
            <a:stretch>
              <a:fillRect/>
            </a:stretch>
          </p:blipFill>
          <p:spPr>
            <a:xfrm>
              <a:off x="488504" y="4077072"/>
              <a:ext cx="1938368" cy="2389435"/>
            </a:xfrm>
            <a:prstGeom prst="rect">
              <a:avLst/>
            </a:prstGeom>
          </p:spPr>
        </p:pic>
        <p:pic>
          <p:nvPicPr>
            <p:cNvPr id="16" name="그림 15" descr="46땀.png"/>
            <p:cNvPicPr>
              <a:picLocks noChangeAspect="1"/>
            </p:cNvPicPr>
            <p:nvPr/>
          </p:nvPicPr>
          <p:blipFill>
            <a:blip r:embed="rId5" cstate="print"/>
            <a:stretch>
              <a:fillRect/>
            </a:stretch>
          </p:blipFill>
          <p:spPr>
            <a:xfrm>
              <a:off x="854387" y="4941168"/>
              <a:ext cx="554668" cy="720080"/>
            </a:xfrm>
            <a:prstGeom prst="rect">
              <a:avLst/>
            </a:prstGeom>
          </p:spPr>
        </p:pic>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83968" y="6165304"/>
            <a:ext cx="4680520" cy="477054"/>
          </a:xfrm>
          <a:prstGeom prst="rect">
            <a:avLst/>
          </a:prstGeom>
          <a:noFill/>
        </p:spPr>
        <p:txBody>
          <a:bodyPr wrap="square" rtlCol="0">
            <a:spAutoFit/>
          </a:bodyPr>
          <a:lstStyle/>
          <a:p>
            <a:r>
              <a:rPr lang="en-US" altLang="ko-KR" sz="2500" dirty="0" smtClean="0">
                <a:latin typeface="Arial Unicode MS" pitchFamily="50" charset="-127"/>
                <a:ea typeface="Arial Unicode MS" pitchFamily="50" charset="-127"/>
                <a:cs typeface="Arial Unicode MS" pitchFamily="50" charset="-127"/>
              </a:rPr>
              <a:t>-</a:t>
            </a:r>
            <a:r>
              <a:rPr lang="ko-KR" altLang="en-US" sz="2500" dirty="0" smtClean="0">
                <a:latin typeface="Arial Unicode MS" pitchFamily="50" charset="-127"/>
                <a:ea typeface="Arial Unicode MS" pitchFamily="50" charset="-127"/>
                <a:cs typeface="Arial Unicode MS" pitchFamily="50" charset="-127"/>
              </a:rPr>
              <a:t>발표자 국어국문학과 </a:t>
            </a:r>
            <a:r>
              <a:rPr lang="ko-KR" altLang="en-US" sz="2500" dirty="0" err="1" smtClean="0">
                <a:latin typeface="Arial Unicode MS" pitchFamily="50" charset="-127"/>
                <a:ea typeface="Arial Unicode MS" pitchFamily="50" charset="-127"/>
                <a:cs typeface="Arial Unicode MS" pitchFamily="50" charset="-127"/>
              </a:rPr>
              <a:t>김연관</a:t>
            </a:r>
            <a:endParaRPr lang="ko-KR" altLang="en-US" sz="2500" dirty="0">
              <a:latin typeface="Arial Unicode MS" pitchFamily="50" charset="-127"/>
              <a:ea typeface="Arial Unicode MS" pitchFamily="50" charset="-127"/>
              <a:cs typeface="Arial Unicode MS" pitchFamily="50" charset="-127"/>
            </a:endParaRPr>
          </a:p>
        </p:txBody>
      </p:sp>
      <p:sp>
        <p:nvSpPr>
          <p:cNvPr id="6" name="직사각형 5"/>
          <p:cNvSpPr/>
          <p:nvPr/>
        </p:nvSpPr>
        <p:spPr>
          <a:xfrm>
            <a:off x="0" y="0"/>
            <a:ext cx="2515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251520" y="0"/>
            <a:ext cx="79208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각 삼각형 7"/>
          <p:cNvSpPr/>
          <p:nvPr/>
        </p:nvSpPr>
        <p:spPr>
          <a:xfrm flipV="1">
            <a:off x="1043608" y="0"/>
            <a:ext cx="792088" cy="6858000"/>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0" y="2420888"/>
            <a:ext cx="9144000" cy="1296144"/>
          </a:xfrm>
          <a:prstGeom prst="rect">
            <a:avLst/>
          </a:prstGeom>
          <a:solidFill>
            <a:schemeClr val="bg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400" dirty="0">
              <a:solidFill>
                <a:schemeClr val="tx1"/>
              </a:solidFill>
              <a:latin typeface="헤움심플함의미학142" pitchFamily="18" charset="-127"/>
              <a:ea typeface="헤움심플함의미학142" pitchFamily="18" charset="-127"/>
            </a:endParaRPr>
          </a:p>
        </p:txBody>
      </p:sp>
      <p:sp>
        <p:nvSpPr>
          <p:cNvPr id="4" name="TextBox 3"/>
          <p:cNvSpPr txBox="1"/>
          <p:nvPr/>
        </p:nvSpPr>
        <p:spPr>
          <a:xfrm>
            <a:off x="1475656" y="2780928"/>
            <a:ext cx="7524328" cy="584775"/>
          </a:xfrm>
          <a:prstGeom prst="rect">
            <a:avLst/>
          </a:prstGeom>
          <a:noFill/>
        </p:spPr>
        <p:txBody>
          <a:bodyPr wrap="square" rtlCol="0">
            <a:spAutoFit/>
          </a:bodyPr>
          <a:lstStyle/>
          <a:p>
            <a:pPr algn="ctr"/>
            <a:r>
              <a:rPr lang="en-US" altLang="ko-KR" sz="3200" dirty="0" smtClean="0">
                <a:latin typeface="HY견고딕" pitchFamily="18" charset="-127"/>
                <a:ea typeface="HY견고딕" pitchFamily="18" charset="-127"/>
              </a:rPr>
              <a:t>02. </a:t>
            </a:r>
            <a:r>
              <a:rPr lang="ko-KR" altLang="en-US" sz="3200" dirty="0" smtClean="0">
                <a:latin typeface="HY견고딕" pitchFamily="18" charset="-127"/>
                <a:ea typeface="HY견고딕" pitchFamily="18" charset="-127"/>
              </a:rPr>
              <a:t>패전 이후의 일본 사회</a:t>
            </a:r>
            <a:endParaRPr lang="ko-KR" altLang="en-US" sz="3200" dirty="0">
              <a:latin typeface="HY견고딕" pitchFamily="18" charset="-127"/>
              <a:ea typeface="HY견고딕" pitchFamily="18" charset="-127"/>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내용 개체 틀 17"/>
          <p:cNvGraphicFramePr>
            <a:graphicFrameLocks noGrp="1"/>
          </p:cNvGraphicFramePr>
          <p:nvPr>
            <p:ph idx="1"/>
            <p:extLst>
              <p:ext uri="{D42A27DB-BD31-4B8C-83A1-F6EECF244321}">
                <p14:modId xmlns="" xmlns:p14="http://schemas.microsoft.com/office/powerpoint/2010/main" val="1811163114"/>
              </p:ext>
            </p:extLst>
          </p:nvPr>
        </p:nvGraphicFramePr>
        <p:xfrm>
          <a:off x="1835150" y="1600200"/>
          <a:ext cx="685165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직사각형 14"/>
          <p:cNvSpPr/>
          <p:nvPr/>
        </p:nvSpPr>
        <p:spPr>
          <a:xfrm>
            <a:off x="0" y="0"/>
            <a:ext cx="2515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p:cNvSpPr/>
          <p:nvPr/>
        </p:nvSpPr>
        <p:spPr>
          <a:xfrm>
            <a:off x="251520" y="0"/>
            <a:ext cx="79208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각 삼각형 16"/>
          <p:cNvSpPr/>
          <p:nvPr/>
        </p:nvSpPr>
        <p:spPr>
          <a:xfrm flipV="1">
            <a:off x="1043608" y="0"/>
            <a:ext cx="792088" cy="6858000"/>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p:cNvSpPr>
            <a:spLocks noGrp="1"/>
          </p:cNvSpPr>
          <p:nvPr>
            <p:ph type="title"/>
          </p:nvPr>
        </p:nvSpPr>
        <p:spPr>
          <a:xfrm>
            <a:off x="0" y="274638"/>
            <a:ext cx="9144000" cy="1143000"/>
          </a:xfrm>
          <a:solidFill>
            <a:schemeClr val="bg1">
              <a:lumMod val="50000"/>
              <a:alpha val="45000"/>
            </a:schemeClr>
          </a:solidFill>
        </p:spPr>
        <p:txBody>
          <a:bodyPr/>
          <a:lstStyle/>
          <a:p>
            <a:r>
              <a:rPr lang="en-US" altLang="ko-KR" dirty="0" smtClean="0">
                <a:solidFill>
                  <a:schemeClr val="accent5">
                    <a:lumMod val="50000"/>
                  </a:schemeClr>
                </a:solidFill>
              </a:rPr>
              <a:t>Sub Contents</a:t>
            </a:r>
            <a:endParaRPr lang="ko-KR" altLang="en-US" dirty="0">
              <a:solidFill>
                <a:schemeClr val="accent5">
                  <a:lumMod val="50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평행 사변형 3"/>
          <p:cNvSpPr/>
          <p:nvPr/>
        </p:nvSpPr>
        <p:spPr>
          <a:xfrm>
            <a:off x="0" y="0"/>
            <a:ext cx="5220072" cy="6858000"/>
          </a:xfrm>
          <a:prstGeom prst="parallelogram">
            <a:avLst>
              <a:gd name="adj" fmla="val 5102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이등변 삼각형 4"/>
          <p:cNvSpPr/>
          <p:nvPr/>
        </p:nvSpPr>
        <p:spPr>
          <a:xfrm flipV="1">
            <a:off x="0" y="0"/>
            <a:ext cx="3779912" cy="1988840"/>
          </a:xfrm>
          <a:prstGeom prst="triangle">
            <a:avLst/>
          </a:prstGeom>
          <a:solidFill>
            <a:schemeClr val="accent5">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6" name="그룹 5"/>
          <p:cNvGrpSpPr/>
          <p:nvPr/>
        </p:nvGrpSpPr>
        <p:grpSpPr>
          <a:xfrm>
            <a:off x="3943022" y="983050"/>
            <a:ext cx="4091735" cy="861774"/>
            <a:chOff x="3943022" y="983050"/>
            <a:chExt cx="4091735" cy="861774"/>
          </a:xfrm>
        </p:grpSpPr>
        <p:sp>
          <p:nvSpPr>
            <p:cNvPr id="7" name="TextBox 6"/>
            <p:cNvSpPr txBox="1"/>
            <p:nvPr/>
          </p:nvSpPr>
          <p:spPr>
            <a:xfrm>
              <a:off x="3943022" y="983050"/>
              <a:ext cx="755576" cy="861774"/>
            </a:xfrm>
            <a:prstGeom prst="rect">
              <a:avLst/>
            </a:prstGeom>
            <a:noFill/>
          </p:spPr>
          <p:txBody>
            <a:bodyPr wrap="square" rtlCol="0">
              <a:spAutoFit/>
            </a:bodyPr>
            <a:lstStyle/>
            <a:p>
              <a:pPr algn="r"/>
              <a:r>
                <a:rPr lang="en-US" altLang="ko-KR" sz="5000" b="1" dirty="0">
                  <a:solidFill>
                    <a:schemeClr val="bg1"/>
                  </a:solidFill>
                  <a:latin typeface="나눔바른고딕" pitchFamily="50" charset="-127"/>
                  <a:ea typeface="나눔바른고딕" pitchFamily="50" charset="-127"/>
                </a:rPr>
                <a:t>C</a:t>
              </a:r>
              <a:endParaRPr lang="ko-KR" altLang="en-US" sz="5000" b="1" dirty="0">
                <a:solidFill>
                  <a:schemeClr val="bg1"/>
                </a:solidFill>
                <a:latin typeface="나눔바른고딕" pitchFamily="50" charset="-127"/>
                <a:ea typeface="나눔바른고딕" pitchFamily="50" charset="-127"/>
              </a:endParaRPr>
            </a:p>
          </p:txBody>
        </p:sp>
        <p:sp>
          <p:nvSpPr>
            <p:cNvPr id="8" name="TextBox 7"/>
            <p:cNvSpPr txBox="1"/>
            <p:nvPr/>
          </p:nvSpPr>
          <p:spPr>
            <a:xfrm>
              <a:off x="4542877" y="983050"/>
              <a:ext cx="3491880" cy="861774"/>
            </a:xfrm>
            <a:prstGeom prst="rect">
              <a:avLst/>
            </a:prstGeom>
            <a:noFill/>
          </p:spPr>
          <p:txBody>
            <a:bodyPr wrap="square" rtlCol="0">
              <a:spAutoFit/>
            </a:bodyPr>
            <a:lstStyle/>
            <a:p>
              <a:r>
                <a:rPr lang="en-US" altLang="ko-KR" sz="5000" b="1" dirty="0" smtClean="0">
                  <a:solidFill>
                    <a:schemeClr val="accent5">
                      <a:lumMod val="50000"/>
                    </a:schemeClr>
                  </a:solidFill>
                  <a:latin typeface="나눔바른고딕" pitchFamily="50" charset="-127"/>
                  <a:ea typeface="나눔바른고딕" pitchFamily="50" charset="-127"/>
                </a:rPr>
                <a:t>ONTENTS</a:t>
              </a:r>
              <a:endParaRPr lang="ko-KR" altLang="en-US" sz="5000" b="1" dirty="0">
                <a:solidFill>
                  <a:schemeClr val="accent5">
                    <a:lumMod val="50000"/>
                  </a:schemeClr>
                </a:solidFill>
                <a:latin typeface="나눔바른고딕" pitchFamily="50" charset="-127"/>
                <a:ea typeface="나눔바른고딕" pitchFamily="50" charset="-127"/>
              </a:endParaRPr>
            </a:p>
          </p:txBody>
        </p:sp>
      </p:grpSp>
      <p:sp>
        <p:nvSpPr>
          <p:cNvPr id="9" name="TextBox 8"/>
          <p:cNvSpPr txBox="1"/>
          <p:nvPr/>
        </p:nvSpPr>
        <p:spPr>
          <a:xfrm>
            <a:off x="3385036" y="2658978"/>
            <a:ext cx="792088" cy="553998"/>
          </a:xfrm>
          <a:prstGeom prst="rect">
            <a:avLst/>
          </a:prstGeom>
          <a:noFill/>
        </p:spPr>
        <p:txBody>
          <a:bodyPr wrap="square" rtlCol="0">
            <a:spAutoFit/>
          </a:bodyPr>
          <a:lstStyle/>
          <a:p>
            <a:r>
              <a:rPr lang="en-US" altLang="ko-KR" sz="3000" b="1" dirty="0" smtClean="0">
                <a:solidFill>
                  <a:schemeClr val="bg1"/>
                </a:solidFill>
                <a:latin typeface="나눔바른고딕" pitchFamily="50" charset="-127"/>
                <a:ea typeface="나눔바른고딕" pitchFamily="50" charset="-127"/>
              </a:rPr>
              <a:t>01.</a:t>
            </a:r>
            <a:endParaRPr lang="ko-KR" altLang="en-US" sz="3000" b="1" dirty="0">
              <a:solidFill>
                <a:schemeClr val="bg1"/>
              </a:solidFill>
              <a:latin typeface="나눔바른고딕" pitchFamily="50" charset="-127"/>
              <a:ea typeface="나눔바른고딕" pitchFamily="50" charset="-127"/>
            </a:endParaRPr>
          </a:p>
        </p:txBody>
      </p:sp>
      <p:sp>
        <p:nvSpPr>
          <p:cNvPr id="10" name="TextBox 9"/>
          <p:cNvSpPr txBox="1"/>
          <p:nvPr/>
        </p:nvSpPr>
        <p:spPr>
          <a:xfrm>
            <a:off x="3105713" y="3389944"/>
            <a:ext cx="792088" cy="553998"/>
          </a:xfrm>
          <a:prstGeom prst="rect">
            <a:avLst/>
          </a:prstGeom>
          <a:noFill/>
        </p:spPr>
        <p:txBody>
          <a:bodyPr wrap="square" rtlCol="0">
            <a:spAutoFit/>
          </a:bodyPr>
          <a:lstStyle/>
          <a:p>
            <a:r>
              <a:rPr lang="en-US" altLang="ko-KR" sz="3000" b="1" dirty="0" smtClean="0">
                <a:solidFill>
                  <a:schemeClr val="bg1"/>
                </a:solidFill>
                <a:latin typeface="나눔바른고딕" pitchFamily="50" charset="-127"/>
                <a:ea typeface="나눔바른고딕" pitchFamily="50" charset="-127"/>
              </a:rPr>
              <a:t>02.</a:t>
            </a:r>
            <a:endParaRPr lang="ko-KR" altLang="en-US" sz="3000" b="1" dirty="0">
              <a:solidFill>
                <a:schemeClr val="bg1"/>
              </a:solidFill>
              <a:latin typeface="나눔바른고딕" pitchFamily="50" charset="-127"/>
              <a:ea typeface="나눔바른고딕" pitchFamily="50" charset="-127"/>
            </a:endParaRPr>
          </a:p>
        </p:txBody>
      </p:sp>
      <p:sp>
        <p:nvSpPr>
          <p:cNvPr id="11" name="TextBox 10"/>
          <p:cNvSpPr txBox="1"/>
          <p:nvPr/>
        </p:nvSpPr>
        <p:spPr>
          <a:xfrm>
            <a:off x="2815345" y="4120910"/>
            <a:ext cx="792088" cy="553998"/>
          </a:xfrm>
          <a:prstGeom prst="rect">
            <a:avLst/>
          </a:prstGeom>
          <a:noFill/>
        </p:spPr>
        <p:txBody>
          <a:bodyPr wrap="square" rtlCol="0">
            <a:spAutoFit/>
          </a:bodyPr>
          <a:lstStyle/>
          <a:p>
            <a:r>
              <a:rPr lang="en-US" altLang="ko-KR" sz="3000" b="1" dirty="0" smtClean="0">
                <a:solidFill>
                  <a:schemeClr val="bg1"/>
                </a:solidFill>
                <a:latin typeface="나눔바른고딕" pitchFamily="50" charset="-127"/>
                <a:ea typeface="나눔바른고딕" pitchFamily="50" charset="-127"/>
              </a:rPr>
              <a:t>03.</a:t>
            </a:r>
            <a:endParaRPr lang="ko-KR" altLang="en-US" sz="3000" b="1" dirty="0">
              <a:solidFill>
                <a:schemeClr val="bg1"/>
              </a:solidFill>
              <a:latin typeface="나눔바른고딕" pitchFamily="50" charset="-127"/>
              <a:ea typeface="나눔바른고딕" pitchFamily="50" charset="-127"/>
            </a:endParaRPr>
          </a:p>
        </p:txBody>
      </p:sp>
      <p:sp>
        <p:nvSpPr>
          <p:cNvPr id="12" name="TextBox 11"/>
          <p:cNvSpPr txBox="1"/>
          <p:nvPr/>
        </p:nvSpPr>
        <p:spPr>
          <a:xfrm>
            <a:off x="2529649" y="4851876"/>
            <a:ext cx="792088" cy="553998"/>
          </a:xfrm>
          <a:prstGeom prst="rect">
            <a:avLst/>
          </a:prstGeom>
          <a:noFill/>
        </p:spPr>
        <p:txBody>
          <a:bodyPr wrap="square" rtlCol="0">
            <a:spAutoFit/>
          </a:bodyPr>
          <a:lstStyle/>
          <a:p>
            <a:r>
              <a:rPr lang="en-US" altLang="ko-KR" sz="3000" b="1" dirty="0" smtClean="0">
                <a:solidFill>
                  <a:schemeClr val="bg1"/>
                </a:solidFill>
                <a:latin typeface="나눔바른고딕" pitchFamily="50" charset="-127"/>
                <a:ea typeface="나눔바른고딕" pitchFamily="50" charset="-127"/>
              </a:rPr>
              <a:t>04.</a:t>
            </a:r>
            <a:endParaRPr lang="ko-KR" altLang="en-US" sz="3000" b="1" dirty="0">
              <a:solidFill>
                <a:schemeClr val="bg1"/>
              </a:solidFill>
              <a:latin typeface="나눔바른고딕" pitchFamily="50" charset="-127"/>
              <a:ea typeface="나눔바른고딕" pitchFamily="50" charset="-127"/>
            </a:endParaRPr>
          </a:p>
        </p:txBody>
      </p:sp>
      <p:sp>
        <p:nvSpPr>
          <p:cNvPr id="13" name="TextBox 12"/>
          <p:cNvSpPr txBox="1"/>
          <p:nvPr/>
        </p:nvSpPr>
        <p:spPr>
          <a:xfrm>
            <a:off x="2241617" y="5582843"/>
            <a:ext cx="792088" cy="553998"/>
          </a:xfrm>
          <a:prstGeom prst="rect">
            <a:avLst/>
          </a:prstGeom>
          <a:noFill/>
        </p:spPr>
        <p:txBody>
          <a:bodyPr wrap="square" rtlCol="0">
            <a:spAutoFit/>
          </a:bodyPr>
          <a:lstStyle/>
          <a:p>
            <a:r>
              <a:rPr lang="en-US" altLang="ko-KR" sz="3000" b="1" dirty="0" smtClean="0">
                <a:solidFill>
                  <a:schemeClr val="bg1"/>
                </a:solidFill>
                <a:latin typeface="나눔바른고딕" pitchFamily="50" charset="-127"/>
                <a:ea typeface="나눔바른고딕" pitchFamily="50" charset="-127"/>
              </a:rPr>
              <a:t>05.</a:t>
            </a:r>
            <a:endParaRPr lang="ko-KR" altLang="en-US" sz="3000" b="1" dirty="0">
              <a:solidFill>
                <a:schemeClr val="bg1"/>
              </a:solidFill>
              <a:latin typeface="나눔바른고딕" pitchFamily="50" charset="-127"/>
              <a:ea typeface="나눔바른고딕" pitchFamily="50" charset="-127"/>
            </a:endParaRPr>
          </a:p>
        </p:txBody>
      </p:sp>
      <p:sp>
        <p:nvSpPr>
          <p:cNvPr id="14" name="TextBox 13"/>
          <p:cNvSpPr txBox="1"/>
          <p:nvPr/>
        </p:nvSpPr>
        <p:spPr>
          <a:xfrm>
            <a:off x="4139952" y="2812866"/>
            <a:ext cx="4896544" cy="400110"/>
          </a:xfrm>
          <a:prstGeom prst="rect">
            <a:avLst/>
          </a:prstGeom>
          <a:noFill/>
        </p:spPr>
        <p:txBody>
          <a:bodyPr wrap="square" rtlCol="0">
            <a:spAutoFit/>
          </a:bodyPr>
          <a:lstStyle/>
          <a:p>
            <a:r>
              <a:rPr lang="ko-KR" altLang="en-US" sz="2000" dirty="0" smtClean="0">
                <a:latin typeface="HY중고딕" pitchFamily="18" charset="-127"/>
                <a:ea typeface="HY중고딕" pitchFamily="18" charset="-127"/>
              </a:rPr>
              <a:t>일본의 </a:t>
            </a:r>
            <a:r>
              <a:rPr lang="ko-KR" altLang="en-US" sz="2000" dirty="0" smtClean="0">
                <a:latin typeface="HY중고딕" pitchFamily="18" charset="-127"/>
                <a:ea typeface="HY중고딕" pitchFamily="18" charset="-127"/>
              </a:rPr>
              <a:t>패전과 미군정 </a:t>
            </a:r>
            <a:r>
              <a:rPr lang="ko-KR" altLang="en-US" sz="2000" dirty="0" smtClean="0">
                <a:latin typeface="HY중고딕" pitchFamily="18" charset="-127"/>
                <a:ea typeface="HY중고딕" pitchFamily="18" charset="-127"/>
              </a:rPr>
              <a:t>통치</a:t>
            </a:r>
            <a:endParaRPr lang="ko-KR" altLang="en-US" sz="2000" dirty="0">
              <a:latin typeface="HY중고딕" pitchFamily="18" charset="-127"/>
              <a:ea typeface="HY중고딕" pitchFamily="18" charset="-127"/>
              <a:cs typeface="Arial Unicode MS" pitchFamily="50" charset="-127"/>
            </a:endParaRPr>
          </a:p>
        </p:txBody>
      </p:sp>
      <p:sp>
        <p:nvSpPr>
          <p:cNvPr id="15" name="TextBox 14"/>
          <p:cNvSpPr txBox="1"/>
          <p:nvPr/>
        </p:nvSpPr>
        <p:spPr>
          <a:xfrm>
            <a:off x="3851920" y="3532946"/>
            <a:ext cx="4896544" cy="400110"/>
          </a:xfrm>
          <a:prstGeom prst="rect">
            <a:avLst/>
          </a:prstGeom>
          <a:noFill/>
        </p:spPr>
        <p:txBody>
          <a:bodyPr wrap="square" rtlCol="0">
            <a:spAutoFit/>
          </a:bodyPr>
          <a:lstStyle/>
          <a:p>
            <a:r>
              <a:rPr lang="ko-KR" altLang="en-US" sz="2000" dirty="0" smtClean="0">
                <a:latin typeface="HY중고딕" pitchFamily="18" charset="-127"/>
                <a:ea typeface="HY중고딕" pitchFamily="18" charset="-127"/>
              </a:rPr>
              <a:t>패전 </a:t>
            </a:r>
            <a:r>
              <a:rPr lang="ko-KR" altLang="en-US" sz="2000" dirty="0" smtClean="0">
                <a:latin typeface="HY중고딕" pitchFamily="18" charset="-127"/>
                <a:ea typeface="HY중고딕" pitchFamily="18" charset="-127"/>
              </a:rPr>
              <a:t>이후의 일본 </a:t>
            </a:r>
            <a:r>
              <a:rPr lang="ko-KR" altLang="en-US" sz="2000" dirty="0" smtClean="0">
                <a:latin typeface="HY중고딕" pitchFamily="18" charset="-127"/>
                <a:ea typeface="HY중고딕" pitchFamily="18" charset="-127"/>
              </a:rPr>
              <a:t>사회</a:t>
            </a:r>
            <a:endParaRPr lang="en-US" altLang="ko-KR" sz="2000" dirty="0" smtClean="0">
              <a:latin typeface="HY중고딕" pitchFamily="18" charset="-127"/>
              <a:ea typeface="HY중고딕" pitchFamily="18" charset="-127"/>
            </a:endParaRPr>
          </a:p>
        </p:txBody>
      </p:sp>
      <p:sp>
        <p:nvSpPr>
          <p:cNvPr id="16" name="TextBox 15"/>
          <p:cNvSpPr txBox="1"/>
          <p:nvPr/>
        </p:nvSpPr>
        <p:spPr>
          <a:xfrm>
            <a:off x="3563888" y="4258260"/>
            <a:ext cx="4896544" cy="400110"/>
          </a:xfrm>
          <a:prstGeom prst="rect">
            <a:avLst/>
          </a:prstGeom>
          <a:noFill/>
        </p:spPr>
        <p:txBody>
          <a:bodyPr wrap="square" rtlCol="0">
            <a:spAutoFit/>
          </a:bodyPr>
          <a:lstStyle/>
          <a:p>
            <a:r>
              <a:rPr lang="ko-KR" altLang="en-US" sz="2000" dirty="0" smtClean="0">
                <a:latin typeface="HY중고딕" pitchFamily="18" charset="-127"/>
                <a:ea typeface="HY중고딕" pitchFamily="18" charset="-127"/>
              </a:rPr>
              <a:t>전후 일본의 경제</a:t>
            </a:r>
            <a:endParaRPr lang="ko-KR" altLang="en-US" sz="2000" dirty="0">
              <a:latin typeface="HY중고딕" pitchFamily="18" charset="-127"/>
              <a:ea typeface="HY중고딕" pitchFamily="18" charset="-127"/>
            </a:endParaRPr>
          </a:p>
        </p:txBody>
      </p:sp>
      <p:sp>
        <p:nvSpPr>
          <p:cNvPr id="17" name="TextBox 16"/>
          <p:cNvSpPr txBox="1"/>
          <p:nvPr/>
        </p:nvSpPr>
        <p:spPr>
          <a:xfrm>
            <a:off x="3275856" y="5004467"/>
            <a:ext cx="4896544" cy="400110"/>
          </a:xfrm>
          <a:prstGeom prst="rect">
            <a:avLst/>
          </a:prstGeom>
          <a:noFill/>
        </p:spPr>
        <p:txBody>
          <a:bodyPr wrap="square" rtlCol="0">
            <a:spAutoFit/>
          </a:bodyPr>
          <a:lstStyle/>
          <a:p>
            <a:r>
              <a:rPr lang="ko-KR" altLang="en-US" sz="2000" dirty="0" smtClean="0">
                <a:latin typeface="HY중고딕" pitchFamily="18" charset="-127"/>
                <a:ea typeface="HY중고딕" pitchFamily="18" charset="-127"/>
                <a:cs typeface="Arial Unicode MS" pitchFamily="50" charset="-127"/>
              </a:rPr>
              <a:t>전후 </a:t>
            </a:r>
            <a:r>
              <a:rPr lang="ko-KR" altLang="en-US" sz="2000" dirty="0" smtClean="0">
                <a:latin typeface="HY중고딕" pitchFamily="18" charset="-127"/>
                <a:ea typeface="HY중고딕" pitchFamily="18" charset="-127"/>
                <a:cs typeface="Arial Unicode MS" pitchFamily="50" charset="-127"/>
              </a:rPr>
              <a:t>일본의 정치 </a:t>
            </a:r>
            <a:r>
              <a:rPr lang="en-US" altLang="ko-KR" sz="2000" dirty="0" smtClean="0">
                <a:latin typeface="HY중고딕" pitchFamily="18" charset="-127"/>
                <a:ea typeface="HY중고딕" pitchFamily="18" charset="-127"/>
                <a:cs typeface="Arial Unicode MS" pitchFamily="50" charset="-127"/>
              </a:rPr>
              <a:t>(</a:t>
            </a:r>
            <a:r>
              <a:rPr lang="ko-KR" altLang="en-US" sz="2000" dirty="0" smtClean="0">
                <a:latin typeface="HY중고딕" pitchFamily="18" charset="-127"/>
                <a:ea typeface="HY중고딕" pitchFamily="18" charset="-127"/>
                <a:cs typeface="Arial Unicode MS" pitchFamily="50" charset="-127"/>
              </a:rPr>
              <a:t>일본 국내 위주</a:t>
            </a:r>
            <a:r>
              <a:rPr lang="en-US" altLang="ko-KR" sz="2000" dirty="0" smtClean="0">
                <a:latin typeface="HY중고딕" pitchFamily="18" charset="-127"/>
                <a:ea typeface="HY중고딕" pitchFamily="18" charset="-127"/>
                <a:cs typeface="Arial Unicode MS" pitchFamily="50" charset="-127"/>
              </a:rPr>
              <a:t>)</a:t>
            </a:r>
            <a:endParaRPr lang="ko-KR" altLang="en-US" sz="2000" dirty="0">
              <a:latin typeface="HY중고딕" pitchFamily="18" charset="-127"/>
              <a:ea typeface="HY중고딕" pitchFamily="18" charset="-127"/>
            </a:endParaRPr>
          </a:p>
        </p:txBody>
      </p:sp>
      <p:sp>
        <p:nvSpPr>
          <p:cNvPr id="18" name="TextBox 17"/>
          <p:cNvSpPr txBox="1"/>
          <p:nvPr/>
        </p:nvSpPr>
        <p:spPr>
          <a:xfrm>
            <a:off x="2987824" y="5739067"/>
            <a:ext cx="4896544" cy="400110"/>
          </a:xfrm>
          <a:prstGeom prst="rect">
            <a:avLst/>
          </a:prstGeom>
          <a:noFill/>
        </p:spPr>
        <p:txBody>
          <a:bodyPr wrap="square" rtlCol="0">
            <a:spAutoFit/>
          </a:bodyPr>
          <a:lstStyle/>
          <a:p>
            <a:r>
              <a:rPr lang="ko-KR" altLang="en-US" sz="2000" dirty="0" smtClean="0">
                <a:latin typeface="HY중고딕" pitchFamily="18" charset="-127"/>
                <a:ea typeface="HY중고딕" pitchFamily="18" charset="-127"/>
              </a:rPr>
              <a:t>대일평화조약</a:t>
            </a:r>
            <a:r>
              <a:rPr lang="en-US" altLang="ko-KR" sz="2000" dirty="0" smtClean="0">
                <a:latin typeface="HY중고딕" pitchFamily="18" charset="-127"/>
                <a:ea typeface="HY중고딕" pitchFamily="18" charset="-127"/>
              </a:rPr>
              <a:t>&lt;</a:t>
            </a:r>
            <a:r>
              <a:rPr lang="ko-KR" altLang="en-US" sz="2000" dirty="0" smtClean="0">
                <a:latin typeface="HY중고딕" pitchFamily="18" charset="-127"/>
                <a:ea typeface="HY중고딕" pitchFamily="18" charset="-127"/>
              </a:rPr>
              <a:t>영토 문제</a:t>
            </a:r>
            <a:r>
              <a:rPr lang="en-US" altLang="ko-KR" sz="2000" dirty="0" smtClean="0">
                <a:latin typeface="HY중고딕" pitchFamily="18" charset="-127"/>
                <a:ea typeface="HY중고딕" pitchFamily="18" charset="-127"/>
              </a:rPr>
              <a:t>&gt;</a:t>
            </a:r>
            <a:endParaRPr lang="ko-KR" altLang="en-US" sz="2000" dirty="0">
              <a:latin typeface="HY중고딕" pitchFamily="18" charset="-127"/>
              <a:ea typeface="HY중고딕" pitchFamily="18" charset="-127"/>
            </a:endParaRPr>
          </a:p>
        </p:txBody>
      </p:sp>
      <p:sp>
        <p:nvSpPr>
          <p:cNvPr id="19" name="직각 삼각형 18"/>
          <p:cNvSpPr/>
          <p:nvPr/>
        </p:nvSpPr>
        <p:spPr>
          <a:xfrm flipH="1">
            <a:off x="7415808" y="2420888"/>
            <a:ext cx="1728192" cy="4437112"/>
          </a:xfrm>
          <a:prstGeom prst="rtTriangle">
            <a:avLst/>
          </a:prstGeom>
          <a:solidFill>
            <a:schemeClr val="accent5">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0" y="0"/>
            <a:ext cx="2515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251520" y="0"/>
            <a:ext cx="79208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각 삼각형 7"/>
          <p:cNvSpPr/>
          <p:nvPr/>
        </p:nvSpPr>
        <p:spPr>
          <a:xfrm flipV="1">
            <a:off x="1043608" y="0"/>
            <a:ext cx="792088" cy="6858000"/>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0" y="2420888"/>
            <a:ext cx="9144000" cy="1296144"/>
          </a:xfrm>
          <a:prstGeom prst="rect">
            <a:avLst/>
          </a:prstGeom>
          <a:solidFill>
            <a:schemeClr val="bg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400" dirty="0">
              <a:solidFill>
                <a:schemeClr val="tx1"/>
              </a:solidFill>
              <a:latin typeface="헤움심플함의미학142" pitchFamily="18" charset="-127"/>
              <a:ea typeface="헤움심플함의미학142" pitchFamily="18" charset="-127"/>
            </a:endParaRPr>
          </a:p>
        </p:txBody>
      </p:sp>
      <p:sp>
        <p:nvSpPr>
          <p:cNvPr id="4" name="TextBox 3"/>
          <p:cNvSpPr txBox="1"/>
          <p:nvPr/>
        </p:nvSpPr>
        <p:spPr>
          <a:xfrm>
            <a:off x="1475656" y="2780928"/>
            <a:ext cx="7524328" cy="584775"/>
          </a:xfrm>
          <a:prstGeom prst="rect">
            <a:avLst/>
          </a:prstGeom>
          <a:noFill/>
        </p:spPr>
        <p:txBody>
          <a:bodyPr wrap="square" rtlCol="0">
            <a:spAutoFit/>
          </a:bodyPr>
          <a:lstStyle/>
          <a:p>
            <a:pPr algn="ctr"/>
            <a:r>
              <a:rPr lang="en-US" altLang="ko-KR" sz="3200" dirty="0" smtClean="0">
                <a:latin typeface="HY견고딕" pitchFamily="18" charset="-127"/>
                <a:ea typeface="HY견고딕" pitchFamily="18" charset="-127"/>
              </a:rPr>
              <a:t>01. </a:t>
            </a:r>
            <a:r>
              <a:rPr lang="ko-KR" altLang="en-US" sz="3200" dirty="0" smtClean="0">
                <a:latin typeface="HY견고딕" pitchFamily="18" charset="-127"/>
                <a:ea typeface="HY견고딕" pitchFamily="18" charset="-127"/>
              </a:rPr>
              <a:t>패전 이후의 생활 터전</a:t>
            </a:r>
            <a:endParaRPr lang="ko-KR" altLang="en-US" sz="3200" dirty="0">
              <a:latin typeface="HY견고딕" pitchFamily="18" charset="-127"/>
              <a:ea typeface="HY견고딕" pitchFamily="18" charset="-127"/>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b="1" dirty="0" smtClean="0">
                <a:latin typeface="+mj-lt"/>
                <a:ea typeface="HY중고딕" pitchFamily="18" charset="-127"/>
              </a:rPr>
              <a:t>01 . </a:t>
            </a:r>
            <a:r>
              <a:rPr lang="ko-KR" altLang="en-US" sz="1600" b="1" dirty="0" err="1" smtClean="0">
                <a:latin typeface="+mj-lt"/>
                <a:ea typeface="HY중고딕" pitchFamily="18" charset="-127"/>
              </a:rPr>
              <a:t>패전이후</a:t>
            </a:r>
            <a:r>
              <a:rPr lang="ko-KR" altLang="en-US" sz="1600" b="1" dirty="0" smtClean="0">
                <a:latin typeface="+mj-lt"/>
                <a:ea typeface="HY중고딕" pitchFamily="18" charset="-127"/>
              </a:rPr>
              <a:t> 생활 터전</a:t>
            </a:r>
            <a:endParaRPr lang="ko-KR" altLang="en-US" sz="1600" b="1" dirty="0">
              <a:latin typeface="+mj-lt"/>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Picture 2" descr="C:\Users\user\Desktop\51f13ab7ae5e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8" y="980728"/>
            <a:ext cx="3655955" cy="447136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 name="Picture 3" descr="C:\Users\user\Desktop\51f13d969d44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04048" y="980728"/>
            <a:ext cx="3600400" cy="450988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899592" y="5805264"/>
            <a:ext cx="7704856" cy="461665"/>
          </a:xfrm>
          <a:prstGeom prst="rect">
            <a:avLst/>
          </a:prstGeom>
          <a:noFill/>
        </p:spPr>
        <p:txBody>
          <a:bodyPr wrap="square" rtlCol="0">
            <a:spAutoFit/>
          </a:bodyPr>
          <a:lstStyle/>
          <a:p>
            <a:r>
              <a:rPr lang="en-US" altLang="ko-KR" sz="2400" dirty="0" smtClean="0"/>
              <a:t>B-29 </a:t>
            </a:r>
            <a:r>
              <a:rPr lang="ko-KR" altLang="en-US" sz="2400" dirty="0" smtClean="0"/>
              <a:t>폭격기에 의해 파괴된 오사카와 도쿄 상업지구</a:t>
            </a:r>
            <a:endParaRPr lang="ko-KR" altLang="en-US" sz="2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b="1" dirty="0" smtClean="0">
                <a:latin typeface="HY중고딕" pitchFamily="18" charset="-127"/>
                <a:ea typeface="HY중고딕" pitchFamily="18" charset="-127"/>
              </a:rPr>
              <a:t>01 . </a:t>
            </a:r>
            <a:r>
              <a:rPr lang="ko-KR" altLang="en-US" sz="1600" b="1" dirty="0" err="1" smtClean="0">
                <a:latin typeface="HY중고딕" pitchFamily="18" charset="-127"/>
                <a:ea typeface="HY중고딕" pitchFamily="18" charset="-127"/>
              </a:rPr>
              <a:t>패전이후</a:t>
            </a:r>
            <a:r>
              <a:rPr lang="ko-KR" altLang="en-US" sz="1600" b="1" dirty="0" smtClean="0">
                <a:latin typeface="HY중고딕" pitchFamily="18" charset="-127"/>
                <a:ea typeface="HY중고딕" pitchFamily="18" charset="-127"/>
              </a:rPr>
              <a:t> 생활 터전</a:t>
            </a:r>
            <a:endParaRPr lang="ko-KR" altLang="en-US" sz="1600" b="1" dirty="0">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Picture 2" descr="C:\Users\user\Desktop\東京大空襲.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60" y="1268760"/>
            <a:ext cx="4359403" cy="504056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 name="Picture 4" descr="C:\Users\user\Desktop\4e4268e7311c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552" y="1124744"/>
            <a:ext cx="4536504" cy="504056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1" name="Picture 3" descr="C:\Users\user\Desktop\4e42611fb60eb.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9552" y="1268760"/>
            <a:ext cx="5514760" cy="436090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7164289" y="1772815"/>
            <a:ext cx="1477328" cy="4263409"/>
          </a:xfrm>
          <a:prstGeom prst="rect">
            <a:avLst/>
          </a:prstGeom>
          <a:noFill/>
        </p:spPr>
        <p:txBody>
          <a:bodyPr vert="eaVert" wrap="square" rtlCol="0">
            <a:spAutoFit/>
          </a:bodyPr>
          <a:lstStyle/>
          <a:p>
            <a:r>
              <a:rPr lang="ko-KR" altLang="en-US" sz="2800" dirty="0" smtClean="0"/>
              <a:t>끝도 없이 펼쳐진</a:t>
            </a:r>
            <a:endParaRPr lang="en-US" altLang="ko-KR" sz="2800" dirty="0" smtClean="0"/>
          </a:p>
          <a:p>
            <a:r>
              <a:rPr lang="ko-KR" altLang="en-US" sz="2800" dirty="0" smtClean="0"/>
              <a:t>                      </a:t>
            </a:r>
            <a:endParaRPr lang="en-US" altLang="ko-KR" sz="2800" dirty="0" smtClean="0"/>
          </a:p>
          <a:p>
            <a:r>
              <a:rPr lang="en-US" altLang="ko-KR" sz="2800" dirty="0" smtClean="0"/>
              <a:t>           </a:t>
            </a:r>
            <a:r>
              <a:rPr lang="ko-KR" altLang="en-US" sz="2800" dirty="0" smtClean="0"/>
              <a:t>벽돌조각의 평원</a:t>
            </a:r>
            <a:endParaRPr lang="en-US" altLang="ko-KR" sz="28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b="1" dirty="0" smtClean="0">
                <a:latin typeface="HY중고딕" pitchFamily="18" charset="-127"/>
                <a:ea typeface="HY중고딕" pitchFamily="18" charset="-127"/>
              </a:rPr>
              <a:t>01 . </a:t>
            </a:r>
            <a:r>
              <a:rPr lang="ko-KR" altLang="en-US" sz="1600" b="1" dirty="0" err="1" smtClean="0">
                <a:latin typeface="HY중고딕" pitchFamily="18" charset="-127"/>
                <a:ea typeface="HY중고딕" pitchFamily="18" charset="-127"/>
              </a:rPr>
              <a:t>패전이후</a:t>
            </a:r>
            <a:r>
              <a:rPr lang="ko-KR" altLang="en-US" sz="1600" b="1" dirty="0" smtClean="0">
                <a:latin typeface="HY중고딕" pitchFamily="18" charset="-127"/>
                <a:ea typeface="HY중고딕" pitchFamily="18" charset="-127"/>
              </a:rPr>
              <a:t> 생활 터전</a:t>
            </a:r>
            <a:endParaRPr lang="ko-KR" altLang="en-US" sz="1600" b="1" dirty="0">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Picture 2" descr="C:\Users\user\Desktop\일본 문화 과제\사진\51f13cc09df2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5576" y="1772816"/>
            <a:ext cx="4695023" cy="362324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5724128" y="2050811"/>
            <a:ext cx="2736304" cy="923330"/>
          </a:xfrm>
          <a:prstGeom prst="rect">
            <a:avLst/>
          </a:prstGeom>
          <a:noFill/>
        </p:spPr>
        <p:txBody>
          <a:bodyPr wrap="square" rtlCol="0">
            <a:spAutoFit/>
          </a:bodyPr>
          <a:lstStyle/>
          <a:p>
            <a:r>
              <a:rPr lang="ko-KR" altLang="en-US" dirty="0" smtClean="0"/>
              <a:t>가설된 </a:t>
            </a:r>
            <a:r>
              <a:rPr lang="ko-KR" altLang="en-US" dirty="0" err="1" smtClean="0"/>
              <a:t>폐건물에서</a:t>
            </a:r>
            <a:endParaRPr lang="en-US" altLang="ko-KR" dirty="0" smtClean="0"/>
          </a:p>
          <a:p>
            <a:endParaRPr lang="en-US" altLang="ko-KR" dirty="0"/>
          </a:p>
          <a:p>
            <a:r>
              <a:rPr lang="ko-KR" altLang="en-US" dirty="0" smtClean="0"/>
              <a:t>생활하는 일본인</a:t>
            </a:r>
            <a:endParaRPr lang="ko-KR" altLang="en-US" dirty="0"/>
          </a:p>
        </p:txBody>
      </p:sp>
      <p:sp>
        <p:nvSpPr>
          <p:cNvPr id="11" name="TextBox 10"/>
          <p:cNvSpPr txBox="1"/>
          <p:nvPr/>
        </p:nvSpPr>
        <p:spPr>
          <a:xfrm>
            <a:off x="5724128" y="3429000"/>
            <a:ext cx="2160240" cy="2585323"/>
          </a:xfrm>
          <a:prstGeom prst="rect">
            <a:avLst/>
          </a:prstGeom>
          <a:noFill/>
        </p:spPr>
        <p:txBody>
          <a:bodyPr wrap="square" rtlCol="0">
            <a:spAutoFit/>
          </a:bodyPr>
          <a:lstStyle/>
          <a:p>
            <a:r>
              <a:rPr lang="ko-KR" altLang="en-US" dirty="0" smtClean="0"/>
              <a:t>전체 도시인구 </a:t>
            </a:r>
            <a:r>
              <a:rPr lang="en-US" altLang="ko-KR" dirty="0" smtClean="0">
                <a:solidFill>
                  <a:srgbClr val="FF0000"/>
                </a:solidFill>
              </a:rPr>
              <a:t>30%</a:t>
            </a:r>
          </a:p>
          <a:p>
            <a:endParaRPr lang="en-US" altLang="ko-KR" dirty="0"/>
          </a:p>
          <a:p>
            <a:r>
              <a:rPr lang="ko-KR" altLang="en-US" dirty="0" smtClean="0"/>
              <a:t>도쿄 </a:t>
            </a:r>
            <a:r>
              <a:rPr lang="en-US" altLang="ko-KR" dirty="0" smtClean="0">
                <a:solidFill>
                  <a:srgbClr val="FF0000"/>
                </a:solidFill>
              </a:rPr>
              <a:t>65%</a:t>
            </a:r>
          </a:p>
          <a:p>
            <a:endParaRPr lang="en-US" altLang="ko-KR" dirty="0"/>
          </a:p>
          <a:p>
            <a:r>
              <a:rPr lang="ko-KR" altLang="en-US" dirty="0" smtClean="0"/>
              <a:t>오사카 </a:t>
            </a:r>
            <a:r>
              <a:rPr lang="en-US" altLang="ko-KR" dirty="0" smtClean="0">
                <a:solidFill>
                  <a:srgbClr val="FF0000"/>
                </a:solidFill>
              </a:rPr>
              <a:t>57%</a:t>
            </a:r>
          </a:p>
          <a:p>
            <a:endParaRPr lang="en-US" altLang="ko-KR" dirty="0"/>
          </a:p>
          <a:p>
            <a:r>
              <a:rPr lang="ko-KR" altLang="en-US" dirty="0" smtClean="0"/>
              <a:t>나고야 </a:t>
            </a:r>
            <a:r>
              <a:rPr lang="en-US" altLang="ko-KR" dirty="0" smtClean="0">
                <a:solidFill>
                  <a:srgbClr val="FF0000"/>
                </a:solidFill>
              </a:rPr>
              <a:t>89%</a:t>
            </a:r>
          </a:p>
          <a:p>
            <a:endParaRPr lang="en-US" altLang="ko-KR" dirty="0"/>
          </a:p>
          <a:p>
            <a:endParaRPr lang="ko-KR"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b="1" dirty="0" smtClean="0">
                <a:latin typeface="HY중고딕" pitchFamily="18" charset="-127"/>
                <a:ea typeface="HY중고딕" pitchFamily="18" charset="-127"/>
              </a:rPr>
              <a:t>01 . </a:t>
            </a:r>
            <a:r>
              <a:rPr lang="ko-KR" altLang="en-US" sz="1600" b="1" dirty="0" err="1" smtClean="0">
                <a:latin typeface="HY중고딕" pitchFamily="18" charset="-127"/>
                <a:ea typeface="HY중고딕" pitchFamily="18" charset="-127"/>
              </a:rPr>
              <a:t>패전이후</a:t>
            </a:r>
            <a:r>
              <a:rPr lang="ko-KR" altLang="en-US" sz="1600" b="1" dirty="0" smtClean="0">
                <a:latin typeface="HY중고딕" pitchFamily="18" charset="-127"/>
                <a:ea typeface="HY중고딕" pitchFamily="18" charset="-127"/>
              </a:rPr>
              <a:t> 생활 터전</a:t>
            </a:r>
            <a:endParaRPr lang="ko-KR" altLang="en-US" sz="1600" b="1" dirty="0">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971600" y="1340768"/>
            <a:ext cx="6408712" cy="738664"/>
          </a:xfrm>
          <a:prstGeom prst="rect">
            <a:avLst/>
          </a:prstGeom>
          <a:noFill/>
        </p:spPr>
        <p:txBody>
          <a:bodyPr wrap="square" rtlCol="0">
            <a:spAutoFit/>
          </a:bodyPr>
          <a:lstStyle/>
          <a:p>
            <a:r>
              <a:rPr lang="ko-KR" altLang="en-US" sz="2400" dirty="0"/>
              <a:t>전체 국부의 </a:t>
            </a:r>
            <a:r>
              <a:rPr lang="en-US" altLang="ko-KR" sz="2400" b="1" dirty="0">
                <a:solidFill>
                  <a:srgbClr val="FF0000"/>
                </a:solidFill>
              </a:rPr>
              <a:t>1/3</a:t>
            </a:r>
            <a:r>
              <a:rPr lang="en-US" altLang="ko-KR" sz="2400" dirty="0"/>
              <a:t>, </a:t>
            </a:r>
            <a:r>
              <a:rPr lang="ko-KR" altLang="en-US" sz="2400" dirty="0"/>
              <a:t>잠재소득의 </a:t>
            </a:r>
            <a:r>
              <a:rPr lang="en-US" altLang="ko-KR" sz="2400" b="1" dirty="0">
                <a:solidFill>
                  <a:srgbClr val="FF0000"/>
                </a:solidFill>
              </a:rPr>
              <a:t>33-50%</a:t>
            </a:r>
            <a:r>
              <a:rPr lang="en-US" altLang="ko-KR" sz="2400" dirty="0"/>
              <a:t> </a:t>
            </a:r>
            <a:r>
              <a:rPr lang="ko-KR" altLang="en-US" sz="2400" dirty="0" smtClean="0"/>
              <a:t>상실</a:t>
            </a:r>
            <a:endParaRPr lang="en-US" altLang="ko-KR" sz="2400" dirty="0" smtClean="0"/>
          </a:p>
          <a:p>
            <a:endParaRPr lang="en-US" altLang="ko-KR" dirty="0">
              <a:solidFill>
                <a:schemeClr val="bg1"/>
              </a:solidFill>
            </a:endParaRPr>
          </a:p>
        </p:txBody>
      </p:sp>
      <p:sp>
        <p:nvSpPr>
          <p:cNvPr id="11" name="TextBox 10"/>
          <p:cNvSpPr txBox="1"/>
          <p:nvPr/>
        </p:nvSpPr>
        <p:spPr>
          <a:xfrm>
            <a:off x="971600" y="2780928"/>
            <a:ext cx="6840760" cy="1477328"/>
          </a:xfrm>
          <a:prstGeom prst="rect">
            <a:avLst/>
          </a:prstGeom>
          <a:noFill/>
        </p:spPr>
        <p:txBody>
          <a:bodyPr wrap="square" rtlCol="0">
            <a:spAutoFit/>
          </a:bodyPr>
          <a:lstStyle/>
          <a:p>
            <a:r>
              <a:rPr lang="ko-KR" altLang="en-US" sz="2400" dirty="0" smtClean="0"/>
              <a:t>삶의 </a:t>
            </a:r>
            <a:r>
              <a:rPr lang="ko-KR" altLang="en-US" sz="2400" dirty="0"/>
              <a:t>질은 농촌지역이 전전에 비해 </a:t>
            </a:r>
            <a:r>
              <a:rPr lang="en-US" altLang="ko-KR" sz="2400" b="1" dirty="0">
                <a:solidFill>
                  <a:srgbClr val="FF0000"/>
                </a:solidFill>
              </a:rPr>
              <a:t>65%</a:t>
            </a:r>
            <a:r>
              <a:rPr lang="en-US" altLang="ko-KR" sz="2400" dirty="0"/>
              <a:t> </a:t>
            </a:r>
            <a:r>
              <a:rPr lang="ko-KR" altLang="en-US" sz="2400" dirty="0"/>
              <a:t>수준</a:t>
            </a:r>
            <a:r>
              <a:rPr lang="en-US" altLang="ko-KR" sz="2400" dirty="0" smtClean="0"/>
              <a:t>,</a:t>
            </a:r>
          </a:p>
          <a:p>
            <a:endParaRPr lang="en-US" altLang="ko-KR" sz="2400" dirty="0"/>
          </a:p>
          <a:p>
            <a:r>
              <a:rPr lang="ko-KR" altLang="en-US" sz="2400" dirty="0" smtClean="0"/>
              <a:t>도시지역은 </a:t>
            </a:r>
            <a:r>
              <a:rPr lang="en-US" altLang="ko-KR" sz="2400" b="1" dirty="0">
                <a:solidFill>
                  <a:srgbClr val="FF0000"/>
                </a:solidFill>
              </a:rPr>
              <a:t>35%</a:t>
            </a:r>
            <a:r>
              <a:rPr lang="en-US" altLang="ko-KR" sz="2400" dirty="0">
                <a:solidFill>
                  <a:srgbClr val="FF0000"/>
                </a:solidFill>
              </a:rPr>
              <a:t> </a:t>
            </a:r>
            <a:r>
              <a:rPr lang="ko-KR" altLang="en-US" sz="2400" dirty="0"/>
              <a:t>수준으로 하락</a:t>
            </a:r>
          </a:p>
          <a:p>
            <a:endParaRPr lang="ko-KR" altLang="en-US" dirty="0">
              <a:solidFill>
                <a:schemeClr val="bg1"/>
              </a:solidFill>
            </a:endParaRPr>
          </a:p>
        </p:txBody>
      </p:sp>
      <p:sp>
        <p:nvSpPr>
          <p:cNvPr id="12" name="TextBox 11"/>
          <p:cNvSpPr txBox="1"/>
          <p:nvPr/>
        </p:nvSpPr>
        <p:spPr>
          <a:xfrm>
            <a:off x="984404" y="4961785"/>
            <a:ext cx="5502887" cy="738664"/>
          </a:xfrm>
          <a:prstGeom prst="rect">
            <a:avLst/>
          </a:prstGeom>
          <a:noFill/>
        </p:spPr>
        <p:txBody>
          <a:bodyPr wrap="square" rtlCol="0">
            <a:spAutoFit/>
          </a:bodyPr>
          <a:lstStyle/>
          <a:p>
            <a:r>
              <a:rPr lang="en-US" altLang="ko-KR" sz="2400" b="1" dirty="0">
                <a:solidFill>
                  <a:srgbClr val="FF0000"/>
                </a:solidFill>
              </a:rPr>
              <a:t>66</a:t>
            </a:r>
            <a:r>
              <a:rPr lang="ko-KR" altLang="en-US" sz="2400" b="1" dirty="0">
                <a:solidFill>
                  <a:srgbClr val="FF0000"/>
                </a:solidFill>
              </a:rPr>
              <a:t>개</a:t>
            </a:r>
            <a:r>
              <a:rPr lang="ko-KR" altLang="en-US" sz="2400" dirty="0"/>
              <a:t> 주요 도시가 심한 공습 피해</a:t>
            </a:r>
          </a:p>
          <a:p>
            <a:endParaRPr lang="ko-KR"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0" y="0"/>
            <a:ext cx="2515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251520" y="0"/>
            <a:ext cx="79208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각 삼각형 7"/>
          <p:cNvSpPr/>
          <p:nvPr/>
        </p:nvSpPr>
        <p:spPr>
          <a:xfrm flipV="1">
            <a:off x="1043608" y="0"/>
            <a:ext cx="792088" cy="6858000"/>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0" y="2420888"/>
            <a:ext cx="9144000" cy="1296144"/>
          </a:xfrm>
          <a:prstGeom prst="rect">
            <a:avLst/>
          </a:prstGeom>
          <a:solidFill>
            <a:schemeClr val="bg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400" dirty="0">
              <a:solidFill>
                <a:schemeClr val="tx1"/>
              </a:solidFill>
              <a:latin typeface="헤움심플함의미학142" pitchFamily="18" charset="-127"/>
              <a:ea typeface="헤움심플함의미학142" pitchFamily="18" charset="-127"/>
            </a:endParaRPr>
          </a:p>
        </p:txBody>
      </p:sp>
      <p:sp>
        <p:nvSpPr>
          <p:cNvPr id="4" name="TextBox 3"/>
          <p:cNvSpPr txBox="1"/>
          <p:nvPr/>
        </p:nvSpPr>
        <p:spPr>
          <a:xfrm>
            <a:off x="1475656" y="2780928"/>
            <a:ext cx="7524328" cy="584775"/>
          </a:xfrm>
          <a:prstGeom prst="rect">
            <a:avLst/>
          </a:prstGeom>
          <a:noFill/>
        </p:spPr>
        <p:txBody>
          <a:bodyPr wrap="square" rtlCol="0">
            <a:spAutoFit/>
          </a:bodyPr>
          <a:lstStyle/>
          <a:p>
            <a:pPr algn="ctr"/>
            <a:r>
              <a:rPr lang="en-US" altLang="ko-KR" sz="3200" dirty="0" smtClean="0">
                <a:latin typeface="HY견고딕" pitchFamily="18" charset="-127"/>
                <a:ea typeface="HY견고딕" pitchFamily="18" charset="-127"/>
              </a:rPr>
              <a:t>02. </a:t>
            </a:r>
            <a:r>
              <a:rPr lang="ko-KR" altLang="en-US" sz="3200" dirty="0" smtClean="0">
                <a:latin typeface="HY견고딕" pitchFamily="18" charset="-127"/>
                <a:ea typeface="HY견고딕" pitchFamily="18" charset="-127"/>
              </a:rPr>
              <a:t>패전 이후의 국민들의 모습</a:t>
            </a:r>
            <a:endParaRPr lang="ko-KR" altLang="en-US" sz="3200" dirty="0">
              <a:latin typeface="HY견고딕" pitchFamily="18" charset="-127"/>
              <a:ea typeface="HY견고딕" pitchFamily="18" charset="-127"/>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b="1" dirty="0" smtClean="0">
                <a:latin typeface="HY중고딕" pitchFamily="18" charset="-127"/>
                <a:ea typeface="HY중고딕" pitchFamily="18" charset="-127"/>
              </a:rPr>
              <a:t>02 . </a:t>
            </a:r>
            <a:r>
              <a:rPr lang="ko-KR" altLang="en-US" sz="1600" b="1" dirty="0" smtClean="0">
                <a:latin typeface="HY중고딕" pitchFamily="18" charset="-127"/>
                <a:ea typeface="HY중고딕" pitchFamily="18" charset="-127"/>
              </a:rPr>
              <a:t>패전 이후 국민들의 모습</a:t>
            </a:r>
            <a:endParaRPr lang="ko-KR" altLang="en-US" sz="1600" b="1" dirty="0">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거함거포를 언제쓴단 말이냐....wmv">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99592" y="1196752"/>
            <a:ext cx="7624377" cy="4320480"/>
          </a:xfrm>
          <a:prstGeom prst="rect">
            <a:avLst/>
          </a:prstGeom>
        </p:spPr>
      </p:pic>
      <p:sp>
        <p:nvSpPr>
          <p:cNvPr id="10" name="TextBox 9"/>
          <p:cNvSpPr txBox="1"/>
          <p:nvPr/>
        </p:nvSpPr>
        <p:spPr>
          <a:xfrm>
            <a:off x="1475656" y="5949280"/>
            <a:ext cx="6408712" cy="369332"/>
          </a:xfrm>
          <a:prstGeom prst="rect">
            <a:avLst/>
          </a:prstGeom>
          <a:noFill/>
        </p:spPr>
        <p:txBody>
          <a:bodyPr wrap="square" rtlCol="0">
            <a:spAutoFit/>
          </a:bodyPr>
          <a:lstStyle/>
          <a:p>
            <a:r>
              <a:rPr lang="ko-KR" altLang="en-US" dirty="0" smtClean="0"/>
              <a:t>일본 영화 </a:t>
            </a:r>
            <a:r>
              <a:rPr lang="en-US" altLang="ko-KR" dirty="0" smtClean="0"/>
              <a:t>'</a:t>
            </a:r>
            <a:r>
              <a:rPr lang="ko-KR" altLang="en-US" dirty="0" smtClean="0"/>
              <a:t>연합함대 사령장관 </a:t>
            </a:r>
            <a:r>
              <a:rPr lang="ko-KR" altLang="en-US" dirty="0" err="1" smtClean="0"/>
              <a:t>야마모토</a:t>
            </a:r>
            <a:r>
              <a:rPr lang="ko-KR" altLang="en-US" dirty="0" smtClean="0"/>
              <a:t> </a:t>
            </a:r>
            <a:r>
              <a:rPr lang="ko-KR" altLang="en-US" dirty="0" err="1" smtClean="0"/>
              <a:t>이소로쿠</a:t>
            </a:r>
            <a:r>
              <a:rPr lang="en-US" altLang="ko-KR" dirty="0" smtClean="0"/>
              <a:t>'(2011) </a:t>
            </a:r>
            <a:r>
              <a:rPr lang="ko-KR" altLang="en-US" dirty="0" smtClean="0"/>
              <a:t>中</a:t>
            </a:r>
            <a:endParaRPr lang="ko-KR" altLang="en-US" dirty="0"/>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b="1" dirty="0" smtClean="0">
                <a:latin typeface="HY중고딕" pitchFamily="18" charset="-127"/>
                <a:ea typeface="HY중고딕" pitchFamily="18" charset="-127"/>
              </a:rPr>
              <a:t>02 . </a:t>
            </a:r>
            <a:r>
              <a:rPr lang="ko-KR" altLang="en-US" sz="1600" b="1" dirty="0" smtClean="0">
                <a:latin typeface="HY중고딕" pitchFamily="18" charset="-127"/>
                <a:ea typeface="HY중고딕" pitchFamily="18" charset="-127"/>
              </a:rPr>
              <a:t>패전 이후 국민들의 모습</a:t>
            </a:r>
            <a:endParaRPr lang="ko-KR" altLang="en-US" sz="1600" b="1" dirty="0">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Picture 3" descr="C:\Users\user\Desktop\23712944550A62162A83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8672" y="1444738"/>
            <a:ext cx="3765487" cy="272056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 name="Picture 4" descr="C:\Users\user\Desktop\2512973F550A61F31EB58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08612" y="3909809"/>
            <a:ext cx="3657600" cy="243205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4716016" y="1628800"/>
            <a:ext cx="3600400" cy="1015663"/>
          </a:xfrm>
          <a:prstGeom prst="rect">
            <a:avLst/>
          </a:prstGeom>
          <a:noFill/>
        </p:spPr>
        <p:txBody>
          <a:bodyPr wrap="square" rtlCol="0">
            <a:spAutoFit/>
          </a:bodyPr>
          <a:lstStyle/>
          <a:p>
            <a:r>
              <a:rPr lang="ko-KR" altLang="en-US" sz="2000" b="1" dirty="0" err="1" smtClean="0"/>
              <a:t>뇌격기에의해</a:t>
            </a:r>
            <a:r>
              <a:rPr lang="ko-KR" altLang="en-US" sz="2000" b="1" dirty="0" smtClean="0"/>
              <a:t> </a:t>
            </a:r>
            <a:endParaRPr lang="en-US" altLang="ko-KR" sz="2000" b="1" dirty="0" smtClean="0"/>
          </a:p>
          <a:p>
            <a:endParaRPr lang="en-US" altLang="ko-KR" sz="2000" b="1" dirty="0" smtClean="0"/>
          </a:p>
          <a:p>
            <a:r>
              <a:rPr lang="en-US" altLang="ko-KR" sz="2000" b="1" dirty="0" smtClean="0"/>
              <a:t>                </a:t>
            </a:r>
            <a:r>
              <a:rPr lang="ko-KR" altLang="en-US" sz="2000" b="1" dirty="0" smtClean="0"/>
              <a:t>대파되는 보급선</a:t>
            </a:r>
            <a:endParaRPr lang="ko-KR" altLang="en-US" sz="2000" b="1" dirty="0"/>
          </a:p>
        </p:txBody>
      </p:sp>
      <p:sp>
        <p:nvSpPr>
          <p:cNvPr id="12" name="TextBox 11"/>
          <p:cNvSpPr txBox="1"/>
          <p:nvPr/>
        </p:nvSpPr>
        <p:spPr>
          <a:xfrm>
            <a:off x="578672" y="4941168"/>
            <a:ext cx="4281360" cy="1015663"/>
          </a:xfrm>
          <a:prstGeom prst="rect">
            <a:avLst/>
          </a:prstGeom>
          <a:noFill/>
        </p:spPr>
        <p:txBody>
          <a:bodyPr wrap="square" rtlCol="0">
            <a:spAutoFit/>
          </a:bodyPr>
          <a:lstStyle/>
          <a:p>
            <a:r>
              <a:rPr lang="ko-KR" altLang="en-US" sz="2000" b="1" dirty="0" smtClean="0"/>
              <a:t>급강하 폭격기에 의해</a:t>
            </a:r>
            <a:endParaRPr lang="en-US" altLang="ko-KR" sz="2000" b="1" dirty="0" smtClean="0"/>
          </a:p>
          <a:p>
            <a:r>
              <a:rPr lang="en-US" altLang="ko-KR" sz="2000" b="1" dirty="0" smtClean="0"/>
              <a:t>                 </a:t>
            </a:r>
          </a:p>
          <a:p>
            <a:r>
              <a:rPr lang="en-US" altLang="ko-KR" sz="2000" b="1" dirty="0" smtClean="0"/>
              <a:t>                  </a:t>
            </a:r>
            <a:r>
              <a:rPr lang="ko-KR" altLang="en-US" sz="2000" b="1" dirty="0" smtClean="0"/>
              <a:t> 대파되는 보급선</a:t>
            </a:r>
            <a:endParaRPr lang="ko-KR" altLang="en-US" sz="20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b="1" dirty="0" smtClean="0">
                <a:latin typeface="HY중고딕" pitchFamily="18" charset="-127"/>
                <a:ea typeface="HY중고딕" pitchFamily="18" charset="-127"/>
              </a:rPr>
              <a:t>02 . </a:t>
            </a:r>
            <a:r>
              <a:rPr lang="ko-KR" altLang="en-US" sz="1600" b="1" dirty="0" smtClean="0">
                <a:latin typeface="HY중고딕" pitchFamily="18" charset="-127"/>
                <a:ea typeface="HY중고딕" pitchFamily="18" charset="-127"/>
              </a:rPr>
              <a:t>패전 이후 국민들의 모습</a:t>
            </a:r>
            <a:endParaRPr lang="ko-KR" altLang="en-US" sz="1600" b="1" dirty="0">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971600" y="1772816"/>
            <a:ext cx="7056784" cy="461665"/>
          </a:xfrm>
          <a:prstGeom prst="rect">
            <a:avLst/>
          </a:prstGeom>
          <a:noFill/>
        </p:spPr>
        <p:txBody>
          <a:bodyPr wrap="square" rtlCol="0">
            <a:spAutoFit/>
          </a:bodyPr>
          <a:lstStyle/>
          <a:p>
            <a:r>
              <a:rPr lang="ko-KR" altLang="en-US" sz="2400" dirty="0" smtClean="0"/>
              <a:t>경제 목 조르기 </a:t>
            </a:r>
            <a:r>
              <a:rPr lang="en-US" altLang="ko-KR" sz="2400" dirty="0" smtClean="0"/>
              <a:t> - </a:t>
            </a:r>
            <a:r>
              <a:rPr lang="ko-KR" altLang="en-US" sz="2400" dirty="0" smtClean="0"/>
              <a:t>일본의 군수 보급경로 파괴</a:t>
            </a:r>
            <a:endParaRPr lang="ko-KR" altLang="en-US" sz="2400" dirty="0"/>
          </a:p>
        </p:txBody>
      </p:sp>
      <p:sp>
        <p:nvSpPr>
          <p:cNvPr id="10" name="TextBox 9"/>
          <p:cNvSpPr txBox="1"/>
          <p:nvPr/>
        </p:nvSpPr>
        <p:spPr>
          <a:xfrm>
            <a:off x="994149" y="3356992"/>
            <a:ext cx="5790919" cy="461665"/>
          </a:xfrm>
          <a:prstGeom prst="rect">
            <a:avLst/>
          </a:prstGeom>
          <a:noFill/>
        </p:spPr>
        <p:txBody>
          <a:bodyPr wrap="square" rtlCol="0">
            <a:spAutoFit/>
          </a:bodyPr>
          <a:lstStyle/>
          <a:p>
            <a:r>
              <a:rPr lang="ko-KR" altLang="en-US" sz="2400" dirty="0" smtClean="0"/>
              <a:t>군함</a:t>
            </a:r>
            <a:r>
              <a:rPr lang="en-US" altLang="ko-KR" sz="2400" dirty="0" smtClean="0"/>
              <a:t>, </a:t>
            </a:r>
            <a:r>
              <a:rPr lang="ko-KR" altLang="en-US" sz="2400" dirty="0" smtClean="0"/>
              <a:t>상선</a:t>
            </a:r>
            <a:r>
              <a:rPr lang="en-US" altLang="ko-KR" sz="2400" dirty="0" smtClean="0"/>
              <a:t>, </a:t>
            </a:r>
            <a:r>
              <a:rPr lang="ko-KR" altLang="en-US" sz="2400" dirty="0" smtClean="0"/>
              <a:t>보급선 모두 </a:t>
            </a:r>
            <a:r>
              <a:rPr lang="ko-KR" altLang="en-US" sz="2400" b="1" dirty="0" err="1" smtClean="0">
                <a:solidFill>
                  <a:srgbClr val="FF0000"/>
                </a:solidFill>
              </a:rPr>
              <a:t>굉침</a:t>
            </a:r>
            <a:endParaRPr lang="ko-KR" altLang="en-US" sz="2400" b="1" dirty="0">
              <a:solidFill>
                <a:srgbClr val="FF0000"/>
              </a:solidFill>
            </a:endParaRPr>
          </a:p>
        </p:txBody>
      </p:sp>
      <p:sp>
        <p:nvSpPr>
          <p:cNvPr id="11" name="TextBox 10"/>
          <p:cNvSpPr txBox="1"/>
          <p:nvPr/>
        </p:nvSpPr>
        <p:spPr>
          <a:xfrm>
            <a:off x="971600" y="4869160"/>
            <a:ext cx="6727023" cy="461665"/>
          </a:xfrm>
          <a:prstGeom prst="rect">
            <a:avLst/>
          </a:prstGeom>
          <a:noFill/>
        </p:spPr>
        <p:txBody>
          <a:bodyPr wrap="square" rtlCol="0">
            <a:spAutoFit/>
          </a:bodyPr>
          <a:lstStyle/>
          <a:p>
            <a:r>
              <a:rPr lang="ko-KR" altLang="en-US" sz="2400" dirty="0" smtClean="0"/>
              <a:t>일본 국민들의 보급상황 악화</a:t>
            </a:r>
            <a:endParaRPr lang="ko-KR" alt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0" y="0"/>
            <a:ext cx="2515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251520" y="0"/>
            <a:ext cx="79208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각 삼각형 7"/>
          <p:cNvSpPr/>
          <p:nvPr/>
        </p:nvSpPr>
        <p:spPr>
          <a:xfrm flipV="1">
            <a:off x="1043608" y="0"/>
            <a:ext cx="792088" cy="6858000"/>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0" y="2420888"/>
            <a:ext cx="9144000" cy="1296144"/>
          </a:xfrm>
          <a:prstGeom prst="rect">
            <a:avLst/>
          </a:prstGeom>
          <a:solidFill>
            <a:schemeClr val="bg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400" dirty="0">
              <a:solidFill>
                <a:schemeClr val="tx1"/>
              </a:solidFill>
              <a:latin typeface="헤움심플함의미학142" pitchFamily="18" charset="-127"/>
              <a:ea typeface="헤움심플함의미학142" pitchFamily="18" charset="-127"/>
            </a:endParaRPr>
          </a:p>
        </p:txBody>
      </p:sp>
      <p:sp>
        <p:nvSpPr>
          <p:cNvPr id="4" name="TextBox 3"/>
          <p:cNvSpPr txBox="1"/>
          <p:nvPr/>
        </p:nvSpPr>
        <p:spPr>
          <a:xfrm>
            <a:off x="1475656" y="2780928"/>
            <a:ext cx="7524328" cy="584775"/>
          </a:xfrm>
          <a:prstGeom prst="rect">
            <a:avLst/>
          </a:prstGeom>
          <a:noFill/>
        </p:spPr>
        <p:txBody>
          <a:bodyPr wrap="square" rtlCol="0">
            <a:spAutoFit/>
          </a:bodyPr>
          <a:lstStyle/>
          <a:p>
            <a:pPr algn="ctr"/>
            <a:r>
              <a:rPr lang="en-US" altLang="ko-KR" sz="3200" dirty="0" smtClean="0">
                <a:latin typeface="HY견고딕" pitchFamily="18" charset="-127"/>
                <a:ea typeface="HY견고딕" pitchFamily="18" charset="-127"/>
              </a:rPr>
              <a:t>03. </a:t>
            </a:r>
            <a:r>
              <a:rPr lang="ko-KR" altLang="en-US" sz="3200" dirty="0" smtClean="0">
                <a:latin typeface="HY견고딕" pitchFamily="18" charset="-127"/>
                <a:ea typeface="HY견고딕" pitchFamily="18" charset="-127"/>
              </a:rPr>
              <a:t>굶주림과 빈곤</a:t>
            </a:r>
            <a:endParaRPr lang="ko-KR" altLang="en-US" sz="3200" dirty="0">
              <a:latin typeface="HY견고딕" pitchFamily="18" charset="-127"/>
              <a:ea typeface="HY견고딕" pitchFamily="18" charset="-127"/>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83968" y="6165304"/>
            <a:ext cx="4680520" cy="477054"/>
          </a:xfrm>
          <a:prstGeom prst="rect">
            <a:avLst/>
          </a:prstGeom>
          <a:noFill/>
        </p:spPr>
        <p:txBody>
          <a:bodyPr wrap="square" rtlCol="0">
            <a:spAutoFit/>
          </a:bodyPr>
          <a:lstStyle/>
          <a:p>
            <a:r>
              <a:rPr lang="en-US" altLang="ko-KR" sz="2500" dirty="0" smtClean="0">
                <a:latin typeface="Arial Unicode MS" pitchFamily="50" charset="-127"/>
                <a:ea typeface="Arial Unicode MS" pitchFamily="50" charset="-127"/>
                <a:cs typeface="Arial Unicode MS" pitchFamily="50" charset="-127"/>
              </a:rPr>
              <a:t>-</a:t>
            </a:r>
            <a:r>
              <a:rPr lang="ko-KR" altLang="en-US" sz="2500" dirty="0" smtClean="0">
                <a:latin typeface="Arial Unicode MS" pitchFamily="50" charset="-127"/>
                <a:ea typeface="Arial Unicode MS" pitchFamily="50" charset="-127"/>
                <a:cs typeface="Arial Unicode MS" pitchFamily="50" charset="-127"/>
              </a:rPr>
              <a:t>발표자 컴퓨터 </a:t>
            </a:r>
            <a:r>
              <a:rPr lang="en-US" altLang="ko-KR" sz="2500" dirty="0" smtClean="0">
                <a:latin typeface="Arial Unicode MS" pitchFamily="50" charset="-127"/>
                <a:ea typeface="Arial Unicode MS" pitchFamily="50" charset="-127"/>
                <a:cs typeface="Arial Unicode MS" pitchFamily="50" charset="-127"/>
              </a:rPr>
              <a:t>IT</a:t>
            </a:r>
            <a:r>
              <a:rPr lang="ko-KR" altLang="en-US" sz="2500" dirty="0" smtClean="0">
                <a:latin typeface="Arial Unicode MS" pitchFamily="50" charset="-127"/>
                <a:ea typeface="Arial Unicode MS" pitchFamily="50" charset="-127"/>
                <a:cs typeface="Arial Unicode MS" pitchFamily="50" charset="-127"/>
              </a:rPr>
              <a:t>공학부 황보영</a:t>
            </a:r>
            <a:endParaRPr lang="ko-KR" altLang="en-US" sz="2500" dirty="0">
              <a:latin typeface="Arial Unicode MS" pitchFamily="50" charset="-127"/>
              <a:ea typeface="Arial Unicode MS" pitchFamily="50" charset="-127"/>
              <a:cs typeface="Arial Unicode MS" pitchFamily="50" charset="-127"/>
            </a:endParaRPr>
          </a:p>
        </p:txBody>
      </p:sp>
      <p:sp>
        <p:nvSpPr>
          <p:cNvPr id="6" name="직사각형 5"/>
          <p:cNvSpPr/>
          <p:nvPr/>
        </p:nvSpPr>
        <p:spPr>
          <a:xfrm>
            <a:off x="0" y="0"/>
            <a:ext cx="2515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251520" y="0"/>
            <a:ext cx="79208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각 삼각형 7"/>
          <p:cNvSpPr/>
          <p:nvPr/>
        </p:nvSpPr>
        <p:spPr>
          <a:xfrm flipV="1">
            <a:off x="1043608" y="0"/>
            <a:ext cx="792088" cy="6858000"/>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0" y="2420888"/>
            <a:ext cx="9144000" cy="1296144"/>
          </a:xfrm>
          <a:prstGeom prst="rect">
            <a:avLst/>
          </a:prstGeom>
          <a:solidFill>
            <a:schemeClr val="bg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400" dirty="0">
              <a:solidFill>
                <a:schemeClr val="tx1"/>
              </a:solidFill>
              <a:latin typeface="헤움심플함의미학142" pitchFamily="18" charset="-127"/>
              <a:ea typeface="헤움심플함의미학142" pitchFamily="18" charset="-127"/>
            </a:endParaRPr>
          </a:p>
        </p:txBody>
      </p:sp>
      <p:sp>
        <p:nvSpPr>
          <p:cNvPr id="4" name="TextBox 3"/>
          <p:cNvSpPr txBox="1"/>
          <p:nvPr/>
        </p:nvSpPr>
        <p:spPr>
          <a:xfrm>
            <a:off x="1475656" y="2780928"/>
            <a:ext cx="7524328" cy="584775"/>
          </a:xfrm>
          <a:prstGeom prst="rect">
            <a:avLst/>
          </a:prstGeom>
          <a:noFill/>
        </p:spPr>
        <p:txBody>
          <a:bodyPr wrap="square" rtlCol="0">
            <a:spAutoFit/>
          </a:bodyPr>
          <a:lstStyle/>
          <a:p>
            <a:pPr algn="ctr"/>
            <a:r>
              <a:rPr lang="en-US" altLang="ko-KR" sz="3200" dirty="0" smtClean="0">
                <a:latin typeface="HY견고딕" pitchFamily="18" charset="-127"/>
                <a:ea typeface="HY견고딕" pitchFamily="18" charset="-127"/>
              </a:rPr>
              <a:t>01. </a:t>
            </a:r>
            <a:r>
              <a:rPr lang="ko-KR" altLang="en-US" sz="3200" dirty="0" smtClean="0">
                <a:latin typeface="HY견고딕" pitchFamily="18" charset="-127"/>
                <a:ea typeface="HY견고딕" pitchFamily="18" charset="-127"/>
              </a:rPr>
              <a:t>일본의 패전과 미군정 통치</a:t>
            </a:r>
            <a:endParaRPr lang="ko-KR" altLang="en-US" sz="3200" dirty="0">
              <a:latin typeface="HY견고딕" pitchFamily="18" charset="-127"/>
              <a:ea typeface="HY견고딕" pitchFamily="18" charset="-127"/>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b="1" dirty="0" smtClean="0">
                <a:latin typeface="HY중고딕" pitchFamily="18" charset="-127"/>
                <a:ea typeface="HY중고딕" pitchFamily="18" charset="-127"/>
              </a:rPr>
              <a:t>03 . </a:t>
            </a:r>
            <a:r>
              <a:rPr lang="ko-KR" altLang="en-US" sz="1600" b="1" dirty="0" smtClean="0">
                <a:latin typeface="HY중고딕" pitchFamily="18" charset="-127"/>
                <a:ea typeface="HY중고딕" pitchFamily="18" charset="-127"/>
              </a:rPr>
              <a:t>굶주림과 빈곤</a:t>
            </a:r>
            <a:endParaRPr lang="ko-KR" altLang="en-US" sz="1600" b="1" dirty="0">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7" name="Picture 2" descr="C:\Users\user\Desktop\배급-194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8" y="1340768"/>
            <a:ext cx="4985772" cy="398844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5796136" y="1772816"/>
            <a:ext cx="3168352" cy="1200329"/>
          </a:xfrm>
          <a:prstGeom prst="rect">
            <a:avLst/>
          </a:prstGeom>
          <a:noFill/>
        </p:spPr>
        <p:txBody>
          <a:bodyPr wrap="square" rtlCol="0">
            <a:spAutoFit/>
          </a:bodyPr>
          <a:lstStyle/>
          <a:p>
            <a:r>
              <a:rPr lang="ko-KR" altLang="en-US" sz="2400" dirty="0" smtClean="0"/>
              <a:t>당시 </a:t>
            </a:r>
            <a:r>
              <a:rPr lang="en-US" altLang="ko-KR" sz="2400" dirty="0"/>
              <a:t>1</a:t>
            </a:r>
            <a:r>
              <a:rPr lang="ko-KR" altLang="en-US" sz="2400" dirty="0"/>
              <a:t>인당 </a:t>
            </a:r>
            <a:endParaRPr lang="en-US" altLang="ko-KR" sz="2400" dirty="0" smtClean="0"/>
          </a:p>
          <a:p>
            <a:endParaRPr lang="en-US" altLang="ko-KR" sz="2400" dirty="0"/>
          </a:p>
          <a:p>
            <a:r>
              <a:rPr lang="en-US" altLang="ko-KR" sz="2400" dirty="0" smtClean="0"/>
              <a:t>297g</a:t>
            </a:r>
            <a:r>
              <a:rPr lang="ko-KR" altLang="en-US" sz="2400" dirty="0"/>
              <a:t>의 밀가루</a:t>
            </a:r>
          </a:p>
        </p:txBody>
      </p:sp>
      <p:sp>
        <p:nvSpPr>
          <p:cNvPr id="10" name="TextBox 9"/>
          <p:cNvSpPr txBox="1"/>
          <p:nvPr/>
        </p:nvSpPr>
        <p:spPr>
          <a:xfrm>
            <a:off x="5796136" y="3789040"/>
            <a:ext cx="3024336" cy="1200329"/>
          </a:xfrm>
          <a:prstGeom prst="rect">
            <a:avLst/>
          </a:prstGeom>
          <a:noFill/>
        </p:spPr>
        <p:txBody>
          <a:bodyPr wrap="square" rtlCol="0">
            <a:spAutoFit/>
          </a:bodyPr>
          <a:lstStyle/>
          <a:p>
            <a:r>
              <a:rPr lang="ko-KR" altLang="en-US" sz="2400" dirty="0" smtClean="0"/>
              <a:t>암시장이 성행</a:t>
            </a:r>
            <a:endParaRPr lang="en-US" altLang="ko-KR" sz="2400" dirty="0" smtClean="0"/>
          </a:p>
          <a:p>
            <a:endParaRPr lang="en-US" altLang="ko-KR" sz="2400" dirty="0"/>
          </a:p>
          <a:p>
            <a:r>
              <a:rPr lang="ko-KR" altLang="en-US" sz="2400" dirty="0" smtClean="0"/>
              <a:t>초 인플레이션 발생</a:t>
            </a:r>
            <a:endParaRPr lang="ko-KR" altLang="en-US" sz="2400" dirty="0"/>
          </a:p>
        </p:txBody>
      </p:sp>
      <p:sp>
        <p:nvSpPr>
          <p:cNvPr id="11" name="TextBox 10"/>
          <p:cNvSpPr txBox="1"/>
          <p:nvPr/>
        </p:nvSpPr>
        <p:spPr>
          <a:xfrm>
            <a:off x="1331640" y="5679979"/>
            <a:ext cx="3024336" cy="369332"/>
          </a:xfrm>
          <a:prstGeom prst="rect">
            <a:avLst/>
          </a:prstGeom>
          <a:noFill/>
        </p:spPr>
        <p:txBody>
          <a:bodyPr wrap="square" rtlCol="0">
            <a:spAutoFit/>
          </a:bodyPr>
          <a:lstStyle/>
          <a:p>
            <a:r>
              <a:rPr lang="ko-KR" altLang="en-US" dirty="0" smtClean="0"/>
              <a:t>식량을 배급 받는 일본인 들</a:t>
            </a:r>
            <a:endParaRPr lang="ko-KR"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b="1" dirty="0" smtClean="0">
                <a:latin typeface="HY중고딕" pitchFamily="18" charset="-127"/>
                <a:ea typeface="HY중고딕" pitchFamily="18" charset="-127"/>
              </a:rPr>
              <a:t>03 . </a:t>
            </a:r>
            <a:r>
              <a:rPr lang="ko-KR" altLang="en-US" sz="1600" b="1" dirty="0" smtClean="0">
                <a:latin typeface="HY중고딕" pitchFamily="18" charset="-127"/>
                <a:ea typeface="HY중고딕" pitchFamily="18" charset="-127"/>
              </a:rPr>
              <a:t>굶주림과 빈곤</a:t>
            </a:r>
            <a:endParaRPr lang="ko-KR" altLang="en-US" sz="1600" b="1" dirty="0">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7" name="Picture 2" descr="C:\Users\user\Desktop\0708_376_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8672" y="1700807"/>
            <a:ext cx="4562240" cy="363030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5796136" y="1753910"/>
            <a:ext cx="2880320" cy="3046988"/>
          </a:xfrm>
          <a:prstGeom prst="rect">
            <a:avLst/>
          </a:prstGeom>
          <a:noFill/>
        </p:spPr>
        <p:txBody>
          <a:bodyPr wrap="square" rtlCol="0">
            <a:spAutoFit/>
          </a:bodyPr>
          <a:lstStyle/>
          <a:p>
            <a:r>
              <a:rPr lang="ko-KR" altLang="en-US" sz="2400" dirty="0" smtClean="0"/>
              <a:t>청장년층의 급감</a:t>
            </a:r>
            <a:endParaRPr lang="en-US" altLang="ko-KR" sz="2400" dirty="0"/>
          </a:p>
          <a:p>
            <a:endParaRPr lang="en-US" altLang="ko-KR" sz="2400" dirty="0" smtClean="0"/>
          </a:p>
          <a:p>
            <a:endParaRPr lang="en-US" altLang="ko-KR" sz="2400" dirty="0" smtClean="0"/>
          </a:p>
          <a:p>
            <a:r>
              <a:rPr lang="ko-KR" altLang="en-US" sz="2400" dirty="0"/>
              <a:t>가족 구성원의 해체</a:t>
            </a:r>
            <a:endParaRPr lang="en-US" altLang="ko-KR" sz="2400" dirty="0"/>
          </a:p>
          <a:p>
            <a:endParaRPr lang="en-US" altLang="ko-KR" sz="2400" dirty="0" smtClean="0"/>
          </a:p>
          <a:p>
            <a:endParaRPr lang="en-US" altLang="ko-KR" sz="2400" dirty="0"/>
          </a:p>
          <a:p>
            <a:r>
              <a:rPr lang="ko-KR" altLang="en-US" sz="2400" dirty="0" smtClean="0"/>
              <a:t>여성의 사회진출</a:t>
            </a:r>
            <a:endParaRPr lang="en-US" altLang="ko-KR" sz="2400" dirty="0" smtClean="0"/>
          </a:p>
          <a:p>
            <a:endParaRPr lang="en-US" altLang="ko-KR"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b="1" dirty="0" smtClean="0">
                <a:latin typeface="HY중고딕" pitchFamily="18" charset="-127"/>
                <a:ea typeface="HY중고딕" pitchFamily="18" charset="-127"/>
              </a:rPr>
              <a:t>03 . </a:t>
            </a:r>
            <a:r>
              <a:rPr lang="ko-KR" altLang="en-US" sz="1600" b="1" dirty="0" smtClean="0">
                <a:latin typeface="HY중고딕" pitchFamily="18" charset="-127"/>
                <a:ea typeface="HY중고딕" pitchFamily="18" charset="-127"/>
              </a:rPr>
              <a:t>굶주림과 빈곤</a:t>
            </a:r>
            <a:endParaRPr lang="ko-KR" altLang="en-US" sz="1600" b="1" dirty="0">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7" name="Picture 2" descr="C:\Users\user\Desktop\IE001666570_ST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8672" y="1844824"/>
            <a:ext cx="4880779" cy="338437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5868144" y="1988840"/>
            <a:ext cx="2970076" cy="3416320"/>
          </a:xfrm>
          <a:prstGeom prst="rect">
            <a:avLst/>
          </a:prstGeom>
          <a:noFill/>
        </p:spPr>
        <p:txBody>
          <a:bodyPr wrap="square" rtlCol="0">
            <a:spAutoFit/>
          </a:bodyPr>
          <a:lstStyle/>
          <a:p>
            <a:r>
              <a:rPr lang="ko-KR" altLang="en-US" sz="2400" dirty="0" smtClean="0"/>
              <a:t>노동력이 부족한</a:t>
            </a:r>
            <a:endParaRPr lang="en-US" altLang="ko-KR" sz="2400" dirty="0" smtClean="0"/>
          </a:p>
          <a:p>
            <a:endParaRPr lang="en-US" altLang="ko-KR" sz="2400" dirty="0" smtClean="0"/>
          </a:p>
          <a:p>
            <a:r>
              <a:rPr lang="ko-KR" altLang="en-US" sz="2400" dirty="0" smtClean="0"/>
              <a:t>여성들은</a:t>
            </a:r>
            <a:endParaRPr lang="en-US" altLang="ko-KR" sz="2400" dirty="0" smtClean="0"/>
          </a:p>
          <a:p>
            <a:endParaRPr lang="en-US" altLang="ko-KR" sz="2400" dirty="0"/>
          </a:p>
          <a:p>
            <a:r>
              <a:rPr lang="ko-KR" altLang="en-US" sz="2400" dirty="0" smtClean="0"/>
              <a:t>매춘을 통해 </a:t>
            </a:r>
            <a:endParaRPr lang="en-US" altLang="ko-KR" sz="2400" dirty="0" smtClean="0"/>
          </a:p>
          <a:p>
            <a:endParaRPr lang="en-US" altLang="ko-KR" sz="2400" dirty="0"/>
          </a:p>
          <a:p>
            <a:r>
              <a:rPr lang="ko-KR" altLang="en-US" sz="2400" dirty="0" smtClean="0"/>
              <a:t>생활을 </a:t>
            </a:r>
            <a:endParaRPr lang="en-US" altLang="ko-KR" sz="2400" dirty="0" smtClean="0"/>
          </a:p>
          <a:p>
            <a:endParaRPr lang="en-US" altLang="ko-KR" sz="2400" dirty="0"/>
          </a:p>
          <a:p>
            <a:r>
              <a:rPr lang="ko-KR" altLang="en-US" sz="2400" dirty="0" smtClean="0"/>
              <a:t>이어나가야 했다</a:t>
            </a:r>
            <a:r>
              <a:rPr lang="en-US" altLang="ko-KR" sz="2400" dirty="0" smtClean="0"/>
              <a:t>.</a:t>
            </a:r>
            <a:endParaRPr lang="ko-KR" alt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83968" y="6165304"/>
            <a:ext cx="4680520" cy="477054"/>
          </a:xfrm>
          <a:prstGeom prst="rect">
            <a:avLst/>
          </a:prstGeom>
          <a:noFill/>
        </p:spPr>
        <p:txBody>
          <a:bodyPr wrap="square" rtlCol="0">
            <a:spAutoFit/>
          </a:bodyPr>
          <a:lstStyle/>
          <a:p>
            <a:r>
              <a:rPr lang="en-US" altLang="ko-KR" sz="2500" dirty="0" smtClean="0">
                <a:latin typeface="Arial Unicode MS" pitchFamily="50" charset="-127"/>
                <a:ea typeface="Arial Unicode MS" pitchFamily="50" charset="-127"/>
                <a:cs typeface="Arial Unicode MS" pitchFamily="50" charset="-127"/>
              </a:rPr>
              <a:t>-</a:t>
            </a:r>
            <a:r>
              <a:rPr lang="ko-KR" altLang="en-US" sz="2500" dirty="0" smtClean="0">
                <a:latin typeface="Arial Unicode MS" pitchFamily="50" charset="-127"/>
                <a:ea typeface="Arial Unicode MS" pitchFamily="50" charset="-127"/>
                <a:cs typeface="Arial Unicode MS" pitchFamily="50" charset="-127"/>
              </a:rPr>
              <a:t>발표자 컴퓨터 </a:t>
            </a:r>
            <a:r>
              <a:rPr lang="en-US" altLang="ko-KR" sz="2500" dirty="0" smtClean="0">
                <a:latin typeface="Arial Unicode MS" pitchFamily="50" charset="-127"/>
                <a:ea typeface="Arial Unicode MS" pitchFamily="50" charset="-127"/>
                <a:cs typeface="Arial Unicode MS" pitchFamily="50" charset="-127"/>
              </a:rPr>
              <a:t>IT</a:t>
            </a:r>
            <a:r>
              <a:rPr lang="ko-KR" altLang="en-US" sz="2500" dirty="0" smtClean="0">
                <a:latin typeface="Arial Unicode MS" pitchFamily="50" charset="-127"/>
                <a:ea typeface="Arial Unicode MS" pitchFamily="50" charset="-127"/>
                <a:cs typeface="Arial Unicode MS" pitchFamily="50" charset="-127"/>
              </a:rPr>
              <a:t>공학부 하태욱</a:t>
            </a:r>
            <a:endParaRPr lang="ko-KR" altLang="en-US" sz="2500" dirty="0">
              <a:latin typeface="Arial Unicode MS" pitchFamily="50" charset="-127"/>
              <a:ea typeface="Arial Unicode MS" pitchFamily="50" charset="-127"/>
              <a:cs typeface="Arial Unicode MS" pitchFamily="50" charset="-127"/>
            </a:endParaRPr>
          </a:p>
        </p:txBody>
      </p:sp>
      <p:sp>
        <p:nvSpPr>
          <p:cNvPr id="6" name="직사각형 5"/>
          <p:cNvSpPr/>
          <p:nvPr/>
        </p:nvSpPr>
        <p:spPr>
          <a:xfrm>
            <a:off x="0" y="0"/>
            <a:ext cx="2515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251520" y="0"/>
            <a:ext cx="79208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각 삼각형 7"/>
          <p:cNvSpPr/>
          <p:nvPr/>
        </p:nvSpPr>
        <p:spPr>
          <a:xfrm flipV="1">
            <a:off x="1043608" y="0"/>
            <a:ext cx="792088" cy="6858000"/>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0" y="2420888"/>
            <a:ext cx="9144000" cy="1296144"/>
          </a:xfrm>
          <a:prstGeom prst="rect">
            <a:avLst/>
          </a:prstGeom>
          <a:solidFill>
            <a:schemeClr val="bg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400" dirty="0">
              <a:solidFill>
                <a:schemeClr val="tx1"/>
              </a:solidFill>
              <a:latin typeface="헤움심플함의미학142" pitchFamily="18" charset="-127"/>
              <a:ea typeface="헤움심플함의미학142" pitchFamily="18" charset="-127"/>
            </a:endParaRPr>
          </a:p>
        </p:txBody>
      </p:sp>
      <p:sp>
        <p:nvSpPr>
          <p:cNvPr id="4" name="TextBox 3"/>
          <p:cNvSpPr txBox="1"/>
          <p:nvPr/>
        </p:nvSpPr>
        <p:spPr>
          <a:xfrm>
            <a:off x="1475656" y="2780928"/>
            <a:ext cx="7524328" cy="584775"/>
          </a:xfrm>
          <a:prstGeom prst="rect">
            <a:avLst/>
          </a:prstGeom>
          <a:noFill/>
        </p:spPr>
        <p:txBody>
          <a:bodyPr wrap="square" rtlCol="0">
            <a:spAutoFit/>
          </a:bodyPr>
          <a:lstStyle/>
          <a:p>
            <a:pPr algn="ctr"/>
            <a:r>
              <a:rPr lang="en-US" altLang="ko-KR" sz="3200" dirty="0" smtClean="0">
                <a:latin typeface="HY견고딕" pitchFamily="18" charset="-127"/>
                <a:ea typeface="HY견고딕" pitchFamily="18" charset="-127"/>
              </a:rPr>
              <a:t>03. </a:t>
            </a:r>
            <a:r>
              <a:rPr lang="ko-KR" altLang="en-US" sz="3200" dirty="0" smtClean="0">
                <a:latin typeface="HY견고딕" pitchFamily="18" charset="-127"/>
                <a:ea typeface="HY견고딕" pitchFamily="18" charset="-127"/>
              </a:rPr>
              <a:t>전후 일본의 경제</a:t>
            </a:r>
            <a:endParaRPr lang="ko-KR" altLang="en-US" sz="3200" dirty="0">
              <a:latin typeface="HY견고딕" pitchFamily="18" charset="-127"/>
              <a:ea typeface="HY견고딕" pitchFamily="18" charset="-127"/>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내용 개체 틀 17"/>
          <p:cNvGraphicFramePr>
            <a:graphicFrameLocks noGrp="1"/>
          </p:cNvGraphicFramePr>
          <p:nvPr>
            <p:ph idx="1"/>
            <p:extLst>
              <p:ext uri="{D42A27DB-BD31-4B8C-83A1-F6EECF244321}">
                <p14:modId xmlns="" xmlns:p14="http://schemas.microsoft.com/office/powerpoint/2010/main" val="1811163114"/>
              </p:ext>
            </p:extLst>
          </p:nvPr>
        </p:nvGraphicFramePr>
        <p:xfrm>
          <a:off x="1835150" y="1600200"/>
          <a:ext cx="685165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직사각형 14"/>
          <p:cNvSpPr/>
          <p:nvPr/>
        </p:nvSpPr>
        <p:spPr>
          <a:xfrm>
            <a:off x="0" y="0"/>
            <a:ext cx="2515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p:cNvSpPr/>
          <p:nvPr/>
        </p:nvSpPr>
        <p:spPr>
          <a:xfrm>
            <a:off x="251520" y="0"/>
            <a:ext cx="79208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각 삼각형 16"/>
          <p:cNvSpPr/>
          <p:nvPr/>
        </p:nvSpPr>
        <p:spPr>
          <a:xfrm flipV="1">
            <a:off x="1043608" y="0"/>
            <a:ext cx="792088" cy="6858000"/>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p:cNvSpPr>
            <a:spLocks noGrp="1"/>
          </p:cNvSpPr>
          <p:nvPr>
            <p:ph type="title"/>
          </p:nvPr>
        </p:nvSpPr>
        <p:spPr>
          <a:xfrm>
            <a:off x="0" y="274638"/>
            <a:ext cx="9144000" cy="1143000"/>
          </a:xfrm>
          <a:solidFill>
            <a:schemeClr val="bg1">
              <a:lumMod val="50000"/>
              <a:alpha val="45000"/>
            </a:schemeClr>
          </a:solidFill>
        </p:spPr>
        <p:txBody>
          <a:bodyPr/>
          <a:lstStyle/>
          <a:p>
            <a:r>
              <a:rPr lang="en-US" altLang="ko-KR" dirty="0" smtClean="0">
                <a:solidFill>
                  <a:schemeClr val="accent5">
                    <a:lumMod val="50000"/>
                  </a:schemeClr>
                </a:solidFill>
              </a:rPr>
              <a:t>Sub Contents</a:t>
            </a:r>
            <a:endParaRPr lang="ko-KR" altLang="en-US" dirty="0">
              <a:solidFill>
                <a:schemeClr val="accent5">
                  <a:lumMod val="50000"/>
                </a:schemeClr>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01. </a:t>
            </a:r>
            <a:r>
              <a:rPr lang="ko-KR" altLang="en-US" sz="1600" dirty="0" smtClean="0">
                <a:latin typeface="HY중고딕" pitchFamily="18" charset="-127"/>
                <a:ea typeface="HY중고딕" pitchFamily="18" charset="-127"/>
              </a:rPr>
              <a:t>전후 일본의 경제</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a:t>
            </a:r>
            <a:r>
              <a:rPr lang="ko-KR" altLang="en-US" sz="1300" dirty="0" smtClean="0">
                <a:solidFill>
                  <a:schemeClr val="accent5">
                    <a:lumMod val="50000"/>
                  </a:schemeClr>
                </a:solidFill>
                <a:latin typeface="HY중고딕" pitchFamily="18" charset="-127"/>
                <a:ea typeface="HY중고딕" pitchFamily="18" charset="-127"/>
              </a:rPr>
              <a:t>일본의 패전</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그림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11560" y="1804804"/>
            <a:ext cx="4958976" cy="2941809"/>
          </a:xfrm>
          <a:prstGeom prst="rect">
            <a:avLst/>
          </a:prstGeom>
        </p:spPr>
      </p:pic>
      <p:sp>
        <p:nvSpPr>
          <p:cNvPr id="10" name="TextBox 9"/>
          <p:cNvSpPr txBox="1"/>
          <p:nvPr/>
        </p:nvSpPr>
        <p:spPr>
          <a:xfrm>
            <a:off x="900858" y="4814265"/>
            <a:ext cx="1656183" cy="553998"/>
          </a:xfrm>
          <a:prstGeom prst="rect">
            <a:avLst/>
          </a:prstGeom>
          <a:noFill/>
        </p:spPr>
        <p:txBody>
          <a:bodyPr wrap="square" rtlCol="0">
            <a:spAutoFit/>
          </a:bodyPr>
          <a:lstStyle/>
          <a:p>
            <a:pPr algn="ctr"/>
            <a:r>
              <a:rPr lang="en-US" altLang="ko-KR" sz="1500" dirty="0" smtClean="0"/>
              <a:t>1945</a:t>
            </a:r>
            <a:r>
              <a:rPr lang="ko-KR" altLang="en-US" sz="1500" dirty="0" smtClean="0"/>
              <a:t>년 </a:t>
            </a:r>
            <a:r>
              <a:rPr lang="en-US" altLang="ko-KR" sz="1500" dirty="0" smtClean="0"/>
              <a:t>8</a:t>
            </a:r>
            <a:r>
              <a:rPr lang="ko-KR" altLang="en-US" sz="1500" dirty="0" smtClean="0"/>
              <a:t>월 </a:t>
            </a:r>
            <a:r>
              <a:rPr lang="en-US" altLang="ko-KR" sz="1500" dirty="0" smtClean="0"/>
              <a:t>6</a:t>
            </a:r>
            <a:r>
              <a:rPr lang="ko-KR" altLang="en-US" sz="1500" dirty="0" smtClean="0"/>
              <a:t>일</a:t>
            </a:r>
            <a:endParaRPr lang="en-US" altLang="ko-KR" sz="1500" dirty="0" smtClean="0"/>
          </a:p>
          <a:p>
            <a:pPr algn="ctr"/>
            <a:r>
              <a:rPr lang="ko-KR" altLang="en-US" sz="1500" dirty="0" smtClean="0"/>
              <a:t>히로시마</a:t>
            </a:r>
            <a:endParaRPr lang="ko-KR" altLang="en-US" sz="1500" dirty="0"/>
          </a:p>
        </p:txBody>
      </p:sp>
      <p:sp>
        <p:nvSpPr>
          <p:cNvPr id="11" name="TextBox 10"/>
          <p:cNvSpPr txBox="1"/>
          <p:nvPr/>
        </p:nvSpPr>
        <p:spPr>
          <a:xfrm>
            <a:off x="3555215" y="4819218"/>
            <a:ext cx="1622799" cy="553998"/>
          </a:xfrm>
          <a:prstGeom prst="rect">
            <a:avLst/>
          </a:prstGeom>
          <a:noFill/>
        </p:spPr>
        <p:txBody>
          <a:bodyPr wrap="square" rtlCol="0">
            <a:spAutoFit/>
          </a:bodyPr>
          <a:lstStyle/>
          <a:p>
            <a:pPr algn="ctr"/>
            <a:r>
              <a:rPr lang="en-US" altLang="ko-KR" sz="1500" dirty="0" smtClean="0"/>
              <a:t>1945</a:t>
            </a:r>
            <a:r>
              <a:rPr lang="ko-KR" altLang="en-US" sz="1500" dirty="0" smtClean="0"/>
              <a:t>년 </a:t>
            </a:r>
            <a:r>
              <a:rPr lang="en-US" altLang="ko-KR" sz="1500" dirty="0" smtClean="0"/>
              <a:t>8</a:t>
            </a:r>
            <a:r>
              <a:rPr lang="ko-KR" altLang="en-US" sz="1500" dirty="0" smtClean="0"/>
              <a:t>월 </a:t>
            </a:r>
            <a:r>
              <a:rPr lang="en-US" altLang="ko-KR" sz="1500" dirty="0" smtClean="0"/>
              <a:t>7</a:t>
            </a:r>
            <a:r>
              <a:rPr lang="ko-KR" altLang="en-US" sz="1500" dirty="0" smtClean="0"/>
              <a:t>일</a:t>
            </a:r>
            <a:endParaRPr lang="en-US" altLang="ko-KR" sz="1500" dirty="0" smtClean="0"/>
          </a:p>
          <a:p>
            <a:pPr algn="ctr"/>
            <a:r>
              <a:rPr lang="ko-KR" altLang="en-US" sz="1500" dirty="0" err="1" smtClean="0"/>
              <a:t>나가사키</a:t>
            </a:r>
            <a:endParaRPr lang="en-US" altLang="ko-KR" sz="1500" dirty="0" smtClean="0"/>
          </a:p>
        </p:txBody>
      </p:sp>
      <p:sp>
        <p:nvSpPr>
          <p:cNvPr id="12" name="TextBox 11"/>
          <p:cNvSpPr txBox="1"/>
          <p:nvPr/>
        </p:nvSpPr>
        <p:spPr>
          <a:xfrm>
            <a:off x="5580112" y="1700808"/>
            <a:ext cx="3312368" cy="4093428"/>
          </a:xfrm>
          <a:prstGeom prst="rect">
            <a:avLst/>
          </a:prstGeom>
          <a:noFill/>
        </p:spPr>
        <p:txBody>
          <a:bodyPr wrap="square" rtlCol="0">
            <a:spAutoFit/>
          </a:bodyPr>
          <a:lstStyle/>
          <a:p>
            <a:r>
              <a:rPr lang="ko-KR" altLang="en-US" sz="2000" dirty="0"/>
              <a:t>원자폭탄 두 </a:t>
            </a:r>
            <a:r>
              <a:rPr lang="ko-KR" altLang="en-US" sz="2000" dirty="0" smtClean="0"/>
              <a:t>개를</a:t>
            </a:r>
            <a:endParaRPr lang="en-US" altLang="ko-KR" sz="2000" dirty="0" smtClean="0"/>
          </a:p>
          <a:p>
            <a:r>
              <a:rPr lang="ko-KR" altLang="en-US" sz="2000" dirty="0" smtClean="0"/>
              <a:t>떨어트리기 전까지</a:t>
            </a:r>
            <a:endParaRPr lang="en-US" altLang="ko-KR" sz="2000" dirty="0" smtClean="0"/>
          </a:p>
          <a:p>
            <a:r>
              <a:rPr lang="en-US" altLang="ko-KR" sz="2000" dirty="0" smtClean="0"/>
              <a:t>6</a:t>
            </a:r>
            <a:r>
              <a:rPr lang="ko-KR" altLang="en-US" sz="2000" dirty="0" smtClean="0"/>
              <a:t>개월 간</a:t>
            </a:r>
            <a:endParaRPr lang="ko-KR" altLang="en-US" sz="2000" dirty="0"/>
          </a:p>
          <a:p>
            <a:r>
              <a:rPr lang="ko-KR" altLang="en-US" sz="2000" dirty="0"/>
              <a:t>미국은 </a:t>
            </a:r>
            <a:r>
              <a:rPr lang="ko-KR" altLang="en-US" sz="2000" dirty="0" smtClean="0"/>
              <a:t>일본인들이</a:t>
            </a:r>
            <a:endParaRPr lang="en-US" altLang="ko-KR" sz="2000" dirty="0" smtClean="0"/>
          </a:p>
          <a:p>
            <a:r>
              <a:rPr lang="ko-KR" altLang="en-US" sz="2000" dirty="0" smtClean="0"/>
              <a:t>거주하는</a:t>
            </a:r>
            <a:endParaRPr lang="en-US" altLang="ko-KR" sz="2000" dirty="0" smtClean="0"/>
          </a:p>
          <a:p>
            <a:r>
              <a:rPr lang="ko-KR" altLang="en-US" sz="2000" dirty="0" smtClean="0"/>
              <a:t>도시 </a:t>
            </a:r>
            <a:r>
              <a:rPr lang="en-US" altLang="ko-KR" sz="2000" dirty="0"/>
              <a:t>67</a:t>
            </a:r>
            <a:r>
              <a:rPr lang="ko-KR" altLang="en-US" sz="2000" dirty="0" smtClean="0"/>
              <a:t>개에 전락상</a:t>
            </a:r>
            <a:endParaRPr lang="en-US" altLang="ko-KR" sz="2000" dirty="0" smtClean="0"/>
          </a:p>
          <a:p>
            <a:r>
              <a:rPr lang="ko-KR" altLang="en-US" sz="2000" dirty="0" smtClean="0"/>
              <a:t>집중하여</a:t>
            </a:r>
            <a:endParaRPr lang="en-US" altLang="ko-KR" sz="2000" dirty="0" smtClean="0"/>
          </a:p>
          <a:p>
            <a:r>
              <a:rPr lang="ko-KR" altLang="en-US" sz="2000" dirty="0" smtClean="0"/>
              <a:t>폭격하였다</a:t>
            </a:r>
            <a:r>
              <a:rPr lang="en-US" altLang="ko-KR" sz="2000" dirty="0"/>
              <a:t>.</a:t>
            </a:r>
          </a:p>
          <a:p>
            <a:r>
              <a:rPr lang="ko-KR" altLang="en-US" sz="2000" dirty="0"/>
              <a:t>영국</a:t>
            </a:r>
            <a:r>
              <a:rPr lang="en-US" altLang="ko-KR" sz="2000" dirty="0"/>
              <a:t>, </a:t>
            </a:r>
            <a:r>
              <a:rPr lang="ko-KR" altLang="en-US" sz="2000" dirty="0"/>
              <a:t>중국과 함께 </a:t>
            </a:r>
            <a:r>
              <a:rPr lang="ko-KR" altLang="en-US" sz="2000" dirty="0" smtClean="0"/>
              <a:t>미국은</a:t>
            </a:r>
            <a:endParaRPr lang="en-US" altLang="ko-KR" sz="2000" dirty="0" smtClean="0"/>
          </a:p>
          <a:p>
            <a:r>
              <a:rPr lang="ko-KR" altLang="en-US" sz="2000" dirty="0" smtClean="0"/>
              <a:t>포츠담 선언에서 일본에게</a:t>
            </a:r>
            <a:endParaRPr lang="en-US" altLang="ko-KR" sz="2000" dirty="0" smtClean="0"/>
          </a:p>
          <a:p>
            <a:r>
              <a:rPr lang="ko-KR" altLang="en-US" sz="2000" dirty="0" smtClean="0"/>
              <a:t>무조건 항복하라고</a:t>
            </a:r>
            <a:endParaRPr lang="en-US" altLang="ko-KR" sz="2000" dirty="0" smtClean="0"/>
          </a:p>
          <a:p>
            <a:r>
              <a:rPr lang="ko-KR" altLang="en-US" sz="2000" dirty="0" smtClean="0"/>
              <a:t>강요하였으나</a:t>
            </a:r>
            <a:endParaRPr lang="ko-KR" altLang="en-US" sz="2000" dirty="0"/>
          </a:p>
          <a:p>
            <a:r>
              <a:rPr lang="ko-KR" altLang="en-US" sz="2000" dirty="0"/>
              <a:t>일본은 항복하지 </a:t>
            </a:r>
            <a:r>
              <a:rPr lang="ko-KR" altLang="en-US" sz="2000" dirty="0" smtClean="0"/>
              <a:t>않았다</a:t>
            </a:r>
            <a:r>
              <a:rPr lang="en-US" altLang="ko-KR" sz="2000" dirty="0" smtClean="0"/>
              <a:t>.</a:t>
            </a:r>
            <a:endParaRPr lang="ko-KR" altLang="en-US" sz="20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01. </a:t>
            </a:r>
            <a:r>
              <a:rPr lang="ko-KR" altLang="en-US" sz="1600" dirty="0" smtClean="0">
                <a:latin typeface="HY중고딕" pitchFamily="18" charset="-127"/>
                <a:ea typeface="HY중고딕" pitchFamily="18" charset="-127"/>
              </a:rPr>
              <a:t>전후 일본의 경제</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a:t>
            </a:r>
            <a:r>
              <a:rPr lang="ko-KR" altLang="en-US" sz="1300" dirty="0" smtClean="0">
                <a:solidFill>
                  <a:schemeClr val="accent5">
                    <a:lumMod val="50000"/>
                  </a:schemeClr>
                </a:solidFill>
                <a:latin typeface="HY중고딕" pitchFamily="18" charset="-127"/>
                <a:ea typeface="HY중고딕" pitchFamily="18" charset="-127"/>
              </a:rPr>
              <a:t>일본의 패전</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그림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11560" y="983855"/>
            <a:ext cx="3817006" cy="2707876"/>
          </a:xfrm>
          <a:prstGeom prst="rect">
            <a:avLst/>
          </a:prstGeom>
        </p:spPr>
      </p:pic>
      <p:sp>
        <p:nvSpPr>
          <p:cNvPr id="10" name="TextBox 9"/>
          <p:cNvSpPr txBox="1"/>
          <p:nvPr/>
        </p:nvSpPr>
        <p:spPr>
          <a:xfrm>
            <a:off x="487359" y="3878883"/>
            <a:ext cx="4075199" cy="861774"/>
          </a:xfrm>
          <a:prstGeom prst="rect">
            <a:avLst/>
          </a:prstGeom>
          <a:noFill/>
        </p:spPr>
        <p:txBody>
          <a:bodyPr wrap="square" rtlCol="0">
            <a:spAutoFit/>
          </a:bodyPr>
          <a:lstStyle/>
          <a:p>
            <a:pPr algn="ctr"/>
            <a:r>
              <a:rPr lang="en-US" altLang="ko-KR" sz="2500" dirty="0"/>
              <a:t>1945</a:t>
            </a:r>
            <a:r>
              <a:rPr lang="ko-KR" altLang="en-US" sz="2500" dirty="0"/>
              <a:t>년 </a:t>
            </a:r>
            <a:r>
              <a:rPr lang="en-US" altLang="ko-KR" sz="2500" dirty="0"/>
              <a:t>9</a:t>
            </a:r>
            <a:r>
              <a:rPr lang="ko-KR" altLang="en-US" sz="2500" dirty="0"/>
              <a:t>월 </a:t>
            </a:r>
            <a:r>
              <a:rPr lang="en-US" altLang="ko-KR" sz="2500" dirty="0"/>
              <a:t>2</a:t>
            </a:r>
            <a:r>
              <a:rPr lang="ko-KR" altLang="en-US" sz="2500" dirty="0" smtClean="0"/>
              <a:t>일</a:t>
            </a:r>
            <a:endParaRPr lang="en-US" altLang="ko-KR" sz="2500" dirty="0" smtClean="0"/>
          </a:p>
          <a:p>
            <a:pPr algn="ctr"/>
            <a:r>
              <a:rPr lang="ko-KR" altLang="en-US" sz="2500" dirty="0" smtClean="0"/>
              <a:t>항복문서 </a:t>
            </a:r>
            <a:r>
              <a:rPr lang="ko-KR" altLang="en-US" sz="2500" dirty="0" err="1"/>
              <a:t>서명식</a:t>
            </a:r>
            <a:endParaRPr lang="ko-KR" altLang="en-US" sz="2500" dirty="0"/>
          </a:p>
        </p:txBody>
      </p:sp>
      <p:pic>
        <p:nvPicPr>
          <p:cNvPr id="11" name="그림 1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62847" y="3284984"/>
            <a:ext cx="3795351" cy="2725062"/>
          </a:xfrm>
          <a:prstGeom prst="rect">
            <a:avLst/>
          </a:prstGeom>
        </p:spPr>
      </p:pic>
      <p:sp>
        <p:nvSpPr>
          <p:cNvPr id="12" name="TextBox 11"/>
          <p:cNvSpPr txBox="1"/>
          <p:nvPr/>
        </p:nvSpPr>
        <p:spPr>
          <a:xfrm>
            <a:off x="5472390" y="2653171"/>
            <a:ext cx="2376264" cy="477054"/>
          </a:xfrm>
          <a:prstGeom prst="rect">
            <a:avLst/>
          </a:prstGeom>
          <a:noFill/>
        </p:spPr>
        <p:txBody>
          <a:bodyPr wrap="square" rtlCol="0">
            <a:spAutoFit/>
          </a:bodyPr>
          <a:lstStyle/>
          <a:p>
            <a:r>
              <a:rPr lang="ko-KR" altLang="en-US" sz="2500" dirty="0"/>
              <a:t>일본 항복 문서</a:t>
            </a:r>
          </a:p>
        </p:txBody>
      </p:sp>
    </p:spTree>
    <p:extLst>
      <p:ext uri="{BB962C8B-B14F-4D97-AF65-F5344CB8AC3E}">
        <p14:creationId xmlns="" xmlns:p14="http://schemas.microsoft.com/office/powerpoint/2010/main" val="2699048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01. </a:t>
            </a:r>
            <a:r>
              <a:rPr lang="ko-KR" altLang="en-US" sz="1600" dirty="0" smtClean="0">
                <a:latin typeface="HY중고딕" pitchFamily="18" charset="-127"/>
                <a:ea typeface="HY중고딕" pitchFamily="18" charset="-127"/>
              </a:rPr>
              <a:t>전후 일본의 경제</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a:t>
            </a:r>
            <a:r>
              <a:rPr lang="ko-KR" altLang="en-US" sz="1300" dirty="0" smtClean="0">
                <a:solidFill>
                  <a:schemeClr val="accent5">
                    <a:lumMod val="50000"/>
                  </a:schemeClr>
                </a:solidFill>
                <a:latin typeface="HY중고딕" pitchFamily="18" charset="-127"/>
                <a:ea typeface="HY중고딕" pitchFamily="18" charset="-127"/>
              </a:rPr>
              <a:t>일본의 패전</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그림 8">
            <a:hlinkClick r:id="rId2"/>
          </p:cNvPr>
          <p:cNvPicPr>
            <a:picLocks noChangeAspect="1"/>
          </p:cNvPicPr>
          <p:nvPr/>
        </p:nvPicPr>
        <p:blipFill>
          <a:blip r:embed="rId3" cstate="print"/>
          <a:stretch>
            <a:fillRect/>
          </a:stretch>
        </p:blipFill>
        <p:spPr>
          <a:xfrm>
            <a:off x="556801" y="1398394"/>
            <a:ext cx="4231223" cy="3509318"/>
          </a:xfrm>
          <a:prstGeom prst="rect">
            <a:avLst/>
          </a:prstGeom>
        </p:spPr>
      </p:pic>
      <p:sp>
        <p:nvSpPr>
          <p:cNvPr id="10" name="TextBox 9"/>
          <p:cNvSpPr txBox="1"/>
          <p:nvPr/>
        </p:nvSpPr>
        <p:spPr>
          <a:xfrm>
            <a:off x="461771" y="5079737"/>
            <a:ext cx="4254245" cy="923330"/>
          </a:xfrm>
          <a:prstGeom prst="rect">
            <a:avLst/>
          </a:prstGeom>
          <a:noFill/>
        </p:spPr>
        <p:txBody>
          <a:bodyPr wrap="square" rtlCol="0">
            <a:spAutoFit/>
          </a:bodyPr>
          <a:lstStyle/>
          <a:p>
            <a:pPr algn="ctr"/>
            <a:r>
              <a:rPr lang="en-US" altLang="ko-KR" dirty="0"/>
              <a:t>1945</a:t>
            </a:r>
            <a:r>
              <a:rPr lang="ko-KR" altLang="en-US" dirty="0"/>
              <a:t>년</a:t>
            </a:r>
            <a:r>
              <a:rPr lang="en-US" altLang="ko-KR" dirty="0"/>
              <a:t>8</a:t>
            </a:r>
            <a:r>
              <a:rPr lang="ko-KR" altLang="en-US" dirty="0"/>
              <a:t>월</a:t>
            </a:r>
            <a:r>
              <a:rPr lang="en-US" altLang="ko-KR" dirty="0"/>
              <a:t>15</a:t>
            </a:r>
            <a:r>
              <a:rPr lang="ko-KR" altLang="en-US" dirty="0"/>
              <a:t>일 일본 쇼와 천황의 항복선언 </a:t>
            </a:r>
            <a:r>
              <a:rPr lang="ko-KR" altLang="en-US" dirty="0" smtClean="0"/>
              <a:t>옥음방송</a:t>
            </a:r>
            <a:endParaRPr lang="en-US" altLang="ko-KR" dirty="0" smtClean="0"/>
          </a:p>
          <a:p>
            <a:pPr algn="ctr"/>
            <a:r>
              <a:rPr lang="en-US" altLang="ko-KR" dirty="0" smtClean="0"/>
              <a:t>https</a:t>
            </a:r>
            <a:r>
              <a:rPr lang="en-US" altLang="ko-KR" dirty="0"/>
              <a:t>://youtu.be/u4WakJPBn3M</a:t>
            </a:r>
            <a:endParaRPr lang="ko-KR" altLang="en-US" dirty="0"/>
          </a:p>
        </p:txBody>
      </p:sp>
      <p:pic>
        <p:nvPicPr>
          <p:cNvPr id="11" name="그림 10">
            <a:hlinkClick r:id="rId4"/>
          </p:cNvPr>
          <p:cNvPicPr>
            <a:picLocks noChangeAspect="1"/>
          </p:cNvPicPr>
          <p:nvPr/>
        </p:nvPicPr>
        <p:blipFill>
          <a:blip r:embed="rId5" cstate="print"/>
          <a:stretch>
            <a:fillRect/>
          </a:stretch>
        </p:blipFill>
        <p:spPr>
          <a:xfrm>
            <a:off x="4829645" y="1405585"/>
            <a:ext cx="3978716" cy="3494936"/>
          </a:xfrm>
          <a:prstGeom prst="rect">
            <a:avLst/>
          </a:prstGeom>
        </p:spPr>
      </p:pic>
      <p:sp>
        <p:nvSpPr>
          <p:cNvPr id="12" name="TextBox 11"/>
          <p:cNvSpPr txBox="1"/>
          <p:nvPr/>
        </p:nvSpPr>
        <p:spPr>
          <a:xfrm>
            <a:off x="4642562" y="5086928"/>
            <a:ext cx="4325601" cy="923330"/>
          </a:xfrm>
          <a:prstGeom prst="rect">
            <a:avLst/>
          </a:prstGeom>
          <a:noFill/>
        </p:spPr>
        <p:txBody>
          <a:bodyPr wrap="square" rtlCol="0">
            <a:spAutoFit/>
          </a:bodyPr>
          <a:lstStyle/>
          <a:p>
            <a:pPr algn="ctr"/>
            <a:r>
              <a:rPr lang="ko-KR" altLang="en-US" dirty="0" err="1"/>
              <a:t>일왕</a:t>
            </a:r>
            <a:r>
              <a:rPr lang="ko-KR" altLang="en-US" dirty="0"/>
              <a:t> </a:t>
            </a:r>
            <a:r>
              <a:rPr lang="en-US" altLang="ko-KR" dirty="0"/>
              <a:t>'</a:t>
            </a:r>
            <a:r>
              <a:rPr lang="ko-KR" altLang="en-US" dirty="0"/>
              <a:t>항복 선언</a:t>
            </a:r>
            <a:r>
              <a:rPr lang="en-US" altLang="ko-KR" dirty="0"/>
              <a:t>' </a:t>
            </a:r>
            <a:r>
              <a:rPr lang="ko-KR" altLang="en-US" dirty="0"/>
              <a:t>디지털 </a:t>
            </a:r>
            <a:r>
              <a:rPr lang="ko-KR" altLang="en-US" dirty="0" err="1"/>
              <a:t>복원본</a:t>
            </a:r>
            <a:r>
              <a:rPr lang="ko-KR" altLang="en-US" dirty="0"/>
              <a:t> </a:t>
            </a:r>
            <a:r>
              <a:rPr lang="en-US" altLang="ko-KR" dirty="0"/>
              <a:t>70</a:t>
            </a:r>
            <a:r>
              <a:rPr lang="ko-KR" altLang="en-US" dirty="0"/>
              <a:t>년 만에 공개 </a:t>
            </a:r>
            <a:r>
              <a:rPr lang="en-US" altLang="ko-KR" dirty="0"/>
              <a:t>/ </a:t>
            </a:r>
            <a:r>
              <a:rPr lang="en-US" altLang="ko-KR" dirty="0" smtClean="0"/>
              <a:t>YTN</a:t>
            </a:r>
          </a:p>
          <a:p>
            <a:pPr algn="ctr"/>
            <a:r>
              <a:rPr lang="en-US" altLang="ko-KR" dirty="0" smtClean="0"/>
              <a:t>https</a:t>
            </a:r>
            <a:r>
              <a:rPr lang="en-US" altLang="ko-KR" dirty="0"/>
              <a:t>://youtu.be/RjMSRkRE2NY</a:t>
            </a:r>
            <a:endParaRPr lang="ko-KR"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01. </a:t>
            </a:r>
            <a:r>
              <a:rPr lang="ko-KR" altLang="en-US" sz="1600" dirty="0" smtClean="0">
                <a:latin typeface="HY중고딕" pitchFamily="18" charset="-127"/>
                <a:ea typeface="HY중고딕" pitchFamily="18" charset="-127"/>
              </a:rPr>
              <a:t>전후 일본의 경제</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a:t>
            </a:r>
            <a:r>
              <a:rPr lang="ko-KR" altLang="en-US" sz="1300" dirty="0" smtClean="0">
                <a:solidFill>
                  <a:schemeClr val="accent5">
                    <a:lumMod val="50000"/>
                  </a:schemeClr>
                </a:solidFill>
                <a:latin typeface="HY중고딕" pitchFamily="18" charset="-127"/>
                <a:ea typeface="HY중고딕" pitchFamily="18" charset="-127"/>
              </a:rPr>
              <a:t>전쟁 후 일본</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그림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89548" y="1268760"/>
            <a:ext cx="6286708" cy="4935066"/>
          </a:xfrm>
          <a:prstGeom prst="rect">
            <a:avLst/>
          </a:prstGeom>
        </p:spPr>
      </p:pic>
      <p:sp>
        <p:nvSpPr>
          <p:cNvPr id="10" name="TextBox 9"/>
          <p:cNvSpPr txBox="1"/>
          <p:nvPr/>
        </p:nvSpPr>
        <p:spPr>
          <a:xfrm>
            <a:off x="6898268" y="3113673"/>
            <a:ext cx="1994212" cy="1323439"/>
          </a:xfrm>
          <a:prstGeom prst="rect">
            <a:avLst/>
          </a:prstGeom>
          <a:noFill/>
        </p:spPr>
        <p:txBody>
          <a:bodyPr wrap="square" rtlCol="0">
            <a:spAutoFit/>
          </a:bodyPr>
          <a:lstStyle/>
          <a:p>
            <a:pPr algn="ctr"/>
            <a:r>
              <a:rPr lang="ko-KR" altLang="en-US" sz="4000" dirty="0" smtClean="0"/>
              <a:t>전쟁 후</a:t>
            </a:r>
            <a:endParaRPr lang="en-US" altLang="ko-KR" sz="4000" dirty="0" smtClean="0"/>
          </a:p>
          <a:p>
            <a:pPr algn="ctr"/>
            <a:r>
              <a:rPr lang="ko-KR" altLang="en-US" sz="4000" dirty="0" smtClean="0"/>
              <a:t>일본</a:t>
            </a:r>
            <a:endParaRPr lang="ko-KR" altLang="en-US" sz="4000" dirty="0"/>
          </a:p>
        </p:txBody>
      </p:sp>
    </p:spTree>
    <p:extLst>
      <p:ext uri="{BB962C8B-B14F-4D97-AF65-F5344CB8AC3E}">
        <p14:creationId xmlns="" xmlns:p14="http://schemas.microsoft.com/office/powerpoint/2010/main" val="18227412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01. </a:t>
            </a:r>
            <a:r>
              <a:rPr lang="ko-KR" altLang="en-US" sz="1600" dirty="0" smtClean="0">
                <a:latin typeface="HY중고딕" pitchFamily="18" charset="-127"/>
                <a:ea typeface="HY중고딕" pitchFamily="18" charset="-127"/>
              </a:rPr>
              <a:t>전후 일본의 경제</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a:t>
            </a:r>
            <a:r>
              <a:rPr lang="ko-KR" altLang="en-US" sz="1300" dirty="0" smtClean="0">
                <a:solidFill>
                  <a:schemeClr val="accent5">
                    <a:lumMod val="50000"/>
                  </a:schemeClr>
                </a:solidFill>
                <a:latin typeface="HY중고딕" pitchFamily="18" charset="-127"/>
                <a:ea typeface="HY중고딕" pitchFamily="18" charset="-127"/>
              </a:rPr>
              <a:t>전쟁 후 일본</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3" name="그림 1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39552" y="908720"/>
            <a:ext cx="3434450" cy="4032448"/>
          </a:xfrm>
          <a:prstGeom prst="rect">
            <a:avLst/>
          </a:prstGeom>
        </p:spPr>
      </p:pic>
      <p:sp>
        <p:nvSpPr>
          <p:cNvPr id="14" name="TextBox 13"/>
          <p:cNvSpPr txBox="1"/>
          <p:nvPr/>
        </p:nvSpPr>
        <p:spPr>
          <a:xfrm>
            <a:off x="1146537" y="5139590"/>
            <a:ext cx="2220480" cy="861774"/>
          </a:xfrm>
          <a:prstGeom prst="rect">
            <a:avLst/>
          </a:prstGeom>
          <a:noFill/>
        </p:spPr>
        <p:txBody>
          <a:bodyPr wrap="none" rtlCol="0">
            <a:spAutoFit/>
          </a:bodyPr>
          <a:lstStyle/>
          <a:p>
            <a:pPr algn="ctr"/>
            <a:r>
              <a:rPr lang="ko-KR" altLang="en-US" sz="2500" dirty="0" smtClean="0"/>
              <a:t>쓰레기 통을</a:t>
            </a:r>
            <a:endParaRPr lang="en-US" altLang="ko-KR" sz="2500" dirty="0" smtClean="0"/>
          </a:p>
          <a:p>
            <a:pPr algn="ctr"/>
            <a:r>
              <a:rPr lang="ko-KR" altLang="en-US" sz="2500" dirty="0" smtClean="0"/>
              <a:t>뒤지는 아이들</a:t>
            </a:r>
            <a:endParaRPr lang="ko-KR" altLang="en-US" sz="2500" dirty="0"/>
          </a:p>
        </p:txBody>
      </p:sp>
      <p:pic>
        <p:nvPicPr>
          <p:cNvPr id="15" name="그림 1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152854" y="1412776"/>
            <a:ext cx="4569738" cy="3168352"/>
          </a:xfrm>
          <a:prstGeom prst="rect">
            <a:avLst/>
          </a:prstGeom>
        </p:spPr>
      </p:pic>
      <p:sp>
        <p:nvSpPr>
          <p:cNvPr id="16" name="TextBox 15"/>
          <p:cNvSpPr txBox="1"/>
          <p:nvPr/>
        </p:nvSpPr>
        <p:spPr>
          <a:xfrm>
            <a:off x="4949788" y="5166346"/>
            <a:ext cx="2973891" cy="861774"/>
          </a:xfrm>
          <a:prstGeom prst="rect">
            <a:avLst/>
          </a:prstGeom>
          <a:noFill/>
        </p:spPr>
        <p:txBody>
          <a:bodyPr wrap="none" rtlCol="0">
            <a:spAutoFit/>
          </a:bodyPr>
          <a:lstStyle/>
          <a:p>
            <a:pPr algn="ctr"/>
            <a:r>
              <a:rPr lang="ko-KR" altLang="en-US" sz="2500" dirty="0" smtClean="0"/>
              <a:t>집을 잃고 대피소로</a:t>
            </a:r>
            <a:endParaRPr lang="en-US" altLang="ko-KR" sz="2500" dirty="0" smtClean="0"/>
          </a:p>
          <a:p>
            <a:pPr algn="ctr"/>
            <a:r>
              <a:rPr lang="ko-KR" altLang="en-US" sz="2500" dirty="0" smtClean="0"/>
              <a:t>모인 일본인</a:t>
            </a:r>
            <a:endParaRPr lang="ko-KR" altLang="en-US" sz="2500" dirty="0"/>
          </a:p>
        </p:txBody>
      </p:sp>
    </p:spTree>
    <p:extLst>
      <p:ext uri="{BB962C8B-B14F-4D97-AF65-F5344CB8AC3E}">
        <p14:creationId xmlns="" xmlns:p14="http://schemas.microsoft.com/office/powerpoint/2010/main" val="2617508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내용 개체 틀 17"/>
          <p:cNvGraphicFramePr>
            <a:graphicFrameLocks noGrp="1"/>
          </p:cNvGraphicFramePr>
          <p:nvPr>
            <p:ph idx="1"/>
          </p:nvPr>
        </p:nvGraphicFramePr>
        <p:xfrm>
          <a:off x="1835150" y="1600200"/>
          <a:ext cx="685165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직사각형 14"/>
          <p:cNvSpPr/>
          <p:nvPr/>
        </p:nvSpPr>
        <p:spPr>
          <a:xfrm>
            <a:off x="0" y="0"/>
            <a:ext cx="2515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p:cNvSpPr/>
          <p:nvPr/>
        </p:nvSpPr>
        <p:spPr>
          <a:xfrm>
            <a:off x="251520" y="0"/>
            <a:ext cx="79208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각 삼각형 16"/>
          <p:cNvSpPr/>
          <p:nvPr/>
        </p:nvSpPr>
        <p:spPr>
          <a:xfrm flipV="1">
            <a:off x="1043608" y="0"/>
            <a:ext cx="792088" cy="6858000"/>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p:cNvSpPr>
            <a:spLocks noGrp="1"/>
          </p:cNvSpPr>
          <p:nvPr>
            <p:ph type="title"/>
          </p:nvPr>
        </p:nvSpPr>
        <p:spPr>
          <a:xfrm>
            <a:off x="0" y="274638"/>
            <a:ext cx="9144000" cy="1143000"/>
          </a:xfrm>
          <a:solidFill>
            <a:schemeClr val="bg1">
              <a:lumMod val="50000"/>
              <a:alpha val="45000"/>
            </a:schemeClr>
          </a:solidFill>
        </p:spPr>
        <p:txBody>
          <a:bodyPr/>
          <a:lstStyle/>
          <a:p>
            <a:r>
              <a:rPr lang="ko-KR" altLang="en-US" dirty="0" smtClean="0">
                <a:solidFill>
                  <a:schemeClr val="accent5">
                    <a:lumMod val="50000"/>
                  </a:schemeClr>
                </a:solidFill>
              </a:rPr>
              <a:t>일본의 패전과 미군정 통치</a:t>
            </a:r>
            <a:endParaRPr lang="ko-KR" altLang="en-US" dirty="0">
              <a:solidFill>
                <a:schemeClr val="accent5">
                  <a:lumMod val="50000"/>
                </a:schemeClr>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01. </a:t>
            </a:r>
            <a:r>
              <a:rPr lang="ko-KR" altLang="en-US" sz="1600" dirty="0" smtClean="0">
                <a:latin typeface="HY중고딕" pitchFamily="18" charset="-127"/>
                <a:ea typeface="HY중고딕" pitchFamily="18" charset="-127"/>
              </a:rPr>
              <a:t>전후 일본의 경제</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a:t>
            </a:r>
            <a:r>
              <a:rPr lang="ko-KR" altLang="en-US" sz="1300" dirty="0" smtClean="0">
                <a:solidFill>
                  <a:schemeClr val="accent5">
                    <a:lumMod val="50000"/>
                  </a:schemeClr>
                </a:solidFill>
                <a:latin typeface="HY중고딕" pitchFamily="18" charset="-127"/>
                <a:ea typeface="HY중고딕" pitchFamily="18" charset="-127"/>
              </a:rPr>
              <a:t>전쟁 후 일본</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_x329090280" descr="EMB00001d781bb0"/>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28535" y="1029110"/>
            <a:ext cx="5826460" cy="3269324"/>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1628535" y="4562839"/>
            <a:ext cx="6102953" cy="1754326"/>
          </a:xfrm>
          <a:prstGeom prst="rect">
            <a:avLst/>
          </a:prstGeom>
          <a:noFill/>
        </p:spPr>
        <p:txBody>
          <a:bodyPr wrap="none" rtlCol="0">
            <a:spAutoFit/>
          </a:bodyPr>
          <a:lstStyle/>
          <a:p>
            <a:pPr algn="ctr"/>
            <a:r>
              <a:rPr lang="ko-KR" altLang="en-US" dirty="0"/>
              <a:t>전쟁이 종결된 </a:t>
            </a:r>
            <a:r>
              <a:rPr lang="en-US" altLang="ko-KR" dirty="0"/>
              <a:t>1945</a:t>
            </a:r>
            <a:r>
              <a:rPr lang="ko-KR" altLang="en-US" dirty="0" smtClean="0"/>
              <a:t>년에는 </a:t>
            </a:r>
            <a:r>
              <a:rPr lang="ko-KR" altLang="en-US" dirty="0" err="1" smtClean="0"/>
              <a:t>인플레이션율이</a:t>
            </a:r>
            <a:r>
              <a:rPr lang="ko-KR" altLang="en-US" dirty="0" smtClean="0"/>
              <a:t> </a:t>
            </a:r>
            <a:r>
              <a:rPr lang="en-US" altLang="ko-KR" dirty="0"/>
              <a:t>51.1%</a:t>
            </a:r>
            <a:r>
              <a:rPr lang="ko-KR" altLang="en-US" dirty="0" smtClean="0"/>
              <a:t>를</a:t>
            </a:r>
            <a:endParaRPr lang="en-US" altLang="ko-KR" dirty="0" smtClean="0"/>
          </a:p>
          <a:p>
            <a:pPr algn="ctr"/>
            <a:r>
              <a:rPr lang="ko-KR" altLang="en-US" dirty="0" smtClean="0"/>
              <a:t>기록하고 </a:t>
            </a:r>
            <a:r>
              <a:rPr lang="ko-KR" altLang="en-US" dirty="0"/>
              <a:t>있었는데</a:t>
            </a:r>
            <a:r>
              <a:rPr lang="en-US" altLang="ko-KR" dirty="0" smtClean="0"/>
              <a:t>, </a:t>
            </a:r>
            <a:r>
              <a:rPr lang="ko-KR" altLang="en-US" dirty="0" smtClean="0"/>
              <a:t>이것만해도 </a:t>
            </a:r>
            <a:r>
              <a:rPr lang="ko-KR" altLang="en-US" dirty="0"/>
              <a:t>엄청난 </a:t>
            </a:r>
            <a:r>
              <a:rPr lang="ko-KR" altLang="en-US" dirty="0" smtClean="0"/>
              <a:t>인플레이션이라고</a:t>
            </a:r>
            <a:endParaRPr lang="en-US" altLang="ko-KR" dirty="0" smtClean="0"/>
          </a:p>
          <a:p>
            <a:pPr algn="ctr"/>
            <a:r>
              <a:rPr lang="ko-KR" altLang="en-US" dirty="0" smtClean="0"/>
              <a:t>볼 </a:t>
            </a:r>
            <a:r>
              <a:rPr lang="ko-KR" altLang="en-US" dirty="0"/>
              <a:t>수 있으나</a:t>
            </a:r>
            <a:r>
              <a:rPr lang="en-US" altLang="ko-KR" dirty="0"/>
              <a:t>, 1946</a:t>
            </a:r>
            <a:r>
              <a:rPr lang="ko-KR" altLang="en-US" dirty="0"/>
              <a:t>년에는 </a:t>
            </a:r>
            <a:r>
              <a:rPr lang="en-US" altLang="ko-KR" dirty="0"/>
              <a:t>364.5</a:t>
            </a:r>
            <a:r>
              <a:rPr lang="en-US" altLang="ko-KR" dirty="0" smtClean="0"/>
              <a:t>%, 1947</a:t>
            </a:r>
            <a:r>
              <a:rPr lang="ko-KR" altLang="en-US" dirty="0"/>
              <a:t>년에는 </a:t>
            </a:r>
            <a:r>
              <a:rPr lang="en-US" altLang="ko-KR" dirty="0"/>
              <a:t>195</a:t>
            </a:r>
            <a:r>
              <a:rPr lang="en-US" altLang="ko-KR" dirty="0" smtClean="0"/>
              <a:t>%,</a:t>
            </a:r>
          </a:p>
          <a:p>
            <a:pPr algn="ctr"/>
            <a:r>
              <a:rPr lang="en-US" altLang="ko-KR" dirty="0" smtClean="0"/>
              <a:t>1948</a:t>
            </a:r>
            <a:r>
              <a:rPr lang="ko-KR" altLang="en-US" dirty="0"/>
              <a:t>년에는 </a:t>
            </a:r>
            <a:r>
              <a:rPr lang="en-US" altLang="ko-KR" dirty="0"/>
              <a:t>165%</a:t>
            </a:r>
            <a:r>
              <a:rPr lang="ko-KR" altLang="en-US" dirty="0" smtClean="0"/>
              <a:t>로 엄청난 </a:t>
            </a:r>
            <a:r>
              <a:rPr lang="ko-KR" altLang="en-US" dirty="0"/>
              <a:t>인플레이션을 </a:t>
            </a:r>
            <a:r>
              <a:rPr lang="ko-KR" altLang="en-US" dirty="0" smtClean="0"/>
              <a:t>기록하면서</a:t>
            </a:r>
            <a:endParaRPr lang="en-US" altLang="ko-KR" dirty="0" smtClean="0"/>
          </a:p>
          <a:p>
            <a:pPr algn="ctr"/>
            <a:r>
              <a:rPr lang="ko-KR" altLang="en-US" dirty="0" smtClean="0"/>
              <a:t>경제적으로 엄청난 몰락을 </a:t>
            </a:r>
            <a:r>
              <a:rPr lang="ko-KR" altLang="en-US" dirty="0"/>
              <a:t>겪고 있었다</a:t>
            </a:r>
            <a:r>
              <a:rPr lang="en-US" altLang="ko-KR" dirty="0"/>
              <a:t>.</a:t>
            </a:r>
            <a:endParaRPr lang="ko-KR" altLang="en-US" dirty="0"/>
          </a:p>
          <a:p>
            <a:endParaRPr lang="ko-KR" altLang="en-US" dirty="0"/>
          </a:p>
        </p:txBody>
      </p:sp>
    </p:spTree>
    <p:extLst>
      <p:ext uri="{BB962C8B-B14F-4D97-AF65-F5344CB8AC3E}">
        <p14:creationId xmlns="" xmlns:p14="http://schemas.microsoft.com/office/powerpoint/2010/main" val="33834651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01. </a:t>
            </a:r>
            <a:r>
              <a:rPr lang="ko-KR" altLang="en-US" sz="1600" dirty="0" smtClean="0">
                <a:latin typeface="HY중고딕" pitchFamily="18" charset="-127"/>
                <a:ea typeface="HY중고딕" pitchFamily="18" charset="-127"/>
              </a:rPr>
              <a:t>전후 일본의 경제</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-3</a:t>
            </a:r>
            <a:r>
              <a:rPr lang="ko-KR" altLang="en-US" sz="1300" dirty="0" smtClean="0">
                <a:solidFill>
                  <a:schemeClr val="accent5">
                    <a:lumMod val="50000"/>
                  </a:schemeClr>
                </a:solidFill>
                <a:latin typeface="HY중고딕" pitchFamily="18" charset="-127"/>
                <a:ea typeface="HY중고딕" pitchFamily="18" charset="-127"/>
              </a:rPr>
              <a:t>대 경제 개혁</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타원 8"/>
          <p:cNvSpPr/>
          <p:nvPr/>
        </p:nvSpPr>
        <p:spPr>
          <a:xfrm>
            <a:off x="750137" y="3127942"/>
            <a:ext cx="2237687" cy="2237687"/>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p>
        </p:txBody>
      </p:sp>
      <p:sp>
        <p:nvSpPr>
          <p:cNvPr id="10" name="타원 9"/>
          <p:cNvSpPr/>
          <p:nvPr/>
        </p:nvSpPr>
        <p:spPr>
          <a:xfrm>
            <a:off x="3491880" y="3140968"/>
            <a:ext cx="2291040" cy="2291040"/>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p>
        </p:txBody>
      </p:sp>
      <p:sp>
        <p:nvSpPr>
          <p:cNvPr id="11" name="타원 10"/>
          <p:cNvSpPr/>
          <p:nvPr/>
        </p:nvSpPr>
        <p:spPr>
          <a:xfrm>
            <a:off x="6319506" y="3127942"/>
            <a:ext cx="2304066" cy="2304066"/>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2" name="빗면 11"/>
          <p:cNvSpPr/>
          <p:nvPr/>
        </p:nvSpPr>
        <p:spPr>
          <a:xfrm>
            <a:off x="2138084" y="1003523"/>
            <a:ext cx="5098212" cy="1561381"/>
          </a:xfrm>
          <a:prstGeom prst="bevel">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Box 12"/>
          <p:cNvSpPr txBox="1"/>
          <p:nvPr/>
        </p:nvSpPr>
        <p:spPr>
          <a:xfrm>
            <a:off x="2789876" y="1391799"/>
            <a:ext cx="3794629" cy="784830"/>
          </a:xfrm>
          <a:prstGeom prst="rect">
            <a:avLst/>
          </a:prstGeom>
          <a:noFill/>
        </p:spPr>
        <p:txBody>
          <a:bodyPr wrap="none" rtlCol="0">
            <a:spAutoFit/>
          </a:bodyPr>
          <a:lstStyle/>
          <a:p>
            <a:r>
              <a:rPr lang="en-US" altLang="ko-KR" sz="4500" b="1" dirty="0" smtClean="0"/>
              <a:t>3</a:t>
            </a:r>
            <a:r>
              <a:rPr lang="ko-KR" altLang="en-US" sz="4500" b="1" dirty="0" smtClean="0"/>
              <a:t>대 경제 개혁</a:t>
            </a:r>
            <a:endParaRPr lang="ko-KR" altLang="en-US" sz="4500" b="1" dirty="0"/>
          </a:p>
        </p:txBody>
      </p:sp>
      <p:sp>
        <p:nvSpPr>
          <p:cNvPr id="14" name="TextBox 13"/>
          <p:cNvSpPr txBox="1"/>
          <p:nvPr/>
        </p:nvSpPr>
        <p:spPr>
          <a:xfrm>
            <a:off x="1007205" y="3969786"/>
            <a:ext cx="1723549" cy="553998"/>
          </a:xfrm>
          <a:prstGeom prst="rect">
            <a:avLst/>
          </a:prstGeom>
          <a:noFill/>
        </p:spPr>
        <p:txBody>
          <a:bodyPr wrap="none" rtlCol="0">
            <a:spAutoFit/>
          </a:bodyPr>
          <a:lstStyle/>
          <a:p>
            <a:r>
              <a:rPr lang="ko-KR" altLang="en-US" sz="3000" dirty="0" smtClean="0"/>
              <a:t>농업개혁</a:t>
            </a:r>
            <a:endParaRPr lang="ko-KR" altLang="en-US" sz="3000" dirty="0"/>
          </a:p>
        </p:txBody>
      </p:sp>
      <p:sp>
        <p:nvSpPr>
          <p:cNvPr id="15" name="TextBox 14"/>
          <p:cNvSpPr txBox="1"/>
          <p:nvPr/>
        </p:nvSpPr>
        <p:spPr>
          <a:xfrm>
            <a:off x="3762637" y="4009489"/>
            <a:ext cx="1749525" cy="553998"/>
          </a:xfrm>
          <a:prstGeom prst="rect">
            <a:avLst/>
          </a:prstGeom>
          <a:noFill/>
        </p:spPr>
        <p:txBody>
          <a:bodyPr wrap="square" rtlCol="0">
            <a:spAutoFit/>
          </a:bodyPr>
          <a:lstStyle/>
          <a:p>
            <a:r>
              <a:rPr lang="ko-KR" altLang="en-US" sz="3000" dirty="0" smtClean="0"/>
              <a:t>노동개혁</a:t>
            </a:r>
            <a:endParaRPr lang="ko-KR" altLang="en-US" sz="3000" dirty="0"/>
          </a:p>
        </p:txBody>
      </p:sp>
      <p:sp>
        <p:nvSpPr>
          <p:cNvPr id="16" name="TextBox 15"/>
          <p:cNvSpPr txBox="1"/>
          <p:nvPr/>
        </p:nvSpPr>
        <p:spPr>
          <a:xfrm>
            <a:off x="6591272" y="4012260"/>
            <a:ext cx="1760533" cy="553998"/>
          </a:xfrm>
          <a:prstGeom prst="rect">
            <a:avLst/>
          </a:prstGeom>
          <a:noFill/>
        </p:spPr>
        <p:txBody>
          <a:bodyPr wrap="square" rtlCol="0">
            <a:spAutoFit/>
          </a:bodyPr>
          <a:lstStyle/>
          <a:p>
            <a:r>
              <a:rPr lang="ko-KR" altLang="en-US" sz="3000" dirty="0"/>
              <a:t>재</a:t>
            </a:r>
            <a:r>
              <a:rPr lang="ko-KR" altLang="en-US" sz="3000" dirty="0" smtClean="0"/>
              <a:t>벌해체</a:t>
            </a:r>
            <a:endParaRPr lang="ko-KR" altLang="en-US" sz="3000" dirty="0"/>
          </a:p>
        </p:txBody>
      </p:sp>
    </p:spTree>
    <p:extLst>
      <p:ext uri="{BB962C8B-B14F-4D97-AF65-F5344CB8AC3E}">
        <p14:creationId xmlns="" xmlns:p14="http://schemas.microsoft.com/office/powerpoint/2010/main" val="10455696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01. </a:t>
            </a:r>
            <a:r>
              <a:rPr lang="ko-KR" altLang="en-US" sz="1600" dirty="0" smtClean="0">
                <a:latin typeface="HY중고딕" pitchFamily="18" charset="-127"/>
                <a:ea typeface="HY중고딕" pitchFamily="18" charset="-127"/>
              </a:rPr>
              <a:t>전후 일본의 경제</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-3</a:t>
            </a:r>
            <a:r>
              <a:rPr lang="ko-KR" altLang="en-US" sz="1300" dirty="0" smtClean="0">
                <a:solidFill>
                  <a:schemeClr val="accent5">
                    <a:lumMod val="50000"/>
                  </a:schemeClr>
                </a:solidFill>
                <a:latin typeface="HY중고딕" pitchFamily="18" charset="-127"/>
                <a:ea typeface="HY중고딕" pitchFamily="18" charset="-127"/>
              </a:rPr>
              <a:t>대 경제 개혁</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제목 5"/>
          <p:cNvSpPr>
            <a:spLocks noGrp="1"/>
          </p:cNvSpPr>
          <p:nvPr>
            <p:ph type="title"/>
          </p:nvPr>
        </p:nvSpPr>
        <p:spPr>
          <a:xfrm>
            <a:off x="-577788" y="628471"/>
            <a:ext cx="10515600" cy="1325563"/>
          </a:xfrm>
        </p:spPr>
        <p:txBody>
          <a:bodyPr>
            <a:normAutofit/>
          </a:bodyPr>
          <a:lstStyle/>
          <a:p>
            <a:r>
              <a:rPr lang="ko-KR" altLang="en-US" sz="3000" dirty="0" smtClean="0"/>
              <a:t>농업개혁</a:t>
            </a:r>
            <a:endParaRPr lang="ko-KR" altLang="en-US" sz="3000" dirty="0"/>
          </a:p>
        </p:txBody>
      </p:sp>
      <p:sp>
        <p:nvSpPr>
          <p:cNvPr id="10" name="내용 개체 틀 6"/>
          <p:cNvSpPr>
            <a:spLocks noGrp="1"/>
          </p:cNvSpPr>
          <p:nvPr>
            <p:ph idx="1"/>
          </p:nvPr>
        </p:nvSpPr>
        <p:spPr>
          <a:xfrm>
            <a:off x="395536" y="1712168"/>
            <a:ext cx="10515600" cy="5029200"/>
          </a:xfrm>
        </p:spPr>
        <p:txBody>
          <a:bodyPr>
            <a:normAutofit/>
          </a:bodyPr>
          <a:lstStyle/>
          <a:p>
            <a:r>
              <a:rPr lang="en-US" altLang="ko-KR" sz="2200" dirty="0" smtClean="0"/>
              <a:t>1. </a:t>
            </a:r>
            <a:r>
              <a:rPr lang="ko-KR" altLang="en-US" sz="2200" dirty="0" smtClean="0"/>
              <a:t>전통적인 지주</a:t>
            </a:r>
            <a:r>
              <a:rPr lang="en-US" altLang="ko-KR" sz="2200" dirty="0" smtClean="0"/>
              <a:t>/</a:t>
            </a:r>
            <a:r>
              <a:rPr lang="ko-KR" altLang="en-US" sz="2200" dirty="0" smtClean="0"/>
              <a:t>소작제도를 근본적으로 바꾸고</a:t>
            </a:r>
            <a:r>
              <a:rPr lang="en-US" altLang="ko-KR" sz="2200" dirty="0" smtClean="0"/>
              <a:t>, </a:t>
            </a:r>
            <a:r>
              <a:rPr lang="ko-KR" altLang="en-US" sz="2200" dirty="0" smtClean="0"/>
              <a:t>소규모 자작</a:t>
            </a:r>
            <a:endParaRPr lang="en-US" altLang="ko-KR" sz="2200" dirty="0" smtClean="0"/>
          </a:p>
          <a:p>
            <a:pPr marL="0" indent="0">
              <a:buNone/>
            </a:pPr>
            <a:r>
              <a:rPr lang="ko-KR" altLang="en-US" sz="2200" dirty="0" smtClean="0"/>
              <a:t>     농을 농업의 중핵으로 바꾸며</a:t>
            </a:r>
            <a:r>
              <a:rPr lang="en-US" altLang="ko-KR" sz="2200" dirty="0" smtClean="0"/>
              <a:t>, </a:t>
            </a:r>
            <a:r>
              <a:rPr lang="ko-KR" altLang="en-US" sz="2200" dirty="0" smtClean="0"/>
              <a:t>농촌사회의 민주화 진행</a:t>
            </a:r>
            <a:r>
              <a:rPr lang="en-US" altLang="ko-KR" sz="2200" dirty="0" smtClean="0"/>
              <a:t>.</a:t>
            </a:r>
          </a:p>
          <a:p>
            <a:pPr marL="0" indent="0">
              <a:buNone/>
            </a:pPr>
            <a:endParaRPr lang="en-US" altLang="ko-KR" sz="2200" dirty="0" smtClean="0"/>
          </a:p>
          <a:p>
            <a:r>
              <a:rPr lang="en-US" altLang="ko-KR" sz="2200" dirty="0" smtClean="0"/>
              <a:t>2. </a:t>
            </a:r>
            <a:r>
              <a:rPr lang="ko-KR" altLang="en-US" sz="2200" dirty="0"/>
              <a:t>식료관리제도 도입</a:t>
            </a:r>
            <a:r>
              <a:rPr lang="en-US" altLang="ko-KR" sz="2200" dirty="0"/>
              <a:t>.</a:t>
            </a:r>
          </a:p>
          <a:p>
            <a:pPr marL="0" indent="0">
              <a:buNone/>
            </a:pPr>
            <a:r>
              <a:rPr lang="en-US" altLang="ko-KR" sz="2200" dirty="0"/>
              <a:t>     </a:t>
            </a:r>
            <a:r>
              <a:rPr lang="ko-KR" altLang="en-US" sz="2200" dirty="0"/>
              <a:t>정부가 농가가 생산하는 쌀을 시장 가격보다 높게 사들임</a:t>
            </a:r>
            <a:r>
              <a:rPr lang="en-US" altLang="ko-KR" sz="2200" dirty="0" smtClean="0"/>
              <a:t>.</a:t>
            </a:r>
          </a:p>
          <a:p>
            <a:pPr marL="0" indent="0">
              <a:buNone/>
            </a:pPr>
            <a:endParaRPr lang="en-US" altLang="ko-KR" sz="2200" dirty="0"/>
          </a:p>
          <a:p>
            <a:pPr marL="0" indent="0">
              <a:buNone/>
            </a:pPr>
            <a:r>
              <a:rPr lang="ko-KR" altLang="en-US" sz="2200" dirty="0" smtClean="0"/>
              <a:t>결과 </a:t>
            </a:r>
            <a:r>
              <a:rPr lang="en-US" altLang="ko-KR" sz="2200" dirty="0" smtClean="0"/>
              <a:t>: </a:t>
            </a:r>
            <a:r>
              <a:rPr lang="ko-KR" altLang="en-US" sz="2200" dirty="0"/>
              <a:t>공급부족의 상태에 있던 식량사정을 </a:t>
            </a:r>
            <a:r>
              <a:rPr lang="ko-KR" altLang="en-US" sz="2200" dirty="0" smtClean="0"/>
              <a:t>완화시키며 동시에</a:t>
            </a:r>
            <a:endParaRPr lang="en-US" altLang="ko-KR" sz="2200" dirty="0" smtClean="0"/>
          </a:p>
          <a:p>
            <a:pPr marL="0" indent="0">
              <a:buNone/>
            </a:pPr>
            <a:r>
              <a:rPr lang="ko-KR" altLang="en-US" sz="2200" dirty="0" smtClean="0"/>
              <a:t>지주</a:t>
            </a:r>
            <a:r>
              <a:rPr lang="en-US" altLang="ko-KR" sz="2200" dirty="0"/>
              <a:t>/</a:t>
            </a:r>
            <a:r>
              <a:rPr lang="ko-KR" altLang="en-US" sz="2200" dirty="0"/>
              <a:t>소작의 신분차별이나 </a:t>
            </a:r>
            <a:r>
              <a:rPr lang="ko-KR" altLang="en-US" sz="2200" dirty="0" smtClean="0"/>
              <a:t>소득격차의</a:t>
            </a:r>
            <a:r>
              <a:rPr lang="en-US" altLang="ko-KR" sz="2200" dirty="0"/>
              <a:t> </a:t>
            </a:r>
            <a:r>
              <a:rPr lang="ko-KR" altLang="en-US" sz="2200" dirty="0" smtClean="0"/>
              <a:t>해소에 </a:t>
            </a:r>
            <a:r>
              <a:rPr lang="ko-KR" altLang="en-US" sz="2200" dirty="0"/>
              <a:t>중요한 역할을 </a:t>
            </a:r>
            <a:r>
              <a:rPr lang="ko-KR" altLang="en-US" sz="2200" dirty="0" smtClean="0"/>
              <a:t>하였음</a:t>
            </a:r>
            <a:r>
              <a:rPr lang="en-US" altLang="ko-KR" sz="2200" dirty="0" smtClean="0"/>
              <a:t>.</a:t>
            </a:r>
            <a:r>
              <a:rPr lang="ko-KR" altLang="en-US" sz="2200" dirty="0"/>
              <a:t> </a:t>
            </a:r>
            <a:endParaRPr lang="en-US" altLang="ko-KR" sz="2200" dirty="0" smtClean="0"/>
          </a:p>
          <a:p>
            <a:pPr marL="0" indent="0">
              <a:buNone/>
            </a:pPr>
            <a:r>
              <a:rPr lang="ko-KR" altLang="en-US" sz="2200" dirty="0" smtClean="0"/>
              <a:t>생산된 </a:t>
            </a:r>
            <a:r>
              <a:rPr lang="ko-KR" altLang="en-US" sz="2200" dirty="0"/>
              <a:t>쌀의 품질과 관계없이 어떠한 품질의 </a:t>
            </a:r>
            <a:r>
              <a:rPr lang="ko-KR" altLang="en-US" sz="2200" dirty="0" smtClean="0"/>
              <a:t>쌀이라도</a:t>
            </a:r>
            <a:endParaRPr lang="en-US" altLang="ko-KR" sz="2200" dirty="0" smtClean="0"/>
          </a:p>
          <a:p>
            <a:pPr marL="0" indent="0">
              <a:buNone/>
            </a:pPr>
            <a:r>
              <a:rPr lang="ko-KR" altLang="en-US" sz="2200" dirty="0" smtClean="0"/>
              <a:t>정부가 </a:t>
            </a:r>
            <a:r>
              <a:rPr lang="ko-KR" altLang="en-US" sz="2200" dirty="0"/>
              <a:t>일정가격으로 사들이는 식료관리 제도의 </a:t>
            </a:r>
            <a:r>
              <a:rPr lang="ko-KR" altLang="en-US" sz="2200" dirty="0" smtClean="0"/>
              <a:t>존재가</a:t>
            </a:r>
            <a:endParaRPr lang="en-US" altLang="ko-KR" sz="2200" dirty="0" smtClean="0"/>
          </a:p>
          <a:p>
            <a:pPr marL="0" indent="0">
              <a:buNone/>
            </a:pPr>
            <a:r>
              <a:rPr lang="ko-KR" altLang="en-US" sz="2200" dirty="0" smtClean="0"/>
              <a:t>품종개량 </a:t>
            </a:r>
            <a:r>
              <a:rPr lang="ko-KR" altLang="en-US" sz="2200" dirty="0"/>
              <a:t>등의 생산성 향상 의욕을 농가로부터 </a:t>
            </a:r>
            <a:r>
              <a:rPr lang="ko-KR" altLang="en-US" sz="2200" dirty="0" smtClean="0"/>
              <a:t>빼앗는</a:t>
            </a:r>
            <a:endParaRPr lang="en-US" altLang="ko-KR" sz="2200" dirty="0" smtClean="0"/>
          </a:p>
          <a:p>
            <a:pPr marL="0" indent="0">
              <a:buNone/>
            </a:pPr>
            <a:r>
              <a:rPr lang="ko-KR" altLang="en-US" sz="2200" dirty="0" smtClean="0"/>
              <a:t>결과가 나타남</a:t>
            </a:r>
            <a:r>
              <a:rPr lang="en-US" altLang="ko-KR" sz="2200" dirty="0" smtClean="0"/>
              <a:t>.</a:t>
            </a:r>
            <a:endParaRPr lang="ko-KR" altLang="en-US" sz="2200" dirty="0"/>
          </a:p>
          <a:p>
            <a:pPr marL="0" indent="0">
              <a:buNone/>
            </a:pPr>
            <a:endParaRPr lang="ko-KR" altLang="en-US" sz="2200" dirty="0"/>
          </a:p>
        </p:txBody>
      </p:sp>
    </p:spTree>
    <p:extLst>
      <p:ext uri="{BB962C8B-B14F-4D97-AF65-F5344CB8AC3E}">
        <p14:creationId xmlns="" xmlns:p14="http://schemas.microsoft.com/office/powerpoint/2010/main" val="39069934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01. </a:t>
            </a:r>
            <a:r>
              <a:rPr lang="ko-KR" altLang="en-US" sz="1600" dirty="0" smtClean="0">
                <a:latin typeface="HY중고딕" pitchFamily="18" charset="-127"/>
                <a:ea typeface="HY중고딕" pitchFamily="18" charset="-127"/>
              </a:rPr>
              <a:t>전후 일본의 경제</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-3</a:t>
            </a:r>
            <a:r>
              <a:rPr lang="ko-KR" altLang="en-US" sz="1300" dirty="0" smtClean="0">
                <a:solidFill>
                  <a:schemeClr val="accent5">
                    <a:lumMod val="50000"/>
                  </a:schemeClr>
                </a:solidFill>
                <a:latin typeface="HY중고딕" pitchFamily="18" charset="-127"/>
                <a:ea typeface="HY중고딕" pitchFamily="18" charset="-127"/>
              </a:rPr>
              <a:t>대 경제 개혁</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제목 5"/>
          <p:cNvSpPr>
            <a:spLocks noGrp="1"/>
          </p:cNvSpPr>
          <p:nvPr>
            <p:ph type="title"/>
          </p:nvPr>
        </p:nvSpPr>
        <p:spPr>
          <a:xfrm>
            <a:off x="-577788" y="628471"/>
            <a:ext cx="10515600" cy="1325563"/>
          </a:xfrm>
        </p:spPr>
        <p:txBody>
          <a:bodyPr>
            <a:normAutofit/>
          </a:bodyPr>
          <a:lstStyle/>
          <a:p>
            <a:r>
              <a:rPr lang="ko-KR" altLang="en-US" sz="3200" dirty="0"/>
              <a:t>노동개혁</a:t>
            </a:r>
            <a:endParaRPr lang="ko-KR" altLang="en-US" sz="3000" dirty="0"/>
          </a:p>
        </p:txBody>
      </p:sp>
      <p:sp>
        <p:nvSpPr>
          <p:cNvPr id="10" name="내용 개체 틀 6"/>
          <p:cNvSpPr>
            <a:spLocks noGrp="1"/>
          </p:cNvSpPr>
          <p:nvPr>
            <p:ph idx="1"/>
          </p:nvPr>
        </p:nvSpPr>
        <p:spPr>
          <a:xfrm>
            <a:off x="467544" y="1712168"/>
            <a:ext cx="10515600" cy="5029200"/>
          </a:xfrm>
        </p:spPr>
        <p:txBody>
          <a:bodyPr>
            <a:normAutofit/>
          </a:bodyPr>
          <a:lstStyle/>
          <a:p>
            <a:r>
              <a:rPr lang="ko-KR" altLang="en-US" sz="2400" dirty="0"/>
              <a:t>노동조합법</a:t>
            </a:r>
            <a:r>
              <a:rPr lang="en-US" altLang="ko-KR" sz="2400" dirty="0"/>
              <a:t>, </a:t>
            </a:r>
            <a:r>
              <a:rPr lang="ko-KR" altLang="en-US" sz="2400" dirty="0"/>
              <a:t>노동기준법</a:t>
            </a:r>
            <a:r>
              <a:rPr lang="en-US" altLang="ko-KR" sz="2400" dirty="0"/>
              <a:t>, </a:t>
            </a:r>
            <a:r>
              <a:rPr lang="ko-KR" altLang="en-US" sz="2400" dirty="0" smtClean="0"/>
              <a:t>노동관계 </a:t>
            </a:r>
            <a:r>
              <a:rPr lang="ko-KR" altLang="en-US" sz="2400" dirty="0" err="1" smtClean="0"/>
              <a:t>조정법이라고하는</a:t>
            </a:r>
            <a:endParaRPr lang="en-US" altLang="ko-KR" sz="2400" dirty="0"/>
          </a:p>
          <a:p>
            <a:pPr marL="0" indent="0">
              <a:buNone/>
            </a:pPr>
            <a:r>
              <a:rPr lang="en-US" altLang="ko-KR" sz="2400" dirty="0" smtClean="0"/>
              <a:t>   </a:t>
            </a:r>
            <a:r>
              <a:rPr lang="ko-KR" altLang="en-US" sz="2400" dirty="0" smtClean="0"/>
              <a:t>노동 </a:t>
            </a:r>
            <a:r>
              <a:rPr lang="en-US" altLang="ko-KR" sz="2400" dirty="0"/>
              <a:t>3</a:t>
            </a:r>
            <a:r>
              <a:rPr lang="ko-KR" altLang="en-US" sz="2400" dirty="0"/>
              <a:t>법 도입</a:t>
            </a:r>
            <a:r>
              <a:rPr lang="en-US" altLang="ko-KR" sz="2400" dirty="0"/>
              <a:t>.</a:t>
            </a:r>
          </a:p>
          <a:p>
            <a:r>
              <a:rPr lang="ko-KR" altLang="en-US" sz="2400" dirty="0"/>
              <a:t>노동자의 단결권</a:t>
            </a:r>
            <a:r>
              <a:rPr lang="en-US" altLang="ko-KR" sz="2400" dirty="0"/>
              <a:t>, </a:t>
            </a:r>
            <a:r>
              <a:rPr lang="ko-KR" altLang="en-US" sz="2400" dirty="0"/>
              <a:t>단체교섭권</a:t>
            </a:r>
            <a:r>
              <a:rPr lang="en-US" altLang="ko-KR" sz="2400" dirty="0"/>
              <a:t>, </a:t>
            </a:r>
            <a:r>
              <a:rPr lang="ko-KR" altLang="en-US" sz="2400" dirty="0"/>
              <a:t>쟁의권이 법적으로 확립</a:t>
            </a:r>
            <a:r>
              <a:rPr lang="en-US" altLang="ko-KR" sz="2400" dirty="0" smtClean="0"/>
              <a:t>.</a:t>
            </a:r>
          </a:p>
          <a:p>
            <a:pPr marL="0" indent="0">
              <a:buNone/>
            </a:pPr>
            <a:r>
              <a:rPr lang="en-US" altLang="ko-KR" sz="2400" dirty="0"/>
              <a:t> </a:t>
            </a:r>
            <a:r>
              <a:rPr lang="en-US" altLang="ko-KR" sz="2400" dirty="0" smtClean="0"/>
              <a:t>  </a:t>
            </a:r>
            <a:r>
              <a:rPr lang="ko-KR" altLang="en-US" sz="2400" dirty="0" smtClean="0"/>
              <a:t>동시에 </a:t>
            </a:r>
            <a:r>
              <a:rPr lang="ko-KR" altLang="en-US" sz="2400" dirty="0"/>
              <a:t>노동자의 보호에 대한 규정이 정비됨</a:t>
            </a:r>
            <a:r>
              <a:rPr lang="en-US" altLang="ko-KR" sz="2400" dirty="0"/>
              <a:t>.</a:t>
            </a:r>
          </a:p>
          <a:p>
            <a:pPr marL="0" indent="0">
              <a:buNone/>
            </a:pPr>
            <a:endParaRPr lang="en-US" altLang="ko-KR" sz="2400" dirty="0"/>
          </a:p>
          <a:p>
            <a:pPr marL="0" indent="0">
              <a:buNone/>
            </a:pPr>
            <a:r>
              <a:rPr lang="ko-KR" altLang="en-US" sz="2400" dirty="0"/>
              <a:t>결과 </a:t>
            </a:r>
            <a:r>
              <a:rPr lang="en-US" altLang="ko-KR" sz="2400" dirty="0"/>
              <a:t>: </a:t>
            </a:r>
            <a:r>
              <a:rPr lang="ko-KR" altLang="en-US" sz="2400" dirty="0"/>
              <a:t>노동제도 개혁으로 인하여</a:t>
            </a:r>
            <a:r>
              <a:rPr lang="en-US" altLang="ko-KR" sz="2400" dirty="0"/>
              <a:t>, </a:t>
            </a:r>
            <a:r>
              <a:rPr lang="ko-KR" altLang="en-US" sz="2400" dirty="0"/>
              <a:t>노동자의 노동 </a:t>
            </a:r>
            <a:r>
              <a:rPr lang="ko-KR" altLang="en-US" sz="2400" dirty="0" smtClean="0"/>
              <a:t>의욕을</a:t>
            </a:r>
            <a:endParaRPr lang="en-US" altLang="ko-KR" sz="2400" dirty="0" smtClean="0"/>
          </a:p>
          <a:p>
            <a:pPr marL="0" indent="0">
              <a:buNone/>
            </a:pPr>
            <a:r>
              <a:rPr lang="ko-KR" altLang="en-US" sz="2400" dirty="0" smtClean="0"/>
              <a:t>높였으며</a:t>
            </a:r>
            <a:r>
              <a:rPr lang="en-US" altLang="ko-KR" sz="2400" dirty="0"/>
              <a:t>, </a:t>
            </a:r>
            <a:r>
              <a:rPr lang="ko-KR" altLang="en-US" sz="2400" dirty="0"/>
              <a:t>노동자의 임금상승을 가져옴</a:t>
            </a:r>
            <a:r>
              <a:rPr lang="en-US" altLang="ko-KR" sz="2400" dirty="0"/>
              <a:t>.</a:t>
            </a:r>
          </a:p>
          <a:p>
            <a:pPr marL="0" indent="0">
              <a:buNone/>
            </a:pPr>
            <a:r>
              <a:rPr lang="ko-KR" altLang="en-US" sz="2400" dirty="0"/>
              <a:t>노동조합이 전혀 없던 전후 일본에 약 </a:t>
            </a:r>
            <a:r>
              <a:rPr lang="en-US" altLang="ko-KR" sz="2400" dirty="0"/>
              <a:t>2</a:t>
            </a:r>
            <a:r>
              <a:rPr lang="ko-KR" altLang="en-US" sz="2400" dirty="0"/>
              <a:t>년 </a:t>
            </a:r>
            <a:r>
              <a:rPr lang="ko-KR" altLang="en-US" sz="2400" dirty="0" smtClean="0"/>
              <a:t>만에</a:t>
            </a:r>
            <a:endParaRPr lang="en-US" altLang="ko-KR" sz="2400" dirty="0" smtClean="0"/>
          </a:p>
          <a:p>
            <a:pPr marL="0" indent="0">
              <a:buNone/>
            </a:pPr>
            <a:r>
              <a:rPr lang="en-US" altLang="ko-KR" sz="2400" dirty="0" smtClean="0"/>
              <a:t>1</a:t>
            </a:r>
            <a:r>
              <a:rPr lang="ko-KR" altLang="en-US" sz="2400" dirty="0"/>
              <a:t>만 천여 개의 조합</a:t>
            </a:r>
            <a:r>
              <a:rPr lang="en-US" altLang="ko-KR" sz="2400" dirty="0"/>
              <a:t>, 368</a:t>
            </a:r>
            <a:r>
              <a:rPr lang="ko-KR" altLang="en-US" sz="2400" dirty="0"/>
              <a:t>만 명의 </a:t>
            </a:r>
            <a:r>
              <a:rPr lang="ko-KR" altLang="en-US" sz="2400" dirty="0" smtClean="0"/>
              <a:t>조합원으로</a:t>
            </a:r>
            <a:endParaRPr lang="en-US" altLang="ko-KR" sz="2400" dirty="0" smtClean="0"/>
          </a:p>
          <a:p>
            <a:pPr marL="0" indent="0">
              <a:buNone/>
            </a:pPr>
            <a:r>
              <a:rPr lang="ko-KR" altLang="en-US" sz="2400" dirty="0" smtClean="0"/>
              <a:t>조직률 </a:t>
            </a:r>
            <a:r>
              <a:rPr lang="en-US" altLang="ko-KR" sz="2400" dirty="0"/>
              <a:t>41.5%</a:t>
            </a:r>
            <a:r>
              <a:rPr lang="ko-KR" altLang="en-US" sz="2400" dirty="0"/>
              <a:t>라는 거대한 규모가 되었다</a:t>
            </a:r>
            <a:r>
              <a:rPr lang="en-US" altLang="ko-KR" sz="2400" dirty="0" smtClean="0"/>
              <a:t>.</a:t>
            </a:r>
            <a:endParaRPr lang="ko-KR" altLang="en-US" sz="2400" dirty="0"/>
          </a:p>
        </p:txBody>
      </p:sp>
    </p:spTree>
    <p:extLst>
      <p:ext uri="{BB962C8B-B14F-4D97-AF65-F5344CB8AC3E}">
        <p14:creationId xmlns="" xmlns:p14="http://schemas.microsoft.com/office/powerpoint/2010/main" val="9740420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01. </a:t>
            </a:r>
            <a:r>
              <a:rPr lang="ko-KR" altLang="en-US" sz="1600" dirty="0" smtClean="0">
                <a:latin typeface="HY중고딕" pitchFamily="18" charset="-127"/>
                <a:ea typeface="HY중고딕" pitchFamily="18" charset="-127"/>
              </a:rPr>
              <a:t>전후 일본의 경제</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-3</a:t>
            </a:r>
            <a:r>
              <a:rPr lang="ko-KR" altLang="en-US" sz="1300" dirty="0" smtClean="0">
                <a:solidFill>
                  <a:schemeClr val="accent5">
                    <a:lumMod val="50000"/>
                  </a:schemeClr>
                </a:solidFill>
                <a:latin typeface="HY중고딕" pitchFamily="18" charset="-127"/>
                <a:ea typeface="HY중고딕" pitchFamily="18" charset="-127"/>
              </a:rPr>
              <a:t>대 경제 개혁</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제목 5"/>
          <p:cNvSpPr>
            <a:spLocks noGrp="1"/>
          </p:cNvSpPr>
          <p:nvPr>
            <p:ph type="title"/>
          </p:nvPr>
        </p:nvSpPr>
        <p:spPr>
          <a:xfrm>
            <a:off x="-577788" y="628471"/>
            <a:ext cx="10515600" cy="1325563"/>
          </a:xfrm>
        </p:spPr>
        <p:txBody>
          <a:bodyPr>
            <a:normAutofit/>
          </a:bodyPr>
          <a:lstStyle/>
          <a:p>
            <a:r>
              <a:rPr lang="ko-KR" altLang="en-US" sz="3200" dirty="0"/>
              <a:t>재벌해체와 집중배제</a:t>
            </a:r>
            <a:endParaRPr lang="ko-KR" altLang="en-US" sz="3000" dirty="0"/>
          </a:p>
        </p:txBody>
      </p:sp>
      <p:sp>
        <p:nvSpPr>
          <p:cNvPr id="10" name="내용 개체 틀 6"/>
          <p:cNvSpPr>
            <a:spLocks noGrp="1"/>
          </p:cNvSpPr>
          <p:nvPr>
            <p:ph idx="1"/>
          </p:nvPr>
        </p:nvSpPr>
        <p:spPr>
          <a:xfrm>
            <a:off x="467544" y="1712168"/>
            <a:ext cx="8424936" cy="5029200"/>
          </a:xfrm>
        </p:spPr>
        <p:txBody>
          <a:bodyPr>
            <a:normAutofit/>
          </a:bodyPr>
          <a:lstStyle/>
          <a:p>
            <a:r>
              <a:rPr lang="ko-KR" altLang="en-US" sz="2400" dirty="0"/>
              <a:t>일본의 재벌은 </a:t>
            </a:r>
            <a:r>
              <a:rPr lang="ko-KR" altLang="en-US" sz="2400" dirty="0" err="1"/>
              <a:t>미츠이</a:t>
            </a:r>
            <a:r>
              <a:rPr lang="en-US" altLang="ko-KR" sz="2400" dirty="0"/>
              <a:t>, </a:t>
            </a:r>
            <a:r>
              <a:rPr lang="ko-KR" altLang="en-US" sz="2400" dirty="0" err="1"/>
              <a:t>미츠비시</a:t>
            </a:r>
            <a:r>
              <a:rPr lang="en-US" altLang="ko-KR" sz="2400" dirty="0"/>
              <a:t>, </a:t>
            </a:r>
            <a:r>
              <a:rPr lang="ko-KR" altLang="en-US" sz="2400" dirty="0" err="1"/>
              <a:t>스미토모</a:t>
            </a:r>
            <a:r>
              <a:rPr lang="en-US" altLang="ko-KR" sz="2400" dirty="0"/>
              <a:t>, </a:t>
            </a:r>
            <a:r>
              <a:rPr lang="ko-KR" altLang="en-US" sz="2400" dirty="0" err="1"/>
              <a:t>야스다</a:t>
            </a:r>
            <a:r>
              <a:rPr lang="ko-KR" altLang="en-US" sz="2400" dirty="0"/>
              <a:t> </a:t>
            </a:r>
            <a:r>
              <a:rPr lang="ko-KR" altLang="en-US" sz="2400" dirty="0" smtClean="0"/>
              <a:t>등</a:t>
            </a:r>
            <a:endParaRPr lang="en-US" altLang="ko-KR" sz="2400" dirty="0" smtClean="0"/>
          </a:p>
          <a:p>
            <a:pPr marL="0" indent="0">
              <a:buNone/>
            </a:pPr>
            <a:r>
              <a:rPr lang="en-US" altLang="ko-KR" sz="2400" dirty="0" smtClean="0"/>
              <a:t>4</a:t>
            </a:r>
            <a:r>
              <a:rPr lang="ko-KR" altLang="en-US" sz="2400" dirty="0"/>
              <a:t>대 재벌을 정점으로 재벌은 군부 및 천황</a:t>
            </a:r>
            <a:r>
              <a:rPr lang="en-US" altLang="ko-KR" sz="2400" dirty="0" smtClean="0"/>
              <a:t>, </a:t>
            </a:r>
            <a:r>
              <a:rPr lang="ko-KR" altLang="en-US" sz="2400" dirty="0" smtClean="0"/>
              <a:t>관료 기구와</a:t>
            </a:r>
            <a:endParaRPr lang="en-US" altLang="ko-KR" sz="2400" dirty="0" smtClean="0"/>
          </a:p>
          <a:p>
            <a:pPr marL="0" indent="0">
              <a:buNone/>
            </a:pPr>
            <a:r>
              <a:rPr lang="ko-KR" altLang="en-US" sz="2400" dirty="0" smtClean="0"/>
              <a:t>함께 </a:t>
            </a:r>
            <a:r>
              <a:rPr lang="ko-KR" altLang="en-US" sz="2400" dirty="0"/>
              <a:t>일본의 정치 및 경제적 후원자 역할을 하고 </a:t>
            </a:r>
            <a:r>
              <a:rPr lang="ko-KR" altLang="en-US" sz="2400" dirty="0" smtClean="0"/>
              <a:t>있었다</a:t>
            </a:r>
            <a:r>
              <a:rPr lang="en-US" altLang="ko-KR" sz="2400" dirty="0" smtClean="0"/>
              <a:t>.</a:t>
            </a:r>
            <a:endParaRPr lang="ko-KR" altLang="en-US" sz="2400" dirty="0"/>
          </a:p>
        </p:txBody>
      </p:sp>
      <p:pic>
        <p:nvPicPr>
          <p:cNvPr id="11" name="Picture 2" descr="http://static.c2w.com/uploads/question/image/01/45/71/15/N1457115/135323814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9552" y="3293432"/>
            <a:ext cx="2186517" cy="2199932"/>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721788" y="5629597"/>
            <a:ext cx="1820928" cy="1015663"/>
          </a:xfrm>
          <a:prstGeom prst="rect">
            <a:avLst/>
          </a:prstGeom>
          <a:noFill/>
        </p:spPr>
        <p:txBody>
          <a:bodyPr wrap="square" rtlCol="0">
            <a:spAutoFit/>
          </a:bodyPr>
          <a:lstStyle/>
          <a:p>
            <a:pPr algn="ctr"/>
            <a:r>
              <a:rPr lang="ko-KR" altLang="en-US" sz="3000" dirty="0" err="1" smtClean="0"/>
              <a:t>미츠이</a:t>
            </a:r>
            <a:r>
              <a:rPr lang="ko-KR" altLang="en-US" sz="3000" dirty="0" smtClean="0"/>
              <a:t> 그룹</a:t>
            </a:r>
            <a:endParaRPr lang="ko-KR" altLang="en-US" sz="3000" dirty="0"/>
          </a:p>
        </p:txBody>
      </p:sp>
      <p:pic>
        <p:nvPicPr>
          <p:cNvPr id="13" name="Picture 4" descr="https://attachment.namu.wiki/180px-Mitsubishi_logo.svg.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31840" y="3287649"/>
            <a:ext cx="2378433" cy="2048095"/>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p:cNvSpPr txBox="1"/>
          <p:nvPr/>
        </p:nvSpPr>
        <p:spPr>
          <a:xfrm>
            <a:off x="3252564" y="5629596"/>
            <a:ext cx="2136983" cy="1015663"/>
          </a:xfrm>
          <a:prstGeom prst="rect">
            <a:avLst/>
          </a:prstGeom>
          <a:noFill/>
        </p:spPr>
        <p:txBody>
          <a:bodyPr wrap="square" rtlCol="0">
            <a:spAutoFit/>
          </a:bodyPr>
          <a:lstStyle/>
          <a:p>
            <a:pPr algn="ctr"/>
            <a:r>
              <a:rPr lang="ko-KR" altLang="en-US" sz="3000" dirty="0" err="1" smtClean="0"/>
              <a:t>미츠비시</a:t>
            </a:r>
            <a:r>
              <a:rPr lang="ko-KR" altLang="en-US" sz="3000" dirty="0" smtClean="0"/>
              <a:t> 그룹</a:t>
            </a:r>
            <a:endParaRPr lang="ko-KR" altLang="en-US" sz="3000" dirty="0"/>
          </a:p>
        </p:txBody>
      </p:sp>
      <p:pic>
        <p:nvPicPr>
          <p:cNvPr id="15" name="Picture 6" descr="http://cfile4.uf.tistory.com/image/222E513E5442027811F2C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12160" y="3293432"/>
            <a:ext cx="2742279" cy="2056710"/>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TextBox 15"/>
          <p:cNvSpPr txBox="1"/>
          <p:nvPr/>
        </p:nvSpPr>
        <p:spPr>
          <a:xfrm>
            <a:off x="6314807" y="5629595"/>
            <a:ext cx="2136983" cy="1015663"/>
          </a:xfrm>
          <a:prstGeom prst="rect">
            <a:avLst/>
          </a:prstGeom>
          <a:noFill/>
        </p:spPr>
        <p:txBody>
          <a:bodyPr wrap="square" rtlCol="0">
            <a:spAutoFit/>
          </a:bodyPr>
          <a:lstStyle/>
          <a:p>
            <a:pPr algn="ctr"/>
            <a:r>
              <a:rPr lang="ko-KR" altLang="en-US" sz="3000" dirty="0" err="1" smtClean="0"/>
              <a:t>스미토모</a:t>
            </a:r>
            <a:r>
              <a:rPr lang="ko-KR" altLang="en-US" sz="3000" dirty="0" smtClean="0"/>
              <a:t> 그룹</a:t>
            </a:r>
            <a:endParaRPr lang="ko-KR" altLang="en-US" sz="3000" dirty="0"/>
          </a:p>
        </p:txBody>
      </p:sp>
    </p:spTree>
    <p:extLst>
      <p:ext uri="{BB962C8B-B14F-4D97-AF65-F5344CB8AC3E}">
        <p14:creationId xmlns="" xmlns:p14="http://schemas.microsoft.com/office/powerpoint/2010/main" val="59713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01. </a:t>
            </a:r>
            <a:r>
              <a:rPr lang="ko-KR" altLang="en-US" sz="1600" dirty="0" smtClean="0">
                <a:latin typeface="HY중고딕" pitchFamily="18" charset="-127"/>
                <a:ea typeface="HY중고딕" pitchFamily="18" charset="-127"/>
              </a:rPr>
              <a:t>전후 일본의 경제</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-3</a:t>
            </a:r>
            <a:r>
              <a:rPr lang="ko-KR" altLang="en-US" sz="1300" dirty="0" smtClean="0">
                <a:solidFill>
                  <a:schemeClr val="accent5">
                    <a:lumMod val="50000"/>
                  </a:schemeClr>
                </a:solidFill>
                <a:latin typeface="HY중고딕" pitchFamily="18" charset="-127"/>
                <a:ea typeface="HY중고딕" pitchFamily="18" charset="-127"/>
              </a:rPr>
              <a:t>대 경제 개혁</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내용 개체 틀 6"/>
          <p:cNvSpPr>
            <a:spLocks noGrp="1"/>
          </p:cNvSpPr>
          <p:nvPr>
            <p:ph idx="1"/>
          </p:nvPr>
        </p:nvSpPr>
        <p:spPr>
          <a:xfrm>
            <a:off x="539552" y="1352128"/>
            <a:ext cx="8424936" cy="5029200"/>
          </a:xfrm>
        </p:spPr>
        <p:txBody>
          <a:bodyPr>
            <a:normAutofit/>
          </a:bodyPr>
          <a:lstStyle/>
          <a:p>
            <a:r>
              <a:rPr lang="ko-KR" altLang="en-US" sz="2400" dirty="0"/>
              <a:t>따라서 재벌 해체 문제는 초기 미국의 대일 점령 정책인 비군사화와 민주화 정책의 목적과 가장 밀접히 관련된 분야였으며 총사령부로서는 재벌 해체가 사적 기업의 설립뿐 아니라 혁명에 대한 대안의 이유로 촉진되었다</a:t>
            </a:r>
            <a:r>
              <a:rPr lang="en-US" altLang="ko-KR" sz="2400" dirty="0"/>
              <a:t>.</a:t>
            </a:r>
            <a:endParaRPr lang="ko-KR" altLang="en-US" sz="2400" dirty="0"/>
          </a:p>
          <a:p>
            <a:endParaRPr lang="en-US" altLang="ko-KR" sz="2400" dirty="0"/>
          </a:p>
          <a:p>
            <a:pPr marL="0" indent="0">
              <a:buNone/>
            </a:pPr>
            <a:r>
              <a:rPr lang="ko-KR" altLang="en-US" sz="2400" dirty="0"/>
              <a:t>결과 </a:t>
            </a:r>
            <a:r>
              <a:rPr lang="en-US" altLang="ko-KR" sz="2400" dirty="0"/>
              <a:t>: </a:t>
            </a:r>
            <a:r>
              <a:rPr lang="ko-KR" altLang="en-US" sz="2400" dirty="0"/>
              <a:t>재벌 해체</a:t>
            </a:r>
            <a:r>
              <a:rPr lang="en-US" altLang="ko-KR" sz="2400" dirty="0"/>
              <a:t>, </a:t>
            </a:r>
            <a:r>
              <a:rPr lang="ko-KR" altLang="en-US" sz="2400" dirty="0"/>
              <a:t>경제력의 집중 배제</a:t>
            </a:r>
            <a:r>
              <a:rPr lang="en-US" altLang="ko-KR" sz="2400" dirty="0"/>
              <a:t>, </a:t>
            </a:r>
            <a:r>
              <a:rPr lang="ko-KR" altLang="en-US" sz="2400" dirty="0"/>
              <a:t>독점금지를 위해 법을 제정했지만</a:t>
            </a:r>
            <a:r>
              <a:rPr lang="en-US" altLang="ko-KR" sz="2400" dirty="0"/>
              <a:t>, </a:t>
            </a:r>
            <a:r>
              <a:rPr lang="ko-KR" altLang="en-US" sz="2400" dirty="0"/>
              <a:t>일본 정부는 이 지령의 실시를 연기 또는 완화하는데 힘써 지주회사의 해산도 지정을 받은 </a:t>
            </a:r>
            <a:r>
              <a:rPr lang="en-US" altLang="ko-KR" sz="2400" dirty="0"/>
              <a:t>83</a:t>
            </a:r>
            <a:r>
              <a:rPr lang="ko-KR" altLang="en-US" sz="2400" dirty="0"/>
              <a:t>개사 중 실제로 해산한 것은 </a:t>
            </a:r>
            <a:r>
              <a:rPr lang="en-US" altLang="ko-KR" sz="2400" dirty="0"/>
              <a:t>18</a:t>
            </a:r>
            <a:r>
              <a:rPr lang="ko-KR" altLang="en-US" sz="2400" dirty="0"/>
              <a:t>개사에 그쳤다</a:t>
            </a:r>
            <a:r>
              <a:rPr lang="en-US" altLang="ko-KR" sz="2400" dirty="0"/>
              <a:t>.</a:t>
            </a:r>
            <a:endParaRPr lang="ko-KR" altLang="en-US" sz="2400" dirty="0"/>
          </a:p>
          <a:p>
            <a:pPr marL="0" indent="0">
              <a:buNone/>
            </a:pPr>
            <a:r>
              <a:rPr lang="ko-KR" altLang="en-US" sz="2400" dirty="0"/>
              <a:t>재벌 해체는 충분한 목표를 달성하지는 못했으며 집중 배제에 의해서 분산된 기업들도 대부분 수년 후에는 재통합되었다</a:t>
            </a:r>
            <a:r>
              <a:rPr lang="en-US" altLang="ko-KR" sz="2400" dirty="0"/>
              <a:t>.</a:t>
            </a:r>
            <a:endParaRPr lang="ko-KR" altLang="en-US" sz="2400" dirty="0"/>
          </a:p>
          <a:p>
            <a:endParaRPr lang="ko-KR" altLang="en-US" sz="2400" dirty="0"/>
          </a:p>
        </p:txBody>
      </p:sp>
    </p:spTree>
    <p:extLst>
      <p:ext uri="{BB962C8B-B14F-4D97-AF65-F5344CB8AC3E}">
        <p14:creationId xmlns="" xmlns:p14="http://schemas.microsoft.com/office/powerpoint/2010/main" val="2126154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01. </a:t>
            </a:r>
            <a:r>
              <a:rPr lang="ko-KR" altLang="en-US" sz="1600" dirty="0" smtClean="0">
                <a:latin typeface="HY중고딕" pitchFamily="18" charset="-127"/>
                <a:ea typeface="HY중고딕" pitchFamily="18" charset="-127"/>
              </a:rPr>
              <a:t>전후 일본의 경제</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-3</a:t>
            </a:r>
            <a:r>
              <a:rPr lang="ko-KR" altLang="en-US" sz="1300" dirty="0" smtClean="0">
                <a:solidFill>
                  <a:schemeClr val="accent5">
                    <a:lumMod val="50000"/>
                  </a:schemeClr>
                </a:solidFill>
                <a:latin typeface="HY중고딕" pitchFamily="18" charset="-127"/>
                <a:ea typeface="HY중고딕" pitchFamily="18" charset="-127"/>
              </a:rPr>
              <a:t>대 경제 개혁</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제목 5"/>
          <p:cNvSpPr>
            <a:spLocks noGrp="1"/>
          </p:cNvSpPr>
          <p:nvPr>
            <p:ph type="title"/>
          </p:nvPr>
        </p:nvSpPr>
        <p:spPr>
          <a:xfrm>
            <a:off x="-577788" y="476672"/>
            <a:ext cx="10515600" cy="1325563"/>
          </a:xfrm>
        </p:spPr>
        <p:txBody>
          <a:bodyPr>
            <a:normAutofit/>
          </a:bodyPr>
          <a:lstStyle/>
          <a:p>
            <a:r>
              <a:rPr lang="en-US" altLang="ko-KR" sz="3200" dirty="0"/>
              <a:t>3</a:t>
            </a:r>
            <a:r>
              <a:rPr lang="ko-KR" altLang="en-US" sz="3200" dirty="0"/>
              <a:t>대 경제개혁 </a:t>
            </a:r>
            <a:r>
              <a:rPr lang="ko-KR" altLang="en-US" sz="3200" dirty="0" smtClean="0"/>
              <a:t>결론</a:t>
            </a:r>
            <a:endParaRPr lang="ko-KR" altLang="en-US" sz="3000" dirty="0"/>
          </a:p>
        </p:txBody>
      </p:sp>
      <p:sp>
        <p:nvSpPr>
          <p:cNvPr id="10" name="내용 개체 틀 6"/>
          <p:cNvSpPr>
            <a:spLocks noGrp="1"/>
          </p:cNvSpPr>
          <p:nvPr>
            <p:ph idx="1"/>
          </p:nvPr>
        </p:nvSpPr>
        <p:spPr>
          <a:xfrm>
            <a:off x="537120" y="1496144"/>
            <a:ext cx="8427368" cy="5029200"/>
          </a:xfrm>
        </p:spPr>
        <p:txBody>
          <a:bodyPr>
            <a:normAutofit/>
          </a:bodyPr>
          <a:lstStyle/>
          <a:p>
            <a:r>
              <a:rPr lang="ko-KR" altLang="en-US" sz="2200" dirty="0"/>
              <a:t>미국의 개혁정책은 주로 일본의 군국주의적 체제의 </a:t>
            </a:r>
            <a:r>
              <a:rPr lang="ko-KR" altLang="en-US" sz="2200" dirty="0" smtClean="0"/>
              <a:t>해체에</a:t>
            </a:r>
            <a:endParaRPr lang="en-US" altLang="ko-KR" sz="2200" dirty="0" smtClean="0"/>
          </a:p>
          <a:p>
            <a:pPr marL="0" indent="0">
              <a:buNone/>
            </a:pPr>
            <a:r>
              <a:rPr lang="ko-KR" altLang="en-US" sz="2200" dirty="0" smtClean="0"/>
              <a:t>관심을 </a:t>
            </a:r>
            <a:r>
              <a:rPr lang="ko-KR" altLang="en-US" sz="2200" dirty="0"/>
              <a:t>집중시키고 있었고</a:t>
            </a:r>
            <a:r>
              <a:rPr lang="en-US" altLang="ko-KR" sz="2200" dirty="0"/>
              <a:t>, </a:t>
            </a:r>
            <a:r>
              <a:rPr lang="ko-KR" altLang="en-US" sz="2200" dirty="0"/>
              <a:t>여러 가지 정책들을 </a:t>
            </a:r>
            <a:r>
              <a:rPr lang="ko-KR" altLang="en-US" sz="2200" dirty="0" smtClean="0"/>
              <a:t>통하여 일본의</a:t>
            </a:r>
            <a:endParaRPr lang="en-US" altLang="ko-KR" sz="2200" dirty="0" smtClean="0"/>
          </a:p>
          <a:p>
            <a:pPr marL="0" indent="0">
              <a:buNone/>
            </a:pPr>
            <a:r>
              <a:rPr lang="ko-KR" altLang="en-US" sz="2200" dirty="0" smtClean="0"/>
              <a:t>경제 </a:t>
            </a:r>
            <a:r>
              <a:rPr lang="ko-KR" altLang="en-US" sz="2200" dirty="0"/>
              <a:t>부흥 및 안정을 위해 도움이 됐던 것이 사실이다</a:t>
            </a:r>
            <a:r>
              <a:rPr lang="en-US" altLang="ko-KR" sz="2200" dirty="0"/>
              <a:t>.</a:t>
            </a:r>
          </a:p>
          <a:p>
            <a:r>
              <a:rPr lang="ko-KR" altLang="en-US" sz="2200" dirty="0"/>
              <a:t>정책의 변화는 냉전의 전개</a:t>
            </a:r>
            <a:r>
              <a:rPr lang="en-US" altLang="ko-KR" sz="2200" dirty="0"/>
              <a:t>, </a:t>
            </a:r>
            <a:r>
              <a:rPr lang="ko-KR" altLang="en-US" sz="2200" dirty="0"/>
              <a:t>특히 중국을 중심으로 </a:t>
            </a:r>
            <a:r>
              <a:rPr lang="ko-KR" altLang="en-US" sz="2200" dirty="0" smtClean="0"/>
              <a:t>한</a:t>
            </a:r>
            <a:endParaRPr lang="en-US" altLang="ko-KR" sz="2200" dirty="0" smtClean="0"/>
          </a:p>
          <a:p>
            <a:pPr marL="0" indent="0">
              <a:buNone/>
            </a:pPr>
            <a:r>
              <a:rPr lang="ko-KR" altLang="en-US" sz="2200" dirty="0" smtClean="0"/>
              <a:t>동북아 </a:t>
            </a:r>
            <a:r>
              <a:rPr lang="ko-KR" altLang="en-US" sz="2200" dirty="0"/>
              <a:t>질서의 변화에 의해 일본을 패전국이 아닌</a:t>
            </a:r>
            <a:r>
              <a:rPr lang="en-US" altLang="ko-KR" sz="2200" dirty="0"/>
              <a:t>, </a:t>
            </a:r>
            <a:r>
              <a:rPr lang="ko-KR" altLang="en-US" sz="2200" dirty="0" smtClean="0"/>
              <a:t>미국의</a:t>
            </a:r>
            <a:endParaRPr lang="en-US" altLang="ko-KR" sz="2200" dirty="0" smtClean="0"/>
          </a:p>
          <a:p>
            <a:pPr marL="0" indent="0">
              <a:buNone/>
            </a:pPr>
            <a:r>
              <a:rPr lang="ko-KR" altLang="en-US" sz="2200" dirty="0" smtClean="0"/>
              <a:t>강력한 </a:t>
            </a:r>
            <a:r>
              <a:rPr lang="ko-KR" altLang="en-US" sz="2200" dirty="0"/>
              <a:t>군사 동맹국이자 아시아의 공산화를 견제하기 </a:t>
            </a:r>
            <a:r>
              <a:rPr lang="ko-KR" altLang="en-US" sz="2200" dirty="0" smtClean="0"/>
              <a:t>위한</a:t>
            </a:r>
            <a:endParaRPr lang="en-US" altLang="ko-KR" sz="2200" dirty="0" smtClean="0"/>
          </a:p>
          <a:p>
            <a:pPr marL="0" indent="0">
              <a:buNone/>
            </a:pPr>
            <a:r>
              <a:rPr lang="ko-KR" altLang="en-US" sz="2200" dirty="0" smtClean="0"/>
              <a:t>아시아의 </a:t>
            </a:r>
            <a:r>
              <a:rPr lang="ko-KR" altLang="en-US" sz="2200" dirty="0"/>
              <a:t>방어책으로 일본을 확보해야 한다고 판단을 </a:t>
            </a:r>
            <a:r>
              <a:rPr lang="ko-KR" altLang="en-US" sz="2200" dirty="0" smtClean="0"/>
              <a:t>한</a:t>
            </a:r>
            <a:endParaRPr lang="en-US" altLang="ko-KR" sz="2200" dirty="0" smtClean="0"/>
          </a:p>
          <a:p>
            <a:pPr marL="0" indent="0">
              <a:buNone/>
            </a:pPr>
            <a:r>
              <a:rPr lang="ko-KR" altLang="en-US" sz="2200" dirty="0" smtClean="0"/>
              <a:t>미국이 </a:t>
            </a:r>
            <a:r>
              <a:rPr lang="ko-KR" altLang="en-US" sz="2200" dirty="0"/>
              <a:t>일본을 대등한 우방국으로 대우하고 </a:t>
            </a:r>
            <a:r>
              <a:rPr lang="ko-KR" altLang="en-US" sz="2200" dirty="0" smtClean="0"/>
              <a:t>일본을</a:t>
            </a:r>
            <a:endParaRPr lang="en-US" altLang="ko-KR" sz="2200" dirty="0" smtClean="0"/>
          </a:p>
          <a:p>
            <a:pPr marL="0" indent="0">
              <a:buNone/>
            </a:pPr>
            <a:r>
              <a:rPr lang="ko-KR" altLang="en-US" sz="2200" dirty="0" smtClean="0"/>
              <a:t>‘</a:t>
            </a:r>
            <a:r>
              <a:rPr lang="ko-KR" altLang="en-US" sz="2200" dirty="0"/>
              <a:t>극동의 공장’으로 만들고자 하는 미국의 정책 전환이 반영된 것</a:t>
            </a:r>
            <a:r>
              <a:rPr lang="en-US" altLang="ko-KR" sz="2200" dirty="0"/>
              <a:t>.</a:t>
            </a:r>
            <a:endParaRPr lang="ko-KR" altLang="en-US" sz="2200" dirty="0"/>
          </a:p>
          <a:p>
            <a:r>
              <a:rPr lang="ko-KR" altLang="en-US" sz="2200" dirty="0"/>
              <a:t>전후의 일본 사회에 여러 가지 측면에서 급속한 </a:t>
            </a:r>
            <a:r>
              <a:rPr lang="ko-KR" altLang="en-US" sz="2200" dirty="0" smtClean="0"/>
              <a:t>변화를</a:t>
            </a:r>
            <a:endParaRPr lang="en-US" altLang="ko-KR" sz="2200" dirty="0" smtClean="0"/>
          </a:p>
          <a:p>
            <a:pPr marL="0" indent="0">
              <a:buNone/>
            </a:pPr>
            <a:r>
              <a:rPr lang="ko-KR" altLang="en-US" sz="2200" dirty="0" smtClean="0"/>
              <a:t>가져왔으며 </a:t>
            </a:r>
            <a:r>
              <a:rPr lang="ko-KR" altLang="en-US" sz="2200" dirty="0"/>
              <a:t>전반적으로 볼 때 일본 경제의 고도 </a:t>
            </a:r>
            <a:r>
              <a:rPr lang="ko-KR" altLang="en-US" sz="2200" dirty="0" smtClean="0"/>
              <a:t>성장을</a:t>
            </a:r>
            <a:endParaRPr lang="en-US" altLang="ko-KR" sz="2200" dirty="0" smtClean="0"/>
          </a:p>
          <a:p>
            <a:pPr marL="0" indent="0">
              <a:buNone/>
            </a:pPr>
            <a:r>
              <a:rPr lang="ko-KR" altLang="en-US" sz="2200" dirty="0" smtClean="0"/>
              <a:t>준비하는 </a:t>
            </a:r>
            <a:r>
              <a:rPr lang="ko-KR" altLang="en-US" sz="2200" dirty="0"/>
              <a:t>역할을 했다</a:t>
            </a:r>
            <a:r>
              <a:rPr lang="en-US" altLang="ko-KR" sz="2200" dirty="0"/>
              <a:t>.</a:t>
            </a:r>
            <a:endParaRPr lang="ko-KR" altLang="en-US" sz="2200" dirty="0"/>
          </a:p>
        </p:txBody>
      </p:sp>
    </p:spTree>
    <p:extLst>
      <p:ext uri="{BB962C8B-B14F-4D97-AF65-F5344CB8AC3E}">
        <p14:creationId xmlns="" xmlns:p14="http://schemas.microsoft.com/office/powerpoint/2010/main" val="3116050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01. </a:t>
            </a:r>
            <a:r>
              <a:rPr lang="ko-KR" altLang="en-US" sz="1600" dirty="0" smtClean="0">
                <a:latin typeface="HY중고딕" pitchFamily="18" charset="-127"/>
                <a:ea typeface="HY중고딕" pitchFamily="18" charset="-127"/>
              </a:rPr>
              <a:t>전후 일본의 경제</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a:t>
            </a:r>
            <a:r>
              <a:rPr lang="ko-KR" altLang="en-US" sz="1300" dirty="0" smtClean="0">
                <a:solidFill>
                  <a:schemeClr val="accent5">
                    <a:lumMod val="50000"/>
                  </a:schemeClr>
                </a:solidFill>
                <a:latin typeface="HY중고딕" pitchFamily="18" charset="-127"/>
                <a:ea typeface="HY중고딕" pitchFamily="18" charset="-127"/>
              </a:rPr>
              <a:t>일본 경제의 부활</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913237" y="1164161"/>
            <a:ext cx="3573414" cy="630942"/>
          </a:xfrm>
          <a:prstGeom prst="rect">
            <a:avLst/>
          </a:prstGeom>
          <a:noFill/>
        </p:spPr>
        <p:txBody>
          <a:bodyPr wrap="none" rtlCol="0">
            <a:spAutoFit/>
          </a:bodyPr>
          <a:lstStyle/>
          <a:p>
            <a:r>
              <a:rPr lang="en-US" altLang="ko-KR" sz="3500" dirty="0" smtClean="0"/>
              <a:t>1950</a:t>
            </a:r>
            <a:r>
              <a:rPr lang="ko-KR" altLang="en-US" sz="3500" dirty="0" smtClean="0"/>
              <a:t>년 한국전쟁</a:t>
            </a:r>
            <a:endParaRPr lang="ko-KR" altLang="en-US" sz="3500" dirty="0"/>
          </a:p>
        </p:txBody>
      </p:sp>
      <p:pic>
        <p:nvPicPr>
          <p:cNvPr id="10" name="Picture 2" descr="http://image.aladin.co.kr/Community/mypaper/Img72052512385284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95224" y="1844825"/>
            <a:ext cx="4209440" cy="3240360"/>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4" descr="https://attachment.namu.wiki/k28_12040357.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77233" y="974923"/>
            <a:ext cx="3742677" cy="452240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4419884" y="5643079"/>
            <a:ext cx="4580100" cy="646331"/>
          </a:xfrm>
          <a:prstGeom prst="rect">
            <a:avLst/>
          </a:prstGeom>
          <a:noFill/>
        </p:spPr>
        <p:txBody>
          <a:bodyPr wrap="none" rtlCol="0">
            <a:spAutoFit/>
          </a:bodyPr>
          <a:lstStyle/>
          <a:p>
            <a:pPr algn="ctr"/>
            <a:r>
              <a:rPr lang="ko-KR" altLang="en-US" dirty="0" err="1"/>
              <a:t>맥스</a:t>
            </a:r>
            <a:r>
              <a:rPr lang="ko-KR" altLang="en-US" dirty="0"/>
              <a:t> </a:t>
            </a:r>
            <a:r>
              <a:rPr lang="ko-KR" altLang="en-US" dirty="0" err="1" smtClean="0"/>
              <a:t>데스포</a:t>
            </a:r>
            <a:endParaRPr lang="en-US" altLang="ko-KR" dirty="0" smtClean="0"/>
          </a:p>
          <a:p>
            <a:pPr algn="ctr"/>
            <a:r>
              <a:rPr lang="en-US" altLang="ko-KR" dirty="0" smtClean="0"/>
              <a:t>&lt;</a:t>
            </a:r>
            <a:r>
              <a:rPr lang="ko-KR" altLang="en-US" dirty="0"/>
              <a:t>폭파된 대동강 철교를 건너는 피난민들</a:t>
            </a:r>
            <a:r>
              <a:rPr lang="en-US" altLang="ko-KR" dirty="0" smtClean="0"/>
              <a:t>&gt;</a:t>
            </a:r>
            <a:endParaRPr lang="ko-KR" altLang="en-US" dirty="0"/>
          </a:p>
        </p:txBody>
      </p:sp>
    </p:spTree>
    <p:extLst>
      <p:ext uri="{BB962C8B-B14F-4D97-AF65-F5344CB8AC3E}">
        <p14:creationId xmlns="" xmlns:p14="http://schemas.microsoft.com/office/powerpoint/2010/main" val="3484945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01. </a:t>
            </a:r>
            <a:r>
              <a:rPr lang="ko-KR" altLang="en-US" sz="1600" dirty="0" smtClean="0">
                <a:latin typeface="HY중고딕" pitchFamily="18" charset="-127"/>
                <a:ea typeface="HY중고딕" pitchFamily="18" charset="-127"/>
              </a:rPr>
              <a:t>전후 일본의 경제</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a:t>
            </a:r>
            <a:r>
              <a:rPr lang="ko-KR" altLang="en-US" sz="1300" dirty="0" smtClean="0">
                <a:solidFill>
                  <a:schemeClr val="accent5">
                    <a:lumMod val="50000"/>
                  </a:schemeClr>
                </a:solidFill>
                <a:latin typeface="HY중고딕" pitchFamily="18" charset="-127"/>
                <a:ea typeface="HY중고딕" pitchFamily="18" charset="-127"/>
              </a:rPr>
              <a:t>일본 경제의 부활</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그림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83568" y="985084"/>
            <a:ext cx="4188299" cy="5517232"/>
          </a:xfrm>
          <a:prstGeom prst="rect">
            <a:avLst/>
          </a:prstGeom>
        </p:spPr>
      </p:pic>
      <p:sp>
        <p:nvSpPr>
          <p:cNvPr id="10" name="TextBox 9"/>
          <p:cNvSpPr txBox="1"/>
          <p:nvPr/>
        </p:nvSpPr>
        <p:spPr>
          <a:xfrm>
            <a:off x="4955330" y="2312539"/>
            <a:ext cx="4001416" cy="2862322"/>
          </a:xfrm>
          <a:prstGeom prst="rect">
            <a:avLst/>
          </a:prstGeom>
          <a:noFill/>
        </p:spPr>
        <p:txBody>
          <a:bodyPr wrap="none" rtlCol="0">
            <a:spAutoFit/>
          </a:bodyPr>
          <a:lstStyle/>
          <a:p>
            <a:r>
              <a:rPr lang="ko-KR" altLang="en-US" sz="3000" dirty="0" smtClean="0"/>
              <a:t>한국전쟁 다음날인</a:t>
            </a:r>
            <a:endParaRPr lang="en-US" altLang="ko-KR" sz="3000" dirty="0" smtClean="0"/>
          </a:p>
          <a:p>
            <a:r>
              <a:rPr lang="en-US" altLang="ko-KR" sz="3000" dirty="0" smtClean="0"/>
              <a:t>1950</a:t>
            </a:r>
            <a:r>
              <a:rPr lang="ko-KR" altLang="en-US" sz="3000" dirty="0" smtClean="0"/>
              <a:t>년 </a:t>
            </a:r>
            <a:r>
              <a:rPr lang="en-US" altLang="ko-KR" sz="3000" dirty="0" smtClean="0"/>
              <a:t>6</a:t>
            </a:r>
            <a:r>
              <a:rPr lang="ko-KR" altLang="en-US" sz="3000" dirty="0" smtClean="0"/>
              <a:t>월 </a:t>
            </a:r>
            <a:r>
              <a:rPr lang="en-US" altLang="ko-KR" sz="3000" dirty="0" smtClean="0"/>
              <a:t>26</a:t>
            </a:r>
            <a:r>
              <a:rPr lang="ko-KR" altLang="en-US" sz="3000" dirty="0" smtClean="0"/>
              <a:t>일</a:t>
            </a:r>
            <a:endParaRPr lang="en-US" altLang="ko-KR" sz="3000" dirty="0" smtClean="0"/>
          </a:p>
          <a:p>
            <a:r>
              <a:rPr lang="ko-KR" altLang="en-US" sz="3000" dirty="0" err="1" smtClean="0"/>
              <a:t>아사히</a:t>
            </a:r>
            <a:r>
              <a:rPr lang="ko-KR" altLang="en-US" sz="3000" dirty="0" smtClean="0"/>
              <a:t> 신문</a:t>
            </a:r>
            <a:endParaRPr lang="en-US" altLang="ko-KR" sz="3000" dirty="0" smtClean="0"/>
          </a:p>
          <a:p>
            <a:endParaRPr lang="en-US" altLang="ko-KR" sz="3000" dirty="0" smtClean="0"/>
          </a:p>
          <a:p>
            <a:r>
              <a:rPr lang="ko-KR" altLang="en-US" sz="3000" dirty="0" smtClean="0"/>
              <a:t>한국전쟁에 관한</a:t>
            </a:r>
            <a:endParaRPr lang="en-US" altLang="ko-KR" sz="3000" dirty="0" smtClean="0"/>
          </a:p>
          <a:p>
            <a:r>
              <a:rPr lang="ko-KR" altLang="en-US" sz="3000" dirty="0" smtClean="0"/>
              <a:t>기사들로 가득 차있다</a:t>
            </a:r>
            <a:r>
              <a:rPr lang="en-US" altLang="ko-KR" sz="3000" dirty="0" smtClean="0"/>
              <a:t>.</a:t>
            </a:r>
            <a:endParaRPr lang="ko-KR" altLang="en-US" sz="3000" dirty="0"/>
          </a:p>
        </p:txBody>
      </p:sp>
    </p:spTree>
    <p:extLst>
      <p:ext uri="{BB962C8B-B14F-4D97-AF65-F5344CB8AC3E}">
        <p14:creationId xmlns="" xmlns:p14="http://schemas.microsoft.com/office/powerpoint/2010/main" val="17468938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01. </a:t>
            </a:r>
            <a:r>
              <a:rPr lang="ko-KR" altLang="en-US" sz="1600" dirty="0" smtClean="0">
                <a:latin typeface="HY중고딕" pitchFamily="18" charset="-127"/>
                <a:ea typeface="HY중고딕" pitchFamily="18" charset="-127"/>
              </a:rPr>
              <a:t>전후 일본의 경제</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a:t>
            </a:r>
            <a:r>
              <a:rPr lang="ko-KR" altLang="en-US" sz="1300" dirty="0" smtClean="0">
                <a:solidFill>
                  <a:schemeClr val="accent5">
                    <a:lumMod val="50000"/>
                  </a:schemeClr>
                </a:solidFill>
                <a:latin typeface="HY중고딕" pitchFamily="18" charset="-127"/>
                <a:ea typeface="HY중고딕" pitchFamily="18" charset="-127"/>
              </a:rPr>
              <a:t>일본 경제의 부활</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550083" y="852793"/>
            <a:ext cx="4381328" cy="630942"/>
          </a:xfrm>
          <a:prstGeom prst="rect">
            <a:avLst/>
          </a:prstGeom>
          <a:noFill/>
        </p:spPr>
        <p:txBody>
          <a:bodyPr wrap="none" rtlCol="0">
            <a:spAutoFit/>
          </a:bodyPr>
          <a:lstStyle/>
          <a:p>
            <a:r>
              <a:rPr lang="ko-KR" altLang="en-US" sz="3500" dirty="0" smtClean="0"/>
              <a:t>미국의 한국전쟁투입</a:t>
            </a:r>
            <a:endParaRPr lang="ko-KR" altLang="en-US" sz="3500" dirty="0"/>
          </a:p>
        </p:txBody>
      </p:sp>
      <p:pic>
        <p:nvPicPr>
          <p:cNvPr id="10" name="Picture 2" descr="http://farm4.static.flickr.com/3041/2920380608_3d7b754f9e_b.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64882" y="1710397"/>
            <a:ext cx="3949417" cy="3158763"/>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4" descr="http://farm4.static.flickr.com/3265/2920343162_822b9934b2_b.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10790" y="1618341"/>
            <a:ext cx="4090849" cy="3271881"/>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1327107" y="5432278"/>
            <a:ext cx="6705810" cy="784830"/>
          </a:xfrm>
          <a:prstGeom prst="rect">
            <a:avLst/>
          </a:prstGeom>
          <a:noFill/>
        </p:spPr>
        <p:txBody>
          <a:bodyPr wrap="none" rtlCol="0">
            <a:spAutoFit/>
          </a:bodyPr>
          <a:lstStyle/>
          <a:p>
            <a:pPr algn="ctr"/>
            <a:r>
              <a:rPr lang="en-US" altLang="ko-KR" sz="1500" dirty="0"/>
              <a:t>Invasion of </a:t>
            </a:r>
            <a:r>
              <a:rPr lang="en-US" altLang="ko-KR" sz="1500" dirty="0" err="1"/>
              <a:t>Ichon</a:t>
            </a:r>
            <a:r>
              <a:rPr lang="en-US" altLang="ko-KR" sz="1500" dirty="0"/>
              <a:t>, Korea. Four LST's unload men and equipment on </a:t>
            </a:r>
            <a:r>
              <a:rPr lang="en-US" altLang="ko-KR" sz="1500" dirty="0" smtClean="0"/>
              <a:t>beach.</a:t>
            </a:r>
          </a:p>
          <a:p>
            <a:pPr algn="ctr"/>
            <a:r>
              <a:rPr lang="en-US" altLang="ko-KR" sz="1500" dirty="0" smtClean="0"/>
              <a:t>Three </a:t>
            </a:r>
            <a:r>
              <a:rPr lang="en-US" altLang="ko-KR" sz="1500" dirty="0"/>
              <a:t>of the LST's shown are LST-611, LST-745, and LST-715. </a:t>
            </a:r>
            <a:br>
              <a:rPr lang="en-US" altLang="ko-KR" sz="1500" dirty="0"/>
            </a:br>
            <a:r>
              <a:rPr lang="en-US" altLang="ko-KR" sz="1500" dirty="0"/>
              <a:t>September 15, 1950. C.K. Rose. (Navy)</a:t>
            </a:r>
            <a:endParaRPr lang="ko-KR" altLang="en-US" sz="1500" dirty="0"/>
          </a:p>
        </p:txBody>
      </p:sp>
    </p:spTree>
    <p:extLst>
      <p:ext uri="{BB962C8B-B14F-4D97-AF65-F5344CB8AC3E}">
        <p14:creationId xmlns="" xmlns:p14="http://schemas.microsoft.com/office/powerpoint/2010/main" val="2848493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ko-KR" altLang="en-US" sz="1600" dirty="0" smtClean="0">
                <a:latin typeface="HY중고딕" pitchFamily="18" charset="-127"/>
                <a:ea typeface="HY중고딕" pitchFamily="18" charset="-127"/>
              </a:rPr>
              <a:t>일본의 패전과 미군정 통치</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lvl="0"/>
            <a:r>
              <a:rPr lang="en-US" altLang="ko-KR" sz="1400" dirty="0" smtClean="0"/>
              <a:t>2</a:t>
            </a:r>
            <a:r>
              <a:rPr lang="ko-KR" altLang="en-US" sz="1400" dirty="0" smtClean="0"/>
              <a:t>차 세계 대전의 원인과 경과</a:t>
            </a:r>
            <a:endParaRPr lang="ko-KR"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제목 1"/>
          <p:cNvSpPr>
            <a:spLocks noGrp="1"/>
          </p:cNvSpPr>
          <p:nvPr>
            <p:ph type="title"/>
          </p:nvPr>
        </p:nvSpPr>
        <p:spPr>
          <a:xfrm>
            <a:off x="899592" y="980728"/>
            <a:ext cx="7605092" cy="553998"/>
          </a:xfrm>
          <a:noFill/>
        </p:spPr>
        <p:txBody>
          <a:bodyPr wrap="square">
            <a:spAutoFit/>
          </a:bodyPr>
          <a:lstStyle/>
          <a:p>
            <a:pPr algn="ctr"/>
            <a:r>
              <a:rPr lang="en-US" altLang="ko-KR" sz="3000" dirty="0" smtClean="0"/>
              <a:t>2</a:t>
            </a:r>
            <a:r>
              <a:rPr lang="ko-KR" altLang="en-US" sz="3000" dirty="0" smtClean="0"/>
              <a:t>차 세계대전의 발발 원인</a:t>
            </a:r>
            <a:endParaRPr lang="ko-KR" altLang="en-US" sz="3000" dirty="0"/>
          </a:p>
        </p:txBody>
      </p:sp>
      <p:pic>
        <p:nvPicPr>
          <p:cNvPr id="10" name="내용 개체 틀 5" descr="2015-09-25 16;36;12.jpg"/>
          <p:cNvPicPr>
            <a:picLocks noGrp="1" noChangeAspect="1"/>
          </p:cNvPicPr>
          <p:nvPr>
            <p:ph idx="1"/>
          </p:nvPr>
        </p:nvPicPr>
        <p:blipFill>
          <a:blip r:embed="rId2" cstate="print"/>
          <a:stretch>
            <a:fillRect/>
          </a:stretch>
        </p:blipFill>
        <p:spPr>
          <a:xfrm>
            <a:off x="611560" y="1772816"/>
            <a:ext cx="3448717" cy="4741987"/>
          </a:xfrm>
        </p:spPr>
      </p:pic>
      <p:sp>
        <p:nvSpPr>
          <p:cNvPr id="11" name="TextBox 10"/>
          <p:cNvSpPr txBox="1"/>
          <p:nvPr/>
        </p:nvSpPr>
        <p:spPr>
          <a:xfrm>
            <a:off x="4283968" y="1772816"/>
            <a:ext cx="4536504" cy="4896544"/>
          </a:xfrm>
          <a:prstGeom prst="rect">
            <a:avLst/>
          </a:prstGeom>
          <a:noFill/>
        </p:spPr>
        <p:txBody>
          <a:bodyPr wrap="square" rtlCol="0">
            <a:noAutofit/>
          </a:bodyPr>
          <a:lstStyle/>
          <a:p>
            <a:r>
              <a:rPr lang="en-US" altLang="ko-KR" sz="1700" dirty="0" smtClean="0"/>
              <a:t>1</a:t>
            </a:r>
            <a:r>
              <a:rPr lang="ko-KR" altLang="en-US" sz="1700" dirty="0" smtClean="0"/>
              <a:t>차 세계 대전의 패배한 독일의 인플레이션</a:t>
            </a:r>
            <a:endParaRPr lang="en-US" altLang="ko-KR" sz="1700" dirty="0" smtClean="0"/>
          </a:p>
          <a:p>
            <a:endParaRPr lang="en-US" altLang="ko-KR" sz="1700" dirty="0" smtClean="0"/>
          </a:p>
          <a:p>
            <a:r>
              <a:rPr lang="ko-KR" altLang="en-US" sz="1700" dirty="0" err="1" smtClean="0"/>
              <a:t>베르사유</a:t>
            </a:r>
            <a:r>
              <a:rPr lang="ko-KR" altLang="en-US" sz="1700" dirty="0" smtClean="0"/>
              <a:t> 조약은 독일에게 너무 가혹했고 사실상 미국이 참여하지 않은 국제 연맹은 껍데기 역할밖에는 하지 못했음 또 다시 세계대전이 재발할 것이라고는 생각하지 않은 안이함이 </a:t>
            </a:r>
            <a:r>
              <a:rPr lang="en-US" altLang="ko-KR" sz="1700" dirty="0" smtClean="0"/>
              <a:t>2</a:t>
            </a:r>
            <a:r>
              <a:rPr lang="ko-KR" altLang="en-US" sz="1700" dirty="0" smtClean="0"/>
              <a:t>차 세계대전을 일으키게 된다</a:t>
            </a:r>
            <a:r>
              <a:rPr lang="en-US" altLang="ko-KR" sz="1700" dirty="0" smtClean="0"/>
              <a:t>. 2</a:t>
            </a:r>
            <a:r>
              <a:rPr lang="ko-KR" altLang="en-US" sz="1700" dirty="0" smtClean="0"/>
              <a:t>차 세계대전 이후 독일은 사실상 그 부채를 감당할 수 없었고 이때 독일의 경제 상황은 말로 할 수 없을 정도의 인플레이션이 일어난다</a:t>
            </a:r>
            <a:r>
              <a:rPr lang="en-US" altLang="ko-KR" sz="1700" dirty="0" smtClean="0"/>
              <a:t>. </a:t>
            </a:r>
            <a:r>
              <a:rPr lang="ko-KR" altLang="en-US" sz="1700" dirty="0" smtClean="0"/>
              <a:t>감자 한 포대를 사기 위해선 돈을 리어카에 가득 담아와야 될 정도였다</a:t>
            </a:r>
            <a:r>
              <a:rPr lang="en-US" altLang="ko-KR" sz="1700" dirty="0" smtClean="0"/>
              <a:t>.</a:t>
            </a:r>
          </a:p>
          <a:p>
            <a:r>
              <a:rPr lang="ko-KR" altLang="en-US" sz="1700" dirty="0" smtClean="0"/>
              <a:t>이후 이런 독일의 경제 상황은 히틀러가 총통의 자리에 설수 있는 기반이 된다</a:t>
            </a:r>
            <a:r>
              <a:rPr lang="en-US" altLang="ko-KR" sz="1700" dirty="0" smtClean="0"/>
              <a:t>.</a:t>
            </a:r>
            <a:endParaRPr lang="ko-KR" altLang="en-US" sz="1700" dirty="0" smtClean="0"/>
          </a:p>
          <a:p>
            <a:endParaRPr lang="ko-KR" alt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01. </a:t>
            </a:r>
            <a:r>
              <a:rPr lang="ko-KR" altLang="en-US" sz="1600" dirty="0" smtClean="0">
                <a:latin typeface="HY중고딕" pitchFamily="18" charset="-127"/>
                <a:ea typeface="HY중고딕" pitchFamily="18" charset="-127"/>
              </a:rPr>
              <a:t>전후 일본의 경제</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a:t>
            </a:r>
            <a:r>
              <a:rPr lang="ko-KR" altLang="en-US" sz="1300" dirty="0" smtClean="0">
                <a:solidFill>
                  <a:schemeClr val="accent5">
                    <a:lumMod val="50000"/>
                  </a:schemeClr>
                </a:solidFill>
                <a:latin typeface="HY중고딕" pitchFamily="18" charset="-127"/>
                <a:ea typeface="HY중고딕" pitchFamily="18" charset="-127"/>
              </a:rPr>
              <a:t>일본 경제의 부활</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그림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11560" y="2276872"/>
            <a:ext cx="4860777" cy="3402544"/>
          </a:xfrm>
          <a:prstGeom prst="rect">
            <a:avLst/>
          </a:prstGeom>
        </p:spPr>
      </p:pic>
      <p:sp>
        <p:nvSpPr>
          <p:cNvPr id="10" name="TextBox 9"/>
          <p:cNvSpPr txBox="1"/>
          <p:nvPr/>
        </p:nvSpPr>
        <p:spPr>
          <a:xfrm>
            <a:off x="1378672" y="1044240"/>
            <a:ext cx="3326552" cy="1169551"/>
          </a:xfrm>
          <a:prstGeom prst="rect">
            <a:avLst/>
          </a:prstGeom>
          <a:noFill/>
        </p:spPr>
        <p:txBody>
          <a:bodyPr wrap="none" rtlCol="0">
            <a:spAutoFit/>
          </a:bodyPr>
          <a:lstStyle/>
          <a:p>
            <a:pPr algn="ctr"/>
            <a:r>
              <a:rPr lang="ko-KR" altLang="en-US" sz="3500" dirty="0" smtClean="0"/>
              <a:t>미일 안보조약</a:t>
            </a:r>
            <a:endParaRPr lang="en-US" altLang="ko-KR" sz="3500" dirty="0" smtClean="0"/>
          </a:p>
          <a:p>
            <a:pPr algn="ctr"/>
            <a:r>
              <a:rPr lang="en-US" altLang="ko-KR" sz="3500" dirty="0" smtClean="0"/>
              <a:t>1951</a:t>
            </a:r>
            <a:r>
              <a:rPr lang="ko-KR" altLang="en-US" sz="3500" dirty="0" smtClean="0"/>
              <a:t>년 </a:t>
            </a:r>
            <a:r>
              <a:rPr lang="en-US" altLang="ko-KR" sz="3500" dirty="0" smtClean="0"/>
              <a:t>9</a:t>
            </a:r>
            <a:r>
              <a:rPr lang="ko-KR" altLang="en-US" sz="3500" dirty="0" smtClean="0"/>
              <a:t>월 </a:t>
            </a:r>
            <a:r>
              <a:rPr lang="en-US" altLang="ko-KR" sz="3500" dirty="0" smtClean="0"/>
              <a:t>8</a:t>
            </a:r>
            <a:r>
              <a:rPr lang="ko-KR" altLang="en-US" sz="3500" dirty="0" smtClean="0"/>
              <a:t>일</a:t>
            </a:r>
            <a:endParaRPr lang="ko-KR" altLang="en-US" sz="3500" dirty="0"/>
          </a:p>
        </p:txBody>
      </p:sp>
      <p:sp>
        <p:nvSpPr>
          <p:cNvPr id="11" name="TextBox 10"/>
          <p:cNvSpPr txBox="1"/>
          <p:nvPr/>
        </p:nvSpPr>
        <p:spPr>
          <a:xfrm>
            <a:off x="1572635" y="5805264"/>
            <a:ext cx="2938625" cy="646331"/>
          </a:xfrm>
          <a:prstGeom prst="rect">
            <a:avLst/>
          </a:prstGeom>
          <a:noFill/>
        </p:spPr>
        <p:txBody>
          <a:bodyPr wrap="none" rtlCol="0">
            <a:spAutoFit/>
          </a:bodyPr>
          <a:lstStyle/>
          <a:p>
            <a:pPr algn="ctr"/>
            <a:r>
              <a:rPr lang="ko-KR" altLang="en-US" dirty="0" smtClean="0"/>
              <a:t>미</a:t>
            </a:r>
            <a:r>
              <a:rPr lang="en-US" altLang="ko-KR" dirty="0"/>
              <a:t>·</a:t>
            </a:r>
            <a:r>
              <a:rPr lang="ko-KR" altLang="en-US" dirty="0"/>
              <a:t>일 안보조약에 </a:t>
            </a:r>
            <a:r>
              <a:rPr lang="ko-KR" altLang="en-US" dirty="0" smtClean="0"/>
              <a:t>서명하는</a:t>
            </a:r>
            <a:endParaRPr lang="en-US" altLang="ko-KR" dirty="0" smtClean="0"/>
          </a:p>
          <a:p>
            <a:pPr algn="ctr"/>
            <a:r>
              <a:rPr lang="ko-KR" altLang="en-US" dirty="0" smtClean="0"/>
              <a:t>요시다 </a:t>
            </a:r>
            <a:r>
              <a:rPr lang="ko-KR" altLang="en-US" dirty="0" err="1"/>
              <a:t>시게루</a:t>
            </a:r>
            <a:r>
              <a:rPr lang="ko-KR" altLang="en-US" dirty="0"/>
              <a:t> 일본 수상</a:t>
            </a:r>
          </a:p>
        </p:txBody>
      </p:sp>
      <p:sp>
        <p:nvSpPr>
          <p:cNvPr id="12" name="TextBox 11"/>
          <p:cNvSpPr txBox="1"/>
          <p:nvPr/>
        </p:nvSpPr>
        <p:spPr>
          <a:xfrm>
            <a:off x="5483470" y="1705451"/>
            <a:ext cx="3467616" cy="4370427"/>
          </a:xfrm>
          <a:prstGeom prst="rect">
            <a:avLst/>
          </a:prstGeom>
          <a:noFill/>
        </p:spPr>
        <p:txBody>
          <a:bodyPr wrap="none" rtlCol="0">
            <a:spAutoFit/>
          </a:bodyPr>
          <a:lstStyle/>
          <a:p>
            <a:r>
              <a:rPr lang="en-US" altLang="ko-KR" sz="2000" dirty="0"/>
              <a:t>1950</a:t>
            </a:r>
            <a:r>
              <a:rPr lang="ko-KR" altLang="en-US" sz="2000" dirty="0"/>
              <a:t>년 </a:t>
            </a:r>
            <a:r>
              <a:rPr lang="en-US" altLang="ko-KR" sz="2000" dirty="0"/>
              <a:t>1</a:t>
            </a:r>
            <a:r>
              <a:rPr lang="ko-KR" altLang="en-US" sz="2000" dirty="0"/>
              <a:t>월 </a:t>
            </a:r>
            <a:r>
              <a:rPr lang="en-US" altLang="ko-KR" sz="2000" dirty="0"/>
              <a:t>26</a:t>
            </a:r>
            <a:r>
              <a:rPr lang="ko-KR" altLang="en-US" sz="2000" dirty="0" smtClean="0"/>
              <a:t>일</a:t>
            </a:r>
            <a:endParaRPr lang="en-US" altLang="ko-KR" sz="2000" dirty="0" smtClean="0"/>
          </a:p>
          <a:p>
            <a:r>
              <a:rPr lang="ko-KR" altLang="en-US" sz="2000" dirty="0" smtClean="0"/>
              <a:t>한미군사원조협정을</a:t>
            </a:r>
            <a:endParaRPr lang="en-US" altLang="ko-KR" sz="2000" dirty="0" smtClean="0"/>
          </a:p>
          <a:p>
            <a:r>
              <a:rPr lang="ko-KR" altLang="en-US" sz="2000" dirty="0" smtClean="0"/>
              <a:t>체결하고</a:t>
            </a:r>
            <a:r>
              <a:rPr lang="en-US" altLang="ko-KR" sz="2000" dirty="0" smtClean="0"/>
              <a:t>,</a:t>
            </a:r>
          </a:p>
          <a:p>
            <a:r>
              <a:rPr lang="en-US" altLang="ko-KR" sz="2000" dirty="0" smtClean="0"/>
              <a:t>1951</a:t>
            </a:r>
            <a:r>
              <a:rPr lang="ko-KR" altLang="en-US" sz="2000" dirty="0"/>
              <a:t>년 </a:t>
            </a:r>
            <a:r>
              <a:rPr lang="ko-KR" altLang="en-US" sz="2000" dirty="0" smtClean="0"/>
              <a:t>샌프란시스코</a:t>
            </a:r>
            <a:endParaRPr lang="en-US" altLang="ko-KR" sz="2000" dirty="0" smtClean="0"/>
          </a:p>
          <a:p>
            <a:r>
              <a:rPr lang="ko-KR" altLang="en-US" sz="2000" dirty="0" smtClean="0"/>
              <a:t>강화조약에 이어</a:t>
            </a:r>
            <a:endParaRPr lang="en-US" altLang="ko-KR" sz="2000" dirty="0" smtClean="0"/>
          </a:p>
          <a:p>
            <a:r>
              <a:rPr lang="en-US" altLang="ko-KR" sz="2000" dirty="0" smtClean="0"/>
              <a:t>9</a:t>
            </a:r>
            <a:r>
              <a:rPr lang="ko-KR" altLang="en-US" sz="2000" dirty="0"/>
              <a:t>월 </a:t>
            </a:r>
            <a:r>
              <a:rPr lang="en-US" altLang="ko-KR" sz="2000" dirty="0"/>
              <a:t>8</a:t>
            </a:r>
            <a:r>
              <a:rPr lang="ko-KR" altLang="en-US" sz="2000" dirty="0"/>
              <a:t>일 </a:t>
            </a:r>
            <a:r>
              <a:rPr lang="ko-KR" altLang="en-US" sz="2000" dirty="0" smtClean="0"/>
              <a:t>미일안전보장조약을</a:t>
            </a:r>
            <a:endParaRPr lang="en-US" altLang="ko-KR" sz="2000" dirty="0" smtClean="0"/>
          </a:p>
          <a:p>
            <a:r>
              <a:rPr lang="ko-KR" altLang="en-US" sz="2000" dirty="0" smtClean="0"/>
              <a:t>체결하여 </a:t>
            </a:r>
            <a:r>
              <a:rPr lang="ko-KR" altLang="en-US" sz="2000" dirty="0"/>
              <a:t>한</a:t>
            </a:r>
            <a:r>
              <a:rPr lang="en-US" altLang="ko-KR" sz="2000" dirty="0"/>
              <a:t>·</a:t>
            </a:r>
            <a:r>
              <a:rPr lang="ko-KR" altLang="en-US" sz="2000" dirty="0"/>
              <a:t>미</a:t>
            </a:r>
            <a:r>
              <a:rPr lang="en-US" altLang="ko-KR" sz="2000" dirty="0"/>
              <a:t>·</a:t>
            </a:r>
            <a:r>
              <a:rPr lang="ko-KR" altLang="en-US" sz="2000" dirty="0" smtClean="0"/>
              <a:t>일</a:t>
            </a:r>
            <a:endParaRPr lang="en-US" altLang="ko-KR" sz="2000" dirty="0" smtClean="0"/>
          </a:p>
          <a:p>
            <a:r>
              <a:rPr lang="ko-KR" altLang="en-US" sz="2000" dirty="0" smtClean="0"/>
              <a:t>동맹 체제를 구축한 미국은</a:t>
            </a:r>
            <a:endParaRPr lang="en-US" altLang="ko-KR" sz="2000" dirty="0" smtClean="0"/>
          </a:p>
          <a:p>
            <a:r>
              <a:rPr lang="ko-KR" altLang="en-US" sz="2000" dirty="0" smtClean="0"/>
              <a:t>한국전쟁 도중 미 국방성의</a:t>
            </a:r>
            <a:endParaRPr lang="en-US" altLang="ko-KR" sz="2000" dirty="0" smtClean="0"/>
          </a:p>
          <a:p>
            <a:r>
              <a:rPr lang="ko-KR" altLang="en-US" sz="2000" dirty="0" err="1" smtClean="0"/>
              <a:t>특별조달령으로</a:t>
            </a:r>
            <a:r>
              <a:rPr lang="ko-KR" altLang="en-US" sz="2000" dirty="0" smtClean="0"/>
              <a:t> 일본의</a:t>
            </a:r>
            <a:endParaRPr lang="en-US" altLang="ko-KR" sz="2000" dirty="0" smtClean="0"/>
          </a:p>
          <a:p>
            <a:r>
              <a:rPr lang="ko-KR" altLang="en-US" sz="2000" dirty="0" smtClean="0"/>
              <a:t>무기 </a:t>
            </a:r>
            <a:r>
              <a:rPr lang="ko-KR" altLang="en-US" sz="2000" dirty="0"/>
              <a:t>제조를 허가하였고</a:t>
            </a:r>
            <a:r>
              <a:rPr lang="en-US" altLang="ko-KR" sz="2000" dirty="0" smtClean="0"/>
              <a:t>,</a:t>
            </a:r>
          </a:p>
          <a:p>
            <a:r>
              <a:rPr lang="ko-KR" altLang="en-US" sz="2000" dirty="0" smtClean="0"/>
              <a:t>미국은 </a:t>
            </a:r>
            <a:r>
              <a:rPr lang="ko-KR" altLang="en-US" sz="2000" dirty="0"/>
              <a:t>군수물자의 </a:t>
            </a:r>
            <a:r>
              <a:rPr lang="ko-KR" altLang="en-US" sz="2000" dirty="0" smtClean="0"/>
              <a:t>지원을</a:t>
            </a:r>
            <a:endParaRPr lang="en-US" altLang="ko-KR" sz="2000" dirty="0" smtClean="0"/>
          </a:p>
          <a:p>
            <a:r>
              <a:rPr lang="ko-KR" altLang="en-US" sz="2000" dirty="0" err="1" smtClean="0"/>
              <a:t>일본국에</a:t>
            </a:r>
            <a:r>
              <a:rPr lang="ko-KR" altLang="en-US" sz="2000" dirty="0" smtClean="0"/>
              <a:t> </a:t>
            </a:r>
            <a:r>
              <a:rPr lang="ko-KR" altLang="en-US" sz="2000" dirty="0"/>
              <a:t>맡겼다</a:t>
            </a:r>
            <a:r>
              <a:rPr lang="en-US" altLang="ko-KR" sz="2000" dirty="0"/>
              <a:t>.</a:t>
            </a:r>
            <a:endParaRPr lang="ko-KR" altLang="en-US" sz="2000" dirty="0"/>
          </a:p>
          <a:p>
            <a:endParaRPr lang="ko-KR" altLang="en-US" dirty="0"/>
          </a:p>
        </p:txBody>
      </p:sp>
    </p:spTree>
    <p:extLst>
      <p:ext uri="{BB962C8B-B14F-4D97-AF65-F5344CB8AC3E}">
        <p14:creationId xmlns="" xmlns:p14="http://schemas.microsoft.com/office/powerpoint/2010/main" val="91369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01. </a:t>
            </a:r>
            <a:r>
              <a:rPr lang="ko-KR" altLang="en-US" sz="1600" dirty="0" smtClean="0">
                <a:latin typeface="HY중고딕" pitchFamily="18" charset="-127"/>
                <a:ea typeface="HY중고딕" pitchFamily="18" charset="-127"/>
              </a:rPr>
              <a:t>전후 일본의 경제</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a:t>
            </a:r>
            <a:r>
              <a:rPr lang="ko-KR" altLang="en-US" sz="1300" dirty="0" smtClean="0">
                <a:solidFill>
                  <a:schemeClr val="accent5">
                    <a:lumMod val="50000"/>
                  </a:schemeClr>
                </a:solidFill>
                <a:latin typeface="HY중고딕" pitchFamily="18" charset="-127"/>
                <a:ea typeface="HY중고딕" pitchFamily="18" charset="-127"/>
              </a:rPr>
              <a:t>일본 경제의 부활</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 name="그룹 8"/>
          <p:cNvGrpSpPr/>
          <p:nvPr/>
        </p:nvGrpSpPr>
        <p:grpSpPr>
          <a:xfrm>
            <a:off x="803652" y="3576607"/>
            <a:ext cx="1986441" cy="3164761"/>
            <a:chOff x="1011643" y="1304026"/>
            <a:chExt cx="1986441" cy="3164761"/>
          </a:xfrm>
        </p:grpSpPr>
        <p:pic>
          <p:nvPicPr>
            <p:cNvPr id="10" name="Picture 2" descr="Shigeru Yoshida suit.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47614" y="1304026"/>
              <a:ext cx="1714500" cy="2066925"/>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p:nvSpPr>
          <p:spPr>
            <a:xfrm>
              <a:off x="1011643" y="3545457"/>
              <a:ext cx="1986441" cy="923330"/>
            </a:xfrm>
            <a:prstGeom prst="rect">
              <a:avLst/>
            </a:prstGeom>
            <a:noFill/>
          </p:spPr>
          <p:txBody>
            <a:bodyPr wrap="none" rtlCol="0">
              <a:spAutoFit/>
            </a:bodyPr>
            <a:lstStyle/>
            <a:p>
              <a:pPr algn="ctr"/>
              <a:r>
                <a:rPr lang="ko-KR" altLang="en-US" dirty="0" smtClean="0"/>
                <a:t>일본 제</a:t>
              </a:r>
              <a:r>
                <a:rPr lang="en-US" altLang="ko-KR" dirty="0" smtClean="0"/>
                <a:t>45</a:t>
              </a:r>
              <a:r>
                <a:rPr lang="ko-KR" altLang="en-US" dirty="0" smtClean="0"/>
                <a:t>대 총리</a:t>
              </a:r>
              <a:endParaRPr lang="en-US" altLang="ko-KR" dirty="0" smtClean="0"/>
            </a:p>
            <a:p>
              <a:pPr algn="ctr"/>
              <a:r>
                <a:rPr lang="ko-KR" altLang="en-US" dirty="0" smtClean="0"/>
                <a:t>요시다 </a:t>
              </a:r>
              <a:r>
                <a:rPr lang="ko-KR" altLang="en-US" dirty="0" err="1" smtClean="0"/>
                <a:t>시게루</a:t>
              </a:r>
              <a:endParaRPr lang="en-US" altLang="ko-KR" dirty="0" smtClean="0"/>
            </a:p>
            <a:p>
              <a:pPr algn="ctr"/>
              <a:r>
                <a:rPr lang="en-US" altLang="ko-KR" dirty="0" smtClean="0"/>
                <a:t>(1878~1967)</a:t>
              </a:r>
              <a:endParaRPr lang="en-US" altLang="ko-KR" dirty="0"/>
            </a:p>
          </p:txBody>
        </p:sp>
      </p:grpSp>
      <p:sp>
        <p:nvSpPr>
          <p:cNvPr id="12" name="타원형 설명선 11"/>
          <p:cNvSpPr/>
          <p:nvPr/>
        </p:nvSpPr>
        <p:spPr>
          <a:xfrm>
            <a:off x="2088862" y="871558"/>
            <a:ext cx="6615198" cy="3180384"/>
          </a:xfrm>
          <a:prstGeom prst="wedgeEllipseCallout">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ko-KR" altLang="en-US" sz="3500" b="1" i="1" dirty="0" smtClean="0"/>
              <a:t>한국전쟁은 신이 내린 선물이다</a:t>
            </a:r>
            <a:endParaRPr lang="en-US" altLang="ko-KR" sz="3500" b="1" i="1" dirty="0"/>
          </a:p>
          <a:p>
            <a:pPr algn="ctr"/>
            <a:r>
              <a:rPr lang="ko-KR" altLang="en-US" sz="3500" b="1" i="1" dirty="0" smtClean="0"/>
              <a:t>이제 일본은 살았다</a:t>
            </a:r>
            <a:r>
              <a:rPr lang="en-US" altLang="ko-KR" sz="3500" b="1" i="1" dirty="0" smtClean="0"/>
              <a:t>.</a:t>
            </a:r>
            <a:endParaRPr lang="en-US" altLang="ko-KR" sz="3500" b="1" i="1" dirty="0"/>
          </a:p>
          <a:p>
            <a:pPr algn="ctr"/>
            <a:r>
              <a:rPr lang="ko-KR" altLang="en-US" sz="3500" b="1" i="1" dirty="0" smtClean="0"/>
              <a:t>하늘이 일본을 돕는다</a:t>
            </a:r>
            <a:r>
              <a:rPr lang="en-US" altLang="ko-KR" sz="3500" b="1" i="1" dirty="0" smtClean="0"/>
              <a:t>.</a:t>
            </a:r>
            <a:endParaRPr lang="ko-KR" altLang="en-US" sz="3500" b="1" i="1" dirty="0"/>
          </a:p>
        </p:txBody>
      </p:sp>
    </p:spTree>
    <p:extLst>
      <p:ext uri="{BB962C8B-B14F-4D97-AF65-F5344CB8AC3E}">
        <p14:creationId xmlns="" xmlns:p14="http://schemas.microsoft.com/office/powerpoint/2010/main" val="24786226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01. </a:t>
            </a:r>
            <a:r>
              <a:rPr lang="ko-KR" altLang="en-US" sz="1600" dirty="0" smtClean="0">
                <a:latin typeface="HY중고딕" pitchFamily="18" charset="-127"/>
                <a:ea typeface="HY중고딕" pitchFamily="18" charset="-127"/>
              </a:rPr>
              <a:t>전후 일본의 경제</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a:t>
            </a:r>
            <a:r>
              <a:rPr lang="ko-KR" altLang="en-US" sz="1300" dirty="0" smtClean="0">
                <a:solidFill>
                  <a:schemeClr val="accent5">
                    <a:lumMod val="50000"/>
                  </a:schemeClr>
                </a:solidFill>
                <a:latin typeface="HY중고딕" pitchFamily="18" charset="-127"/>
                <a:ea typeface="HY중고딕" pitchFamily="18" charset="-127"/>
              </a:rPr>
              <a:t>일본 경제의 부활</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3940952" y="1097513"/>
            <a:ext cx="4824536" cy="5324535"/>
          </a:xfrm>
          <a:prstGeom prst="rect">
            <a:avLst/>
          </a:prstGeom>
          <a:noFill/>
        </p:spPr>
        <p:txBody>
          <a:bodyPr wrap="square" rtlCol="0">
            <a:spAutoFit/>
          </a:bodyPr>
          <a:lstStyle/>
          <a:p>
            <a:r>
              <a:rPr lang="ko-KR" altLang="en-US" sz="2000" dirty="0"/>
              <a:t>일본 경제학자 </a:t>
            </a:r>
            <a:r>
              <a:rPr lang="ko-KR" altLang="en-US" sz="2000" dirty="0" err="1"/>
              <a:t>요네자와</a:t>
            </a:r>
            <a:r>
              <a:rPr lang="ko-KR" altLang="en-US" sz="2000" dirty="0"/>
              <a:t> </a:t>
            </a:r>
            <a:r>
              <a:rPr lang="ko-KR" altLang="en-US" sz="2000" dirty="0" err="1" smtClean="0"/>
              <a:t>요시에의</a:t>
            </a:r>
            <a:endParaRPr lang="en-US" altLang="ko-KR" sz="2000" dirty="0"/>
          </a:p>
          <a:p>
            <a:r>
              <a:rPr lang="ko-KR" altLang="en-US" sz="2000" dirty="0" smtClean="0"/>
              <a:t>분석에 </a:t>
            </a:r>
            <a:r>
              <a:rPr lang="ko-KR" altLang="en-US" sz="2000" dirty="0"/>
              <a:t>따르면 </a:t>
            </a:r>
            <a:r>
              <a:rPr lang="en-US" altLang="ko-KR" sz="2000" dirty="0"/>
              <a:t>1951</a:t>
            </a:r>
            <a:r>
              <a:rPr lang="ko-KR" altLang="en-US" sz="2000" dirty="0"/>
              <a:t>년 </a:t>
            </a:r>
            <a:r>
              <a:rPr lang="en-US" altLang="ko-KR" sz="2000" dirty="0"/>
              <a:t>12%</a:t>
            </a:r>
            <a:r>
              <a:rPr lang="ko-KR" altLang="en-US" sz="2000" dirty="0" smtClean="0"/>
              <a:t>였던</a:t>
            </a:r>
            <a:r>
              <a:rPr lang="en-US" altLang="ko-KR" sz="2000" dirty="0"/>
              <a:t> </a:t>
            </a:r>
            <a:r>
              <a:rPr lang="ko-KR" altLang="en-US" sz="2000" dirty="0" smtClean="0"/>
              <a:t>일본 </a:t>
            </a:r>
            <a:r>
              <a:rPr lang="ko-KR" altLang="en-US" sz="2000" dirty="0"/>
              <a:t>경제 </a:t>
            </a:r>
            <a:r>
              <a:rPr lang="ko-KR" altLang="en-US" sz="2000" dirty="0" smtClean="0"/>
              <a:t>성장률은 한국전쟁이 </a:t>
            </a:r>
            <a:r>
              <a:rPr lang="ko-KR" altLang="en-US" sz="2000" dirty="0"/>
              <a:t>없었다면 </a:t>
            </a:r>
            <a:r>
              <a:rPr lang="en-US" altLang="ko-KR" sz="2000" dirty="0"/>
              <a:t>9.4% </a:t>
            </a:r>
            <a:r>
              <a:rPr lang="ko-KR" altLang="en-US" sz="2000" dirty="0"/>
              <a:t>또는 </a:t>
            </a:r>
            <a:r>
              <a:rPr lang="en-US" altLang="ko-KR" sz="2000" dirty="0"/>
              <a:t>4.9%</a:t>
            </a:r>
            <a:r>
              <a:rPr lang="ko-KR" altLang="en-US" sz="2000" dirty="0"/>
              <a:t>로 뚝 떨어진다</a:t>
            </a:r>
            <a:r>
              <a:rPr lang="en-US" altLang="ko-KR" sz="2000" dirty="0" smtClean="0"/>
              <a:t>.</a:t>
            </a:r>
          </a:p>
          <a:p>
            <a:r>
              <a:rPr lang="en-US" altLang="ko-KR" sz="2000" dirty="0" smtClean="0"/>
              <a:t>1950</a:t>
            </a:r>
            <a:r>
              <a:rPr lang="ko-KR" altLang="en-US" sz="2000" dirty="0"/>
              <a:t>년 </a:t>
            </a:r>
            <a:r>
              <a:rPr lang="en-US" altLang="ko-KR" sz="2000" dirty="0"/>
              <a:t>6</a:t>
            </a:r>
            <a:r>
              <a:rPr lang="ko-KR" altLang="en-US" sz="2000" dirty="0"/>
              <a:t>월</a:t>
            </a:r>
            <a:r>
              <a:rPr lang="en-US" altLang="ko-KR" sz="2000" dirty="0"/>
              <a:t>23</a:t>
            </a:r>
            <a:r>
              <a:rPr lang="ko-KR" altLang="en-US" sz="2000" dirty="0"/>
              <a:t>일 </a:t>
            </a:r>
            <a:r>
              <a:rPr lang="en-US" altLang="ko-KR" sz="2000" dirty="0"/>
              <a:t>90.59</a:t>
            </a:r>
            <a:r>
              <a:rPr lang="ko-KR" altLang="en-US" sz="2000" dirty="0"/>
              <a:t>엔이었던 </a:t>
            </a:r>
            <a:r>
              <a:rPr lang="ko-KR" altLang="en-US" sz="2000" dirty="0" err="1"/>
              <a:t>닛케이</a:t>
            </a:r>
            <a:r>
              <a:rPr lang="ko-KR" altLang="en-US" sz="2000" dirty="0"/>
              <a:t> 평균 </a:t>
            </a:r>
            <a:r>
              <a:rPr lang="ko-KR" altLang="en-US" sz="2000" dirty="0" smtClean="0"/>
              <a:t>주가가 </a:t>
            </a:r>
            <a:r>
              <a:rPr lang="en-US" altLang="ko-KR" sz="2000" dirty="0" smtClean="0"/>
              <a:t>1953</a:t>
            </a:r>
            <a:r>
              <a:rPr lang="ko-KR" altLang="en-US" sz="2000" dirty="0"/>
              <a:t>년 </a:t>
            </a:r>
            <a:r>
              <a:rPr lang="en-US" altLang="ko-KR" sz="2000" dirty="0"/>
              <a:t>7</a:t>
            </a:r>
            <a:r>
              <a:rPr lang="ko-KR" altLang="en-US" sz="2000" dirty="0"/>
              <a:t>월 휴전 즈음 </a:t>
            </a:r>
            <a:r>
              <a:rPr lang="en-US" altLang="ko-KR" sz="2000" dirty="0"/>
              <a:t>386.13</a:t>
            </a:r>
            <a:r>
              <a:rPr lang="ko-KR" altLang="en-US" sz="2000" dirty="0"/>
              <a:t>엔으로 </a:t>
            </a:r>
            <a:r>
              <a:rPr lang="en-US" altLang="ko-KR" sz="2000" dirty="0"/>
              <a:t>3</a:t>
            </a:r>
            <a:r>
              <a:rPr lang="ko-KR" altLang="en-US" sz="2000" dirty="0"/>
              <a:t>년 </a:t>
            </a:r>
            <a:r>
              <a:rPr lang="ko-KR" altLang="en-US" sz="2000" dirty="0" smtClean="0"/>
              <a:t>동안 </a:t>
            </a:r>
            <a:r>
              <a:rPr lang="en-US" altLang="ko-KR" sz="2000" dirty="0" smtClean="0"/>
              <a:t>4</a:t>
            </a:r>
            <a:r>
              <a:rPr lang="ko-KR" altLang="en-US" sz="2000" dirty="0"/>
              <a:t>배 이상 뛴 점도 한국전쟁의 일본 경제 </a:t>
            </a:r>
            <a:r>
              <a:rPr lang="ko-KR" altLang="en-US" sz="2000" dirty="0" smtClean="0"/>
              <a:t>기여도를 가늠할 </a:t>
            </a:r>
            <a:r>
              <a:rPr lang="ko-KR" altLang="en-US" sz="2000" dirty="0"/>
              <a:t>수 있는 대목이다</a:t>
            </a:r>
            <a:r>
              <a:rPr lang="en-US" altLang="ko-KR" sz="2000" dirty="0" smtClean="0"/>
              <a:t>.</a:t>
            </a:r>
          </a:p>
          <a:p>
            <a:r>
              <a:rPr lang="ko-KR" altLang="en-US" sz="2000" dirty="0" smtClean="0"/>
              <a:t>일본 </a:t>
            </a:r>
            <a:r>
              <a:rPr lang="ko-KR" altLang="en-US" sz="2000" dirty="0"/>
              <a:t>경제학자 </a:t>
            </a:r>
            <a:r>
              <a:rPr lang="ko-KR" altLang="en-US" sz="2000" dirty="0" err="1"/>
              <a:t>나카무라</a:t>
            </a:r>
            <a:r>
              <a:rPr lang="ko-KR" altLang="en-US" sz="2000" dirty="0"/>
              <a:t> </a:t>
            </a:r>
            <a:r>
              <a:rPr lang="ko-KR" altLang="en-US" sz="2000" dirty="0" err="1"/>
              <a:t>마사노리는</a:t>
            </a:r>
            <a:r>
              <a:rPr lang="ko-KR" altLang="en-US" sz="2000" dirty="0"/>
              <a:t> 자신의 </a:t>
            </a:r>
            <a:r>
              <a:rPr lang="ko-KR" altLang="en-US" sz="2000" dirty="0" smtClean="0"/>
              <a:t>저서 ‘</a:t>
            </a:r>
            <a:r>
              <a:rPr lang="ko-KR" altLang="en-US" sz="2000" dirty="0"/>
              <a:t>전후 일본사 </a:t>
            </a:r>
            <a:r>
              <a:rPr lang="en-US" altLang="ko-KR" sz="2000" dirty="0"/>
              <a:t>1945~2005’</a:t>
            </a:r>
            <a:r>
              <a:rPr lang="ko-KR" altLang="en-US" sz="2000" dirty="0"/>
              <a:t>에서 “</a:t>
            </a:r>
            <a:r>
              <a:rPr lang="en-US" altLang="ko-KR" sz="2000" dirty="0"/>
              <a:t>1949</a:t>
            </a:r>
            <a:r>
              <a:rPr lang="ko-KR" altLang="en-US" sz="2000" dirty="0"/>
              <a:t>년부터 </a:t>
            </a:r>
            <a:r>
              <a:rPr lang="ko-KR" altLang="en-US" sz="2000" dirty="0" smtClean="0"/>
              <a:t>이어진 </a:t>
            </a:r>
            <a:r>
              <a:rPr lang="ko-KR" altLang="en-US" sz="2000" dirty="0" err="1" smtClean="0"/>
              <a:t>닷지</a:t>
            </a:r>
            <a:r>
              <a:rPr lang="ko-KR" altLang="en-US" sz="2000" dirty="0" smtClean="0"/>
              <a:t> </a:t>
            </a:r>
            <a:r>
              <a:rPr lang="ko-KR" altLang="en-US" sz="2000" dirty="0"/>
              <a:t>불황에 신음하던 일본 경제에 </a:t>
            </a:r>
            <a:r>
              <a:rPr lang="ko-KR" altLang="en-US" sz="2000" dirty="0" smtClean="0"/>
              <a:t>한국전쟁은 단비와 </a:t>
            </a:r>
            <a:r>
              <a:rPr lang="ko-KR" altLang="en-US" sz="2000" dirty="0"/>
              <a:t>같았다</a:t>
            </a:r>
            <a:r>
              <a:rPr lang="en-US" altLang="ko-KR" sz="2000" dirty="0"/>
              <a:t>.”</a:t>
            </a:r>
            <a:r>
              <a:rPr lang="ko-KR" altLang="en-US" sz="2000" dirty="0"/>
              <a:t>고 평가했다</a:t>
            </a:r>
            <a:r>
              <a:rPr lang="en-US" altLang="ko-KR" sz="2000" dirty="0" smtClean="0"/>
              <a:t>.</a:t>
            </a:r>
          </a:p>
          <a:p>
            <a:r>
              <a:rPr lang="ko-KR" altLang="en-US" sz="2000" dirty="0" smtClean="0"/>
              <a:t>미국 </a:t>
            </a:r>
            <a:r>
              <a:rPr lang="ko-KR" altLang="en-US" sz="2000" dirty="0"/>
              <a:t>정치경제학자 </a:t>
            </a:r>
            <a:r>
              <a:rPr lang="ko-KR" altLang="en-US" sz="2000" dirty="0" err="1"/>
              <a:t>찰머스</a:t>
            </a:r>
            <a:r>
              <a:rPr lang="ko-KR" altLang="en-US" sz="2000" dirty="0"/>
              <a:t> </a:t>
            </a:r>
            <a:r>
              <a:rPr lang="ko-KR" altLang="en-US" sz="2000" dirty="0" err="1"/>
              <a:t>존슨도</a:t>
            </a:r>
            <a:r>
              <a:rPr lang="ko-KR" altLang="en-US" sz="2000" dirty="0"/>
              <a:t> “일본에 있어 </a:t>
            </a:r>
            <a:r>
              <a:rPr lang="ko-KR" altLang="en-US" sz="2000" dirty="0" smtClean="0"/>
              <a:t>한국전쟁은 마셜 </a:t>
            </a:r>
            <a:r>
              <a:rPr lang="ko-KR" altLang="en-US" sz="2000" dirty="0"/>
              <a:t>플랜에 필적하는 효과를 지녔다</a:t>
            </a:r>
            <a:r>
              <a:rPr lang="en-US" altLang="ko-KR" sz="2000" dirty="0"/>
              <a:t>.”</a:t>
            </a:r>
            <a:r>
              <a:rPr lang="ko-KR" altLang="en-US" sz="2000" dirty="0"/>
              <a:t>고 분석했다</a:t>
            </a:r>
            <a:r>
              <a:rPr lang="en-US" altLang="ko-KR" sz="2000" dirty="0" smtClean="0"/>
              <a:t>.</a:t>
            </a:r>
            <a:endParaRPr lang="ko-KR" altLang="en-US" sz="2000" dirty="0"/>
          </a:p>
        </p:txBody>
      </p:sp>
      <p:pic>
        <p:nvPicPr>
          <p:cNvPr id="2" name="그림 1"/>
          <p:cNvPicPr>
            <a:picLocks noChangeAspect="1"/>
          </p:cNvPicPr>
          <p:nvPr/>
        </p:nvPicPr>
        <p:blipFill>
          <a:blip r:embed="rId2" cstate="print"/>
          <a:stretch>
            <a:fillRect/>
          </a:stretch>
        </p:blipFill>
        <p:spPr>
          <a:xfrm>
            <a:off x="556576" y="1309397"/>
            <a:ext cx="3295344" cy="4900768"/>
          </a:xfrm>
          <a:prstGeom prst="rect">
            <a:avLst/>
          </a:prstGeom>
        </p:spPr>
      </p:pic>
    </p:spTree>
    <p:extLst>
      <p:ext uri="{BB962C8B-B14F-4D97-AF65-F5344CB8AC3E}">
        <p14:creationId xmlns="" xmlns:p14="http://schemas.microsoft.com/office/powerpoint/2010/main" val="28620065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01. </a:t>
            </a:r>
            <a:r>
              <a:rPr lang="ko-KR" altLang="en-US" sz="1600" dirty="0" smtClean="0">
                <a:latin typeface="HY중고딕" pitchFamily="18" charset="-127"/>
                <a:ea typeface="HY중고딕" pitchFamily="18" charset="-127"/>
              </a:rPr>
              <a:t>전후 일본의 경제</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a:t>
            </a:r>
            <a:r>
              <a:rPr lang="ko-KR" altLang="en-US" sz="1300" dirty="0" smtClean="0">
                <a:solidFill>
                  <a:schemeClr val="accent5">
                    <a:lumMod val="50000"/>
                  </a:schemeClr>
                </a:solidFill>
                <a:latin typeface="HY중고딕" pitchFamily="18" charset="-127"/>
                <a:ea typeface="HY중고딕" pitchFamily="18" charset="-127"/>
              </a:rPr>
              <a:t>일본 경제의 부활</a:t>
            </a:r>
            <a:endParaRPr lang="ko-KR" altLang="en-US" sz="1300" dirty="0">
              <a:solidFill>
                <a:schemeClr val="accent5">
                  <a:lumMod val="50000"/>
                </a:schemeClr>
              </a:solidFill>
              <a:latin typeface="HY중고딕" pitchFamily="18" charset="-127"/>
              <a:ea typeface="HY중고딕" pitchFamily="18" charset="-127"/>
            </a:endParaRPr>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3" name="그림 1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880458" y="836712"/>
            <a:ext cx="5599107" cy="3179673"/>
          </a:xfrm>
          <a:prstGeom prst="rect">
            <a:avLst/>
          </a:prstGeom>
        </p:spPr>
      </p:pic>
      <p:sp>
        <p:nvSpPr>
          <p:cNvPr id="14" name="TextBox 13"/>
          <p:cNvSpPr txBox="1"/>
          <p:nvPr/>
        </p:nvSpPr>
        <p:spPr>
          <a:xfrm>
            <a:off x="1043608" y="4084037"/>
            <a:ext cx="7592143" cy="2585323"/>
          </a:xfrm>
          <a:prstGeom prst="rect">
            <a:avLst/>
          </a:prstGeom>
          <a:noFill/>
        </p:spPr>
        <p:txBody>
          <a:bodyPr wrap="none" rtlCol="0">
            <a:spAutoFit/>
          </a:bodyPr>
          <a:lstStyle/>
          <a:p>
            <a:pPr fontAlgn="base"/>
            <a:r>
              <a:rPr lang="ko-KR" altLang="en-US" dirty="0"/>
              <a:t>미군은 한국전쟁을 </a:t>
            </a:r>
            <a:r>
              <a:rPr lang="ko-KR" altLang="en-US" dirty="0" smtClean="0"/>
              <a:t>위한 마대</a:t>
            </a:r>
            <a:r>
              <a:rPr lang="en-US" altLang="ko-KR" dirty="0"/>
              <a:t>·</a:t>
            </a:r>
            <a:r>
              <a:rPr lang="ko-KR" altLang="en-US" dirty="0"/>
              <a:t>석탄</a:t>
            </a:r>
            <a:r>
              <a:rPr lang="en-US" altLang="ko-KR" dirty="0"/>
              <a:t>·</a:t>
            </a:r>
            <a:r>
              <a:rPr lang="ko-KR" altLang="en-US" dirty="0"/>
              <a:t>트럭</a:t>
            </a:r>
            <a:r>
              <a:rPr lang="en-US" altLang="ko-KR" dirty="0"/>
              <a:t>·</a:t>
            </a:r>
            <a:r>
              <a:rPr lang="ko-KR" altLang="en-US" dirty="0"/>
              <a:t>포탄 등 </a:t>
            </a:r>
            <a:r>
              <a:rPr lang="ko-KR" altLang="en-US" dirty="0" smtClean="0"/>
              <a:t>군수물자를 일본에서</a:t>
            </a:r>
            <a:endParaRPr lang="en-US" altLang="ko-KR" dirty="0" smtClean="0"/>
          </a:p>
          <a:p>
            <a:pPr fontAlgn="base"/>
            <a:r>
              <a:rPr lang="ko-KR" altLang="en-US" dirty="0" smtClean="0"/>
              <a:t>사다 </a:t>
            </a:r>
            <a:r>
              <a:rPr lang="ko-KR" altLang="en-US" dirty="0"/>
              <a:t>썼다</a:t>
            </a:r>
            <a:r>
              <a:rPr lang="en-US" altLang="ko-KR" dirty="0" smtClean="0"/>
              <a:t>. </a:t>
            </a:r>
            <a:r>
              <a:rPr lang="ko-KR" altLang="en-US" dirty="0" smtClean="0"/>
              <a:t>트럭이나 </a:t>
            </a:r>
            <a:r>
              <a:rPr lang="ko-KR" altLang="en-US" dirty="0"/>
              <a:t>전차</a:t>
            </a:r>
            <a:r>
              <a:rPr lang="en-US" altLang="ko-KR" dirty="0"/>
              <a:t>·</a:t>
            </a:r>
            <a:r>
              <a:rPr lang="ko-KR" altLang="en-US" dirty="0"/>
              <a:t>함정의 수리</a:t>
            </a:r>
            <a:r>
              <a:rPr lang="en-US" altLang="ko-KR" dirty="0" smtClean="0"/>
              <a:t>, </a:t>
            </a:r>
            <a:r>
              <a:rPr lang="ko-KR" altLang="en-US" dirty="0" smtClean="0"/>
              <a:t>기지 </a:t>
            </a:r>
            <a:r>
              <a:rPr lang="ko-KR" altLang="en-US" dirty="0"/>
              <a:t>건설 및 정비 작업 </a:t>
            </a:r>
            <a:r>
              <a:rPr lang="ko-KR" altLang="en-US" dirty="0" smtClean="0"/>
              <a:t>등도</a:t>
            </a:r>
            <a:endParaRPr lang="en-US" altLang="ko-KR" dirty="0" smtClean="0"/>
          </a:p>
          <a:p>
            <a:pPr fontAlgn="base"/>
            <a:r>
              <a:rPr lang="ko-KR" altLang="en-US" dirty="0" smtClean="0"/>
              <a:t>일본에 </a:t>
            </a:r>
            <a:r>
              <a:rPr lang="ko-KR" altLang="en-US" dirty="0"/>
              <a:t>발주했다</a:t>
            </a:r>
            <a:r>
              <a:rPr lang="en-US" altLang="ko-KR" dirty="0" smtClean="0"/>
              <a:t>. </a:t>
            </a:r>
            <a:r>
              <a:rPr lang="ko-KR" altLang="en-US" dirty="0" smtClean="0"/>
              <a:t>당시 </a:t>
            </a:r>
            <a:r>
              <a:rPr lang="ko-KR" altLang="en-US" dirty="0" err="1" smtClean="0"/>
              <a:t>도요타는</a:t>
            </a:r>
            <a:r>
              <a:rPr lang="ko-KR" altLang="en-US" dirty="0" smtClean="0"/>
              <a:t> 트럭</a:t>
            </a:r>
            <a:r>
              <a:rPr lang="en-US" altLang="ko-KR" dirty="0"/>
              <a:t>·</a:t>
            </a:r>
            <a:r>
              <a:rPr lang="ko-KR" altLang="en-US" dirty="0"/>
              <a:t>탱크로리</a:t>
            </a:r>
            <a:r>
              <a:rPr lang="en-US" altLang="ko-KR" dirty="0"/>
              <a:t>·</a:t>
            </a:r>
            <a:r>
              <a:rPr lang="ko-KR" altLang="en-US" dirty="0"/>
              <a:t>덤프 트럭</a:t>
            </a:r>
            <a:r>
              <a:rPr lang="en-US" altLang="ko-KR" dirty="0"/>
              <a:t>·</a:t>
            </a:r>
            <a:r>
              <a:rPr lang="ko-KR" altLang="en-US" dirty="0"/>
              <a:t>지프 </a:t>
            </a:r>
            <a:r>
              <a:rPr lang="ko-KR" altLang="en-US" dirty="0" smtClean="0"/>
              <a:t>등을</a:t>
            </a:r>
            <a:endParaRPr lang="en-US" altLang="ko-KR" dirty="0" smtClean="0"/>
          </a:p>
          <a:p>
            <a:pPr fontAlgn="base"/>
            <a:r>
              <a:rPr lang="en-US" altLang="ko-KR" dirty="0" smtClean="0"/>
              <a:t>4679</a:t>
            </a:r>
            <a:r>
              <a:rPr lang="ko-KR" altLang="en-US" dirty="0"/>
              <a:t>대나 주문 </a:t>
            </a:r>
            <a:r>
              <a:rPr lang="ko-KR" altLang="en-US" dirty="0" smtClean="0"/>
              <a:t>받아 공장 </a:t>
            </a:r>
            <a:r>
              <a:rPr lang="ko-KR" altLang="en-US" dirty="0"/>
              <a:t>폐쇄 위기에서 벗어난 </a:t>
            </a:r>
            <a:r>
              <a:rPr lang="ko-KR" altLang="en-US" dirty="0" smtClean="0"/>
              <a:t>것은 물론</a:t>
            </a:r>
            <a:r>
              <a:rPr lang="en-US" altLang="ko-KR" dirty="0" smtClean="0"/>
              <a:t>,</a:t>
            </a:r>
          </a:p>
          <a:p>
            <a:pPr fontAlgn="base"/>
            <a:r>
              <a:rPr lang="ko-KR" altLang="en-US" dirty="0" smtClean="0"/>
              <a:t>세계 </a:t>
            </a:r>
            <a:r>
              <a:rPr lang="ko-KR" altLang="en-US" dirty="0"/>
              <a:t>도약의 발판을 마련했다</a:t>
            </a:r>
            <a:r>
              <a:rPr lang="en-US" altLang="ko-KR" dirty="0" smtClean="0"/>
              <a:t>. 1950</a:t>
            </a:r>
            <a:r>
              <a:rPr lang="ko-KR" altLang="en-US" dirty="0"/>
              <a:t>년부터 </a:t>
            </a:r>
            <a:r>
              <a:rPr lang="en-US" altLang="ko-KR" dirty="0"/>
              <a:t>1953</a:t>
            </a:r>
            <a:r>
              <a:rPr lang="ko-KR" altLang="en-US" dirty="0" smtClean="0"/>
              <a:t>년까지 미국이 일본에서</a:t>
            </a:r>
            <a:endParaRPr lang="en-US" altLang="ko-KR" dirty="0" smtClean="0"/>
          </a:p>
          <a:p>
            <a:pPr fontAlgn="base"/>
            <a:r>
              <a:rPr lang="ko-KR" altLang="en-US" dirty="0" smtClean="0"/>
              <a:t>쓴 돈은 최대 </a:t>
            </a:r>
            <a:r>
              <a:rPr lang="en-US" altLang="ko-KR" dirty="0"/>
              <a:t>30</a:t>
            </a:r>
            <a:r>
              <a:rPr lang="ko-KR" altLang="en-US" dirty="0" err="1"/>
              <a:t>억달러로</a:t>
            </a:r>
            <a:r>
              <a:rPr lang="ko-KR" altLang="en-US" dirty="0"/>
              <a:t> 추산된다</a:t>
            </a:r>
            <a:r>
              <a:rPr lang="en-US" altLang="ko-KR" dirty="0"/>
              <a:t>.</a:t>
            </a:r>
            <a:endParaRPr lang="ko-KR" altLang="en-US" dirty="0"/>
          </a:p>
          <a:p>
            <a:r>
              <a:rPr lang="ko-KR" altLang="en-US" dirty="0"/>
              <a:t>이로써 산업 전반에 신규 투자가 가능해진 일본은 </a:t>
            </a:r>
            <a:r>
              <a:rPr lang="en-US" altLang="ko-KR" dirty="0"/>
              <a:t>1950</a:t>
            </a:r>
            <a:r>
              <a:rPr lang="ko-KR" altLang="en-US" dirty="0"/>
              <a:t>년대 후반부터</a:t>
            </a:r>
            <a:endParaRPr lang="en-US" altLang="ko-KR" dirty="0"/>
          </a:p>
          <a:p>
            <a:r>
              <a:rPr lang="ko-KR" altLang="en-US" dirty="0"/>
              <a:t>세계 역사상 전례가 없는 고도 성장을 거듭하게 됐으며</a:t>
            </a:r>
            <a:r>
              <a:rPr lang="en-US" altLang="ko-KR" dirty="0"/>
              <a:t>,</a:t>
            </a:r>
          </a:p>
          <a:p>
            <a:r>
              <a:rPr lang="ko-KR" altLang="en-US" dirty="0"/>
              <a:t>제 </a:t>
            </a:r>
            <a:r>
              <a:rPr lang="en-US" altLang="ko-KR" dirty="0"/>
              <a:t>2</a:t>
            </a:r>
            <a:r>
              <a:rPr lang="ko-KR" altLang="en-US" dirty="0"/>
              <a:t>차 세계대전 패전으로 인한 경제 침체에서 벗어났다</a:t>
            </a:r>
            <a:r>
              <a:rPr lang="en-US" altLang="ko-KR" dirty="0" smtClean="0"/>
              <a:t>.</a:t>
            </a:r>
            <a:endParaRPr lang="ko-KR" altLang="en-US" dirty="0"/>
          </a:p>
        </p:txBody>
      </p:sp>
      <p:sp>
        <p:nvSpPr>
          <p:cNvPr id="15" name="TextBox 14"/>
          <p:cNvSpPr txBox="1"/>
          <p:nvPr/>
        </p:nvSpPr>
        <p:spPr>
          <a:xfrm>
            <a:off x="3447979" y="5796951"/>
            <a:ext cx="45719" cy="369332"/>
          </a:xfrm>
          <a:prstGeom prst="rect">
            <a:avLst/>
          </a:prstGeom>
          <a:noFill/>
        </p:spPr>
        <p:txBody>
          <a:bodyPr wrap="square" rtlCol="0">
            <a:spAutoFit/>
          </a:bodyPr>
          <a:lstStyle/>
          <a:p>
            <a:endParaRPr lang="ko-KR" altLang="en-US" dirty="0"/>
          </a:p>
        </p:txBody>
      </p:sp>
    </p:spTree>
    <p:extLst>
      <p:ext uri="{BB962C8B-B14F-4D97-AF65-F5344CB8AC3E}">
        <p14:creationId xmlns="" xmlns:p14="http://schemas.microsoft.com/office/powerpoint/2010/main" val="33555719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83968" y="6165304"/>
            <a:ext cx="4680520" cy="477054"/>
          </a:xfrm>
          <a:prstGeom prst="rect">
            <a:avLst/>
          </a:prstGeom>
          <a:noFill/>
        </p:spPr>
        <p:txBody>
          <a:bodyPr wrap="square" rtlCol="0">
            <a:spAutoFit/>
          </a:bodyPr>
          <a:lstStyle/>
          <a:p>
            <a:r>
              <a:rPr lang="en-US" altLang="ko-KR" sz="2500" dirty="0" smtClean="0">
                <a:latin typeface="Arial Unicode MS" pitchFamily="50" charset="-127"/>
                <a:ea typeface="Arial Unicode MS" pitchFamily="50" charset="-127"/>
                <a:cs typeface="Arial Unicode MS" pitchFamily="50" charset="-127"/>
              </a:rPr>
              <a:t>-</a:t>
            </a:r>
            <a:r>
              <a:rPr lang="ko-KR" altLang="en-US" sz="2500" dirty="0" smtClean="0">
                <a:latin typeface="Arial Unicode MS" pitchFamily="50" charset="-127"/>
                <a:ea typeface="Arial Unicode MS" pitchFamily="50" charset="-127"/>
                <a:cs typeface="Arial Unicode MS" pitchFamily="50" charset="-127"/>
              </a:rPr>
              <a:t>발표자 일본어일본학과 정준현</a:t>
            </a:r>
            <a:endParaRPr lang="ko-KR" altLang="en-US" sz="2500" dirty="0">
              <a:latin typeface="Arial Unicode MS" pitchFamily="50" charset="-127"/>
              <a:ea typeface="Arial Unicode MS" pitchFamily="50" charset="-127"/>
              <a:cs typeface="Arial Unicode MS" pitchFamily="50" charset="-127"/>
            </a:endParaRPr>
          </a:p>
        </p:txBody>
      </p:sp>
      <p:sp>
        <p:nvSpPr>
          <p:cNvPr id="6" name="직사각형 5"/>
          <p:cNvSpPr/>
          <p:nvPr/>
        </p:nvSpPr>
        <p:spPr>
          <a:xfrm>
            <a:off x="0" y="0"/>
            <a:ext cx="2515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251520" y="0"/>
            <a:ext cx="79208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각 삼각형 7"/>
          <p:cNvSpPr/>
          <p:nvPr/>
        </p:nvSpPr>
        <p:spPr>
          <a:xfrm flipV="1">
            <a:off x="1043608" y="0"/>
            <a:ext cx="792088" cy="6858000"/>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0" y="2420888"/>
            <a:ext cx="9144000" cy="1296144"/>
          </a:xfrm>
          <a:prstGeom prst="rect">
            <a:avLst/>
          </a:prstGeom>
          <a:solidFill>
            <a:schemeClr val="bg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400" dirty="0">
              <a:solidFill>
                <a:schemeClr val="tx1"/>
              </a:solidFill>
              <a:latin typeface="헤움심플함의미학142" pitchFamily="18" charset="-127"/>
              <a:ea typeface="헤움심플함의미학142" pitchFamily="18" charset="-127"/>
            </a:endParaRPr>
          </a:p>
        </p:txBody>
      </p:sp>
      <p:sp>
        <p:nvSpPr>
          <p:cNvPr id="4" name="TextBox 3"/>
          <p:cNvSpPr txBox="1"/>
          <p:nvPr/>
        </p:nvSpPr>
        <p:spPr>
          <a:xfrm>
            <a:off x="1475656" y="2780928"/>
            <a:ext cx="7524328" cy="584775"/>
          </a:xfrm>
          <a:prstGeom prst="rect">
            <a:avLst/>
          </a:prstGeom>
          <a:noFill/>
        </p:spPr>
        <p:txBody>
          <a:bodyPr wrap="square" rtlCol="0">
            <a:spAutoFit/>
          </a:bodyPr>
          <a:lstStyle/>
          <a:p>
            <a:pPr algn="ctr"/>
            <a:r>
              <a:rPr lang="en-US" altLang="ko-KR" sz="3200" dirty="0" smtClean="0">
                <a:latin typeface="HY견고딕" pitchFamily="18" charset="-127"/>
                <a:ea typeface="HY견고딕" pitchFamily="18" charset="-127"/>
              </a:rPr>
              <a:t>04. </a:t>
            </a:r>
            <a:r>
              <a:rPr lang="ko-KR" altLang="en-US" sz="3200" dirty="0" smtClean="0">
                <a:latin typeface="HY견고딕" pitchFamily="18" charset="-127"/>
                <a:ea typeface="HY견고딕" pitchFamily="18" charset="-127"/>
              </a:rPr>
              <a:t>전후 일본의 정치 </a:t>
            </a:r>
            <a:r>
              <a:rPr lang="en-US" altLang="ko-KR" sz="3200" dirty="0" smtClean="0">
                <a:latin typeface="HY견고딕" pitchFamily="18" charset="-127"/>
                <a:ea typeface="HY견고딕" pitchFamily="18" charset="-127"/>
              </a:rPr>
              <a:t>(</a:t>
            </a:r>
            <a:r>
              <a:rPr lang="ko-KR" altLang="en-US" sz="3200" dirty="0" smtClean="0">
                <a:latin typeface="HY견고딕" pitchFamily="18" charset="-127"/>
                <a:ea typeface="HY견고딕" pitchFamily="18" charset="-127"/>
              </a:rPr>
              <a:t>일본 국내 위주</a:t>
            </a:r>
            <a:r>
              <a:rPr lang="en-US" altLang="ko-KR" sz="3200" dirty="0" smtClean="0">
                <a:latin typeface="HY견고딕" pitchFamily="18" charset="-127"/>
                <a:ea typeface="HY견고딕" pitchFamily="18" charset="-127"/>
              </a:rPr>
              <a:t>)</a:t>
            </a:r>
            <a:endParaRPr lang="ko-KR" altLang="en-US" sz="3200" dirty="0">
              <a:latin typeface="HY견고딕" pitchFamily="18" charset="-127"/>
              <a:ea typeface="HY견고딕" pitchFamily="18" charset="-127"/>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내용 개체 틀 17"/>
          <p:cNvGraphicFramePr>
            <a:graphicFrameLocks noGrp="1"/>
          </p:cNvGraphicFramePr>
          <p:nvPr>
            <p:ph idx="1"/>
          </p:nvPr>
        </p:nvGraphicFramePr>
        <p:xfrm>
          <a:off x="1835150" y="1600200"/>
          <a:ext cx="685165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직사각형 14"/>
          <p:cNvSpPr/>
          <p:nvPr/>
        </p:nvSpPr>
        <p:spPr>
          <a:xfrm>
            <a:off x="0" y="0"/>
            <a:ext cx="2515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p:cNvSpPr/>
          <p:nvPr/>
        </p:nvSpPr>
        <p:spPr>
          <a:xfrm>
            <a:off x="251520" y="0"/>
            <a:ext cx="79208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각 삼각형 16"/>
          <p:cNvSpPr/>
          <p:nvPr/>
        </p:nvSpPr>
        <p:spPr>
          <a:xfrm flipV="1">
            <a:off x="1043608" y="0"/>
            <a:ext cx="792088" cy="6858000"/>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p:cNvSpPr>
            <a:spLocks noGrp="1"/>
          </p:cNvSpPr>
          <p:nvPr>
            <p:ph type="title"/>
          </p:nvPr>
        </p:nvSpPr>
        <p:spPr>
          <a:xfrm>
            <a:off x="0" y="274638"/>
            <a:ext cx="9144000" cy="1143000"/>
          </a:xfrm>
          <a:solidFill>
            <a:schemeClr val="bg1">
              <a:lumMod val="50000"/>
              <a:alpha val="45000"/>
            </a:schemeClr>
          </a:solidFill>
        </p:spPr>
        <p:txBody>
          <a:bodyPr/>
          <a:lstStyle/>
          <a:p>
            <a:r>
              <a:rPr lang="en-US" altLang="ko-KR" dirty="0" smtClean="0">
                <a:solidFill>
                  <a:schemeClr val="accent5">
                    <a:lumMod val="50000"/>
                  </a:schemeClr>
                </a:solidFill>
              </a:rPr>
              <a:t>Sub Contents 1/2</a:t>
            </a:r>
            <a:endParaRPr lang="ko-KR" altLang="en-US" dirty="0">
              <a:solidFill>
                <a:schemeClr val="accent5">
                  <a:lumMod val="50000"/>
                </a:schemeClr>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내용 개체 틀 17"/>
          <p:cNvGraphicFramePr>
            <a:graphicFrameLocks noGrp="1"/>
          </p:cNvGraphicFramePr>
          <p:nvPr>
            <p:ph idx="1"/>
          </p:nvPr>
        </p:nvGraphicFramePr>
        <p:xfrm>
          <a:off x="1835150" y="1600200"/>
          <a:ext cx="685165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직사각형 14"/>
          <p:cNvSpPr/>
          <p:nvPr/>
        </p:nvSpPr>
        <p:spPr>
          <a:xfrm>
            <a:off x="0" y="0"/>
            <a:ext cx="2515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p:cNvSpPr/>
          <p:nvPr/>
        </p:nvSpPr>
        <p:spPr>
          <a:xfrm>
            <a:off x="251520" y="0"/>
            <a:ext cx="79208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각 삼각형 16"/>
          <p:cNvSpPr/>
          <p:nvPr/>
        </p:nvSpPr>
        <p:spPr>
          <a:xfrm flipV="1">
            <a:off x="1043608" y="0"/>
            <a:ext cx="792088" cy="6858000"/>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p:cNvSpPr>
            <a:spLocks noGrp="1"/>
          </p:cNvSpPr>
          <p:nvPr>
            <p:ph type="title"/>
          </p:nvPr>
        </p:nvSpPr>
        <p:spPr>
          <a:xfrm>
            <a:off x="0" y="274638"/>
            <a:ext cx="9144000" cy="1143000"/>
          </a:xfrm>
          <a:solidFill>
            <a:schemeClr val="bg1">
              <a:lumMod val="50000"/>
              <a:alpha val="45000"/>
            </a:schemeClr>
          </a:solidFill>
        </p:spPr>
        <p:txBody>
          <a:bodyPr/>
          <a:lstStyle/>
          <a:p>
            <a:r>
              <a:rPr lang="en-US" altLang="ko-KR" dirty="0" smtClean="0">
                <a:solidFill>
                  <a:schemeClr val="accent5">
                    <a:lumMod val="50000"/>
                  </a:schemeClr>
                </a:solidFill>
              </a:rPr>
              <a:t>Sub Contents 2/2</a:t>
            </a:r>
            <a:endParaRPr lang="ko-KR" altLang="en-US" dirty="0">
              <a:solidFill>
                <a:schemeClr val="accent5">
                  <a:lumMod val="50000"/>
                </a:schemeClr>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 東久邇宮（ひがしくにのみや） 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1" name="내용 개체 틀 3" descr="Cabinet_of_Prince_Higashikuni_Naruhiko.jpg"/>
          <p:cNvPicPr>
            <a:picLocks noGrp="1" noChangeAspect="1"/>
          </p:cNvPicPr>
          <p:nvPr>
            <p:ph idx="1"/>
          </p:nvPr>
        </p:nvPicPr>
        <p:blipFill>
          <a:blip r:embed="rId2" cstate="print"/>
          <a:stretch>
            <a:fillRect/>
          </a:stretch>
        </p:blipFill>
        <p:spPr>
          <a:xfrm>
            <a:off x="1547664" y="1844824"/>
            <a:ext cx="6429420" cy="4762533"/>
          </a:xfrm>
        </p:spPr>
      </p:pic>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ko-KR" altLang="en-US" sz="3000" dirty="0" smtClean="0"/>
              <a:t>전후 첫 내각</a:t>
            </a:r>
            <a:r>
              <a:rPr lang="en-US" altLang="ko-KR" sz="3000" dirty="0" smtClean="0"/>
              <a:t/>
            </a:r>
            <a:br>
              <a:rPr lang="en-US" altLang="ko-KR" sz="3000" dirty="0" smtClean="0"/>
            </a:br>
            <a:r>
              <a:rPr lang="ja-JP" altLang="en-US" sz="3000" dirty="0" smtClean="0"/>
              <a:t>東久邇宮（ひがしくにのみや） 내각</a:t>
            </a:r>
            <a:endParaRPr lang="ko-KR" altLang="en-US" sz="30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 東久邇宮（ひがしくにのみや） 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ja-JP" altLang="en-US" sz="3200" dirty="0" smtClean="0"/>
              <a:t>東久邇宮 稔彦王</a:t>
            </a:r>
            <a:r>
              <a:rPr lang="en-US" altLang="ja-JP" sz="3200" dirty="0" smtClean="0"/>
              <a:t/>
            </a:r>
            <a:br>
              <a:rPr lang="en-US" altLang="ja-JP" sz="3200" dirty="0" smtClean="0"/>
            </a:br>
            <a:r>
              <a:rPr lang="ja-JP" altLang="en-US" sz="3200" dirty="0" smtClean="0"/>
              <a:t>（ひがしくにのみや なるひこおう）</a:t>
            </a:r>
            <a:endParaRPr lang="ko-KR" altLang="en-US" sz="3000" dirty="0"/>
          </a:p>
        </p:txBody>
      </p:sp>
      <p:pic>
        <p:nvPicPr>
          <p:cNvPr id="10" name="내용 개체 틀 3" descr="본토방위총사령관 동구이궁.jpg"/>
          <p:cNvPicPr>
            <a:picLocks noChangeAspect="1"/>
          </p:cNvPicPr>
          <p:nvPr/>
        </p:nvPicPr>
        <p:blipFill>
          <a:blip r:embed="rId2" cstate="print"/>
          <a:stretch>
            <a:fillRect/>
          </a:stretch>
        </p:blipFill>
        <p:spPr>
          <a:xfrm>
            <a:off x="566912" y="1945990"/>
            <a:ext cx="3216229" cy="4525963"/>
          </a:xfrm>
          <a:prstGeom prst="rect">
            <a:avLst/>
          </a:prstGeom>
        </p:spPr>
      </p:pic>
      <p:sp>
        <p:nvSpPr>
          <p:cNvPr id="13" name="TextBox 12"/>
          <p:cNvSpPr txBox="1"/>
          <p:nvPr/>
        </p:nvSpPr>
        <p:spPr>
          <a:xfrm>
            <a:off x="3995936" y="1988840"/>
            <a:ext cx="5003293" cy="4524315"/>
          </a:xfrm>
          <a:prstGeom prst="rect">
            <a:avLst/>
          </a:prstGeom>
          <a:noFill/>
        </p:spPr>
        <p:txBody>
          <a:bodyPr wrap="none" rtlCol="0">
            <a:spAutoFit/>
          </a:bodyPr>
          <a:lstStyle/>
          <a:p>
            <a:r>
              <a:rPr lang="en-US" altLang="ko-KR" dirty="0" smtClean="0"/>
              <a:t>1887</a:t>
            </a:r>
            <a:r>
              <a:rPr lang="ko-KR" altLang="en-US" dirty="0" smtClean="0"/>
              <a:t>년 </a:t>
            </a:r>
            <a:r>
              <a:rPr lang="en-US" altLang="ko-KR" dirty="0" smtClean="0"/>
              <a:t>12</a:t>
            </a:r>
            <a:r>
              <a:rPr lang="ko-KR" altLang="en-US" dirty="0" smtClean="0"/>
              <a:t>월 </a:t>
            </a:r>
            <a:r>
              <a:rPr lang="en-US" altLang="ko-KR" dirty="0" smtClean="0"/>
              <a:t>3</a:t>
            </a:r>
            <a:r>
              <a:rPr lang="ko-KR" altLang="en-US" dirty="0" smtClean="0"/>
              <a:t>일 교토에서 태어났다</a:t>
            </a:r>
            <a:r>
              <a:rPr lang="en-US" altLang="ko-KR" dirty="0" smtClean="0"/>
              <a:t>. </a:t>
            </a:r>
          </a:p>
          <a:p>
            <a:r>
              <a:rPr lang="ko-KR" altLang="en-US" dirty="0" smtClean="0"/>
              <a:t>당시 황가에 태어난 남자들은 </a:t>
            </a:r>
            <a:endParaRPr lang="en-US" altLang="ko-KR" dirty="0" smtClean="0"/>
          </a:p>
          <a:p>
            <a:r>
              <a:rPr lang="ko-KR" altLang="en-US" dirty="0" smtClean="0"/>
              <a:t>모두 군대에 들어갔는데</a:t>
            </a:r>
            <a:r>
              <a:rPr lang="en-US" altLang="ko-KR" dirty="0" smtClean="0"/>
              <a:t>, </a:t>
            </a:r>
          </a:p>
          <a:p>
            <a:r>
              <a:rPr lang="ko-KR" altLang="en-US" dirty="0" err="1" smtClean="0"/>
              <a:t>구니노미야도</a:t>
            </a:r>
            <a:r>
              <a:rPr lang="ko-KR" altLang="en-US" dirty="0" smtClean="0"/>
              <a:t> 육군 지방유년학교</a:t>
            </a:r>
            <a:r>
              <a:rPr lang="en-US" altLang="ko-KR" dirty="0" smtClean="0"/>
              <a:t>, </a:t>
            </a:r>
          </a:p>
          <a:p>
            <a:r>
              <a:rPr lang="ko-KR" altLang="en-US" dirty="0" smtClean="0"/>
              <a:t>중앙유년학교</a:t>
            </a:r>
            <a:r>
              <a:rPr lang="en-US" altLang="ko-KR" dirty="0" smtClean="0"/>
              <a:t>, </a:t>
            </a:r>
            <a:r>
              <a:rPr lang="ko-KR" altLang="en-US" dirty="0" smtClean="0"/>
              <a:t>육군사관학교</a:t>
            </a:r>
            <a:r>
              <a:rPr lang="en-US" altLang="ko-KR" dirty="0" smtClean="0"/>
              <a:t>, </a:t>
            </a:r>
          </a:p>
          <a:p>
            <a:r>
              <a:rPr lang="ko-KR" altLang="en-US" dirty="0" smtClean="0"/>
              <a:t>육군대학교를 거쳐 </a:t>
            </a:r>
            <a:endParaRPr lang="en-US" altLang="ko-KR" dirty="0" smtClean="0"/>
          </a:p>
          <a:p>
            <a:r>
              <a:rPr lang="en-US" altLang="ko-KR" dirty="0" smtClean="0"/>
              <a:t>1914</a:t>
            </a:r>
            <a:r>
              <a:rPr lang="ko-KR" altLang="en-US" dirty="0" smtClean="0"/>
              <a:t>년 육군대학을 졸업했다</a:t>
            </a:r>
            <a:r>
              <a:rPr lang="en-US" altLang="ko-KR" dirty="0" smtClean="0"/>
              <a:t>. </a:t>
            </a:r>
          </a:p>
          <a:p>
            <a:endParaRPr lang="en-US" altLang="ko-KR" dirty="0" smtClean="0"/>
          </a:p>
          <a:p>
            <a:r>
              <a:rPr lang="ko-KR" altLang="en-US" dirty="0" smtClean="0"/>
              <a:t>그는 </a:t>
            </a:r>
            <a:r>
              <a:rPr lang="en-US" altLang="ko-KR" dirty="0" smtClean="0"/>
              <a:t>1920</a:t>
            </a:r>
            <a:r>
              <a:rPr lang="ko-KR" altLang="en-US" dirty="0" smtClean="0"/>
              <a:t>년 </a:t>
            </a:r>
            <a:r>
              <a:rPr lang="en-US" altLang="ko-KR" dirty="0" smtClean="0"/>
              <a:t>4</a:t>
            </a:r>
            <a:r>
              <a:rPr lang="ko-KR" altLang="en-US" dirty="0" smtClean="0"/>
              <a:t>월부터 </a:t>
            </a:r>
            <a:r>
              <a:rPr lang="en-US" altLang="ko-KR" dirty="0" smtClean="0"/>
              <a:t>6</a:t>
            </a:r>
            <a:r>
              <a:rPr lang="ko-KR" altLang="en-US" dirty="0" smtClean="0"/>
              <a:t>년여에 걸쳐 </a:t>
            </a:r>
            <a:endParaRPr lang="en-US" altLang="ko-KR" dirty="0" smtClean="0"/>
          </a:p>
          <a:p>
            <a:r>
              <a:rPr lang="ko-KR" altLang="en-US" dirty="0" smtClean="0"/>
              <a:t>프랑스에 유학하면서 국제 정세에 밝아진다</a:t>
            </a:r>
            <a:r>
              <a:rPr lang="en-US" altLang="ko-KR" dirty="0" smtClean="0"/>
              <a:t>. </a:t>
            </a:r>
          </a:p>
          <a:p>
            <a:r>
              <a:rPr lang="ko-KR" altLang="en-US" dirty="0" smtClean="0"/>
              <a:t>그러나 귀국해 보니 군 당국의 방침에는 </a:t>
            </a:r>
            <a:endParaRPr lang="en-US" altLang="ko-KR" dirty="0" smtClean="0"/>
          </a:p>
          <a:p>
            <a:r>
              <a:rPr lang="ko-KR" altLang="en-US" dirty="0" smtClean="0"/>
              <a:t>아무리 사소한 사안이라도 반론할 수 없었다</a:t>
            </a:r>
            <a:r>
              <a:rPr lang="en-US" altLang="ko-KR" dirty="0" smtClean="0"/>
              <a:t>. </a:t>
            </a:r>
          </a:p>
          <a:p>
            <a:r>
              <a:rPr lang="ko-KR" altLang="en-US" dirty="0" smtClean="0"/>
              <a:t>이론</a:t>
            </a:r>
            <a:r>
              <a:rPr lang="en-US" altLang="ko-KR" dirty="0" smtClean="0"/>
              <a:t>(</a:t>
            </a:r>
            <a:r>
              <a:rPr lang="ko-KR" altLang="en-US" dirty="0" smtClean="0"/>
              <a:t>異論</a:t>
            </a:r>
            <a:r>
              <a:rPr lang="en-US" altLang="ko-KR" dirty="0" smtClean="0"/>
              <a:t>)</a:t>
            </a:r>
            <a:r>
              <a:rPr lang="ko-KR" altLang="en-US" dirty="0" smtClean="0"/>
              <a:t>을 말하면 곧바로 </a:t>
            </a:r>
            <a:endParaRPr lang="en-US" altLang="ko-KR" dirty="0" smtClean="0"/>
          </a:p>
          <a:p>
            <a:r>
              <a:rPr lang="ko-KR" altLang="en-US" dirty="0" smtClean="0"/>
              <a:t>‘적</a:t>
            </a:r>
            <a:r>
              <a:rPr lang="en-US" altLang="ko-KR" dirty="0" smtClean="0"/>
              <a:t>(</a:t>
            </a:r>
            <a:r>
              <a:rPr lang="ko-KR" altLang="en-US" dirty="0" smtClean="0"/>
              <a:t>赤 </a:t>
            </a:r>
            <a:r>
              <a:rPr lang="en-US" altLang="ko-KR" dirty="0" smtClean="0"/>
              <a:t>: </a:t>
            </a:r>
            <a:r>
              <a:rPr lang="ko-KR" altLang="en-US" dirty="0" smtClean="0"/>
              <a:t>공산주의</a:t>
            </a:r>
            <a:r>
              <a:rPr lang="en-US" altLang="ko-KR" dirty="0" smtClean="0"/>
              <a:t>, </a:t>
            </a:r>
            <a:r>
              <a:rPr lang="ko-KR" altLang="en-US" dirty="0" smtClean="0"/>
              <a:t>사회주의</a:t>
            </a:r>
            <a:r>
              <a:rPr lang="en-US" altLang="ko-KR" dirty="0" smtClean="0"/>
              <a:t>, </a:t>
            </a:r>
            <a:r>
              <a:rPr lang="ko-KR" altLang="en-US" dirty="0" smtClean="0"/>
              <a:t>무정부주의 </a:t>
            </a:r>
            <a:endParaRPr lang="en-US" altLang="ko-KR" dirty="0" smtClean="0"/>
          </a:p>
          <a:p>
            <a:r>
              <a:rPr lang="ko-KR" altLang="en-US" dirty="0" smtClean="0"/>
              <a:t>사상을 가진 사람에 대한 통칭</a:t>
            </a:r>
            <a:r>
              <a:rPr lang="en-US" altLang="ko-KR" dirty="0" smtClean="0"/>
              <a:t>)’ </a:t>
            </a:r>
            <a:r>
              <a:rPr lang="ko-KR" altLang="en-US" dirty="0" smtClean="0"/>
              <a:t>으로 </a:t>
            </a:r>
            <a:endParaRPr lang="en-US" altLang="ko-KR" dirty="0" smtClean="0"/>
          </a:p>
          <a:p>
            <a:r>
              <a:rPr lang="ko-KR" altLang="en-US" dirty="0" smtClean="0"/>
              <a:t>간주되어 억압받았다</a:t>
            </a:r>
            <a:r>
              <a:rPr lang="en-US" altLang="ko-KR" dirty="0" smtClean="0"/>
              <a:t>.</a:t>
            </a:r>
            <a:endParaRPr lang="ko-KR" alt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 東久邇宮（ひがしくにのみや） 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ko-KR" altLang="en-US" sz="3200" dirty="0" smtClean="0"/>
              <a:t>그의 </a:t>
            </a:r>
            <a:r>
              <a:rPr lang="en-US" altLang="ko-KR" sz="3200" dirty="0" smtClean="0"/>
              <a:t>“</a:t>
            </a:r>
            <a:r>
              <a:rPr lang="ja-JP" altLang="en-US" sz="3200" dirty="0" smtClean="0"/>
              <a:t>一億総懺悔</a:t>
            </a:r>
            <a:r>
              <a:rPr lang="en-US" altLang="ja-JP" sz="3200" dirty="0" smtClean="0"/>
              <a:t>”</a:t>
            </a:r>
            <a:r>
              <a:rPr lang="ko-KR" altLang="en-US" sz="3200" dirty="0" smtClean="0"/>
              <a:t>발언</a:t>
            </a:r>
            <a:endParaRPr lang="ko-KR" altLang="en-US" sz="3000" dirty="0"/>
          </a:p>
        </p:txBody>
      </p:sp>
      <p:pic>
        <p:nvPicPr>
          <p:cNvPr id="11" name="내용 개체 틀 3" descr="o0400016610233674981.jpg"/>
          <p:cNvPicPr>
            <a:picLocks noGrp="1" noChangeAspect="1"/>
          </p:cNvPicPr>
          <p:nvPr>
            <p:ph idx="1"/>
          </p:nvPr>
        </p:nvPicPr>
        <p:blipFill>
          <a:blip r:embed="rId2" cstate="print"/>
          <a:stretch>
            <a:fillRect/>
          </a:stretch>
        </p:blipFill>
        <p:spPr>
          <a:xfrm>
            <a:off x="659813" y="2304458"/>
            <a:ext cx="8088651" cy="3356790"/>
          </a:xfrm>
        </p:spPr>
      </p:pic>
      <p:sp>
        <p:nvSpPr>
          <p:cNvPr id="14" name="TextBox 13"/>
          <p:cNvSpPr txBox="1"/>
          <p:nvPr/>
        </p:nvSpPr>
        <p:spPr>
          <a:xfrm>
            <a:off x="827584" y="5877272"/>
            <a:ext cx="7640233" cy="523220"/>
          </a:xfrm>
          <a:prstGeom prst="rect">
            <a:avLst/>
          </a:prstGeom>
          <a:noFill/>
        </p:spPr>
        <p:txBody>
          <a:bodyPr wrap="none" rtlCol="0">
            <a:spAutoFit/>
          </a:bodyPr>
          <a:lstStyle/>
          <a:p>
            <a:r>
              <a:rPr lang="ko-KR" altLang="en-US" sz="2800" dirty="0" smtClean="0"/>
              <a:t>일본 국민들이 일본의 천황에게 사죄하는 모습</a:t>
            </a:r>
            <a:endParaRPr lang="ko-KR" altLang="en-US" sz="2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ko-KR" altLang="en-US" sz="1600" dirty="0" smtClean="0">
                <a:latin typeface="HY중고딕" pitchFamily="18" charset="-127"/>
                <a:ea typeface="HY중고딕" pitchFamily="18" charset="-127"/>
              </a:rPr>
              <a:t>일본의 패전과 미군정 통치</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76999"/>
          </a:xfrm>
          <a:prstGeom prst="rect">
            <a:avLst/>
          </a:prstGeom>
          <a:noFill/>
        </p:spPr>
        <p:txBody>
          <a:bodyPr wrap="square" rtlCol="0">
            <a:spAutoFit/>
          </a:bodyPr>
          <a:lstStyle/>
          <a:p>
            <a:pPr lvl="0"/>
            <a:r>
              <a:rPr lang="en-US" altLang="ko-KR" sz="1200" dirty="0" smtClean="0"/>
              <a:t>2</a:t>
            </a:r>
            <a:r>
              <a:rPr lang="ko-KR" altLang="en-US" sz="1200" dirty="0" smtClean="0"/>
              <a:t>차 세계 대전의 원인과 경과</a:t>
            </a:r>
            <a:endParaRPr lang="ko-KR" altLang="en-US" sz="1200" dirty="0"/>
          </a:p>
        </p:txBody>
      </p:sp>
      <p:sp>
        <p:nvSpPr>
          <p:cNvPr id="8" name="모서리가 둥근 직사각형 7"/>
          <p:cNvSpPr/>
          <p:nvPr/>
        </p:nvSpPr>
        <p:spPr>
          <a:xfrm>
            <a:off x="467544" y="764704"/>
            <a:ext cx="8424936" cy="5904656"/>
          </a:xfrm>
          <a:prstGeom prst="roundRect">
            <a:avLst>
              <a:gd name="adj" fmla="val 3688"/>
            </a:avLst>
          </a:prstGeom>
          <a:blipFill>
            <a:blip r:embed="rId2" cstate="print"/>
            <a:stretch>
              <a:fillRect/>
            </a:stretch>
          </a:blip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 name="그룹 9"/>
          <p:cNvGrpSpPr/>
          <p:nvPr/>
        </p:nvGrpSpPr>
        <p:grpSpPr>
          <a:xfrm>
            <a:off x="611560" y="1484784"/>
            <a:ext cx="4141828" cy="4608512"/>
            <a:chOff x="272479" y="-289538"/>
            <a:chExt cx="5112568" cy="5688632"/>
          </a:xfrm>
        </p:grpSpPr>
        <p:sp>
          <p:nvSpPr>
            <p:cNvPr id="11" name="내용 개체 틀 2"/>
            <p:cNvSpPr txBox="1">
              <a:spLocks/>
            </p:cNvSpPr>
            <p:nvPr/>
          </p:nvSpPr>
          <p:spPr>
            <a:xfrm>
              <a:off x="272479" y="-289538"/>
              <a:ext cx="5112568" cy="5688632"/>
            </a:xfrm>
            <a:prstGeom prst="rect">
              <a:avLst/>
            </a:prstGeom>
            <a:solidFill>
              <a:schemeClr val="bg1">
                <a:alpha val="80000"/>
              </a:schemeClr>
            </a:solidFill>
          </p:spPr>
          <p:txBody>
            <a:bodyPr vert="horz" lIns="91440" tIns="45720" rIns="91440" bIns="45720" rtlCol="0">
              <a:normAutofit/>
            </a:bodyPr>
            <a:lstStyle/>
            <a:p>
              <a:pPr marL="342900" marR="0" lvl="0" indent="-342900" algn="l" defTabSz="914400" rtl="0" eaLnBrk="1" fontAlgn="auto" latinLnBrk="1" hangingPunct="1">
                <a:lnSpc>
                  <a:spcPct val="100000"/>
                </a:lnSpc>
                <a:spcBef>
                  <a:spcPct val="20000"/>
                </a:spcBef>
                <a:spcAft>
                  <a:spcPts val="0"/>
                </a:spcAft>
                <a:buClrTx/>
                <a:buSzTx/>
                <a:buFont typeface="Arial" pitchFamily="34" charset="0"/>
                <a:buChar char="•"/>
                <a:tabLst/>
                <a:defRPr/>
              </a:pPr>
              <a:endParaRPr kumimoji="0" lang="en-US" altLang="ko-KR" sz="1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1" hangingPunct="1">
                <a:lnSpc>
                  <a:spcPct val="100000"/>
                </a:lnSpc>
                <a:spcBef>
                  <a:spcPct val="20000"/>
                </a:spcBef>
                <a:spcAft>
                  <a:spcPts val="0"/>
                </a:spcAft>
                <a:buClrTx/>
                <a:buSzTx/>
                <a:tabLst/>
                <a:defRPr/>
              </a:pPr>
              <a:r>
                <a:rPr kumimoji="0" lang="en-US" altLang="ko-KR" sz="1700" b="0" i="0" u="none" strike="noStrike" kern="1200" cap="none" spc="0" normalizeH="0" baseline="0" noProof="0" dirty="0" smtClean="0">
                  <a:ln>
                    <a:noFill/>
                  </a:ln>
                  <a:solidFill>
                    <a:schemeClr val="tx1"/>
                  </a:solidFill>
                  <a:effectLst/>
                  <a:uLnTx/>
                  <a:uFillTx/>
                  <a:latin typeface="+mn-lt"/>
                  <a:ea typeface="+mn-ea"/>
                  <a:cs typeface="+mn-cs"/>
                </a:rPr>
                <a:t>1</a:t>
              </a:r>
              <a:r>
                <a:rPr kumimoji="0" lang="ko-KR" altLang="en-US" sz="1700" b="0" i="0" u="none" strike="noStrike" kern="1200" cap="none" spc="0" normalizeH="0" baseline="0" noProof="0" dirty="0" smtClean="0">
                  <a:ln>
                    <a:noFill/>
                  </a:ln>
                  <a:solidFill>
                    <a:schemeClr val="tx1"/>
                  </a:solidFill>
                  <a:effectLst/>
                  <a:uLnTx/>
                  <a:uFillTx/>
                  <a:latin typeface="+mn-lt"/>
                  <a:ea typeface="+mn-ea"/>
                  <a:cs typeface="+mn-cs"/>
                </a:rPr>
                <a:t>차 세계대전 특수로 미국은 고도의 경제 성장</a:t>
              </a:r>
              <a:endParaRPr kumimoji="0" lang="en-US" altLang="ko-KR" sz="17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1" hangingPunct="1">
                <a:lnSpc>
                  <a:spcPct val="100000"/>
                </a:lnSpc>
                <a:spcBef>
                  <a:spcPct val="20000"/>
                </a:spcBef>
                <a:spcAft>
                  <a:spcPts val="0"/>
                </a:spcAft>
                <a:buClrTx/>
                <a:buSzTx/>
                <a:buFont typeface="Arial" pitchFamily="34" charset="0"/>
                <a:buChar char="•"/>
                <a:tabLst/>
                <a:defRPr/>
              </a:pPr>
              <a:endParaRPr lang="en-US" altLang="ko-KR" sz="1700" dirty="0" smtClean="0"/>
            </a:p>
            <a:p>
              <a:pPr marR="0" lvl="0" defTabSz="914400" rtl="0" eaLnBrk="1" fontAlgn="auto" latinLnBrk="1" hangingPunct="1">
                <a:lnSpc>
                  <a:spcPct val="100000"/>
                </a:lnSpc>
                <a:spcAft>
                  <a:spcPts val="0"/>
                </a:spcAft>
                <a:buClrTx/>
                <a:buSzTx/>
                <a:tabLst/>
                <a:defRPr/>
              </a:pPr>
              <a:r>
                <a:rPr kumimoji="0" lang="ko-KR" altLang="en-US" sz="1200" b="0" i="0" u="none" strike="noStrike" kern="1200" cap="none" spc="0" normalizeH="0" baseline="0" noProof="0" dirty="0" smtClean="0">
                  <a:ln>
                    <a:noFill/>
                  </a:ln>
                  <a:solidFill>
                    <a:schemeClr val="tx1"/>
                  </a:solidFill>
                  <a:effectLst/>
                  <a:uLnTx/>
                  <a:uFillTx/>
                  <a:latin typeface="+mn-lt"/>
                  <a:ea typeface="+mn-ea"/>
                  <a:cs typeface="+mn-cs"/>
                </a:rPr>
                <a:t>전쟁 중 미국은 연합국의 군수물자 공급을 담당하게 되었고</a:t>
              </a:r>
              <a:r>
                <a:rPr kumimoji="0" lang="en-US" altLang="ko-KR" sz="1200" b="0" i="0" u="none" strike="noStrike" kern="1200" cap="none" spc="0" normalizeH="0" baseline="0" noProof="0" dirty="0" smtClean="0">
                  <a:ln>
                    <a:noFill/>
                  </a:ln>
                  <a:solidFill>
                    <a:schemeClr val="tx1"/>
                  </a:solidFill>
                  <a:effectLst/>
                  <a:uLnTx/>
                  <a:uFillTx/>
                  <a:latin typeface="+mn-lt"/>
                  <a:ea typeface="+mn-ea"/>
                  <a:cs typeface="+mn-cs"/>
                </a:rPr>
                <a:t>, </a:t>
              </a:r>
              <a:r>
                <a:rPr kumimoji="0" lang="ko-KR" altLang="en-US" sz="1200" b="0" i="0" u="none" strike="noStrike" kern="1200" cap="none" spc="0" normalizeH="0" baseline="0" noProof="0" dirty="0" smtClean="0">
                  <a:ln>
                    <a:noFill/>
                  </a:ln>
                  <a:solidFill>
                    <a:schemeClr val="tx1"/>
                  </a:solidFill>
                  <a:effectLst/>
                  <a:uLnTx/>
                  <a:uFillTx/>
                  <a:latin typeface="+mn-lt"/>
                  <a:ea typeface="+mn-ea"/>
                  <a:cs typeface="+mn-cs"/>
                </a:rPr>
                <a:t>민간기업은 전쟁을 위한 군수산업으로 전환되어 급속한 생산의 증가가 이루어지고 경제는 대규모로 팽창하였다</a:t>
              </a:r>
              <a:r>
                <a:rPr kumimoji="0" lang="en-US" altLang="ko-KR" sz="1200" b="0" i="0" u="none" strike="noStrike" kern="1200" cap="none" spc="0" normalizeH="0" baseline="0" noProof="0" dirty="0" smtClean="0">
                  <a:ln>
                    <a:noFill/>
                  </a:ln>
                  <a:solidFill>
                    <a:schemeClr val="tx1"/>
                  </a:solidFill>
                  <a:effectLst/>
                  <a:uLnTx/>
                  <a:uFillTx/>
                  <a:latin typeface="+mn-lt"/>
                  <a:ea typeface="+mn-ea"/>
                  <a:cs typeface="+mn-cs"/>
                </a:rPr>
                <a:t>. </a:t>
              </a:r>
              <a:r>
                <a:rPr kumimoji="0" lang="ko-KR" altLang="en-US" sz="1200" b="0" i="0" u="none" strike="noStrike" kern="1200" cap="none" spc="0" normalizeH="0" baseline="0" noProof="0" dirty="0" smtClean="0">
                  <a:ln>
                    <a:noFill/>
                  </a:ln>
                  <a:solidFill>
                    <a:schemeClr val="tx1"/>
                  </a:solidFill>
                  <a:effectLst/>
                  <a:uLnTx/>
                  <a:uFillTx/>
                  <a:latin typeface="+mn-lt"/>
                  <a:ea typeface="+mn-ea"/>
                  <a:cs typeface="+mn-cs"/>
                </a:rPr>
                <a:t>제</a:t>
              </a:r>
              <a:r>
                <a:rPr kumimoji="0" lang="en-US" altLang="ko-KR" sz="1200" b="0" i="0" u="none" strike="noStrike" kern="1200" cap="none" spc="0" normalizeH="0" baseline="0" noProof="0" dirty="0" smtClean="0">
                  <a:ln>
                    <a:noFill/>
                  </a:ln>
                  <a:solidFill>
                    <a:schemeClr val="tx1"/>
                  </a:solidFill>
                  <a:effectLst/>
                  <a:uLnTx/>
                  <a:uFillTx/>
                  <a:latin typeface="+mn-lt"/>
                  <a:ea typeface="+mn-ea"/>
                  <a:cs typeface="+mn-cs"/>
                </a:rPr>
                <a:t>2</a:t>
              </a:r>
              <a:r>
                <a:rPr kumimoji="0" lang="ko-KR" altLang="en-US" sz="1200" b="0" i="0" u="none" strike="noStrike" kern="1200" cap="none" spc="0" normalizeH="0" baseline="0" noProof="0" dirty="0" smtClean="0">
                  <a:ln>
                    <a:noFill/>
                  </a:ln>
                  <a:solidFill>
                    <a:schemeClr val="tx1"/>
                  </a:solidFill>
                  <a:effectLst/>
                  <a:uLnTx/>
                  <a:uFillTx/>
                  <a:latin typeface="+mn-lt"/>
                  <a:ea typeface="+mn-ea"/>
                  <a:cs typeface="+mn-cs"/>
                </a:rPr>
                <a:t>차 세계대전이 연합국의 승리로 끝날 즈음</a:t>
              </a:r>
              <a:r>
                <a:rPr kumimoji="0" lang="en-US" altLang="ko-KR" sz="1200" b="0" i="0" u="none" strike="noStrike" kern="1200" cap="none" spc="0" normalizeH="0" baseline="0" noProof="0" dirty="0" smtClean="0">
                  <a:ln>
                    <a:noFill/>
                  </a:ln>
                  <a:solidFill>
                    <a:schemeClr val="tx1"/>
                  </a:solidFill>
                  <a:effectLst/>
                  <a:uLnTx/>
                  <a:uFillTx/>
                  <a:latin typeface="+mn-lt"/>
                  <a:ea typeface="+mn-ea"/>
                  <a:cs typeface="+mn-cs"/>
                </a:rPr>
                <a:t>, </a:t>
              </a:r>
              <a:r>
                <a:rPr kumimoji="0" lang="ko-KR" altLang="en-US" sz="1200" b="0" i="0" u="none" strike="noStrike" kern="1200" cap="none" spc="0" normalizeH="0" baseline="0" noProof="0" dirty="0" smtClean="0">
                  <a:ln>
                    <a:noFill/>
                  </a:ln>
                  <a:solidFill>
                    <a:schemeClr val="tx1"/>
                  </a:solidFill>
                  <a:effectLst/>
                  <a:uLnTx/>
                  <a:uFillTx/>
                  <a:latin typeface="+mn-lt"/>
                  <a:ea typeface="+mn-ea"/>
                  <a:cs typeface="+mn-cs"/>
                </a:rPr>
                <a:t>미국은 </a:t>
              </a:r>
              <a:r>
                <a:rPr kumimoji="0" lang="en-US" altLang="ko-KR" sz="1200" b="0" i="0" u="none" strike="noStrike" kern="1200" cap="none" spc="0" normalizeH="0" baseline="0" noProof="0" dirty="0" smtClean="0">
                  <a:ln>
                    <a:noFill/>
                  </a:ln>
                  <a:solidFill>
                    <a:schemeClr val="tx1"/>
                  </a:solidFill>
                  <a:effectLst/>
                  <a:uLnTx/>
                  <a:uFillTx/>
                  <a:latin typeface="+mn-lt"/>
                  <a:ea typeface="+mn-ea"/>
                  <a:cs typeface="+mn-cs"/>
                </a:rPr>
                <a:t>1945</a:t>
              </a:r>
              <a:r>
                <a:rPr kumimoji="0" lang="ko-KR" altLang="en-US" sz="1200" b="0" i="0" u="none" strike="noStrike" kern="1200" cap="none" spc="0" normalizeH="0" baseline="0" noProof="0" dirty="0" smtClean="0">
                  <a:ln>
                    <a:noFill/>
                  </a:ln>
                  <a:solidFill>
                    <a:schemeClr val="tx1"/>
                  </a:solidFill>
                  <a:effectLst/>
                  <a:uLnTx/>
                  <a:uFillTx/>
                  <a:latin typeface="+mn-lt"/>
                  <a:ea typeface="+mn-ea"/>
                  <a:cs typeface="+mn-cs"/>
                </a:rPr>
                <a:t>년 </a:t>
              </a:r>
              <a:r>
                <a:rPr kumimoji="0" lang="en-US" altLang="ko-KR" sz="1200" b="0" i="0" u="none" strike="noStrike" kern="1200" cap="none" spc="0" normalizeH="0" baseline="0" noProof="0" dirty="0" smtClean="0">
                  <a:ln>
                    <a:noFill/>
                  </a:ln>
                  <a:solidFill>
                    <a:schemeClr val="tx1"/>
                  </a:solidFill>
                  <a:effectLst/>
                  <a:uLnTx/>
                  <a:uFillTx/>
                  <a:latin typeface="+mn-lt"/>
                  <a:ea typeface="+mn-ea"/>
                  <a:cs typeface="+mn-cs"/>
                </a:rPr>
                <a:t>50</a:t>
              </a:r>
              <a:r>
                <a:rPr kumimoji="0" lang="ko-KR" altLang="en-US" sz="1200" b="0" i="0" u="none" strike="noStrike" kern="1200" cap="none" spc="0" normalizeH="0" baseline="0" noProof="0" dirty="0" smtClean="0">
                  <a:ln>
                    <a:noFill/>
                  </a:ln>
                  <a:solidFill>
                    <a:schemeClr val="tx1"/>
                  </a:solidFill>
                  <a:effectLst/>
                  <a:uLnTx/>
                  <a:uFillTx/>
                  <a:latin typeface="+mn-lt"/>
                  <a:ea typeface="+mn-ea"/>
                  <a:cs typeface="+mn-cs"/>
                </a:rPr>
                <a:t>개 연합국 대표들을 샌프란시스코에 초청하여 국제연합헌장에 서명하도록 함으로써 국제정치</a:t>
              </a:r>
              <a:r>
                <a:rPr kumimoji="0" lang="en-US" altLang="ko-KR" sz="1200" b="0" i="0" u="none" strike="noStrike" kern="1200" cap="none" spc="0" normalizeH="0" baseline="0" noProof="0" dirty="0" smtClean="0">
                  <a:ln>
                    <a:noFill/>
                  </a:ln>
                  <a:solidFill>
                    <a:schemeClr val="tx1"/>
                  </a:solidFill>
                  <a:effectLst/>
                  <a:uLnTx/>
                  <a:uFillTx/>
                  <a:latin typeface="+mn-lt"/>
                  <a:ea typeface="+mn-ea"/>
                  <a:cs typeface="+mn-cs"/>
                </a:rPr>
                <a:t>, </a:t>
              </a:r>
              <a:r>
                <a:rPr kumimoji="0" lang="ko-KR" altLang="en-US" sz="1200" b="0" i="0" u="none" strike="noStrike" kern="1200" cap="none" spc="0" normalizeH="0" baseline="0" noProof="0" dirty="0" smtClean="0">
                  <a:ln>
                    <a:noFill/>
                  </a:ln>
                  <a:solidFill>
                    <a:schemeClr val="tx1"/>
                  </a:solidFill>
                  <a:effectLst/>
                  <a:uLnTx/>
                  <a:uFillTx/>
                  <a:latin typeface="+mn-lt"/>
                  <a:ea typeface="+mn-ea"/>
                  <a:cs typeface="+mn-cs"/>
                </a:rPr>
                <a:t>경제에서의 주축을 담당하는 국제주의의 길로 나아가면서 세계질서를 주도하게 되었다</a:t>
              </a:r>
              <a:r>
                <a:rPr kumimoji="0" lang="en-US" altLang="ko-KR" sz="1200" b="0" i="0" u="none" strike="noStrike" kern="1200" cap="none" spc="0" normalizeH="0" baseline="0" noProof="0" dirty="0" smtClean="0">
                  <a:ln>
                    <a:noFill/>
                  </a:ln>
                  <a:solidFill>
                    <a:schemeClr val="tx1"/>
                  </a:solidFill>
                  <a:effectLst/>
                  <a:uLnTx/>
                  <a:uFillTx/>
                  <a:latin typeface="+mn-lt"/>
                  <a:ea typeface="+mn-ea"/>
                  <a:cs typeface="+mn-cs"/>
                </a:rPr>
                <a:t>.</a:t>
              </a:r>
              <a:r>
                <a:rPr kumimoji="0" lang="ko-KR" altLang="en-US" sz="1500" b="0" i="0" u="none" strike="noStrike" kern="1200" cap="none" spc="0" normalizeH="0" baseline="0" noProof="0" dirty="0" smtClean="0">
                  <a:ln>
                    <a:noFill/>
                  </a:ln>
                  <a:solidFill>
                    <a:schemeClr val="tx1"/>
                  </a:solidFill>
                  <a:effectLst/>
                  <a:uLnTx/>
                  <a:uFillTx/>
                  <a:latin typeface="+mn-lt"/>
                  <a:ea typeface="+mn-ea"/>
                  <a:cs typeface="+mn-cs"/>
                </a:rPr>
                <a:t/>
              </a:r>
              <a:br>
                <a:rPr kumimoji="0" lang="ko-KR" altLang="en-US" sz="1500" b="0" i="0" u="none" strike="noStrike" kern="1200" cap="none" spc="0" normalizeH="0" baseline="0" noProof="0" dirty="0" smtClean="0">
                  <a:ln>
                    <a:noFill/>
                  </a:ln>
                  <a:solidFill>
                    <a:schemeClr val="tx1"/>
                  </a:solidFill>
                  <a:effectLst/>
                  <a:uLnTx/>
                  <a:uFillTx/>
                  <a:latin typeface="+mn-lt"/>
                  <a:ea typeface="+mn-ea"/>
                  <a:cs typeface="+mn-cs"/>
                </a:rPr>
              </a:br>
              <a:endParaRPr kumimoji="0" lang="ko-KR" altLang="en-US" sz="15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위로 굽은 화살표 11"/>
            <p:cNvSpPr/>
            <p:nvPr/>
          </p:nvSpPr>
          <p:spPr>
            <a:xfrm rot="5400000">
              <a:off x="2036676" y="2528900"/>
              <a:ext cx="2448272" cy="295232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3" name="그룹 12"/>
          <p:cNvGrpSpPr/>
          <p:nvPr/>
        </p:nvGrpSpPr>
        <p:grpSpPr>
          <a:xfrm>
            <a:off x="5076056" y="1628800"/>
            <a:ext cx="3744416" cy="3999929"/>
            <a:chOff x="5673080" y="836712"/>
            <a:chExt cx="3744416" cy="3999929"/>
          </a:xfrm>
        </p:grpSpPr>
        <p:sp>
          <p:nvSpPr>
            <p:cNvPr id="14" name="TextBox 13"/>
            <p:cNvSpPr txBox="1"/>
            <p:nvPr/>
          </p:nvSpPr>
          <p:spPr>
            <a:xfrm>
              <a:off x="5745088" y="4221088"/>
              <a:ext cx="3384376" cy="615553"/>
            </a:xfrm>
            <a:prstGeom prst="rect">
              <a:avLst/>
            </a:prstGeom>
            <a:solidFill>
              <a:schemeClr val="bg1">
                <a:alpha val="80000"/>
              </a:schemeClr>
            </a:solidFill>
          </p:spPr>
          <p:txBody>
            <a:bodyPr wrap="square" rtlCol="0">
              <a:spAutoFit/>
            </a:bodyPr>
            <a:lstStyle/>
            <a:p>
              <a:pPr algn="ctr"/>
              <a:r>
                <a:rPr lang="ko-KR" altLang="en-US" sz="1700" dirty="0" smtClean="0"/>
                <a:t>이로 인한 과잉생산과 </a:t>
              </a:r>
              <a:endParaRPr lang="en-US" altLang="ko-KR" sz="1700" dirty="0" smtClean="0"/>
            </a:p>
            <a:p>
              <a:pPr algn="ctr"/>
              <a:r>
                <a:rPr lang="ko-KR" altLang="en-US" sz="1700" dirty="0" smtClean="0"/>
                <a:t>주가의 거품 잇따른 경제 공황</a:t>
              </a:r>
              <a:endParaRPr lang="ko-KR" altLang="en-US" sz="1700" dirty="0"/>
            </a:p>
          </p:txBody>
        </p:sp>
        <p:pic>
          <p:nvPicPr>
            <p:cNvPr id="15" name="그림 14" descr="2015-09-26 03;45;15.jpg"/>
            <p:cNvPicPr>
              <a:picLocks noChangeAspect="1"/>
            </p:cNvPicPr>
            <p:nvPr/>
          </p:nvPicPr>
          <p:blipFill>
            <a:blip r:embed="rId3" cstate="print"/>
            <a:stretch>
              <a:fillRect/>
            </a:stretch>
          </p:blipFill>
          <p:spPr>
            <a:xfrm>
              <a:off x="5673080" y="836712"/>
              <a:ext cx="3744416" cy="2772583"/>
            </a:xfrm>
            <a:prstGeom prst="rect">
              <a:avLst/>
            </a:prstGeom>
          </p:spPr>
        </p:pic>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 東久邇宮（ひがしくにのみや） 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ja-JP" altLang="en-US" sz="3200" dirty="0" smtClean="0"/>
              <a:t>東久邇宮 </a:t>
            </a:r>
            <a:r>
              <a:rPr lang="ko-KR" altLang="en-US" sz="3200" dirty="0" smtClean="0"/>
              <a:t>내각이 수행했던 일들</a:t>
            </a:r>
            <a:endParaRPr lang="ko-KR" altLang="en-US" sz="3000" dirty="0"/>
          </a:p>
        </p:txBody>
      </p:sp>
      <p:sp>
        <p:nvSpPr>
          <p:cNvPr id="11" name="내용 개체 틀 2"/>
          <p:cNvSpPr>
            <a:spLocks noGrp="1"/>
          </p:cNvSpPr>
          <p:nvPr>
            <p:ph idx="1"/>
          </p:nvPr>
        </p:nvSpPr>
        <p:spPr>
          <a:xfrm>
            <a:off x="611560" y="1988840"/>
            <a:ext cx="8229600" cy="4525963"/>
          </a:xfrm>
        </p:spPr>
        <p:txBody>
          <a:bodyPr>
            <a:normAutofit/>
          </a:bodyPr>
          <a:lstStyle/>
          <a:p>
            <a:r>
              <a:rPr lang="ko-KR" altLang="en-US" dirty="0" smtClean="0"/>
              <a:t>군의 무장 해제</a:t>
            </a:r>
            <a:endParaRPr lang="en-US" altLang="ko-KR" dirty="0" smtClean="0"/>
          </a:p>
          <a:p>
            <a:endParaRPr lang="ko-KR" altLang="en-US" dirty="0" smtClean="0"/>
          </a:p>
          <a:p>
            <a:r>
              <a:rPr lang="ko-KR" altLang="en-US" dirty="0" smtClean="0"/>
              <a:t>연합국 군의 진주</a:t>
            </a:r>
            <a:r>
              <a:rPr lang="en-US" altLang="ko-KR" dirty="0" smtClean="0"/>
              <a:t>(</a:t>
            </a:r>
            <a:r>
              <a:rPr lang="ko-KR" altLang="en-US" dirty="0" smtClean="0"/>
              <a:t>타국의 영토에 진군하여 그곳에 머묾</a:t>
            </a:r>
            <a:r>
              <a:rPr lang="en-US" altLang="ko-KR" dirty="0" smtClean="0"/>
              <a:t>)</a:t>
            </a:r>
          </a:p>
          <a:p>
            <a:pPr>
              <a:buNone/>
            </a:pPr>
            <a:endParaRPr lang="en-US" altLang="ko-KR" dirty="0" smtClean="0"/>
          </a:p>
          <a:p>
            <a:r>
              <a:rPr lang="ko-KR" altLang="en-US" dirty="0" smtClean="0"/>
              <a:t>항복 문서에 도장</a:t>
            </a:r>
            <a:endParaRPr lang="ko-KR" alt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 東久邇宮（ひがしくにのみや） 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ko-KR" altLang="en-US" sz="3200" dirty="0" smtClean="0"/>
              <a:t>군의 무장해제</a:t>
            </a:r>
            <a:endParaRPr lang="ko-KR" altLang="en-US" sz="3000" dirty="0"/>
          </a:p>
        </p:txBody>
      </p:sp>
      <p:pic>
        <p:nvPicPr>
          <p:cNvPr id="11" name="내용 개체 틀 3" descr="surrender3.jpg"/>
          <p:cNvPicPr>
            <a:picLocks noGrp="1" noChangeAspect="1"/>
          </p:cNvPicPr>
          <p:nvPr>
            <p:ph idx="1"/>
          </p:nvPr>
        </p:nvPicPr>
        <p:blipFill>
          <a:blip r:embed="rId3" cstate="print"/>
          <a:stretch>
            <a:fillRect/>
          </a:stretch>
        </p:blipFill>
        <p:spPr>
          <a:xfrm>
            <a:off x="1331640" y="1844824"/>
            <a:ext cx="6572296" cy="4694497"/>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 東久邇宮（ひがしくにのみや） 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ko-KR" altLang="en-US" sz="3200" dirty="0" smtClean="0"/>
              <a:t>연합국 군의 진주</a:t>
            </a:r>
            <a:endParaRPr lang="ko-KR" altLang="en-US" sz="3000" dirty="0"/>
          </a:p>
        </p:txBody>
      </p:sp>
      <p:pic>
        <p:nvPicPr>
          <p:cNvPr id="11" name="내용 개체 틀 3" descr="98A8D878D918CR8F898AFA90i9293907D.jpg"/>
          <p:cNvPicPr>
            <a:picLocks noGrp="1" noChangeAspect="1"/>
          </p:cNvPicPr>
          <p:nvPr>
            <p:ph idx="1"/>
          </p:nvPr>
        </p:nvPicPr>
        <p:blipFill>
          <a:blip r:embed="rId2" cstate="print"/>
          <a:stretch>
            <a:fillRect/>
          </a:stretch>
        </p:blipFill>
        <p:spPr>
          <a:xfrm>
            <a:off x="1403648" y="1916832"/>
            <a:ext cx="6607422" cy="4525963"/>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 東久邇宮（ひがしくにのみや） 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ko-KR" altLang="en-US" sz="3200" dirty="0" smtClean="0"/>
              <a:t>항복 문서에 도장</a:t>
            </a:r>
            <a:endParaRPr lang="ko-KR" altLang="en-US" sz="3000" dirty="0"/>
          </a:p>
        </p:txBody>
      </p:sp>
      <p:pic>
        <p:nvPicPr>
          <p:cNvPr id="10" name="내용 개체 틀 3" descr="Shigemitsu-signs-surrender.jpg"/>
          <p:cNvPicPr>
            <a:picLocks noChangeAspect="1"/>
          </p:cNvPicPr>
          <p:nvPr/>
        </p:nvPicPr>
        <p:blipFill>
          <a:blip r:embed="rId2" cstate="print"/>
          <a:stretch>
            <a:fillRect/>
          </a:stretch>
        </p:blipFill>
        <p:spPr>
          <a:xfrm>
            <a:off x="1835696" y="1916832"/>
            <a:ext cx="5647913" cy="4525963"/>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 東久邇宮（ひがしくにのみや） 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ja-JP" altLang="en-US" sz="3200" dirty="0" smtClean="0"/>
              <a:t>東久邇宮 </a:t>
            </a:r>
            <a:r>
              <a:rPr lang="ko-KR" altLang="en-US" sz="3200" dirty="0" smtClean="0"/>
              <a:t>내각이 주저했던 일</a:t>
            </a:r>
            <a:endParaRPr lang="ko-KR" altLang="en-US" sz="3000" dirty="0"/>
          </a:p>
        </p:txBody>
      </p:sp>
      <p:sp>
        <p:nvSpPr>
          <p:cNvPr id="13" name="내용 개체 틀 2"/>
          <p:cNvSpPr>
            <a:spLocks noGrp="1"/>
          </p:cNvSpPr>
          <p:nvPr>
            <p:ph idx="1"/>
          </p:nvPr>
        </p:nvSpPr>
        <p:spPr>
          <a:xfrm>
            <a:off x="539552" y="2060848"/>
            <a:ext cx="8229600" cy="4525963"/>
          </a:xfrm>
        </p:spPr>
        <p:txBody>
          <a:bodyPr/>
          <a:lstStyle/>
          <a:p>
            <a:r>
              <a:rPr lang="en-US" altLang="ko-KR" dirty="0" smtClean="0"/>
              <a:t>GHQ</a:t>
            </a:r>
            <a:r>
              <a:rPr lang="ko-KR" altLang="en-US" dirty="0" smtClean="0"/>
              <a:t>에서 </a:t>
            </a:r>
            <a:r>
              <a:rPr lang="en-US" altLang="ko-KR" dirty="0" smtClean="0"/>
              <a:t>1945</a:t>
            </a:r>
            <a:r>
              <a:rPr lang="ko-KR" altLang="en-US" dirty="0" smtClean="0"/>
              <a:t>년</a:t>
            </a:r>
            <a:r>
              <a:rPr lang="en-US" altLang="ko-KR" dirty="0" smtClean="0"/>
              <a:t>(</a:t>
            </a:r>
            <a:r>
              <a:rPr lang="ko-KR" altLang="en-US" dirty="0" smtClean="0"/>
              <a:t>쇼와 </a:t>
            </a:r>
            <a:r>
              <a:rPr lang="en-US" altLang="ko-KR" dirty="0" smtClean="0"/>
              <a:t>20</a:t>
            </a:r>
            <a:r>
              <a:rPr lang="ko-KR" altLang="en-US" dirty="0" smtClean="0"/>
              <a:t>년</a:t>
            </a:r>
            <a:r>
              <a:rPr lang="en-US" altLang="ko-KR" dirty="0" smtClean="0"/>
              <a:t>) 10</a:t>
            </a:r>
            <a:r>
              <a:rPr lang="ko-KR" altLang="en-US" dirty="0" smtClean="0"/>
              <a:t>월 </a:t>
            </a:r>
            <a:r>
              <a:rPr lang="en-US" altLang="ko-KR" dirty="0" smtClean="0"/>
              <a:t>4</a:t>
            </a:r>
            <a:r>
              <a:rPr lang="ko-KR" altLang="en-US" dirty="0" smtClean="0"/>
              <a:t>일에 전달한 이른바</a:t>
            </a:r>
            <a:r>
              <a:rPr lang="en-US" altLang="ko-KR" dirty="0" smtClean="0"/>
              <a:t>"</a:t>
            </a:r>
            <a:r>
              <a:rPr lang="ko-KR" altLang="en-US" dirty="0" smtClean="0"/>
              <a:t>자유의 지령</a:t>
            </a:r>
            <a:r>
              <a:rPr lang="en-US" altLang="ko-KR" dirty="0" smtClean="0"/>
              <a:t>" (</a:t>
            </a:r>
            <a:r>
              <a:rPr lang="ko-KR" altLang="en-US" dirty="0" smtClean="0"/>
              <a:t>인권 지령이라고도 불리어짐</a:t>
            </a:r>
            <a:r>
              <a:rPr lang="en-US" altLang="ko-KR" dirty="0" smtClean="0"/>
              <a:t>. "</a:t>
            </a:r>
            <a:r>
              <a:rPr lang="ko-KR" altLang="en-US" dirty="0" smtClean="0"/>
              <a:t>정치적</a:t>
            </a:r>
            <a:r>
              <a:rPr lang="en-US" altLang="ko-KR" dirty="0" smtClean="0"/>
              <a:t>, </a:t>
            </a:r>
            <a:r>
              <a:rPr lang="ko-KR" altLang="en-US" dirty="0" smtClean="0"/>
              <a:t>공민적 및 종교적 자유에 대한 제한 철폐에 관한 각서</a:t>
            </a:r>
            <a:r>
              <a:rPr lang="en-US" altLang="ko-KR" dirty="0" smtClean="0"/>
              <a:t>" )</a:t>
            </a:r>
          </a:p>
          <a:p>
            <a:endParaRPr lang="en-US" altLang="ko-KR" dirty="0" smtClean="0"/>
          </a:p>
          <a:p>
            <a:r>
              <a:rPr lang="ko-KR" altLang="en-US" dirty="0" smtClean="0"/>
              <a:t>국내 공산 활동이 다시 활발해지는 혁명이 일어나는 것을 우려하고 지령의 실행을 주저 내각 총사퇴에 이르렀다</a:t>
            </a:r>
            <a:r>
              <a:rPr lang="en-US" altLang="ko-KR" dirty="0" smtClean="0"/>
              <a:t>.</a:t>
            </a:r>
          </a:p>
          <a:p>
            <a:endParaRPr lang="ko-KR" alt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幣原 喜重郎（しではら きじゅうろう） </a:t>
            </a:r>
            <a:r>
              <a:rPr lang="ko-KR" altLang="en-US" sz="1400" dirty="0" smtClean="0"/>
              <a:t>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ja-JP" altLang="en-US" sz="3200" dirty="0" smtClean="0"/>
              <a:t>幣原 喜重郎 </a:t>
            </a:r>
            <a:r>
              <a:rPr lang="ko-KR" altLang="en-US" sz="3200" dirty="0" smtClean="0"/>
              <a:t>내각</a:t>
            </a:r>
            <a:r>
              <a:rPr lang="en-US" altLang="ja-JP" sz="3200" dirty="0" smtClean="0"/>
              <a:t/>
            </a:r>
            <a:br>
              <a:rPr lang="en-US" altLang="ja-JP" sz="3200" dirty="0" smtClean="0"/>
            </a:br>
            <a:r>
              <a:rPr lang="ja-JP" altLang="en-US" sz="3200" dirty="0" smtClean="0"/>
              <a:t>（しではら きじゅうろう）</a:t>
            </a:r>
            <a:endParaRPr lang="ko-KR" altLang="en-US" sz="3000" dirty="0"/>
          </a:p>
        </p:txBody>
      </p:sp>
      <p:pic>
        <p:nvPicPr>
          <p:cNvPr id="10" name="내용 개체 틀 3" descr="Shidehara_cabibet.jpg"/>
          <p:cNvPicPr>
            <a:picLocks noGrp="1" noChangeAspect="1"/>
          </p:cNvPicPr>
          <p:nvPr>
            <p:ph idx="1"/>
          </p:nvPr>
        </p:nvPicPr>
        <p:blipFill>
          <a:blip r:embed="rId2" cstate="print"/>
          <a:stretch>
            <a:fillRect/>
          </a:stretch>
        </p:blipFill>
        <p:spPr>
          <a:xfrm>
            <a:off x="1115616" y="1844824"/>
            <a:ext cx="7286676" cy="475688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幣原 喜重郎（しではら きじゅうろう） </a:t>
            </a:r>
            <a:r>
              <a:rPr lang="ko-KR" altLang="en-US" sz="1400" dirty="0" smtClean="0"/>
              <a:t>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ja-JP" altLang="en-US" sz="3200" dirty="0" smtClean="0"/>
              <a:t>幣原 喜重郎 </a:t>
            </a:r>
            <a:r>
              <a:rPr lang="ko-KR" altLang="en-US" sz="3200" dirty="0" smtClean="0"/>
              <a:t>내각 때 일어났던 일들</a:t>
            </a:r>
            <a:endParaRPr lang="ko-KR" altLang="en-US" sz="3000" dirty="0"/>
          </a:p>
        </p:txBody>
      </p:sp>
      <p:sp>
        <p:nvSpPr>
          <p:cNvPr id="11" name="내용 개체 틀 2"/>
          <p:cNvSpPr>
            <a:spLocks noGrp="1"/>
          </p:cNvSpPr>
          <p:nvPr>
            <p:ph idx="1"/>
          </p:nvPr>
        </p:nvSpPr>
        <p:spPr>
          <a:xfrm>
            <a:off x="611560" y="1988840"/>
            <a:ext cx="8229600" cy="4525963"/>
          </a:xfrm>
        </p:spPr>
        <p:txBody>
          <a:bodyPr>
            <a:normAutofit/>
          </a:bodyPr>
          <a:lstStyle/>
          <a:p>
            <a:r>
              <a:rPr lang="ko-KR" altLang="en-US" dirty="0" smtClean="0"/>
              <a:t>부처개편</a:t>
            </a:r>
            <a:endParaRPr lang="en-US" altLang="ko-KR" dirty="0" smtClean="0"/>
          </a:p>
          <a:p>
            <a:endParaRPr lang="en-US" altLang="ko-KR" dirty="0" smtClean="0"/>
          </a:p>
          <a:p>
            <a:r>
              <a:rPr lang="en-US" altLang="ko-KR" dirty="0" smtClean="0"/>
              <a:t>5</a:t>
            </a:r>
            <a:r>
              <a:rPr lang="ko-KR" altLang="en-US" dirty="0" smtClean="0"/>
              <a:t>대 개혁</a:t>
            </a:r>
            <a:endParaRPr lang="en-US" altLang="ko-KR" dirty="0" smtClean="0"/>
          </a:p>
          <a:p>
            <a:pPr>
              <a:buNone/>
            </a:pPr>
            <a:endParaRPr lang="en-US" altLang="ko-KR" dirty="0" smtClean="0"/>
          </a:p>
          <a:p>
            <a:r>
              <a:rPr lang="ko-KR" altLang="en-US" dirty="0" smtClean="0"/>
              <a:t>衆議院解散 </a:t>
            </a:r>
            <a:r>
              <a:rPr lang="en-US" altLang="ko-KR" dirty="0" smtClean="0"/>
              <a:t>(</a:t>
            </a:r>
            <a:r>
              <a:rPr lang="ko-KR" altLang="en-US" dirty="0" smtClean="0"/>
              <a:t>중의원 해산</a:t>
            </a:r>
            <a:r>
              <a:rPr lang="en-US" altLang="ko-KR" dirty="0" smtClean="0"/>
              <a:t>)</a:t>
            </a:r>
          </a:p>
          <a:p>
            <a:endParaRPr lang="ko-KR" alt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幣原 喜重郎（しではら きじゅうろう） </a:t>
            </a:r>
            <a:r>
              <a:rPr lang="ko-KR" altLang="en-US" sz="1400" dirty="0" smtClean="0"/>
              <a:t>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ko-KR" altLang="en-US" sz="3200" dirty="0" smtClean="0"/>
              <a:t>부처개편</a:t>
            </a:r>
            <a:endParaRPr lang="ko-KR" altLang="en-US" sz="3000" dirty="0"/>
          </a:p>
        </p:txBody>
      </p:sp>
      <p:pic>
        <p:nvPicPr>
          <p:cNvPr id="11" name="내용 개체 틀 3" descr="Establishment_of_Second_Ministry_for_the_Demobilized.jpg"/>
          <p:cNvPicPr>
            <a:picLocks noGrp="1" noChangeAspect="1"/>
          </p:cNvPicPr>
          <p:nvPr>
            <p:ph idx="1"/>
          </p:nvPr>
        </p:nvPicPr>
        <p:blipFill>
          <a:blip r:embed="rId3" cstate="print"/>
          <a:stretch>
            <a:fillRect/>
          </a:stretch>
        </p:blipFill>
        <p:spPr>
          <a:xfrm>
            <a:off x="1979712" y="1988840"/>
            <a:ext cx="2003727" cy="4525963"/>
          </a:xfrm>
        </p:spPr>
      </p:pic>
      <p:sp>
        <p:nvSpPr>
          <p:cNvPr id="16" name="타원형 설명선 15"/>
          <p:cNvSpPr/>
          <p:nvPr/>
        </p:nvSpPr>
        <p:spPr>
          <a:xfrm>
            <a:off x="5076056" y="3645024"/>
            <a:ext cx="2808312" cy="1800200"/>
          </a:xfrm>
          <a:prstGeom prst="wedgeEllipseCallout">
            <a:avLst>
              <a:gd name="adj1" fmla="val -72218"/>
              <a:gd name="adj2" fmla="val 21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p:cNvSpPr txBox="1"/>
          <p:nvPr/>
        </p:nvSpPr>
        <p:spPr>
          <a:xfrm>
            <a:off x="5364088" y="3933056"/>
            <a:ext cx="2310248" cy="1200329"/>
          </a:xfrm>
          <a:prstGeom prst="rect">
            <a:avLst/>
          </a:prstGeom>
          <a:noFill/>
        </p:spPr>
        <p:txBody>
          <a:bodyPr wrap="none" rtlCol="0">
            <a:spAutoFit/>
          </a:bodyPr>
          <a:lstStyle/>
          <a:p>
            <a:pPr algn="ctr"/>
            <a:r>
              <a:rPr lang="ko-KR" altLang="en-US" sz="2400" dirty="0" err="1" smtClean="0"/>
              <a:t>해군성이</a:t>
            </a:r>
            <a:r>
              <a:rPr lang="ko-KR" altLang="en-US" sz="2400" dirty="0" smtClean="0"/>
              <a:t> </a:t>
            </a:r>
            <a:endParaRPr lang="en-US" altLang="ko-KR" sz="2400" dirty="0" smtClean="0"/>
          </a:p>
          <a:p>
            <a:pPr algn="ctr"/>
            <a:r>
              <a:rPr lang="ko-KR" altLang="en-US" sz="2400" dirty="0" smtClean="0"/>
              <a:t>제</a:t>
            </a:r>
            <a:r>
              <a:rPr lang="en-US" altLang="ko-KR" sz="2400" dirty="0" smtClean="0"/>
              <a:t>2</a:t>
            </a:r>
            <a:r>
              <a:rPr lang="ko-KR" altLang="en-US" sz="2400" dirty="0" smtClean="0"/>
              <a:t>복원성으로 </a:t>
            </a:r>
            <a:endParaRPr lang="en-US" altLang="ko-KR" sz="2400" dirty="0" smtClean="0"/>
          </a:p>
          <a:p>
            <a:pPr algn="ctr"/>
            <a:r>
              <a:rPr lang="ko-KR" altLang="en-US" sz="2400" dirty="0" smtClean="0"/>
              <a:t>바뀌는 모습</a:t>
            </a:r>
            <a:endParaRPr lang="ko-KR" altLang="en-US" sz="24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幣原 喜重郎（しではら きじゅうろう） </a:t>
            </a:r>
            <a:r>
              <a:rPr lang="ko-KR" altLang="en-US" sz="1400" dirty="0" smtClean="0"/>
              <a:t>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en-US" altLang="ko-KR" sz="3000" dirty="0" smtClean="0"/>
              <a:t>5</a:t>
            </a:r>
            <a:r>
              <a:rPr lang="ko-KR" altLang="en-US" sz="3000" dirty="0" smtClean="0"/>
              <a:t>대 개혁</a:t>
            </a:r>
            <a:endParaRPr lang="ko-KR" altLang="en-US" sz="3000" dirty="0"/>
          </a:p>
        </p:txBody>
      </p:sp>
      <p:sp>
        <p:nvSpPr>
          <p:cNvPr id="11" name="내용 개체 틀 2"/>
          <p:cNvSpPr>
            <a:spLocks noGrp="1"/>
          </p:cNvSpPr>
          <p:nvPr>
            <p:ph idx="1"/>
          </p:nvPr>
        </p:nvSpPr>
        <p:spPr>
          <a:xfrm>
            <a:off x="611560" y="4941168"/>
            <a:ext cx="8229600" cy="1584176"/>
          </a:xfrm>
        </p:spPr>
        <p:txBody>
          <a:bodyPr>
            <a:normAutofit/>
          </a:bodyPr>
          <a:lstStyle/>
          <a:p>
            <a:r>
              <a:rPr lang="ko-KR" altLang="en-US" dirty="0" smtClean="0"/>
              <a:t>맥아더 </a:t>
            </a:r>
            <a:r>
              <a:rPr lang="en-US" altLang="ko-KR" dirty="0" smtClean="0"/>
              <a:t>GHQ </a:t>
            </a:r>
            <a:r>
              <a:rPr lang="ko-KR" altLang="en-US" dirty="0" smtClean="0"/>
              <a:t>사령관에게 인사하러 온 </a:t>
            </a:r>
            <a:r>
              <a:rPr lang="en-US" altLang="ko-KR" dirty="0" smtClean="0"/>
              <a:t/>
            </a:r>
            <a:br>
              <a:rPr lang="en-US" altLang="ko-KR" dirty="0" smtClean="0"/>
            </a:br>
            <a:r>
              <a:rPr lang="ko-KR" altLang="en-US" dirty="0" err="1" smtClean="0"/>
              <a:t>시데하라는</a:t>
            </a:r>
            <a:r>
              <a:rPr lang="ko-KR" altLang="en-US" dirty="0" smtClean="0"/>
              <a:t> 맥아더에게 </a:t>
            </a:r>
            <a:r>
              <a:rPr lang="en-US" altLang="ko-KR" dirty="0" smtClean="0"/>
              <a:t>5</a:t>
            </a:r>
            <a:r>
              <a:rPr lang="ko-KR" altLang="en-US" dirty="0" smtClean="0"/>
              <a:t>대 개혁 할 것을</a:t>
            </a:r>
            <a:r>
              <a:rPr lang="en-US" altLang="ko-KR" dirty="0" smtClean="0"/>
              <a:t/>
            </a:r>
            <a:br>
              <a:rPr lang="en-US" altLang="ko-KR" dirty="0" smtClean="0"/>
            </a:br>
            <a:r>
              <a:rPr lang="ko-KR" altLang="en-US" dirty="0" smtClean="0"/>
              <a:t>지시 받는다</a:t>
            </a:r>
            <a:r>
              <a:rPr lang="en-US" altLang="ko-KR" dirty="0" smtClean="0"/>
              <a:t>.</a:t>
            </a:r>
          </a:p>
        </p:txBody>
      </p:sp>
      <p:pic>
        <p:nvPicPr>
          <p:cNvPr id="9" name="그림 8" descr="__________.jpg"/>
          <p:cNvPicPr>
            <a:picLocks noChangeAspect="1"/>
          </p:cNvPicPr>
          <p:nvPr/>
        </p:nvPicPr>
        <p:blipFill>
          <a:blip r:embed="rId2" cstate="print"/>
          <a:stretch>
            <a:fillRect/>
          </a:stretch>
        </p:blipFill>
        <p:spPr>
          <a:xfrm>
            <a:off x="1187624" y="1988840"/>
            <a:ext cx="2880320" cy="2880320"/>
          </a:xfrm>
          <a:prstGeom prst="rect">
            <a:avLst/>
          </a:prstGeom>
        </p:spPr>
      </p:pic>
      <p:pic>
        <p:nvPicPr>
          <p:cNvPr id="10" name="그림 9" descr="800px-Kijuro_shidehara.jpg"/>
          <p:cNvPicPr>
            <a:picLocks noChangeAspect="1"/>
          </p:cNvPicPr>
          <p:nvPr/>
        </p:nvPicPr>
        <p:blipFill>
          <a:blip r:embed="rId3" cstate="print"/>
          <a:stretch>
            <a:fillRect/>
          </a:stretch>
        </p:blipFill>
        <p:spPr>
          <a:xfrm>
            <a:off x="5364088" y="1916832"/>
            <a:ext cx="2392775" cy="2996951"/>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幣原 喜重郎（しではら きじゅうろう） </a:t>
            </a:r>
            <a:r>
              <a:rPr lang="ko-KR" altLang="en-US" sz="1400" dirty="0" smtClean="0"/>
              <a:t>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ja-JP" altLang="en-US" sz="3000" dirty="0" smtClean="0"/>
              <a:t>５</a:t>
            </a:r>
            <a:r>
              <a:rPr lang="ko-KR" altLang="en-US" sz="3000" dirty="0" smtClean="0"/>
              <a:t>대 개혁이란</a:t>
            </a:r>
            <a:r>
              <a:rPr lang="en-US" altLang="ko-KR" sz="3000" dirty="0" smtClean="0"/>
              <a:t>?</a:t>
            </a:r>
            <a:endParaRPr lang="ko-KR" altLang="en-US" sz="3000" dirty="0"/>
          </a:p>
        </p:txBody>
      </p:sp>
      <p:sp>
        <p:nvSpPr>
          <p:cNvPr id="11" name="내용 개체 틀 2"/>
          <p:cNvSpPr>
            <a:spLocks noGrp="1"/>
          </p:cNvSpPr>
          <p:nvPr>
            <p:ph idx="1"/>
          </p:nvPr>
        </p:nvSpPr>
        <p:spPr>
          <a:xfrm>
            <a:off x="611560" y="1988840"/>
            <a:ext cx="8229600" cy="4525963"/>
          </a:xfrm>
        </p:spPr>
        <p:txBody>
          <a:bodyPr>
            <a:normAutofit/>
          </a:bodyPr>
          <a:lstStyle/>
          <a:p>
            <a:r>
              <a:rPr lang="en-US" altLang="ko-KR" dirty="0" smtClean="0"/>
              <a:t>1. </a:t>
            </a:r>
            <a:r>
              <a:rPr lang="ko-KR" altLang="en-US" dirty="0" smtClean="0"/>
              <a:t>여성인권 신장</a:t>
            </a:r>
            <a:endParaRPr lang="en-US" altLang="ko-KR" dirty="0" smtClean="0"/>
          </a:p>
          <a:p>
            <a:r>
              <a:rPr lang="en-US" altLang="ko-KR" dirty="0" smtClean="0"/>
              <a:t>2. </a:t>
            </a:r>
            <a:r>
              <a:rPr lang="ko-KR" altLang="en-US" dirty="0" smtClean="0"/>
              <a:t>노동 조합의 결성</a:t>
            </a:r>
            <a:endParaRPr lang="en-US" altLang="ko-KR" dirty="0" smtClean="0"/>
          </a:p>
          <a:p>
            <a:r>
              <a:rPr lang="en-US" altLang="ko-KR" dirty="0" smtClean="0"/>
              <a:t>3. </a:t>
            </a:r>
            <a:r>
              <a:rPr lang="ko-KR" altLang="en-US" dirty="0" smtClean="0"/>
              <a:t>교육의 민주화</a:t>
            </a:r>
            <a:endParaRPr lang="en-US" altLang="ko-KR" dirty="0" smtClean="0"/>
          </a:p>
          <a:p>
            <a:r>
              <a:rPr lang="en-US" altLang="ko-KR" dirty="0" smtClean="0"/>
              <a:t>4. </a:t>
            </a:r>
            <a:r>
              <a:rPr lang="ko-KR" altLang="en-US" dirty="0" smtClean="0"/>
              <a:t>압제적인 여러 제도의 철폐</a:t>
            </a:r>
            <a:r>
              <a:rPr lang="en-US" altLang="ko-KR" dirty="0" smtClean="0"/>
              <a:t/>
            </a:r>
            <a:br>
              <a:rPr lang="en-US" altLang="ko-KR" dirty="0" smtClean="0"/>
            </a:br>
            <a:r>
              <a:rPr lang="en-US" altLang="ko-KR" dirty="0" smtClean="0"/>
              <a:t>	(</a:t>
            </a:r>
            <a:r>
              <a:rPr lang="ko-KR" altLang="en-US" dirty="0" smtClean="0"/>
              <a:t>비밀 경찰의 폐지</a:t>
            </a:r>
            <a:r>
              <a:rPr lang="en-US" altLang="ko-KR" dirty="0" smtClean="0"/>
              <a:t>)</a:t>
            </a:r>
          </a:p>
          <a:p>
            <a:r>
              <a:rPr lang="en-US" altLang="ko-KR" dirty="0" smtClean="0"/>
              <a:t>5. </a:t>
            </a:r>
            <a:r>
              <a:rPr lang="ko-KR" altLang="en-US" dirty="0" smtClean="0"/>
              <a:t>경제의 민주화</a:t>
            </a:r>
            <a:endParaRPr lang="ko-KR"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ko-KR" altLang="en-US" sz="1600" dirty="0" smtClean="0">
                <a:latin typeface="HY중고딕" pitchFamily="18" charset="-127"/>
                <a:ea typeface="HY중고딕" pitchFamily="18" charset="-127"/>
              </a:rPr>
              <a:t>일본의 패전과 미군정 통치</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76999"/>
          </a:xfrm>
          <a:prstGeom prst="rect">
            <a:avLst/>
          </a:prstGeom>
          <a:noFill/>
        </p:spPr>
        <p:txBody>
          <a:bodyPr wrap="square" rtlCol="0">
            <a:spAutoFit/>
          </a:bodyPr>
          <a:lstStyle/>
          <a:p>
            <a:pPr lvl="0"/>
            <a:r>
              <a:rPr lang="en-US" altLang="ko-KR" sz="1200" dirty="0" smtClean="0"/>
              <a:t>2</a:t>
            </a:r>
            <a:r>
              <a:rPr lang="ko-KR" altLang="en-US" sz="1200" dirty="0" smtClean="0"/>
              <a:t>차 세계 대전의 원인과 경과</a:t>
            </a:r>
            <a:endParaRPr lang="ko-KR" altLang="en-US" sz="12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 name="그룹 24"/>
          <p:cNvGrpSpPr/>
          <p:nvPr/>
        </p:nvGrpSpPr>
        <p:grpSpPr>
          <a:xfrm>
            <a:off x="1259632" y="1124744"/>
            <a:ext cx="7165104" cy="703726"/>
            <a:chOff x="720000" y="332656"/>
            <a:chExt cx="8064776" cy="792088"/>
          </a:xfrm>
        </p:grpSpPr>
        <p:pic>
          <p:nvPicPr>
            <p:cNvPr id="26" name="그림 25" descr="2015-09-26 03;46;50.jpg"/>
            <p:cNvPicPr>
              <a:picLocks noChangeAspect="1"/>
            </p:cNvPicPr>
            <p:nvPr/>
          </p:nvPicPr>
          <p:blipFill>
            <a:blip r:embed="rId2" cstate="print"/>
            <a:stretch>
              <a:fillRect/>
            </a:stretch>
          </p:blipFill>
          <p:spPr>
            <a:xfrm>
              <a:off x="720000" y="360000"/>
              <a:ext cx="762000" cy="762000"/>
            </a:xfrm>
            <a:prstGeom prst="rect">
              <a:avLst/>
            </a:prstGeom>
          </p:spPr>
        </p:pic>
        <p:sp>
          <p:nvSpPr>
            <p:cNvPr id="27" name="직사각형 26"/>
            <p:cNvSpPr/>
            <p:nvPr/>
          </p:nvSpPr>
          <p:spPr>
            <a:xfrm>
              <a:off x="1800000" y="332656"/>
              <a:ext cx="6984776" cy="792088"/>
            </a:xfrm>
            <a:prstGeom prst="rect">
              <a:avLst/>
            </a:prstGeom>
            <a:solidFill>
              <a:schemeClr val="bg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chemeClr val="tx1"/>
                  </a:solidFill>
                </a:rPr>
                <a:t>“</a:t>
              </a:r>
              <a:r>
                <a:rPr lang="ko-KR" altLang="en-US" dirty="0" smtClean="0">
                  <a:solidFill>
                    <a:schemeClr val="tx1"/>
                  </a:solidFill>
                </a:rPr>
                <a:t>회사가 커지려면 주주들이 주식을 많이 사줘야 함</a:t>
              </a:r>
              <a:r>
                <a:rPr lang="en-US" altLang="ko-KR" dirty="0" smtClean="0">
                  <a:solidFill>
                    <a:schemeClr val="tx1"/>
                  </a:solidFill>
                </a:rPr>
                <a:t>”</a:t>
              </a:r>
              <a:endParaRPr lang="ko-KR" altLang="en-US" dirty="0">
                <a:solidFill>
                  <a:schemeClr val="tx1"/>
                </a:solidFill>
              </a:endParaRPr>
            </a:p>
          </p:txBody>
        </p:sp>
      </p:grpSp>
      <p:grpSp>
        <p:nvGrpSpPr>
          <p:cNvPr id="3" name="그룹 27"/>
          <p:cNvGrpSpPr/>
          <p:nvPr/>
        </p:nvGrpSpPr>
        <p:grpSpPr>
          <a:xfrm>
            <a:off x="1259632" y="3501008"/>
            <a:ext cx="7165104" cy="703726"/>
            <a:chOff x="720000" y="3573016"/>
            <a:chExt cx="8064776" cy="792088"/>
          </a:xfrm>
        </p:grpSpPr>
        <p:pic>
          <p:nvPicPr>
            <p:cNvPr id="29" name="그림 28" descr="2015-09-26 03;47;06.jpg"/>
            <p:cNvPicPr>
              <a:picLocks noChangeAspect="1"/>
            </p:cNvPicPr>
            <p:nvPr/>
          </p:nvPicPr>
          <p:blipFill>
            <a:blip r:embed="rId3" cstate="print"/>
            <a:stretch>
              <a:fillRect/>
            </a:stretch>
          </p:blipFill>
          <p:spPr>
            <a:xfrm>
              <a:off x="720000" y="3600000"/>
              <a:ext cx="762000" cy="762000"/>
            </a:xfrm>
            <a:prstGeom prst="rect">
              <a:avLst/>
            </a:prstGeom>
          </p:spPr>
        </p:pic>
        <p:sp>
          <p:nvSpPr>
            <p:cNvPr id="30" name="직사각형 29"/>
            <p:cNvSpPr/>
            <p:nvPr/>
          </p:nvSpPr>
          <p:spPr>
            <a:xfrm>
              <a:off x="1800000" y="3573016"/>
              <a:ext cx="6984776" cy="792088"/>
            </a:xfrm>
            <a:prstGeom prst="rect">
              <a:avLst/>
            </a:prstGeom>
            <a:solidFill>
              <a:schemeClr val="bg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chemeClr val="tx1"/>
                  </a:solidFill>
                </a:rPr>
                <a:t>“</a:t>
              </a:r>
              <a:r>
                <a:rPr lang="ko-KR" altLang="en-US" dirty="0" smtClean="0">
                  <a:solidFill>
                    <a:schemeClr val="tx1"/>
                  </a:solidFill>
                </a:rPr>
                <a:t>생산 비용은 인건비를 줄이면 되겠지</a:t>
              </a:r>
              <a:r>
                <a:rPr lang="en-US" altLang="ko-KR" dirty="0" smtClean="0">
                  <a:solidFill>
                    <a:schemeClr val="tx1"/>
                  </a:solidFill>
                </a:rPr>
                <a:t>? </a:t>
              </a:r>
              <a:r>
                <a:rPr lang="ko-KR" altLang="en-US" dirty="0" smtClean="0">
                  <a:solidFill>
                    <a:schemeClr val="tx1"/>
                  </a:solidFill>
                </a:rPr>
                <a:t>기계 많이 들이면</a:t>
              </a:r>
              <a:endParaRPr lang="en-US" altLang="ko-KR" dirty="0" smtClean="0">
                <a:solidFill>
                  <a:schemeClr val="tx1"/>
                </a:solidFill>
              </a:endParaRPr>
            </a:p>
            <a:p>
              <a:pPr algn="ctr"/>
              <a:r>
                <a:rPr lang="ko-KR" altLang="en-US" dirty="0" smtClean="0">
                  <a:solidFill>
                    <a:schemeClr val="tx1"/>
                  </a:solidFill>
                </a:rPr>
                <a:t>인건비를 덜 들이고 더 많이 만들 수 있음</a:t>
              </a:r>
              <a:r>
                <a:rPr lang="en-US" altLang="ko-KR" dirty="0" smtClean="0">
                  <a:solidFill>
                    <a:schemeClr val="tx1"/>
                  </a:solidFill>
                </a:rPr>
                <a:t>”</a:t>
              </a:r>
              <a:r>
                <a:rPr lang="ko-KR" altLang="en-US" dirty="0" smtClean="0">
                  <a:solidFill>
                    <a:schemeClr val="tx1"/>
                  </a:solidFill>
                </a:rPr>
                <a:t> </a:t>
              </a:r>
              <a:endParaRPr lang="ko-KR" altLang="en-US" dirty="0">
                <a:solidFill>
                  <a:schemeClr val="tx1"/>
                </a:solidFill>
              </a:endParaRPr>
            </a:p>
          </p:txBody>
        </p:sp>
      </p:grpSp>
      <p:grpSp>
        <p:nvGrpSpPr>
          <p:cNvPr id="9" name="그룹 30"/>
          <p:cNvGrpSpPr/>
          <p:nvPr/>
        </p:nvGrpSpPr>
        <p:grpSpPr>
          <a:xfrm>
            <a:off x="1259632" y="1916832"/>
            <a:ext cx="7165104" cy="703726"/>
            <a:chOff x="720000" y="1412776"/>
            <a:chExt cx="8064776" cy="792088"/>
          </a:xfrm>
        </p:grpSpPr>
        <p:pic>
          <p:nvPicPr>
            <p:cNvPr id="32" name="그림 31" descr="2015-09-26 03;47;20.jpg"/>
            <p:cNvPicPr>
              <a:picLocks noChangeAspect="1"/>
            </p:cNvPicPr>
            <p:nvPr/>
          </p:nvPicPr>
          <p:blipFill>
            <a:blip r:embed="rId3" cstate="print"/>
            <a:stretch>
              <a:fillRect/>
            </a:stretch>
          </p:blipFill>
          <p:spPr>
            <a:xfrm>
              <a:off x="720000" y="1440000"/>
              <a:ext cx="762000" cy="762000"/>
            </a:xfrm>
            <a:prstGeom prst="rect">
              <a:avLst/>
            </a:prstGeom>
          </p:spPr>
        </p:pic>
        <p:sp>
          <p:nvSpPr>
            <p:cNvPr id="33" name="직사각형 32"/>
            <p:cNvSpPr/>
            <p:nvPr/>
          </p:nvSpPr>
          <p:spPr>
            <a:xfrm>
              <a:off x="1800000" y="1412776"/>
              <a:ext cx="6984776" cy="792088"/>
            </a:xfrm>
            <a:prstGeom prst="rect">
              <a:avLst/>
            </a:prstGeom>
            <a:solidFill>
              <a:schemeClr val="bg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chemeClr val="tx1"/>
                  </a:solidFill>
                </a:rPr>
                <a:t>“</a:t>
              </a:r>
              <a:r>
                <a:rPr lang="ko-KR" altLang="en-US" dirty="0" err="1" smtClean="0">
                  <a:solidFill>
                    <a:schemeClr val="tx1"/>
                  </a:solidFill>
                </a:rPr>
                <a:t>그럴려면</a:t>
              </a:r>
              <a:r>
                <a:rPr lang="ko-KR" altLang="en-US" dirty="0" smtClean="0">
                  <a:solidFill>
                    <a:schemeClr val="tx1"/>
                  </a:solidFill>
                </a:rPr>
                <a:t> 무엇보다 회사의 실적이 좋아야 하는데</a:t>
              </a:r>
              <a:r>
                <a:rPr lang="en-US" altLang="ko-KR" dirty="0" smtClean="0">
                  <a:solidFill>
                    <a:schemeClr val="tx1"/>
                  </a:solidFill>
                </a:rPr>
                <a:t>….”</a:t>
              </a:r>
              <a:endParaRPr lang="ko-KR" altLang="en-US" dirty="0">
                <a:solidFill>
                  <a:schemeClr val="tx1"/>
                </a:solidFill>
              </a:endParaRPr>
            </a:p>
          </p:txBody>
        </p:sp>
      </p:grpSp>
      <p:grpSp>
        <p:nvGrpSpPr>
          <p:cNvPr id="10" name="그룹 33"/>
          <p:cNvGrpSpPr/>
          <p:nvPr/>
        </p:nvGrpSpPr>
        <p:grpSpPr>
          <a:xfrm>
            <a:off x="1259632" y="2708920"/>
            <a:ext cx="7165104" cy="703726"/>
            <a:chOff x="720000" y="2492895"/>
            <a:chExt cx="8064776" cy="792088"/>
          </a:xfrm>
        </p:grpSpPr>
        <p:pic>
          <p:nvPicPr>
            <p:cNvPr id="35" name="그림 34" descr="2015-09-26 03;47;15.jpg"/>
            <p:cNvPicPr>
              <a:picLocks noChangeAspect="1"/>
            </p:cNvPicPr>
            <p:nvPr/>
          </p:nvPicPr>
          <p:blipFill>
            <a:blip r:embed="rId2" cstate="print"/>
            <a:stretch>
              <a:fillRect/>
            </a:stretch>
          </p:blipFill>
          <p:spPr>
            <a:xfrm>
              <a:off x="720000" y="2520000"/>
              <a:ext cx="762000" cy="762000"/>
            </a:xfrm>
            <a:prstGeom prst="rect">
              <a:avLst/>
            </a:prstGeom>
          </p:spPr>
        </p:pic>
        <p:sp>
          <p:nvSpPr>
            <p:cNvPr id="36" name="직사각형 35"/>
            <p:cNvSpPr/>
            <p:nvPr/>
          </p:nvSpPr>
          <p:spPr>
            <a:xfrm>
              <a:off x="1800000" y="2492895"/>
              <a:ext cx="6984776" cy="792088"/>
            </a:xfrm>
            <a:prstGeom prst="rect">
              <a:avLst/>
            </a:prstGeom>
            <a:solidFill>
              <a:schemeClr val="bg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chemeClr val="tx1"/>
                  </a:solidFill>
                </a:rPr>
                <a:t>“</a:t>
              </a:r>
              <a:r>
                <a:rPr lang="ko-KR" altLang="en-US" dirty="0" smtClean="0">
                  <a:solidFill>
                    <a:schemeClr val="tx1"/>
                  </a:solidFill>
                </a:rPr>
                <a:t>실적 올리는 거야 뭐 간단하지 물건 단가 낮춰서 많이 만들면 됨</a:t>
              </a:r>
              <a:r>
                <a:rPr lang="en-US" altLang="ko-KR" dirty="0" smtClean="0">
                  <a:solidFill>
                    <a:schemeClr val="tx1"/>
                  </a:solidFill>
                </a:rPr>
                <a:t>”</a:t>
              </a:r>
              <a:endParaRPr lang="ko-KR" altLang="en-US" dirty="0">
                <a:solidFill>
                  <a:schemeClr val="tx1"/>
                </a:solidFill>
              </a:endParaRPr>
            </a:p>
          </p:txBody>
        </p:sp>
      </p:grpSp>
      <p:grpSp>
        <p:nvGrpSpPr>
          <p:cNvPr id="11" name="그룹 36"/>
          <p:cNvGrpSpPr/>
          <p:nvPr/>
        </p:nvGrpSpPr>
        <p:grpSpPr>
          <a:xfrm>
            <a:off x="1259632" y="4293096"/>
            <a:ext cx="7165104" cy="703726"/>
            <a:chOff x="720000" y="4653136"/>
            <a:chExt cx="8064776" cy="792088"/>
          </a:xfrm>
        </p:grpSpPr>
        <p:pic>
          <p:nvPicPr>
            <p:cNvPr id="38" name="그림 37" descr="2015-09-26 03;47;35.jpg"/>
            <p:cNvPicPr>
              <a:picLocks noChangeAspect="1"/>
            </p:cNvPicPr>
            <p:nvPr/>
          </p:nvPicPr>
          <p:blipFill>
            <a:blip r:embed="rId4" cstate="print"/>
            <a:stretch>
              <a:fillRect/>
            </a:stretch>
          </p:blipFill>
          <p:spPr>
            <a:xfrm>
              <a:off x="720000" y="4680000"/>
              <a:ext cx="762000" cy="762000"/>
            </a:xfrm>
            <a:prstGeom prst="rect">
              <a:avLst/>
            </a:prstGeom>
          </p:spPr>
        </p:pic>
        <p:sp>
          <p:nvSpPr>
            <p:cNvPr id="39" name="직사각형 38"/>
            <p:cNvSpPr/>
            <p:nvPr/>
          </p:nvSpPr>
          <p:spPr>
            <a:xfrm>
              <a:off x="1800000" y="4653136"/>
              <a:ext cx="6984776" cy="792088"/>
            </a:xfrm>
            <a:prstGeom prst="rect">
              <a:avLst/>
            </a:prstGeom>
            <a:solidFill>
              <a:schemeClr val="bg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chemeClr val="tx1"/>
                  </a:solidFill>
                </a:rPr>
                <a:t>“</a:t>
              </a:r>
              <a:r>
                <a:rPr lang="ko-KR" altLang="en-US" dirty="0" smtClean="0">
                  <a:solidFill>
                    <a:schemeClr val="tx1"/>
                  </a:solidFill>
                </a:rPr>
                <a:t>그깟 매출 실적 좀 안 좋으면 어때 우리 주가가 이렇게 오르는데</a:t>
              </a:r>
              <a:r>
                <a:rPr lang="en-US" altLang="ko-KR" dirty="0" smtClean="0">
                  <a:solidFill>
                    <a:schemeClr val="tx1"/>
                  </a:solidFill>
                </a:rPr>
                <a:t>”</a:t>
              </a:r>
              <a:endParaRPr lang="ko-KR" altLang="en-US" dirty="0">
                <a:solidFill>
                  <a:schemeClr val="tx1"/>
                </a:solidFill>
              </a:endParaRPr>
            </a:p>
          </p:txBody>
        </p:sp>
      </p:grpSp>
      <p:sp>
        <p:nvSpPr>
          <p:cNvPr id="40" name="직사각형 39"/>
          <p:cNvSpPr/>
          <p:nvPr/>
        </p:nvSpPr>
        <p:spPr>
          <a:xfrm>
            <a:off x="755576" y="5229200"/>
            <a:ext cx="8060862" cy="959626"/>
          </a:xfrm>
          <a:prstGeom prst="rect">
            <a:avLst/>
          </a:prstGeom>
          <a:solidFill>
            <a:schemeClr val="bg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ko-KR" altLang="en-US" sz="1200" dirty="0" smtClean="0">
                <a:solidFill>
                  <a:schemeClr val="tx1"/>
                </a:solidFill>
              </a:rPr>
              <a:t>세계 경제 강국인 미국에서 일어난 대공황은 금방 세계로 퍼져나갔다</a:t>
            </a:r>
            <a:r>
              <a:rPr lang="en-US" altLang="ko-KR" sz="1200" dirty="0" smtClean="0">
                <a:solidFill>
                  <a:schemeClr val="tx1"/>
                </a:solidFill>
              </a:rPr>
              <a:t>. </a:t>
            </a:r>
            <a:r>
              <a:rPr lang="ko-KR" altLang="en-US" sz="1200" dirty="0" smtClean="0">
                <a:solidFill>
                  <a:schemeClr val="tx1"/>
                </a:solidFill>
              </a:rPr>
              <a:t>미국에서 제대로 철강이나 자제를 수입 받지 못한 유럽의 공장들도 또 제품을 제대로 만들지 못하게 되었고 폐쇄적인 경제 정책으로 대응했다</a:t>
            </a:r>
            <a:r>
              <a:rPr lang="en-US" altLang="ko-KR" sz="1200" dirty="0" smtClean="0">
                <a:solidFill>
                  <a:schemeClr val="tx1"/>
                </a:solidFill>
              </a:rPr>
              <a:t>. </a:t>
            </a:r>
            <a:r>
              <a:rPr lang="ko-KR" altLang="en-US" sz="1200" dirty="0" smtClean="0">
                <a:solidFill>
                  <a:schemeClr val="tx1"/>
                </a:solidFill>
              </a:rPr>
              <a:t>그러나 이건 독일이나 일본 같은 식민지를 많이 확보하지 못한 개발 도상국들에겐 치명적으로 작용한다</a:t>
            </a:r>
            <a:r>
              <a:rPr lang="en-US" altLang="ko-KR" sz="1200" dirty="0" smtClean="0">
                <a:solidFill>
                  <a:schemeClr val="tx1"/>
                </a:solidFill>
              </a:rPr>
              <a:t>. </a:t>
            </a:r>
            <a:r>
              <a:rPr lang="ko-KR" altLang="en-US" sz="1200" dirty="0" smtClean="0">
                <a:solidFill>
                  <a:schemeClr val="tx1"/>
                </a:solidFill>
              </a:rPr>
              <a:t>그리고 그런 상황을 돌파 하기 위한 대응책으로 전쟁을 택하게 된다</a:t>
            </a:r>
            <a:r>
              <a:rPr lang="en-US" altLang="ko-KR" sz="1200" dirty="0" smtClean="0">
                <a:solidFill>
                  <a:schemeClr val="tx1"/>
                </a:solidFill>
              </a:rPr>
              <a:t>.</a:t>
            </a:r>
            <a:endParaRPr lang="ko-KR" altLang="en-US" sz="1200" dirty="0">
              <a:solidFill>
                <a:schemeClr val="tx1"/>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幣原 喜重郎（しではら きじゅうろう） </a:t>
            </a:r>
            <a:r>
              <a:rPr lang="ko-KR" altLang="en-US" sz="1400" dirty="0" smtClean="0"/>
              <a:t>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en-US" altLang="ko-KR" sz="3000" dirty="0" smtClean="0"/>
              <a:t>1. </a:t>
            </a:r>
            <a:r>
              <a:rPr lang="ko-KR" altLang="en-US" sz="3000" dirty="0" smtClean="0"/>
              <a:t>여성 인권 신장</a:t>
            </a:r>
            <a:endParaRPr lang="ko-KR" altLang="en-US" sz="3000" dirty="0"/>
          </a:p>
        </p:txBody>
      </p:sp>
      <p:pic>
        <p:nvPicPr>
          <p:cNvPr id="11" name="그림 10" descr="38-041-0(14).jpg"/>
          <p:cNvPicPr>
            <a:picLocks noChangeAspect="1"/>
          </p:cNvPicPr>
          <p:nvPr/>
        </p:nvPicPr>
        <p:blipFill>
          <a:blip r:embed="rId3" cstate="print"/>
          <a:stretch>
            <a:fillRect/>
          </a:stretch>
        </p:blipFill>
        <p:spPr>
          <a:xfrm>
            <a:off x="1143000" y="1916832"/>
            <a:ext cx="6858000" cy="4572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幣原 喜重郎（しではら きじゅうろう） </a:t>
            </a:r>
            <a:r>
              <a:rPr lang="ko-KR" altLang="en-US" sz="1400" dirty="0" smtClean="0"/>
              <a:t>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en-US" altLang="ko-KR" sz="3000" dirty="0" smtClean="0"/>
              <a:t>1. </a:t>
            </a:r>
            <a:r>
              <a:rPr lang="ko-KR" altLang="en-US" sz="3000" dirty="0" smtClean="0"/>
              <a:t>여성 인권 신장</a:t>
            </a:r>
            <a:endParaRPr lang="ko-KR" altLang="en-US" sz="3000" dirty="0"/>
          </a:p>
        </p:txBody>
      </p:sp>
      <p:pic>
        <p:nvPicPr>
          <p:cNvPr id="10" name="그림 9" descr="First_Japanese_Congresswomen.jpg"/>
          <p:cNvPicPr>
            <a:picLocks noChangeAspect="1"/>
          </p:cNvPicPr>
          <p:nvPr/>
        </p:nvPicPr>
        <p:blipFill>
          <a:blip r:embed="rId3" cstate="print"/>
          <a:stretch>
            <a:fillRect/>
          </a:stretch>
        </p:blipFill>
        <p:spPr>
          <a:xfrm>
            <a:off x="2267744" y="1988840"/>
            <a:ext cx="4824536" cy="3248068"/>
          </a:xfrm>
          <a:prstGeom prst="rect">
            <a:avLst/>
          </a:prstGeom>
        </p:spPr>
      </p:pic>
      <p:sp>
        <p:nvSpPr>
          <p:cNvPr id="13" name="TextBox 12"/>
          <p:cNvSpPr txBox="1"/>
          <p:nvPr/>
        </p:nvSpPr>
        <p:spPr>
          <a:xfrm>
            <a:off x="683568" y="5589240"/>
            <a:ext cx="7920880" cy="861774"/>
          </a:xfrm>
          <a:prstGeom prst="rect">
            <a:avLst/>
          </a:prstGeom>
          <a:noFill/>
        </p:spPr>
        <p:txBody>
          <a:bodyPr wrap="square" rtlCol="0">
            <a:spAutoFit/>
          </a:bodyPr>
          <a:lstStyle/>
          <a:p>
            <a:pPr algn="ctr"/>
            <a:r>
              <a:rPr lang="ko-KR" altLang="ko-KR" sz="2500" dirty="0" smtClean="0"/>
              <a:t>새 선거법에 의한 중의원 의원 선거</a:t>
            </a:r>
            <a:r>
              <a:rPr lang="ko-KR" altLang="en-US" sz="2500" dirty="0" smtClean="0"/>
              <a:t>에서 </a:t>
            </a:r>
            <a:endParaRPr lang="en-US" altLang="ko-KR" sz="2500" dirty="0" smtClean="0"/>
          </a:p>
          <a:p>
            <a:pPr algn="ctr"/>
            <a:r>
              <a:rPr lang="ko-KR" altLang="en-US" sz="2500" dirty="0" smtClean="0"/>
              <a:t>총 </a:t>
            </a:r>
            <a:r>
              <a:rPr lang="en-US" altLang="ko-KR" sz="2500" dirty="0" smtClean="0"/>
              <a:t>39</a:t>
            </a:r>
            <a:r>
              <a:rPr lang="ko-KR" altLang="en-US" sz="2500" dirty="0" smtClean="0"/>
              <a:t>명의 여성 의원이 당선되었다</a:t>
            </a:r>
            <a:r>
              <a:rPr lang="en-US" altLang="ko-KR" sz="2500" dirty="0" smtClean="0"/>
              <a:t>.</a:t>
            </a:r>
            <a:endParaRPr lang="ko-KR" altLang="en-US" sz="25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幣原 喜重郎（しではら きじゅうろう） </a:t>
            </a:r>
            <a:r>
              <a:rPr lang="ko-KR" altLang="en-US" sz="1400" dirty="0" smtClean="0"/>
              <a:t>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en-US" altLang="ko-KR" sz="3000" dirty="0" smtClean="0"/>
              <a:t>2. </a:t>
            </a:r>
            <a:r>
              <a:rPr lang="ko-KR" altLang="en-US" sz="3000" dirty="0" smtClean="0"/>
              <a:t>노동 조합의 결성</a:t>
            </a:r>
            <a:endParaRPr lang="ko-KR" altLang="en-US" sz="3000" dirty="0"/>
          </a:p>
        </p:txBody>
      </p:sp>
      <p:pic>
        <p:nvPicPr>
          <p:cNvPr id="9" name="그림 8" descr="38-041-0(15).jpg"/>
          <p:cNvPicPr>
            <a:picLocks noChangeAspect="1"/>
          </p:cNvPicPr>
          <p:nvPr/>
        </p:nvPicPr>
        <p:blipFill>
          <a:blip r:embed="rId3" cstate="print"/>
          <a:stretch>
            <a:fillRect/>
          </a:stretch>
        </p:blipFill>
        <p:spPr>
          <a:xfrm>
            <a:off x="1143000" y="1916832"/>
            <a:ext cx="6858000" cy="45720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幣原 喜重郎（しではら きじゅうろう） </a:t>
            </a:r>
            <a:r>
              <a:rPr lang="ko-KR" altLang="en-US" sz="1400" dirty="0" smtClean="0"/>
              <a:t>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en-US" altLang="ko-KR" sz="3000" dirty="0" smtClean="0"/>
              <a:t>3. </a:t>
            </a:r>
            <a:r>
              <a:rPr lang="ko-KR" altLang="en-US" sz="3000" dirty="0" smtClean="0"/>
              <a:t>교육의 민주화</a:t>
            </a:r>
            <a:endParaRPr lang="ko-KR" altLang="en-US" sz="3000" dirty="0"/>
          </a:p>
        </p:txBody>
      </p:sp>
      <p:pic>
        <p:nvPicPr>
          <p:cNvPr id="10" name="그림 9" descr="38-042-0(16).jpg"/>
          <p:cNvPicPr>
            <a:picLocks noChangeAspect="1"/>
          </p:cNvPicPr>
          <p:nvPr/>
        </p:nvPicPr>
        <p:blipFill>
          <a:blip r:embed="rId3" cstate="print"/>
          <a:stretch>
            <a:fillRect/>
          </a:stretch>
        </p:blipFill>
        <p:spPr>
          <a:xfrm>
            <a:off x="1143000" y="1988840"/>
            <a:ext cx="6858000" cy="45720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幣原 喜重郎（しではら きじゅうろう） </a:t>
            </a:r>
            <a:r>
              <a:rPr lang="ko-KR" altLang="en-US" sz="1400" dirty="0" smtClean="0"/>
              <a:t>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en-US" altLang="ko-KR" sz="3000" dirty="0" smtClean="0"/>
              <a:t>4. </a:t>
            </a:r>
            <a:r>
              <a:rPr lang="ko-KR" altLang="en-US" sz="2800" dirty="0" smtClean="0"/>
              <a:t>압제적인 여러 제도의 철폐</a:t>
            </a:r>
            <a:endParaRPr lang="ko-KR" altLang="en-US" sz="3000" dirty="0"/>
          </a:p>
        </p:txBody>
      </p:sp>
      <p:pic>
        <p:nvPicPr>
          <p:cNvPr id="11" name="그림 10" descr="38-043-0(19).jpg"/>
          <p:cNvPicPr>
            <a:picLocks noChangeAspect="1"/>
          </p:cNvPicPr>
          <p:nvPr/>
        </p:nvPicPr>
        <p:blipFill>
          <a:blip r:embed="rId3" cstate="print"/>
          <a:stretch>
            <a:fillRect/>
          </a:stretch>
        </p:blipFill>
        <p:spPr>
          <a:xfrm>
            <a:off x="1143000" y="1916832"/>
            <a:ext cx="6858000" cy="45720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幣原 喜重郎（しではら きじゅうろう） </a:t>
            </a:r>
            <a:r>
              <a:rPr lang="ko-KR" altLang="en-US" sz="1400" dirty="0" smtClean="0"/>
              <a:t>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en-US" altLang="ko-KR" sz="3000" dirty="0" smtClean="0"/>
              <a:t>5. </a:t>
            </a:r>
            <a:r>
              <a:rPr lang="ko-KR" altLang="en-US" sz="3000" dirty="0" smtClean="0"/>
              <a:t>경제의 민주화</a:t>
            </a:r>
            <a:endParaRPr lang="ko-KR" altLang="en-US" sz="3000" dirty="0"/>
          </a:p>
        </p:txBody>
      </p:sp>
      <p:pic>
        <p:nvPicPr>
          <p:cNvPr id="9" name="그림 8" descr="38-043-0(20).jpg"/>
          <p:cNvPicPr>
            <a:picLocks noChangeAspect="1"/>
          </p:cNvPicPr>
          <p:nvPr/>
        </p:nvPicPr>
        <p:blipFill>
          <a:blip r:embed="rId3" cstate="print"/>
          <a:stretch>
            <a:fillRect/>
          </a:stretch>
        </p:blipFill>
        <p:spPr>
          <a:xfrm>
            <a:off x="1143000" y="1916832"/>
            <a:ext cx="6858000" cy="45720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幣原 喜重郎（しではら きじゅうろう） </a:t>
            </a:r>
            <a:r>
              <a:rPr lang="ko-KR" altLang="en-US" sz="1400" dirty="0" smtClean="0"/>
              <a:t>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ko-KR" altLang="en-US" sz="3000" dirty="0" smtClean="0">
                <a:hlinkClick r:id="rId3"/>
              </a:rPr>
              <a:t>衆議院解散 </a:t>
            </a:r>
            <a:r>
              <a:rPr lang="en-US" altLang="ko-KR" sz="3000" dirty="0" smtClean="0">
                <a:hlinkClick r:id="rId3"/>
              </a:rPr>
              <a:t>(</a:t>
            </a:r>
            <a:r>
              <a:rPr lang="ko-KR" altLang="en-US" sz="3000" dirty="0" smtClean="0">
                <a:hlinkClick r:id="rId3"/>
              </a:rPr>
              <a:t>중의원 해산</a:t>
            </a:r>
            <a:r>
              <a:rPr lang="en-US" altLang="ko-KR" sz="3000" dirty="0" smtClean="0">
                <a:hlinkClick r:id="rId3"/>
              </a:rPr>
              <a:t>)</a:t>
            </a:r>
            <a:endParaRPr lang="ko-KR" altLang="en-US" sz="3000" dirty="0"/>
          </a:p>
        </p:txBody>
      </p:sp>
      <p:sp>
        <p:nvSpPr>
          <p:cNvPr id="11" name="내용 개체 틀 2"/>
          <p:cNvSpPr>
            <a:spLocks noGrp="1"/>
          </p:cNvSpPr>
          <p:nvPr>
            <p:ph idx="1"/>
          </p:nvPr>
        </p:nvSpPr>
        <p:spPr>
          <a:xfrm>
            <a:off x="611560" y="1988840"/>
            <a:ext cx="8229600" cy="4525963"/>
          </a:xfrm>
        </p:spPr>
        <p:txBody>
          <a:bodyPr>
            <a:normAutofit/>
          </a:bodyPr>
          <a:lstStyle/>
          <a:p>
            <a:r>
              <a:rPr lang="ko-KR" altLang="en-US" dirty="0" smtClean="0"/>
              <a:t>중의원의 해산은 중의원 의원의 임기 </a:t>
            </a:r>
            <a:r>
              <a:rPr lang="en-US" altLang="ko-KR" dirty="0" smtClean="0"/>
              <a:t>(4 </a:t>
            </a:r>
            <a:r>
              <a:rPr lang="ko-KR" altLang="en-US" dirty="0" smtClean="0"/>
              <a:t>년</a:t>
            </a:r>
            <a:r>
              <a:rPr lang="en-US" altLang="ko-KR" dirty="0" smtClean="0"/>
              <a:t>) </a:t>
            </a:r>
            <a:r>
              <a:rPr lang="ko-KR" altLang="en-US" dirty="0" smtClean="0"/>
              <a:t>만료 이전에 그 전원의 신분을 상실시키는 동시에 새로운 총선을 실시하도록 하는 것</a:t>
            </a:r>
            <a:r>
              <a:rPr lang="en-US" altLang="ko-KR" dirty="0" smtClean="0"/>
              <a:t>.</a:t>
            </a:r>
          </a:p>
          <a:p>
            <a:r>
              <a:rPr lang="ko-KR" altLang="en-US" dirty="0" smtClean="0"/>
              <a:t>중의원 해산은 국민의 의사를 반영하기 위해 한다</a:t>
            </a:r>
            <a:r>
              <a:rPr lang="en-US" altLang="ko-KR" dirty="0" smtClean="0"/>
              <a:t>.</a:t>
            </a:r>
          </a:p>
          <a:p>
            <a:r>
              <a:rPr lang="ja-JP" altLang="en-US" dirty="0" smtClean="0"/>
              <a:t>幣原 </a:t>
            </a:r>
            <a:r>
              <a:rPr lang="ko-KR" altLang="en-US" dirty="0" smtClean="0"/>
              <a:t>내각은 이 중의원 해산으로 인한 총 선거 결과를 받아들여 사퇴</a:t>
            </a:r>
            <a:r>
              <a:rPr lang="en-US" altLang="ko-KR" dirty="0" smtClean="0"/>
              <a:t>.</a:t>
            </a:r>
            <a:endParaRPr lang="ko-KR" alt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제</a:t>
            </a:r>
            <a:r>
              <a:rPr lang="en-US" altLang="ja-JP" sz="1400" dirty="0" smtClean="0"/>
              <a:t>1</a:t>
            </a:r>
            <a:r>
              <a:rPr lang="ja-JP" altLang="en-US" sz="1400" dirty="0" smtClean="0"/>
              <a:t>차 吉田 茂（よしだ しげる）내각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ja-JP" altLang="en-US" sz="3200" dirty="0" smtClean="0"/>
              <a:t>제</a:t>
            </a:r>
            <a:r>
              <a:rPr lang="en-US" altLang="ja-JP" sz="3200" dirty="0" smtClean="0"/>
              <a:t>1</a:t>
            </a:r>
            <a:r>
              <a:rPr lang="ja-JP" altLang="en-US" sz="3200" dirty="0" smtClean="0"/>
              <a:t>차 吉田 茂（よしだ しげる）내각</a:t>
            </a:r>
            <a:endParaRPr lang="ko-KR" altLang="en-US" sz="3000" dirty="0"/>
          </a:p>
        </p:txBody>
      </p:sp>
      <p:pic>
        <p:nvPicPr>
          <p:cNvPr id="9" name="그림 8" descr="1946024.jpg"/>
          <p:cNvPicPr>
            <a:picLocks noChangeAspect="1"/>
          </p:cNvPicPr>
          <p:nvPr/>
        </p:nvPicPr>
        <p:blipFill>
          <a:blip r:embed="rId2" cstate="print"/>
          <a:stretch>
            <a:fillRect/>
          </a:stretch>
        </p:blipFill>
        <p:spPr>
          <a:xfrm>
            <a:off x="1259632" y="1916832"/>
            <a:ext cx="6886723" cy="4464496"/>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제</a:t>
            </a:r>
            <a:r>
              <a:rPr lang="en-US" altLang="ja-JP" sz="1400" dirty="0" smtClean="0"/>
              <a:t>1</a:t>
            </a:r>
            <a:r>
              <a:rPr lang="ja-JP" altLang="en-US" sz="1400" dirty="0" smtClean="0"/>
              <a:t>차 吉田 茂（よしだ しげる）내각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ja-JP" altLang="en-US" sz="3200" dirty="0" smtClean="0"/>
              <a:t>제</a:t>
            </a:r>
            <a:r>
              <a:rPr lang="en-US" altLang="ja-JP" sz="3200" dirty="0" smtClean="0"/>
              <a:t>1</a:t>
            </a:r>
            <a:r>
              <a:rPr lang="ja-JP" altLang="en-US" sz="3200" dirty="0" smtClean="0"/>
              <a:t>차 吉田 茂내각</a:t>
            </a:r>
            <a:r>
              <a:rPr lang="ko-KR" altLang="en-US" sz="3200" dirty="0" smtClean="0"/>
              <a:t>에서 일어났던 일</a:t>
            </a:r>
            <a:endParaRPr lang="ko-KR" altLang="en-US" sz="3000" dirty="0"/>
          </a:p>
        </p:txBody>
      </p:sp>
      <p:sp>
        <p:nvSpPr>
          <p:cNvPr id="9" name="내용 개체 틀 2"/>
          <p:cNvSpPr>
            <a:spLocks noGrp="1"/>
          </p:cNvSpPr>
          <p:nvPr>
            <p:ph idx="1"/>
          </p:nvPr>
        </p:nvSpPr>
        <p:spPr>
          <a:xfrm>
            <a:off x="611560" y="6031829"/>
            <a:ext cx="8229600" cy="637531"/>
          </a:xfrm>
        </p:spPr>
        <p:txBody>
          <a:bodyPr>
            <a:normAutofit/>
          </a:bodyPr>
          <a:lstStyle/>
          <a:p>
            <a:pPr algn="ctr"/>
            <a:r>
              <a:rPr lang="ko-KR" altLang="en-US" dirty="0" smtClean="0"/>
              <a:t>신 헌법 공포</a:t>
            </a:r>
            <a:r>
              <a:rPr lang="ja-JP" altLang="en-US" dirty="0" smtClean="0"/>
              <a:t>（</a:t>
            </a:r>
            <a:r>
              <a:rPr lang="ko-KR" altLang="en-US" dirty="0" err="1" smtClean="0"/>
              <a:t>일본국헌법</a:t>
            </a:r>
            <a:r>
              <a:rPr lang="ja-JP" altLang="en-US" dirty="0" smtClean="0"/>
              <a:t>）</a:t>
            </a:r>
            <a:endParaRPr lang="en-US" altLang="ko-KR" dirty="0" smtClean="0"/>
          </a:p>
          <a:p>
            <a:endParaRPr lang="en-US" altLang="ko-KR" dirty="0" smtClean="0"/>
          </a:p>
          <a:p>
            <a:endParaRPr lang="ko-KR" altLang="en-US" dirty="0"/>
          </a:p>
        </p:txBody>
      </p:sp>
      <p:pic>
        <p:nvPicPr>
          <p:cNvPr id="10" name="그림 9" descr="img_0.jpg"/>
          <p:cNvPicPr>
            <a:picLocks noChangeAspect="1"/>
          </p:cNvPicPr>
          <p:nvPr/>
        </p:nvPicPr>
        <p:blipFill>
          <a:blip r:embed="rId2" cstate="print"/>
          <a:stretch>
            <a:fillRect/>
          </a:stretch>
        </p:blipFill>
        <p:spPr>
          <a:xfrm>
            <a:off x="1331640" y="1925920"/>
            <a:ext cx="7221415" cy="402336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제</a:t>
            </a:r>
            <a:r>
              <a:rPr lang="en-US" altLang="ja-JP" sz="1400" dirty="0" smtClean="0"/>
              <a:t>1</a:t>
            </a:r>
            <a:r>
              <a:rPr lang="ja-JP" altLang="en-US" sz="1400" dirty="0" smtClean="0"/>
              <a:t>차 吉田 茂（よしだ しげる）내각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ko-KR" altLang="en-US" sz="3000" dirty="0" err="1" smtClean="0"/>
              <a:t>일본국</a:t>
            </a:r>
            <a:r>
              <a:rPr lang="ko-KR" altLang="en-US" sz="3000" dirty="0" smtClean="0"/>
              <a:t> 헌법의 주요 내용</a:t>
            </a:r>
            <a:endParaRPr lang="ko-KR" altLang="en-US" sz="3000" dirty="0"/>
          </a:p>
        </p:txBody>
      </p:sp>
      <p:pic>
        <p:nvPicPr>
          <p:cNvPr id="10" name="그림 9" descr="images0H1SEOEW.jpg"/>
          <p:cNvPicPr>
            <a:picLocks noChangeAspect="1"/>
          </p:cNvPicPr>
          <p:nvPr/>
        </p:nvPicPr>
        <p:blipFill>
          <a:blip r:embed="rId3" cstate="print"/>
          <a:stretch>
            <a:fillRect/>
          </a:stretch>
        </p:blipFill>
        <p:spPr>
          <a:xfrm>
            <a:off x="1403648" y="1988840"/>
            <a:ext cx="6552728" cy="439032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ko-KR" altLang="en-US" sz="1600" dirty="0" smtClean="0">
                <a:latin typeface="HY중고딕" pitchFamily="18" charset="-127"/>
                <a:ea typeface="HY중고딕" pitchFamily="18" charset="-127"/>
              </a:rPr>
              <a:t>일본의 패전과 미군정 통치</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lvl="0"/>
            <a:r>
              <a:rPr lang="en-US" altLang="ko-KR" sz="1400" dirty="0" smtClean="0"/>
              <a:t>2</a:t>
            </a:r>
            <a:r>
              <a:rPr lang="ko-KR" altLang="en-US" sz="1400" dirty="0" smtClean="0"/>
              <a:t>차 세계 대전의 원인과 경과</a:t>
            </a:r>
            <a:endParaRPr lang="ko-KR" altLang="en-US" sz="1400" dirty="0"/>
          </a:p>
        </p:txBody>
      </p:sp>
      <p:sp>
        <p:nvSpPr>
          <p:cNvPr id="8" name="모서리가 둥근 직사각형 7"/>
          <p:cNvSpPr/>
          <p:nvPr/>
        </p:nvSpPr>
        <p:spPr>
          <a:xfrm>
            <a:off x="467544" y="764704"/>
            <a:ext cx="8424936" cy="5904656"/>
          </a:xfrm>
          <a:prstGeom prst="roundRect">
            <a:avLst>
              <a:gd name="adj" fmla="val 3688"/>
            </a:avLst>
          </a:prstGeom>
          <a:blipFill>
            <a:blip r:embed="rId2" cstate="print"/>
            <a:stretch>
              <a:fillRect/>
            </a:stretch>
          </a:blip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 片山 哲（かたやま てつ）</a:t>
            </a:r>
            <a:r>
              <a:rPr lang="ko-KR" altLang="en-US" sz="1400" dirty="0" smtClean="0"/>
              <a:t> </a:t>
            </a:r>
            <a:r>
              <a:rPr lang="ja-JP" altLang="en-US" sz="1400" dirty="0" smtClean="0"/>
              <a:t>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ja-JP" altLang="en-US" sz="3200" dirty="0" smtClean="0"/>
              <a:t>片山 哲（かたやま てつ）</a:t>
            </a:r>
            <a:r>
              <a:rPr lang="ko-KR" altLang="en-US" sz="3200" dirty="0" smtClean="0"/>
              <a:t> </a:t>
            </a:r>
            <a:r>
              <a:rPr lang="ja-JP" altLang="en-US" sz="3200" dirty="0" smtClean="0"/>
              <a:t>내각</a:t>
            </a:r>
            <a:endParaRPr lang="ko-KR" altLang="en-US" sz="3000" dirty="0"/>
          </a:p>
        </p:txBody>
      </p:sp>
      <p:pic>
        <p:nvPicPr>
          <p:cNvPr id="9" name="그림 8" descr="Katayama_cabinet.jpg"/>
          <p:cNvPicPr>
            <a:picLocks noChangeAspect="1"/>
          </p:cNvPicPr>
          <p:nvPr/>
        </p:nvPicPr>
        <p:blipFill>
          <a:blip r:embed="rId3" cstate="print"/>
          <a:stretch>
            <a:fillRect/>
          </a:stretch>
        </p:blipFill>
        <p:spPr>
          <a:xfrm>
            <a:off x="1547664" y="1916832"/>
            <a:ext cx="6336704" cy="4623004"/>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 片山 哲（かたやま てつ）</a:t>
            </a:r>
            <a:r>
              <a:rPr lang="ko-KR" altLang="en-US" sz="1400" dirty="0" smtClean="0"/>
              <a:t> </a:t>
            </a:r>
            <a:r>
              <a:rPr lang="ja-JP" altLang="en-US" sz="1400" dirty="0" smtClean="0"/>
              <a:t>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ja-JP" altLang="en-US" sz="3200" dirty="0" smtClean="0"/>
              <a:t>片山 哲</a:t>
            </a:r>
            <a:r>
              <a:rPr lang="ko-KR" altLang="en-US" sz="3200" dirty="0" smtClean="0"/>
              <a:t> </a:t>
            </a:r>
            <a:r>
              <a:rPr lang="ja-JP" altLang="en-US" sz="3200" dirty="0" smtClean="0"/>
              <a:t>내각</a:t>
            </a:r>
            <a:r>
              <a:rPr lang="ko-KR" altLang="en-US" sz="3200" dirty="0" smtClean="0"/>
              <a:t>에서 했던 일</a:t>
            </a:r>
            <a:endParaRPr lang="ko-KR" altLang="en-US" sz="3000" dirty="0"/>
          </a:p>
        </p:txBody>
      </p:sp>
      <p:sp>
        <p:nvSpPr>
          <p:cNvPr id="10" name="내용 개체 틀 2"/>
          <p:cNvSpPr>
            <a:spLocks noGrp="1"/>
          </p:cNvSpPr>
          <p:nvPr>
            <p:ph idx="1"/>
          </p:nvPr>
        </p:nvSpPr>
        <p:spPr>
          <a:xfrm>
            <a:off x="611560" y="1988840"/>
            <a:ext cx="8229600" cy="4525963"/>
          </a:xfrm>
        </p:spPr>
        <p:txBody>
          <a:bodyPr>
            <a:normAutofit/>
          </a:bodyPr>
          <a:lstStyle/>
          <a:p>
            <a:r>
              <a:rPr lang="ko-KR" altLang="en-US" dirty="0" smtClean="0"/>
              <a:t>노동성의 설치</a:t>
            </a:r>
            <a:endParaRPr lang="en-US" altLang="ko-KR" dirty="0" smtClean="0"/>
          </a:p>
          <a:p>
            <a:endParaRPr lang="en-US" altLang="ko-KR" dirty="0" smtClean="0"/>
          </a:p>
          <a:p>
            <a:r>
              <a:rPr lang="ko-KR" altLang="en-US" dirty="0" smtClean="0"/>
              <a:t>형법의 개정</a:t>
            </a:r>
            <a:endParaRPr lang="en-US" altLang="ko-KR" dirty="0" smtClean="0"/>
          </a:p>
          <a:p>
            <a:endParaRPr lang="en-US" altLang="ko-KR" dirty="0" smtClean="0"/>
          </a:p>
          <a:p>
            <a:r>
              <a:rPr lang="ko-KR" altLang="en-US" dirty="0" smtClean="0"/>
              <a:t>새로운 민법 재정</a:t>
            </a:r>
            <a:endParaRPr lang="en-US" altLang="ko-KR" dirty="0" smtClean="0"/>
          </a:p>
          <a:p>
            <a:endParaRPr lang="en-US" altLang="ko-KR" dirty="0" smtClean="0"/>
          </a:p>
          <a:p>
            <a:r>
              <a:rPr lang="ko-KR" altLang="en-US" dirty="0" err="1" smtClean="0"/>
              <a:t>내무성</a:t>
            </a:r>
            <a:r>
              <a:rPr lang="ko-KR" altLang="en-US" dirty="0" smtClean="0"/>
              <a:t> 폐지</a:t>
            </a:r>
            <a:endParaRPr lang="en-US" altLang="ko-KR" dirty="0" smtClean="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 片山 哲（かたやま てつ）</a:t>
            </a:r>
            <a:r>
              <a:rPr lang="ko-KR" altLang="en-US" sz="1400" dirty="0" smtClean="0"/>
              <a:t> </a:t>
            </a:r>
            <a:r>
              <a:rPr lang="ja-JP" altLang="en-US" sz="1400" dirty="0" smtClean="0"/>
              <a:t>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ko-KR" altLang="en-US" sz="3000" dirty="0" smtClean="0"/>
              <a:t>노동성의 설치</a:t>
            </a:r>
            <a:endParaRPr lang="ko-KR" altLang="en-US" sz="3000" dirty="0"/>
          </a:p>
        </p:txBody>
      </p:sp>
      <p:pic>
        <p:nvPicPr>
          <p:cNvPr id="11" name="내용 개체 틀 10" descr="노동청.jpg"/>
          <p:cNvPicPr>
            <a:picLocks noGrp="1" noChangeAspect="1"/>
          </p:cNvPicPr>
          <p:nvPr>
            <p:ph idx="1"/>
          </p:nvPr>
        </p:nvPicPr>
        <p:blipFill>
          <a:blip r:embed="rId3" cstate="print"/>
          <a:stretch>
            <a:fillRect/>
          </a:stretch>
        </p:blipFill>
        <p:spPr>
          <a:xfrm>
            <a:off x="2843808" y="1916832"/>
            <a:ext cx="3666839" cy="4525962"/>
          </a:xfr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 片山 哲（かたやま てつ）</a:t>
            </a:r>
            <a:r>
              <a:rPr lang="ko-KR" altLang="en-US" sz="1400" dirty="0" smtClean="0"/>
              <a:t> </a:t>
            </a:r>
            <a:r>
              <a:rPr lang="ja-JP" altLang="en-US" sz="1400" dirty="0" smtClean="0"/>
              <a:t>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ko-KR" altLang="en-US" sz="3000" dirty="0" smtClean="0"/>
              <a:t>형법의 개정</a:t>
            </a:r>
            <a:endParaRPr lang="ko-KR" altLang="en-US" sz="3000" dirty="0"/>
          </a:p>
        </p:txBody>
      </p:sp>
      <p:sp>
        <p:nvSpPr>
          <p:cNvPr id="10" name="내용 개체 틀 2"/>
          <p:cNvSpPr>
            <a:spLocks noGrp="1"/>
          </p:cNvSpPr>
          <p:nvPr>
            <p:ph idx="1"/>
          </p:nvPr>
        </p:nvSpPr>
        <p:spPr>
          <a:xfrm>
            <a:off x="611560" y="1988840"/>
            <a:ext cx="8229600" cy="4525963"/>
          </a:xfrm>
        </p:spPr>
        <p:txBody>
          <a:bodyPr>
            <a:normAutofit/>
          </a:bodyPr>
          <a:lstStyle/>
          <a:p>
            <a:r>
              <a:rPr lang="ko-KR" altLang="en-US" dirty="0" smtClean="0"/>
              <a:t>불경죄 폐지</a:t>
            </a:r>
            <a:endParaRPr lang="en-US" altLang="ko-KR" dirty="0" smtClean="0"/>
          </a:p>
          <a:p>
            <a:endParaRPr lang="en-US" altLang="ko-KR" dirty="0" smtClean="0"/>
          </a:p>
          <a:p>
            <a:r>
              <a:rPr lang="ko-KR" altLang="en-US" dirty="0" err="1" smtClean="0"/>
              <a:t>간통법</a:t>
            </a:r>
            <a:r>
              <a:rPr lang="ko-KR" altLang="en-US" dirty="0" smtClean="0"/>
              <a:t> 폐지 등등</a:t>
            </a:r>
            <a:endParaRPr lang="en-US" altLang="ko-KR" dirty="0" smtClean="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 片山 哲（かたやま てつ）</a:t>
            </a:r>
            <a:r>
              <a:rPr lang="ko-KR" altLang="en-US" sz="1400" dirty="0" smtClean="0"/>
              <a:t> </a:t>
            </a:r>
            <a:r>
              <a:rPr lang="ja-JP" altLang="en-US" sz="1400" dirty="0" smtClean="0"/>
              <a:t>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ko-KR" altLang="en-US" sz="3000" dirty="0" smtClean="0"/>
              <a:t>새로운 민법 재정</a:t>
            </a:r>
            <a:endParaRPr lang="ko-KR" altLang="en-US" sz="3000" dirty="0"/>
          </a:p>
        </p:txBody>
      </p:sp>
      <p:sp>
        <p:nvSpPr>
          <p:cNvPr id="10" name="내용 개체 틀 2"/>
          <p:cNvSpPr>
            <a:spLocks noGrp="1"/>
          </p:cNvSpPr>
          <p:nvPr>
            <p:ph idx="1"/>
          </p:nvPr>
        </p:nvSpPr>
        <p:spPr>
          <a:xfrm>
            <a:off x="611560" y="1988840"/>
            <a:ext cx="8229600" cy="4525963"/>
          </a:xfrm>
        </p:spPr>
        <p:txBody>
          <a:bodyPr>
            <a:normAutofit/>
          </a:bodyPr>
          <a:lstStyle/>
          <a:p>
            <a:r>
              <a:rPr lang="ko-KR" altLang="en-US" dirty="0" smtClean="0"/>
              <a:t>남녀평등</a:t>
            </a:r>
            <a:endParaRPr lang="en-US" altLang="ko-KR" dirty="0" smtClean="0"/>
          </a:p>
          <a:p>
            <a:endParaRPr lang="en-US" altLang="ko-KR" dirty="0" smtClean="0"/>
          </a:p>
          <a:p>
            <a:r>
              <a:rPr lang="ko-KR" altLang="en-US" dirty="0" smtClean="0"/>
              <a:t>균등상속</a:t>
            </a:r>
            <a:endParaRPr lang="en-US" altLang="ko-KR" dirty="0" smtClean="0"/>
          </a:p>
          <a:p>
            <a:endParaRPr lang="en-US" altLang="ko-KR" dirty="0" smtClean="0"/>
          </a:p>
          <a:p>
            <a:r>
              <a:rPr lang="ko-KR" altLang="en-US" dirty="0" err="1" smtClean="0"/>
              <a:t>호주제</a:t>
            </a:r>
            <a:r>
              <a:rPr lang="ko-KR" altLang="en-US" dirty="0" smtClean="0"/>
              <a:t> 폐지</a:t>
            </a:r>
            <a:endParaRPr lang="en-US" altLang="ko-KR" dirty="0" smtClean="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 片山 哲（かたやま てつ）</a:t>
            </a:r>
            <a:r>
              <a:rPr lang="ko-KR" altLang="en-US" sz="1400" dirty="0" smtClean="0"/>
              <a:t> </a:t>
            </a:r>
            <a:r>
              <a:rPr lang="ja-JP" altLang="en-US" sz="1400" dirty="0" smtClean="0"/>
              <a:t>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ko-KR" altLang="en-US" sz="3000" dirty="0" err="1" smtClean="0"/>
              <a:t>내무성</a:t>
            </a:r>
            <a:r>
              <a:rPr lang="ko-KR" altLang="en-US" sz="3000" dirty="0" smtClean="0"/>
              <a:t> 폐지</a:t>
            </a:r>
            <a:endParaRPr lang="ko-KR" altLang="en-US" sz="3000" dirty="0"/>
          </a:p>
        </p:txBody>
      </p:sp>
      <p:pic>
        <p:nvPicPr>
          <p:cNvPr id="9" name="그림 8" descr="Home_Ministry.jpg"/>
          <p:cNvPicPr>
            <a:picLocks noChangeAspect="1"/>
          </p:cNvPicPr>
          <p:nvPr/>
        </p:nvPicPr>
        <p:blipFill>
          <a:blip r:embed="rId3" cstate="print"/>
          <a:stretch>
            <a:fillRect/>
          </a:stretch>
        </p:blipFill>
        <p:spPr>
          <a:xfrm>
            <a:off x="1691680" y="1916832"/>
            <a:ext cx="6191250" cy="3952875"/>
          </a:xfrm>
          <a:prstGeom prst="rect">
            <a:avLst/>
          </a:prstGeom>
        </p:spPr>
      </p:pic>
      <p:sp>
        <p:nvSpPr>
          <p:cNvPr id="11" name="TextBox 10"/>
          <p:cNvSpPr txBox="1"/>
          <p:nvPr/>
        </p:nvSpPr>
        <p:spPr>
          <a:xfrm>
            <a:off x="1403648" y="6093296"/>
            <a:ext cx="6587060" cy="477054"/>
          </a:xfrm>
          <a:prstGeom prst="rect">
            <a:avLst/>
          </a:prstGeom>
          <a:noFill/>
        </p:spPr>
        <p:txBody>
          <a:bodyPr wrap="none" rtlCol="0">
            <a:spAutoFit/>
          </a:bodyPr>
          <a:lstStyle/>
          <a:p>
            <a:r>
              <a:rPr lang="ko-KR" altLang="en-US" sz="2500" dirty="0" err="1" smtClean="0"/>
              <a:t>내무성</a:t>
            </a:r>
            <a:r>
              <a:rPr lang="en-US" altLang="ko-KR" sz="2500" dirty="0" smtClean="0"/>
              <a:t>: </a:t>
            </a:r>
            <a:r>
              <a:rPr lang="ko-KR" altLang="en-US" sz="2500" dirty="0" smtClean="0"/>
              <a:t>전시에 국민의 선동을 담당했던 기관</a:t>
            </a:r>
            <a:endParaRPr lang="ko-KR" altLang="en-US" sz="25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 芦田 均（あしだ ひとし） 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ja-JP" altLang="en-US" sz="3200" dirty="0" smtClean="0"/>
              <a:t>芦田 均（あしだ ひとし） 내각</a:t>
            </a:r>
            <a:endParaRPr lang="ko-KR" altLang="en-US" sz="3000" dirty="0"/>
          </a:p>
        </p:txBody>
      </p:sp>
      <p:pic>
        <p:nvPicPr>
          <p:cNvPr id="10" name="그림 9" descr="kakuryo47.jpg"/>
          <p:cNvPicPr>
            <a:picLocks noChangeAspect="1"/>
          </p:cNvPicPr>
          <p:nvPr/>
        </p:nvPicPr>
        <p:blipFill>
          <a:blip r:embed="rId3" cstate="print"/>
          <a:stretch>
            <a:fillRect/>
          </a:stretch>
        </p:blipFill>
        <p:spPr>
          <a:xfrm>
            <a:off x="1331640" y="1988840"/>
            <a:ext cx="6840760" cy="4439431"/>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 芦田 均（あしだ ひとし） 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ja-JP" altLang="en-US" sz="3200" dirty="0" smtClean="0"/>
              <a:t>芦田 均（あしだ ひとし） 내각</a:t>
            </a:r>
            <a:r>
              <a:rPr lang="ko-KR" altLang="en-US" sz="3200" dirty="0" smtClean="0"/>
              <a:t>에 있었던 일</a:t>
            </a:r>
            <a:endParaRPr lang="ko-KR" altLang="en-US" sz="3000" dirty="0"/>
          </a:p>
        </p:txBody>
      </p:sp>
      <p:sp>
        <p:nvSpPr>
          <p:cNvPr id="9" name="내용 개체 틀 2"/>
          <p:cNvSpPr>
            <a:spLocks noGrp="1"/>
          </p:cNvSpPr>
          <p:nvPr>
            <p:ph idx="1"/>
          </p:nvPr>
        </p:nvSpPr>
        <p:spPr>
          <a:xfrm>
            <a:off x="611560" y="1988840"/>
            <a:ext cx="8229600" cy="4525963"/>
          </a:xfrm>
        </p:spPr>
        <p:txBody>
          <a:bodyPr>
            <a:normAutofit/>
          </a:bodyPr>
          <a:lstStyle/>
          <a:p>
            <a:r>
              <a:rPr lang="ko-KR" altLang="en-US" dirty="0" smtClean="0"/>
              <a:t>맥아더의 지령을 받고 공무원의 파업권을 빼앗음</a:t>
            </a:r>
            <a:r>
              <a:rPr lang="en-US" altLang="ko-KR" dirty="0" smtClean="0"/>
              <a:t>. (</a:t>
            </a:r>
            <a:r>
              <a:rPr lang="ko-KR" altLang="en-US" dirty="0" smtClean="0"/>
              <a:t>정령 </a:t>
            </a:r>
            <a:r>
              <a:rPr lang="en-US" altLang="ko-KR" dirty="0" smtClean="0"/>
              <a:t>201</a:t>
            </a:r>
            <a:r>
              <a:rPr lang="ko-KR" altLang="en-US" dirty="0" smtClean="0"/>
              <a:t>호</a:t>
            </a:r>
            <a:r>
              <a:rPr lang="en-US" altLang="ko-KR" dirty="0" smtClean="0"/>
              <a:t>)</a:t>
            </a:r>
          </a:p>
          <a:p>
            <a:endParaRPr lang="en-US" altLang="ko-KR" dirty="0" smtClean="0"/>
          </a:p>
          <a:p>
            <a:r>
              <a:rPr lang="ko-KR" altLang="en-US" dirty="0" smtClean="0"/>
              <a:t>부흥 금융 금고의 대출을 둘러싼 </a:t>
            </a:r>
            <a:r>
              <a:rPr lang="ko-KR" altLang="en-US" dirty="0" err="1" smtClean="0"/>
              <a:t>쇼와전공사건에서</a:t>
            </a:r>
            <a:r>
              <a:rPr lang="ko-KR" altLang="en-US" dirty="0" smtClean="0"/>
              <a:t> 총사퇴하고</a:t>
            </a:r>
            <a:r>
              <a:rPr lang="en-US" altLang="ko-KR" dirty="0" smtClean="0"/>
              <a:t>, </a:t>
            </a:r>
            <a:r>
              <a:rPr lang="ko-KR" altLang="en-US" dirty="0" smtClean="0"/>
              <a:t>총사퇴 후</a:t>
            </a:r>
            <a:r>
              <a:rPr lang="en-US" altLang="ko-KR" dirty="0" smtClean="0"/>
              <a:t>, </a:t>
            </a:r>
            <a:r>
              <a:rPr lang="ko-KR" altLang="en-US" dirty="0" smtClean="0"/>
              <a:t>芦田 均（あしだ ひとし）자신도 체포되었다</a:t>
            </a:r>
            <a:r>
              <a:rPr lang="en-US" altLang="ko-KR" dirty="0" smtClean="0"/>
              <a:t>. </a:t>
            </a:r>
            <a:br>
              <a:rPr lang="en-US" altLang="ko-KR" dirty="0" smtClean="0"/>
            </a:br>
            <a:r>
              <a:rPr lang="en-US" altLang="ko-KR" dirty="0" smtClean="0"/>
              <a:t>(</a:t>
            </a:r>
            <a:r>
              <a:rPr lang="ko-KR" altLang="en-US" dirty="0" smtClean="0"/>
              <a:t>재판에서는 무죄</a:t>
            </a:r>
            <a:r>
              <a:rPr lang="en-US" altLang="ko-KR" dirty="0" smtClean="0"/>
              <a: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제</a:t>
            </a:r>
            <a:r>
              <a:rPr lang="en-US" altLang="ja-JP" sz="1400" dirty="0" smtClean="0"/>
              <a:t>2</a:t>
            </a:r>
            <a:r>
              <a:rPr lang="ja-JP" altLang="en-US" sz="1400" dirty="0" smtClean="0"/>
              <a:t>차 吉田 茂（よしだ しげる）내각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ja-JP" altLang="en-US" sz="3200" dirty="0" smtClean="0"/>
              <a:t>제</a:t>
            </a:r>
            <a:r>
              <a:rPr lang="en-US" altLang="ja-JP" sz="3200" dirty="0" smtClean="0"/>
              <a:t>2</a:t>
            </a:r>
            <a:r>
              <a:rPr lang="ja-JP" altLang="en-US" sz="3200" dirty="0" smtClean="0"/>
              <a:t>차 吉田 茂（よしだ しげる）내각</a:t>
            </a:r>
            <a:endParaRPr lang="ko-KR" altLang="en-US" sz="3000" dirty="0"/>
          </a:p>
        </p:txBody>
      </p:sp>
      <p:pic>
        <p:nvPicPr>
          <p:cNvPr id="11" name="그림 10" descr="1948031.jpg"/>
          <p:cNvPicPr>
            <a:picLocks noChangeAspect="1"/>
          </p:cNvPicPr>
          <p:nvPr/>
        </p:nvPicPr>
        <p:blipFill>
          <a:blip r:embed="rId3" cstate="print"/>
          <a:stretch>
            <a:fillRect/>
          </a:stretch>
        </p:blipFill>
        <p:spPr>
          <a:xfrm>
            <a:off x="1907704" y="1916832"/>
            <a:ext cx="5585916" cy="454578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제</a:t>
            </a:r>
            <a:r>
              <a:rPr lang="en-US" altLang="ja-JP" sz="1400" dirty="0" smtClean="0"/>
              <a:t>3</a:t>
            </a:r>
            <a:r>
              <a:rPr lang="ja-JP" altLang="en-US" sz="1400" dirty="0" smtClean="0"/>
              <a:t>차 吉田 茂（よしだ しげる）내각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ja-JP" altLang="en-US" sz="3200" dirty="0" smtClean="0"/>
              <a:t>제</a:t>
            </a:r>
            <a:r>
              <a:rPr lang="en-US" altLang="ja-JP" sz="3200" dirty="0" smtClean="0"/>
              <a:t>3</a:t>
            </a:r>
            <a:r>
              <a:rPr lang="ja-JP" altLang="en-US" sz="3200" dirty="0" smtClean="0"/>
              <a:t>차 吉田 茂（よしだ しげる）내각</a:t>
            </a:r>
            <a:endParaRPr lang="ko-KR" altLang="en-US" sz="3000" dirty="0"/>
          </a:p>
        </p:txBody>
      </p:sp>
      <p:pic>
        <p:nvPicPr>
          <p:cNvPr id="9" name="그림 8" descr="kakuryo49-1.jpg"/>
          <p:cNvPicPr>
            <a:picLocks noChangeAspect="1"/>
          </p:cNvPicPr>
          <p:nvPr/>
        </p:nvPicPr>
        <p:blipFill>
          <a:blip r:embed="rId2" cstate="print"/>
          <a:stretch>
            <a:fillRect/>
          </a:stretch>
        </p:blipFill>
        <p:spPr>
          <a:xfrm>
            <a:off x="1907704" y="1916831"/>
            <a:ext cx="5616624" cy="461066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ko-KR" altLang="en-US" sz="1600" dirty="0" smtClean="0">
                <a:latin typeface="HY중고딕" pitchFamily="18" charset="-127"/>
                <a:ea typeface="HY중고딕" pitchFamily="18" charset="-127"/>
              </a:rPr>
              <a:t>일본의 패전과 미군정 통치</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76999"/>
          </a:xfrm>
          <a:prstGeom prst="rect">
            <a:avLst/>
          </a:prstGeom>
          <a:noFill/>
        </p:spPr>
        <p:txBody>
          <a:bodyPr wrap="square" rtlCol="0">
            <a:spAutoFit/>
          </a:bodyPr>
          <a:lstStyle/>
          <a:p>
            <a:pPr lvl="0"/>
            <a:r>
              <a:rPr lang="en-US" altLang="ko-KR" sz="1200" dirty="0" smtClean="0"/>
              <a:t>2</a:t>
            </a:r>
            <a:r>
              <a:rPr lang="ko-KR" altLang="en-US" sz="1200" dirty="0" smtClean="0"/>
              <a:t>차 세계 대전의 원인과 경과</a:t>
            </a:r>
            <a:endParaRPr lang="ko-KR" altLang="en-US" sz="12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683568" y="1052736"/>
            <a:ext cx="3456384" cy="5909310"/>
          </a:xfrm>
          <a:prstGeom prst="rect">
            <a:avLst/>
          </a:prstGeom>
          <a:noFill/>
        </p:spPr>
        <p:txBody>
          <a:bodyPr wrap="square">
            <a:spAutoFit/>
          </a:bodyPr>
          <a:lstStyle/>
          <a:p>
            <a:r>
              <a:rPr lang="en-US" altLang="ko-KR" sz="1400" dirty="0" smtClean="0"/>
              <a:t>1942</a:t>
            </a:r>
            <a:r>
              <a:rPr lang="ko-KR" altLang="en-US" sz="1400" dirty="0" smtClean="0"/>
              <a:t>년 </a:t>
            </a:r>
            <a:r>
              <a:rPr lang="en-US" altLang="ko-KR" sz="1400" dirty="0" smtClean="0"/>
              <a:t>7</a:t>
            </a:r>
            <a:r>
              <a:rPr lang="ko-KR" altLang="en-US" sz="1400" dirty="0" smtClean="0"/>
              <a:t>월 </a:t>
            </a:r>
            <a:r>
              <a:rPr lang="en-US" altLang="ko-KR" sz="1400" dirty="0" smtClean="0"/>
              <a:t>17</a:t>
            </a:r>
            <a:r>
              <a:rPr lang="ko-KR" altLang="en-US" sz="1400" dirty="0" smtClean="0"/>
              <a:t>일부터 시작된 </a:t>
            </a:r>
            <a:r>
              <a:rPr lang="en-US" altLang="ko-KR" sz="1400" dirty="0" smtClean="0"/>
              <a:t>'</a:t>
            </a:r>
            <a:r>
              <a:rPr lang="ko-KR" altLang="en-US" sz="1400" dirty="0" err="1" smtClean="0"/>
              <a:t>스탈린그라드전투</a:t>
            </a:r>
            <a:r>
              <a:rPr lang="en-US" altLang="ko-KR" sz="1400" dirty="0" smtClean="0"/>
              <a:t>'</a:t>
            </a:r>
            <a:r>
              <a:rPr lang="ko-KR" altLang="en-US" sz="1400" dirty="0" smtClean="0"/>
              <a:t>에서 독일군의 제</a:t>
            </a:r>
            <a:r>
              <a:rPr lang="en-US" altLang="ko-KR" sz="1400" dirty="0" smtClean="0"/>
              <a:t>6</a:t>
            </a:r>
            <a:r>
              <a:rPr lang="ko-KR" altLang="en-US" sz="1400" dirty="0" smtClean="0"/>
              <a:t>군 사령관이었던 프리드리히 </a:t>
            </a:r>
            <a:r>
              <a:rPr lang="ko-KR" altLang="en-US" sz="1400" dirty="0" err="1" smtClean="0"/>
              <a:t>파울루스</a:t>
            </a:r>
            <a:r>
              <a:rPr lang="en-US" altLang="ko-KR" sz="1400" dirty="0" smtClean="0"/>
              <a:t>(Friedrich</a:t>
            </a:r>
            <a:r>
              <a:rPr lang="ko-KR" altLang="en-US" sz="1400" dirty="0" smtClean="0"/>
              <a:t> </a:t>
            </a:r>
            <a:r>
              <a:rPr lang="en-US" altLang="ko-KR" sz="1400" dirty="0" smtClean="0"/>
              <a:t>Wilhelm</a:t>
            </a:r>
            <a:r>
              <a:rPr lang="ko-KR" altLang="en-US" sz="1400" dirty="0" smtClean="0"/>
              <a:t> </a:t>
            </a:r>
            <a:r>
              <a:rPr lang="en-US" altLang="ko-KR" sz="1400" dirty="0" smtClean="0"/>
              <a:t>Ernst</a:t>
            </a:r>
            <a:r>
              <a:rPr lang="ko-KR" altLang="en-US" sz="1400" dirty="0" smtClean="0"/>
              <a:t> </a:t>
            </a:r>
            <a:r>
              <a:rPr lang="en-US" altLang="ko-KR" sz="1400" dirty="0" err="1" smtClean="0"/>
              <a:t>Paulus</a:t>
            </a:r>
            <a:r>
              <a:rPr lang="en-US" altLang="ko-KR" sz="1400" dirty="0" smtClean="0"/>
              <a:t>, 1890~1957)</a:t>
            </a:r>
            <a:r>
              <a:rPr lang="ko-KR" altLang="en-US" sz="1400" dirty="0" smtClean="0"/>
              <a:t>는 </a:t>
            </a:r>
            <a:r>
              <a:rPr lang="en-US" altLang="ko-KR" sz="1400" dirty="0" smtClean="0"/>
              <a:t>33</a:t>
            </a:r>
            <a:r>
              <a:rPr lang="ko-KR" altLang="en-US" sz="1400" dirty="0" smtClean="0"/>
              <a:t>만 병력을 투입</a:t>
            </a:r>
            <a:r>
              <a:rPr lang="en-US" altLang="ko-KR" sz="1400" dirty="0" smtClean="0"/>
              <a:t>, 600</a:t>
            </a:r>
            <a:r>
              <a:rPr lang="ko-KR" altLang="en-US" sz="1400" dirty="0" smtClean="0"/>
              <a:t>대의 폭격기로 </a:t>
            </a:r>
            <a:r>
              <a:rPr lang="ko-KR" altLang="en-US" sz="1400" dirty="0" err="1" smtClean="0"/>
              <a:t>스탈린그라드를</a:t>
            </a:r>
            <a:r>
              <a:rPr lang="ko-KR" altLang="en-US" sz="1400" dirty="0" smtClean="0"/>
              <a:t> 공격하여 민간인 사망자만 </a:t>
            </a:r>
            <a:r>
              <a:rPr lang="en-US" altLang="ko-KR" sz="1400" dirty="0" smtClean="0"/>
              <a:t>4</a:t>
            </a:r>
            <a:r>
              <a:rPr lang="ko-KR" altLang="en-US" sz="1400" dirty="0" smtClean="0"/>
              <a:t>만여 명이 희생됐다</a:t>
            </a:r>
            <a:r>
              <a:rPr lang="en-US" altLang="ko-KR" sz="1400" dirty="0" smtClean="0"/>
              <a:t>. </a:t>
            </a:r>
            <a:r>
              <a:rPr lang="ko-KR" altLang="en-US" sz="1400" dirty="0" smtClean="0"/>
              <a:t>그러나 초반 유리했던 전세와 달리 독일군의 전차부대는 소련군의 기관총부대에 비해 시가전에서 취약하였고</a:t>
            </a:r>
            <a:r>
              <a:rPr lang="en-US" altLang="ko-KR" sz="1400" dirty="0" smtClean="0"/>
              <a:t>, </a:t>
            </a:r>
            <a:r>
              <a:rPr lang="ko-KR" altLang="en-US" sz="1400" dirty="0" smtClean="0"/>
              <a:t>전투가 장기전에 돌입하자 소련의 혹한의 날씨를 견뎌야 했고 군복과 식량 등도 점차 고갈되었다</a:t>
            </a:r>
            <a:r>
              <a:rPr lang="en-US" altLang="ko-KR" sz="1400" dirty="0" smtClean="0"/>
              <a:t>. </a:t>
            </a:r>
            <a:r>
              <a:rPr lang="ko-KR" altLang="en-US" sz="1400" dirty="0" err="1" smtClean="0"/>
              <a:t>그해</a:t>
            </a:r>
            <a:r>
              <a:rPr lang="ko-KR" altLang="en-US" sz="1400" dirty="0" smtClean="0"/>
              <a:t> </a:t>
            </a:r>
            <a:r>
              <a:rPr lang="en-US" altLang="ko-KR" sz="1400" dirty="0" smtClean="0"/>
              <a:t>11</a:t>
            </a:r>
            <a:r>
              <a:rPr lang="ko-KR" altLang="en-US" sz="1400" dirty="0" smtClean="0"/>
              <a:t>월부터 소련군의 반격이 이어졌고</a:t>
            </a:r>
            <a:r>
              <a:rPr lang="en-US" altLang="ko-KR" sz="1400" dirty="0" smtClean="0"/>
              <a:t>, </a:t>
            </a:r>
            <a:r>
              <a:rPr lang="ko-KR" altLang="en-US" sz="1400" dirty="0" smtClean="0"/>
              <a:t>결국 독일군의 무기 보급로까지 차단되면서 </a:t>
            </a:r>
            <a:r>
              <a:rPr lang="en-US" altLang="ko-KR" sz="1400" dirty="0" smtClean="0"/>
              <a:t>22</a:t>
            </a:r>
            <a:r>
              <a:rPr lang="ko-KR" altLang="en-US" sz="1400" dirty="0" smtClean="0"/>
              <a:t>개 사단이 </a:t>
            </a:r>
            <a:r>
              <a:rPr lang="ko-KR" altLang="en-US" sz="1400" dirty="0" err="1" smtClean="0"/>
              <a:t>스탈린그라드에서</a:t>
            </a:r>
            <a:r>
              <a:rPr lang="ko-KR" altLang="en-US" sz="1400" dirty="0" smtClean="0"/>
              <a:t> 포위당했다</a:t>
            </a:r>
            <a:r>
              <a:rPr lang="en-US" altLang="ko-KR" sz="1400" dirty="0" smtClean="0"/>
              <a:t>. </a:t>
            </a:r>
            <a:r>
              <a:rPr lang="ko-KR" altLang="en-US" sz="1400" dirty="0" smtClean="0"/>
              <a:t>후방 부대의 지원 병력으로부터 철저히 고립된 독일 제</a:t>
            </a:r>
            <a:r>
              <a:rPr lang="en-US" altLang="ko-KR" sz="1400" dirty="0" smtClean="0"/>
              <a:t>6</a:t>
            </a:r>
            <a:r>
              <a:rPr lang="ko-KR" altLang="en-US" sz="1400" dirty="0" smtClean="0"/>
              <a:t>군은 </a:t>
            </a:r>
            <a:r>
              <a:rPr lang="en-US" altLang="ko-KR" sz="1400" dirty="0" smtClean="0"/>
              <a:t>2</a:t>
            </a:r>
            <a:r>
              <a:rPr lang="ko-KR" altLang="en-US" sz="1400" dirty="0" smtClean="0"/>
              <a:t>개월간의 치열한 저항 끝에</a:t>
            </a:r>
            <a:r>
              <a:rPr lang="en-US" altLang="ko-KR" sz="1400" dirty="0" smtClean="0"/>
              <a:t>, 1943</a:t>
            </a:r>
            <a:r>
              <a:rPr lang="ko-KR" altLang="en-US" sz="1400" dirty="0" smtClean="0"/>
              <a:t>년 </a:t>
            </a:r>
            <a:r>
              <a:rPr lang="en-US" altLang="ko-KR" sz="1400" dirty="0" smtClean="0"/>
              <a:t>2</a:t>
            </a:r>
            <a:r>
              <a:rPr lang="ko-KR" altLang="en-US" sz="1400" dirty="0" smtClean="0"/>
              <a:t>월 </a:t>
            </a:r>
            <a:r>
              <a:rPr lang="en-US" altLang="ko-KR" sz="1400" dirty="0" smtClean="0"/>
              <a:t>2</a:t>
            </a:r>
            <a:r>
              <a:rPr lang="ko-KR" altLang="en-US" sz="1400" dirty="0" smtClean="0"/>
              <a:t>일부로 소련군의 공세에 항복하였다</a:t>
            </a:r>
            <a:r>
              <a:rPr lang="en-US" altLang="ko-KR" sz="1400" dirty="0" smtClean="0"/>
              <a:t>. </a:t>
            </a:r>
            <a:r>
              <a:rPr lang="ko-KR" altLang="en-US" sz="1400" dirty="0" smtClean="0"/>
              <a:t>히틀러는 포로가 되기 전에 자결할 것을 종용하는 의미로 사령관 </a:t>
            </a:r>
            <a:r>
              <a:rPr lang="ko-KR" altLang="en-US" sz="1400" dirty="0" err="1" smtClean="0"/>
              <a:t>파울루스를</a:t>
            </a:r>
            <a:r>
              <a:rPr lang="ko-KR" altLang="en-US" sz="1400" dirty="0" smtClean="0"/>
              <a:t> 원수로 승격시켰으나</a:t>
            </a:r>
            <a:r>
              <a:rPr lang="en-US" altLang="ko-KR" sz="1400" dirty="0" smtClean="0"/>
              <a:t>, </a:t>
            </a:r>
            <a:r>
              <a:rPr lang="ko-KR" altLang="en-US" sz="1400" dirty="0" smtClean="0"/>
              <a:t>결국 </a:t>
            </a:r>
            <a:r>
              <a:rPr lang="ko-KR" altLang="en-US" sz="1400" dirty="0" err="1" smtClean="0"/>
              <a:t>파울루스가</a:t>
            </a:r>
            <a:r>
              <a:rPr lang="ko-KR" altLang="en-US" sz="1400" dirty="0" smtClean="0"/>
              <a:t> 항복하면서 </a:t>
            </a:r>
            <a:r>
              <a:rPr lang="ko-KR" altLang="en-US" sz="1400" dirty="0" err="1" smtClean="0"/>
              <a:t>스탈린그라드전투는</a:t>
            </a:r>
            <a:r>
              <a:rPr lang="ko-KR" altLang="en-US" sz="1400" dirty="0" smtClean="0"/>
              <a:t> 소련군의 승전으로 마무리되었다</a:t>
            </a:r>
            <a:r>
              <a:rPr lang="en-US" altLang="ko-KR" sz="1400" dirty="0" smtClean="0"/>
              <a:t>.</a:t>
            </a:r>
          </a:p>
          <a:p>
            <a:endParaRPr lang="en-US" altLang="ko-KR" sz="1400" dirty="0" smtClean="0"/>
          </a:p>
          <a:p>
            <a:r>
              <a:rPr lang="ko-KR" altLang="en-US" sz="1400" dirty="0" smtClean="0"/>
              <a:t/>
            </a:r>
            <a:br>
              <a:rPr lang="ko-KR" altLang="en-US" sz="1400" dirty="0" smtClean="0"/>
            </a:br>
            <a:endParaRPr lang="ko-KR" altLang="en-US" sz="1400" dirty="0"/>
          </a:p>
        </p:txBody>
      </p:sp>
      <p:pic>
        <p:nvPicPr>
          <p:cNvPr id="13" name="그림 12" descr="스탈린_그라드전투.jpg"/>
          <p:cNvPicPr>
            <a:picLocks noChangeAspect="1"/>
          </p:cNvPicPr>
          <p:nvPr/>
        </p:nvPicPr>
        <p:blipFill>
          <a:blip r:embed="rId2" cstate="print"/>
          <a:stretch>
            <a:fillRect/>
          </a:stretch>
        </p:blipFill>
        <p:spPr>
          <a:xfrm>
            <a:off x="4139952" y="1772816"/>
            <a:ext cx="4572000" cy="3486150"/>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제</a:t>
            </a:r>
            <a:r>
              <a:rPr lang="en-US" altLang="ja-JP" sz="1400" dirty="0" smtClean="0"/>
              <a:t>3</a:t>
            </a:r>
            <a:r>
              <a:rPr lang="ja-JP" altLang="en-US" sz="1400" dirty="0" smtClean="0"/>
              <a:t>차 吉田 茂（よしだ しげる）내각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ja-JP" altLang="en-US" sz="3200" dirty="0" smtClean="0"/>
              <a:t>제</a:t>
            </a:r>
            <a:r>
              <a:rPr lang="en-US" altLang="ja-JP" sz="3200" dirty="0" smtClean="0"/>
              <a:t>3</a:t>
            </a:r>
            <a:r>
              <a:rPr lang="ja-JP" altLang="en-US" sz="3200" dirty="0" smtClean="0"/>
              <a:t>차 吉田 茂（よしだ しげる）내각</a:t>
            </a:r>
            <a:endParaRPr lang="ko-KR" altLang="en-US" sz="3000" dirty="0"/>
          </a:p>
        </p:txBody>
      </p:sp>
      <p:sp>
        <p:nvSpPr>
          <p:cNvPr id="10" name="내용 개체 틀 2"/>
          <p:cNvSpPr>
            <a:spLocks noGrp="1"/>
          </p:cNvSpPr>
          <p:nvPr>
            <p:ph idx="1"/>
          </p:nvPr>
        </p:nvSpPr>
        <p:spPr>
          <a:xfrm>
            <a:off x="611560" y="5877272"/>
            <a:ext cx="8229600" cy="637531"/>
          </a:xfrm>
        </p:spPr>
        <p:txBody>
          <a:bodyPr>
            <a:normAutofit/>
          </a:bodyPr>
          <a:lstStyle/>
          <a:p>
            <a:pPr algn="ctr"/>
            <a:r>
              <a:rPr lang="ko-KR" altLang="en-US" dirty="0" smtClean="0"/>
              <a:t>총 </a:t>
            </a:r>
            <a:r>
              <a:rPr lang="en-US" altLang="ko-KR" dirty="0" smtClean="0"/>
              <a:t>3</a:t>
            </a:r>
            <a:r>
              <a:rPr lang="ko-KR" altLang="en-US" dirty="0" smtClean="0"/>
              <a:t>번의 개조 내각을 함</a:t>
            </a:r>
            <a:endParaRPr lang="en-US" altLang="ko-KR" dirty="0" smtClean="0"/>
          </a:p>
        </p:txBody>
      </p:sp>
      <p:pic>
        <p:nvPicPr>
          <p:cNvPr id="13" name="그림 12" descr="kakuryo49-2.jpg"/>
          <p:cNvPicPr>
            <a:picLocks noChangeAspect="1"/>
          </p:cNvPicPr>
          <p:nvPr/>
        </p:nvPicPr>
        <p:blipFill>
          <a:blip r:embed="rId2" cstate="print"/>
          <a:stretch>
            <a:fillRect/>
          </a:stretch>
        </p:blipFill>
        <p:spPr>
          <a:xfrm>
            <a:off x="611560" y="2492896"/>
            <a:ext cx="4241800" cy="2794000"/>
          </a:xfrm>
          <a:prstGeom prst="rect">
            <a:avLst/>
          </a:prstGeom>
        </p:spPr>
      </p:pic>
      <p:pic>
        <p:nvPicPr>
          <p:cNvPr id="14" name="그림 13" descr="kakuryo49-3.jpg"/>
          <p:cNvPicPr>
            <a:picLocks noChangeAspect="1"/>
          </p:cNvPicPr>
          <p:nvPr/>
        </p:nvPicPr>
        <p:blipFill>
          <a:blip r:embed="rId3" cstate="print"/>
          <a:stretch>
            <a:fillRect/>
          </a:stretch>
        </p:blipFill>
        <p:spPr>
          <a:xfrm>
            <a:off x="5364088" y="2492896"/>
            <a:ext cx="3276600" cy="279400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제</a:t>
            </a:r>
            <a:r>
              <a:rPr lang="en-US" altLang="ja-JP" sz="1400" dirty="0" smtClean="0"/>
              <a:t>4</a:t>
            </a:r>
            <a:r>
              <a:rPr lang="ja-JP" altLang="en-US" sz="1400" dirty="0" smtClean="0"/>
              <a:t>차 吉田 茂（よしだ しげる）내각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ja-JP" altLang="en-US" sz="3200" dirty="0" smtClean="0"/>
              <a:t>제</a:t>
            </a:r>
            <a:r>
              <a:rPr lang="en-US" altLang="ja-JP" sz="3200" dirty="0" smtClean="0"/>
              <a:t>4</a:t>
            </a:r>
            <a:r>
              <a:rPr lang="ja-JP" altLang="en-US" sz="3200" dirty="0" smtClean="0"/>
              <a:t>차 吉田 茂（よしだ しげる）내각</a:t>
            </a:r>
            <a:endParaRPr lang="ko-KR" altLang="en-US" sz="3000" dirty="0"/>
          </a:p>
        </p:txBody>
      </p:sp>
      <p:pic>
        <p:nvPicPr>
          <p:cNvPr id="9" name="그림 8" descr="kakuryo50.jpg"/>
          <p:cNvPicPr>
            <a:picLocks noChangeAspect="1"/>
          </p:cNvPicPr>
          <p:nvPr/>
        </p:nvPicPr>
        <p:blipFill>
          <a:blip r:embed="rId2" cstate="print"/>
          <a:stretch>
            <a:fillRect/>
          </a:stretch>
        </p:blipFill>
        <p:spPr>
          <a:xfrm>
            <a:off x="1691680" y="1844824"/>
            <a:ext cx="6048672" cy="4702148"/>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제</a:t>
            </a:r>
            <a:r>
              <a:rPr lang="en-US" altLang="ja-JP" sz="1400" dirty="0" smtClean="0"/>
              <a:t>5</a:t>
            </a:r>
            <a:r>
              <a:rPr lang="ja-JP" altLang="en-US" sz="1400" dirty="0" smtClean="0"/>
              <a:t>차 吉田 茂（よしだ しげる）내각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ja-JP" altLang="en-US" sz="3200" dirty="0" smtClean="0"/>
              <a:t>제</a:t>
            </a:r>
            <a:r>
              <a:rPr lang="en-US" altLang="ja-JP" sz="3200" dirty="0" smtClean="0"/>
              <a:t>5</a:t>
            </a:r>
            <a:r>
              <a:rPr lang="ja-JP" altLang="en-US" sz="3200" dirty="0" smtClean="0"/>
              <a:t>차 吉田 茂（よしだ しげる）내각</a:t>
            </a:r>
            <a:endParaRPr lang="ko-KR" altLang="en-US" sz="3000" dirty="0"/>
          </a:p>
        </p:txBody>
      </p:sp>
      <p:pic>
        <p:nvPicPr>
          <p:cNvPr id="9" name="그림 8" descr="kakuryo51.jpg"/>
          <p:cNvPicPr>
            <a:picLocks noChangeAspect="1"/>
          </p:cNvPicPr>
          <p:nvPr/>
        </p:nvPicPr>
        <p:blipFill>
          <a:blip r:embed="rId2" cstate="print"/>
          <a:stretch>
            <a:fillRect/>
          </a:stretch>
        </p:blipFill>
        <p:spPr>
          <a:xfrm>
            <a:off x="1619672" y="1916832"/>
            <a:ext cx="6192688" cy="4665724"/>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a:t>
            </a:r>
            <a:r>
              <a:rPr lang="ja-JP" altLang="en-US" sz="1400" dirty="0" smtClean="0"/>
              <a:t>제</a:t>
            </a:r>
            <a:r>
              <a:rPr lang="en-US" altLang="ja-JP" sz="1400" dirty="0" smtClean="0"/>
              <a:t>5</a:t>
            </a:r>
            <a:r>
              <a:rPr lang="ja-JP" altLang="en-US" sz="1400" dirty="0" smtClean="0"/>
              <a:t>차 吉田 茂（よしだ しげる）내각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ja-JP" altLang="en-US" sz="3200" dirty="0" smtClean="0"/>
              <a:t>제</a:t>
            </a:r>
            <a:r>
              <a:rPr lang="en-US" altLang="ja-JP" sz="3200" dirty="0" smtClean="0"/>
              <a:t>5</a:t>
            </a:r>
            <a:r>
              <a:rPr lang="ja-JP" altLang="en-US" sz="3200" dirty="0" smtClean="0"/>
              <a:t>차 吉田 茂（よしだ しげる）내각</a:t>
            </a:r>
            <a:endParaRPr lang="ko-KR" altLang="en-US" sz="3000" dirty="0"/>
          </a:p>
        </p:txBody>
      </p:sp>
      <p:pic>
        <p:nvPicPr>
          <p:cNvPr id="9" name="그림 8" descr="kakuryo51.jpg">
            <a:hlinkClick r:id="rId2"/>
          </p:cNvPr>
          <p:cNvPicPr>
            <a:picLocks noChangeAspect="1"/>
          </p:cNvPicPr>
          <p:nvPr/>
        </p:nvPicPr>
        <p:blipFill>
          <a:blip r:embed="rId3" cstate="print"/>
          <a:stretch>
            <a:fillRect/>
          </a:stretch>
        </p:blipFill>
        <p:spPr>
          <a:xfrm>
            <a:off x="1619672" y="1916832"/>
            <a:ext cx="6192688" cy="4665724"/>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307777"/>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 </a:t>
            </a:r>
            <a:r>
              <a:rPr lang="ja-JP" altLang="en-US" sz="1400" dirty="0" smtClean="0"/>
              <a:t>吉田 茂（よしだ しげる）내각</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ja-JP" altLang="en-US" sz="3200" dirty="0" smtClean="0"/>
              <a:t>吉田 茂（よしだ しげる）내각 </a:t>
            </a:r>
            <a:r>
              <a:rPr lang="ko-KR" altLang="en-US" sz="3200" dirty="0" smtClean="0"/>
              <a:t>중에 있었던 일</a:t>
            </a:r>
            <a:endParaRPr lang="ko-KR" altLang="en-US" sz="3000" dirty="0"/>
          </a:p>
        </p:txBody>
      </p:sp>
      <p:pic>
        <p:nvPicPr>
          <p:cNvPr id="10" name="그림 9" descr="IMTFE_court_chamber.jpg"/>
          <p:cNvPicPr>
            <a:picLocks noChangeAspect="1"/>
          </p:cNvPicPr>
          <p:nvPr/>
        </p:nvPicPr>
        <p:blipFill>
          <a:blip r:embed="rId3" cstate="print"/>
          <a:stretch>
            <a:fillRect/>
          </a:stretch>
        </p:blipFill>
        <p:spPr>
          <a:xfrm>
            <a:off x="1907704" y="1916832"/>
            <a:ext cx="5688632" cy="3913779"/>
          </a:xfrm>
          <a:prstGeom prst="rect">
            <a:avLst/>
          </a:prstGeom>
        </p:spPr>
      </p:pic>
      <p:sp>
        <p:nvSpPr>
          <p:cNvPr id="11" name="TextBox 10"/>
          <p:cNvSpPr txBox="1"/>
          <p:nvPr/>
        </p:nvSpPr>
        <p:spPr>
          <a:xfrm>
            <a:off x="1043608" y="6021288"/>
            <a:ext cx="7353295" cy="477054"/>
          </a:xfrm>
          <a:prstGeom prst="rect">
            <a:avLst/>
          </a:prstGeom>
          <a:noFill/>
        </p:spPr>
        <p:txBody>
          <a:bodyPr wrap="none" rtlCol="0">
            <a:spAutoFit/>
          </a:bodyPr>
          <a:lstStyle/>
          <a:p>
            <a:r>
              <a:rPr lang="zh-TW" altLang="en-US" sz="2500" dirty="0" smtClean="0">
                <a:hlinkClick r:id="rId4"/>
              </a:rPr>
              <a:t>極東国際軍事裁判</a:t>
            </a:r>
            <a:r>
              <a:rPr lang="en-US" altLang="zh-TW" sz="2500" dirty="0" smtClean="0">
                <a:hlinkClick r:id="rId4"/>
              </a:rPr>
              <a:t>(</a:t>
            </a:r>
            <a:r>
              <a:rPr lang="ko-KR" altLang="en-US" sz="2500" dirty="0" smtClean="0">
                <a:hlinkClick r:id="rId4"/>
              </a:rPr>
              <a:t>극동국제군사재판 </a:t>
            </a:r>
            <a:r>
              <a:rPr lang="en-US" altLang="ko-KR" sz="2500" dirty="0" smtClean="0">
                <a:hlinkClick r:id="rId4"/>
              </a:rPr>
              <a:t>= </a:t>
            </a:r>
            <a:r>
              <a:rPr lang="ko-KR" altLang="en-US" sz="2500" dirty="0" smtClean="0">
                <a:hlinkClick r:id="rId4"/>
              </a:rPr>
              <a:t>도쿄 재판</a:t>
            </a:r>
            <a:r>
              <a:rPr lang="en-US" altLang="zh-TW" sz="2500" dirty="0" smtClean="0">
                <a:hlinkClick r:id="rId4"/>
              </a:rPr>
              <a:t>)</a:t>
            </a:r>
            <a:endParaRPr lang="ko-KR" altLang="en-US" sz="2500"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04. </a:t>
            </a:r>
            <a:r>
              <a:rPr lang="ko-KR" altLang="en-US" sz="1600" dirty="0" smtClean="0">
                <a:latin typeface="HY중고딕" pitchFamily="18" charset="-127"/>
                <a:ea typeface="HY중고딕" pitchFamily="18" charset="-127"/>
              </a:rPr>
              <a:t>전후 일본의 정치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일본 국내 위주</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pPr fontAlgn="base"/>
            <a:r>
              <a:rPr lang="en-US" altLang="ko-KR" sz="1300" dirty="0" smtClean="0">
                <a:solidFill>
                  <a:schemeClr val="accent5">
                    <a:lumMod val="50000"/>
                  </a:schemeClr>
                </a:solidFill>
                <a:latin typeface="HY중고딕" pitchFamily="18" charset="-127"/>
                <a:ea typeface="HY중고딕" pitchFamily="18" charset="-127"/>
              </a:rPr>
              <a:t>- </a:t>
            </a:r>
            <a:r>
              <a:rPr lang="ko-KR" altLang="en-US" sz="1300" dirty="0" smtClean="0">
                <a:solidFill>
                  <a:schemeClr val="accent5">
                    <a:lumMod val="50000"/>
                  </a:schemeClr>
                </a:solidFill>
                <a:latin typeface="HY중고딕" pitchFamily="18" charset="-127"/>
                <a:ea typeface="HY중고딕" pitchFamily="18" charset="-127"/>
              </a:rPr>
              <a:t>출처</a:t>
            </a:r>
            <a:endParaRPr lang="ja-JP" altLang="en-US" sz="1400" dirty="0"/>
          </a:p>
        </p:txBody>
      </p:sp>
      <p:sp>
        <p:nvSpPr>
          <p:cNvPr id="8" name="모서리가 둥근 직사각형 7"/>
          <p:cNvSpPr/>
          <p:nvPr/>
        </p:nvSpPr>
        <p:spPr>
          <a:xfrm>
            <a:off x="467544" y="764704"/>
            <a:ext cx="8424936" cy="5904656"/>
          </a:xfrm>
          <a:prstGeom prst="roundRect">
            <a:avLst>
              <a:gd name="adj" fmla="val 3688"/>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제목 1"/>
          <p:cNvSpPr>
            <a:spLocks noGrp="1"/>
          </p:cNvSpPr>
          <p:nvPr>
            <p:ph type="title"/>
          </p:nvPr>
        </p:nvSpPr>
        <p:spPr>
          <a:xfrm>
            <a:off x="539552" y="908720"/>
            <a:ext cx="8280920" cy="864096"/>
          </a:xfrm>
          <a:solidFill>
            <a:schemeClr val="accent1">
              <a:alpha val="85000"/>
            </a:schemeClr>
          </a:solidFill>
        </p:spPr>
        <p:txBody>
          <a:bodyPr>
            <a:noAutofit/>
          </a:bodyPr>
          <a:lstStyle/>
          <a:p>
            <a:r>
              <a:rPr lang="ko-KR" altLang="en-US" sz="3200" dirty="0" smtClean="0"/>
              <a:t>출처</a:t>
            </a:r>
            <a:endParaRPr lang="ko-KR" altLang="en-US" sz="3000" dirty="0"/>
          </a:p>
        </p:txBody>
      </p:sp>
      <p:sp>
        <p:nvSpPr>
          <p:cNvPr id="13" name="내용 개체 틀 2"/>
          <p:cNvSpPr>
            <a:spLocks noGrp="1"/>
          </p:cNvSpPr>
          <p:nvPr>
            <p:ph idx="1"/>
          </p:nvPr>
        </p:nvSpPr>
        <p:spPr>
          <a:xfrm>
            <a:off x="611560" y="1988840"/>
            <a:ext cx="8229600" cy="4525963"/>
          </a:xfrm>
        </p:spPr>
        <p:txBody>
          <a:bodyPr>
            <a:normAutofit/>
          </a:bodyPr>
          <a:lstStyle/>
          <a:p>
            <a:r>
              <a:rPr lang="ko-KR" altLang="en-US" dirty="0" smtClean="0"/>
              <a:t>일본 </a:t>
            </a:r>
            <a:r>
              <a:rPr lang="ko-KR" altLang="en-US" dirty="0" err="1" smtClean="0"/>
              <a:t>위키페디아</a:t>
            </a:r>
            <a:r>
              <a:rPr lang="ko-KR" altLang="en-US" dirty="0" smtClean="0"/>
              <a:t> 다수 참고</a:t>
            </a:r>
            <a:r>
              <a:rPr lang="en-US" altLang="ko-KR" dirty="0" smtClean="0"/>
              <a:t>,</a:t>
            </a:r>
          </a:p>
          <a:p>
            <a:r>
              <a:rPr lang="ko-KR" altLang="en-US" dirty="0" smtClean="0"/>
              <a:t>각 내각 사진들은 일본 공동통신에서 발췌</a:t>
            </a:r>
            <a:endParaRPr lang="en-US" altLang="ko-KR" dirty="0" smtClean="0"/>
          </a:p>
          <a:p>
            <a:r>
              <a:rPr lang="ko-KR" altLang="en-US" dirty="0" smtClean="0"/>
              <a:t>나머지 사진들도 </a:t>
            </a:r>
            <a:r>
              <a:rPr lang="ko-KR" altLang="en-US" dirty="0" err="1" smtClean="0"/>
              <a:t>구글</a:t>
            </a:r>
            <a:r>
              <a:rPr lang="ko-KR" altLang="en-US" dirty="0" smtClean="0"/>
              <a:t> </a:t>
            </a:r>
            <a:r>
              <a:rPr lang="ko-KR" altLang="en-US" dirty="0" err="1" smtClean="0"/>
              <a:t>재팬에서</a:t>
            </a:r>
            <a:r>
              <a:rPr lang="ko-KR" altLang="en-US" dirty="0" smtClean="0"/>
              <a:t> 검색하여</a:t>
            </a:r>
            <a:r>
              <a:rPr lang="en-US" altLang="ko-KR" dirty="0" smtClean="0"/>
              <a:t/>
            </a:r>
            <a:br>
              <a:rPr lang="en-US" altLang="ko-KR" dirty="0" smtClean="0"/>
            </a:br>
            <a:r>
              <a:rPr lang="ko-KR" altLang="en-US" dirty="0" smtClean="0"/>
              <a:t>수록</a:t>
            </a:r>
            <a:endParaRPr lang="en-US" altLang="ko-KR" dirty="0" smtClean="0"/>
          </a:p>
          <a:p>
            <a:endParaRPr lang="en-US" altLang="ko-KR" dirty="0" smtClean="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83968" y="6165304"/>
            <a:ext cx="4680520" cy="477054"/>
          </a:xfrm>
          <a:prstGeom prst="rect">
            <a:avLst/>
          </a:prstGeom>
          <a:noFill/>
        </p:spPr>
        <p:txBody>
          <a:bodyPr wrap="square" rtlCol="0">
            <a:spAutoFit/>
          </a:bodyPr>
          <a:lstStyle/>
          <a:p>
            <a:r>
              <a:rPr lang="en-US" altLang="ko-KR" sz="2500" dirty="0" smtClean="0">
                <a:latin typeface="Arial Unicode MS" pitchFamily="50" charset="-127"/>
                <a:ea typeface="Arial Unicode MS" pitchFamily="50" charset="-127"/>
                <a:cs typeface="Arial Unicode MS" pitchFamily="50" charset="-127"/>
              </a:rPr>
              <a:t>-</a:t>
            </a:r>
            <a:r>
              <a:rPr lang="ko-KR" altLang="en-US" sz="2500" dirty="0" smtClean="0">
                <a:latin typeface="Arial Unicode MS" pitchFamily="50" charset="-127"/>
                <a:ea typeface="Arial Unicode MS" pitchFamily="50" charset="-127"/>
                <a:cs typeface="Arial Unicode MS" pitchFamily="50" charset="-127"/>
              </a:rPr>
              <a:t>발표자 일본어일본학과 윤다은</a:t>
            </a:r>
            <a:endParaRPr lang="ko-KR" altLang="en-US" sz="2500" dirty="0">
              <a:latin typeface="Arial Unicode MS" pitchFamily="50" charset="-127"/>
              <a:ea typeface="Arial Unicode MS" pitchFamily="50" charset="-127"/>
              <a:cs typeface="Arial Unicode MS" pitchFamily="50" charset="-127"/>
            </a:endParaRPr>
          </a:p>
        </p:txBody>
      </p:sp>
      <p:sp>
        <p:nvSpPr>
          <p:cNvPr id="6" name="직사각형 5"/>
          <p:cNvSpPr/>
          <p:nvPr/>
        </p:nvSpPr>
        <p:spPr>
          <a:xfrm>
            <a:off x="0" y="0"/>
            <a:ext cx="2515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251520" y="0"/>
            <a:ext cx="79208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각 삼각형 7"/>
          <p:cNvSpPr/>
          <p:nvPr/>
        </p:nvSpPr>
        <p:spPr>
          <a:xfrm flipV="1">
            <a:off x="1043608" y="0"/>
            <a:ext cx="792088" cy="6858000"/>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0" y="2420888"/>
            <a:ext cx="9144000" cy="1296144"/>
          </a:xfrm>
          <a:prstGeom prst="rect">
            <a:avLst/>
          </a:prstGeom>
          <a:solidFill>
            <a:schemeClr val="bg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400" dirty="0">
              <a:solidFill>
                <a:schemeClr val="tx1"/>
              </a:solidFill>
              <a:latin typeface="헤움심플함의미학142" pitchFamily="18" charset="-127"/>
              <a:ea typeface="헤움심플함의미학142" pitchFamily="18" charset="-127"/>
            </a:endParaRPr>
          </a:p>
        </p:txBody>
      </p:sp>
      <p:sp>
        <p:nvSpPr>
          <p:cNvPr id="4" name="TextBox 3"/>
          <p:cNvSpPr txBox="1"/>
          <p:nvPr/>
        </p:nvSpPr>
        <p:spPr>
          <a:xfrm>
            <a:off x="1475656" y="2780928"/>
            <a:ext cx="7524328" cy="1631216"/>
          </a:xfrm>
          <a:prstGeom prst="rect">
            <a:avLst/>
          </a:prstGeom>
          <a:noFill/>
        </p:spPr>
        <p:txBody>
          <a:bodyPr wrap="square" rtlCol="0">
            <a:spAutoFit/>
          </a:bodyPr>
          <a:lstStyle/>
          <a:p>
            <a:pPr algn="ctr"/>
            <a:r>
              <a:rPr lang="en-US" altLang="ko-KR" sz="3200" dirty="0" smtClean="0">
                <a:latin typeface="HY견고딕" pitchFamily="18" charset="-127"/>
                <a:ea typeface="HY견고딕" pitchFamily="18" charset="-127"/>
              </a:rPr>
              <a:t>05. </a:t>
            </a:r>
            <a:r>
              <a:rPr lang="ko-KR" altLang="en-US" sz="3200" dirty="0" smtClean="0">
                <a:latin typeface="HY견고딕" pitchFamily="18" charset="-127"/>
                <a:ea typeface="HY견고딕" pitchFamily="18" charset="-127"/>
              </a:rPr>
              <a:t>대일평화조약</a:t>
            </a:r>
            <a:r>
              <a:rPr lang="en-US" altLang="ko-KR" sz="3200" dirty="0" smtClean="0">
                <a:latin typeface="HY견고딕" pitchFamily="18" charset="-127"/>
                <a:ea typeface="HY견고딕" pitchFamily="18" charset="-127"/>
              </a:rPr>
              <a:t>&lt;</a:t>
            </a:r>
            <a:r>
              <a:rPr lang="ko-KR" altLang="en-US" sz="3200" dirty="0" smtClean="0">
                <a:latin typeface="HY견고딕" pitchFamily="18" charset="-127"/>
                <a:ea typeface="HY견고딕" pitchFamily="18" charset="-127"/>
              </a:rPr>
              <a:t>영토 문제</a:t>
            </a:r>
            <a:r>
              <a:rPr lang="en-US" altLang="ko-KR" sz="3200" dirty="0" smtClean="0">
                <a:latin typeface="HY견고딕" pitchFamily="18" charset="-127"/>
                <a:ea typeface="HY견고딕" pitchFamily="18" charset="-127"/>
              </a:rPr>
              <a:t>&gt;</a:t>
            </a:r>
          </a:p>
          <a:p>
            <a:pPr algn="ctr"/>
            <a:r>
              <a:rPr lang="en-US" altLang="ko-KR" sz="2000" dirty="0" smtClean="0"/>
              <a:t>(</a:t>
            </a:r>
            <a:r>
              <a:rPr lang="ko-KR" altLang="en-US" sz="2000" dirty="0" smtClean="0"/>
              <a:t>샌프란시스코 평화 조약</a:t>
            </a:r>
            <a:r>
              <a:rPr lang="en-US" altLang="ko-KR" sz="2000" dirty="0" smtClean="0"/>
              <a:t>)</a:t>
            </a:r>
            <a:r>
              <a:rPr lang="en-US" altLang="ko-KR" sz="1600" dirty="0" smtClean="0"/>
              <a:t/>
            </a:r>
            <a:br>
              <a:rPr lang="en-US" altLang="ko-KR" sz="1600" dirty="0" smtClean="0"/>
            </a:br>
            <a:r>
              <a:rPr lang="en-US" altLang="ko-KR" sz="1600" dirty="0" smtClean="0"/>
              <a:t> </a:t>
            </a:r>
            <a:r>
              <a:rPr lang="en-US" sz="3200" dirty="0" smtClean="0"/>
              <a:t/>
            </a:r>
            <a:br>
              <a:rPr lang="en-US" sz="3200" dirty="0" smtClean="0"/>
            </a:br>
            <a:endParaRPr lang="ko-KR" altLang="en-US" sz="3200" dirty="0">
              <a:latin typeface="HY견고딕" pitchFamily="18" charset="-127"/>
              <a:ea typeface="HY견고딕" pitchFamily="18" charset="-127"/>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05. </a:t>
            </a:r>
            <a:r>
              <a:rPr lang="ko-KR" altLang="en-US" sz="1600" dirty="0" smtClean="0">
                <a:latin typeface="HY중고딕" pitchFamily="18" charset="-127"/>
                <a:ea typeface="HY중고딕" pitchFamily="18" charset="-127"/>
              </a:rPr>
              <a:t>대일평화조약</a:t>
            </a:r>
            <a:r>
              <a:rPr lang="ko-KR" altLang="en-US" sz="1600" dirty="0" smtClean="0">
                <a:latin typeface="HY견고딕" pitchFamily="18" charset="-127"/>
                <a:ea typeface="HY견고딕" pitchFamily="18" charset="-127"/>
              </a:rPr>
              <a:t>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영토 문제</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9" name="TextBox 8"/>
          <p:cNvSpPr txBox="1"/>
          <p:nvPr/>
        </p:nvSpPr>
        <p:spPr>
          <a:xfrm>
            <a:off x="500034" y="1714488"/>
            <a:ext cx="8358246" cy="661720"/>
          </a:xfrm>
          <a:prstGeom prst="rect">
            <a:avLst/>
          </a:prstGeom>
          <a:solidFill>
            <a:schemeClr val="accent5">
              <a:lumMod val="60000"/>
              <a:lumOff val="4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endParaRPr lang="en-US" altLang="ko-KR" sz="800" b="1" dirty="0" smtClean="0"/>
          </a:p>
          <a:p>
            <a:r>
              <a:rPr lang="en-US" altLang="ko-KR" sz="2100" b="1" dirty="0" smtClean="0"/>
              <a:t>1951</a:t>
            </a:r>
            <a:r>
              <a:rPr lang="ko-KR" altLang="en-US" sz="2100" b="1" dirty="0"/>
              <a:t>년 </a:t>
            </a:r>
            <a:r>
              <a:rPr lang="en-US" altLang="ko-KR" sz="2100" b="1" dirty="0"/>
              <a:t>9</a:t>
            </a:r>
            <a:r>
              <a:rPr lang="ko-KR" altLang="en-US" sz="2100" b="1" dirty="0" smtClean="0"/>
              <a:t>월에 </a:t>
            </a:r>
            <a:r>
              <a:rPr lang="ko-KR" altLang="en-US" sz="2100" b="1" dirty="0"/>
              <a:t>샌프란시스코에서 연합국과 일본이 체결한 평화 </a:t>
            </a:r>
            <a:r>
              <a:rPr lang="ko-KR" altLang="en-US" sz="2100" b="1" dirty="0" smtClean="0"/>
              <a:t>조약</a:t>
            </a:r>
            <a:endParaRPr lang="en-US" altLang="ko-KR" sz="2100" b="1" dirty="0" smtClean="0"/>
          </a:p>
          <a:p>
            <a:endParaRPr lang="ko-KR" altLang="en-US" sz="800" dirty="0"/>
          </a:p>
        </p:txBody>
      </p:sp>
      <p:sp>
        <p:nvSpPr>
          <p:cNvPr id="10" name="제목 1"/>
          <p:cNvSpPr>
            <a:spLocks noGrp="1"/>
          </p:cNvSpPr>
          <p:nvPr>
            <p:ph type="title"/>
          </p:nvPr>
        </p:nvSpPr>
        <p:spPr>
          <a:xfrm>
            <a:off x="500034" y="571480"/>
            <a:ext cx="8229600" cy="1143000"/>
          </a:xfrm>
        </p:spPr>
        <p:txBody>
          <a:bodyPr/>
          <a:lstStyle/>
          <a:p>
            <a:r>
              <a:rPr lang="ko-KR" altLang="en-US" dirty="0" smtClean="0">
                <a:latin typeface="함초롬돋움" pitchFamily="18" charset="-127"/>
                <a:ea typeface="함초롬돋움" pitchFamily="18" charset="-127"/>
                <a:cs typeface="함초롬돋움" pitchFamily="18" charset="-127"/>
              </a:rPr>
              <a:t>대일강화조약 </a:t>
            </a:r>
            <a:endParaRPr lang="ko-KR" altLang="en-US" dirty="0">
              <a:latin typeface="함초롬돋움" pitchFamily="18" charset="-127"/>
              <a:ea typeface="함초롬돋움" pitchFamily="18" charset="-127"/>
              <a:cs typeface="함초롬돋움" pitchFamily="18" charset="-127"/>
            </a:endParaRPr>
          </a:p>
        </p:txBody>
      </p:sp>
      <p:sp>
        <p:nvSpPr>
          <p:cNvPr id="11" name="TextBox 10"/>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 </a:t>
            </a:r>
            <a:r>
              <a:rPr lang="ko-KR" altLang="en-US" sz="1300" dirty="0" smtClean="0">
                <a:solidFill>
                  <a:schemeClr val="accent5">
                    <a:lumMod val="50000"/>
                  </a:schemeClr>
                </a:solidFill>
                <a:latin typeface="HY중고딕" pitchFamily="18" charset="-127"/>
                <a:ea typeface="HY중고딕" pitchFamily="18" charset="-127"/>
              </a:rPr>
              <a:t>대일평화조약이란</a:t>
            </a:r>
            <a:r>
              <a:rPr lang="en-US" altLang="ko-KR" sz="1300" dirty="0" smtClean="0">
                <a:solidFill>
                  <a:schemeClr val="accent5">
                    <a:lumMod val="50000"/>
                  </a:schemeClr>
                </a:solidFill>
                <a:latin typeface="HY중고딕" pitchFamily="18" charset="-127"/>
                <a:ea typeface="HY중고딕" pitchFamily="18" charset="-127"/>
              </a:rPr>
              <a:t>?</a:t>
            </a:r>
            <a:endParaRPr lang="ko-KR" altLang="en-US" sz="1300" dirty="0">
              <a:solidFill>
                <a:schemeClr val="accent5">
                  <a:lumMod val="50000"/>
                </a:schemeClr>
              </a:solidFill>
              <a:latin typeface="HY중고딕" pitchFamily="18" charset="-127"/>
              <a:ea typeface="HY중고딕" pitchFamily="18" charset="-127"/>
            </a:endParaRPr>
          </a:p>
        </p:txBody>
      </p:sp>
      <p:pic>
        <p:nvPicPr>
          <p:cNvPr id="12" name="Picture 2" descr="http://image.chosun.com/sitedata/image/201403/14/2014031402500_0.jpg"/>
          <p:cNvPicPr>
            <a:picLocks noChangeAspect="1" noChangeArrowheads="1"/>
          </p:cNvPicPr>
          <p:nvPr/>
        </p:nvPicPr>
        <p:blipFill>
          <a:blip r:embed="rId2" cstate="print"/>
          <a:srcRect/>
          <a:stretch>
            <a:fillRect/>
          </a:stretch>
        </p:blipFill>
        <p:spPr bwMode="auto">
          <a:xfrm>
            <a:off x="500034" y="2428868"/>
            <a:ext cx="4071966" cy="3545798"/>
          </a:xfrm>
          <a:prstGeom prst="rect">
            <a:avLst/>
          </a:prstGeom>
          <a:noFill/>
        </p:spPr>
      </p:pic>
      <p:pic>
        <p:nvPicPr>
          <p:cNvPr id="13" name="Picture 4" descr="http://legal.un.org/avl/images/ha/cun/25-l.jpg">
            <a:hlinkClick r:id="rId3"/>
          </p:cNvPr>
          <p:cNvPicPr>
            <a:picLocks noChangeAspect="1" noChangeArrowheads="1"/>
          </p:cNvPicPr>
          <p:nvPr/>
        </p:nvPicPr>
        <p:blipFill>
          <a:blip r:embed="rId4" cstate="print"/>
          <a:srcRect/>
          <a:stretch>
            <a:fillRect/>
          </a:stretch>
        </p:blipFill>
        <p:spPr bwMode="auto">
          <a:xfrm>
            <a:off x="4643438" y="2428868"/>
            <a:ext cx="4214842" cy="3500462"/>
          </a:xfrm>
          <a:prstGeom prst="rect">
            <a:avLst/>
          </a:prstGeom>
          <a:noFill/>
        </p:spPr>
      </p:pic>
      <p:sp>
        <p:nvSpPr>
          <p:cNvPr id="14" name="TextBox 13"/>
          <p:cNvSpPr txBox="1"/>
          <p:nvPr/>
        </p:nvSpPr>
        <p:spPr>
          <a:xfrm>
            <a:off x="500034" y="6000768"/>
            <a:ext cx="6643734" cy="523220"/>
          </a:xfrm>
          <a:prstGeom prst="rect">
            <a:avLst/>
          </a:prstGeom>
          <a:noFill/>
        </p:spPr>
        <p:txBody>
          <a:bodyPr wrap="square" rtlCol="0">
            <a:spAutoFit/>
          </a:bodyPr>
          <a:lstStyle/>
          <a:p>
            <a:r>
              <a:rPr lang="en-US" altLang="ko-K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ko-KR" alt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일본은 </a:t>
            </a:r>
            <a:r>
              <a:rPr lang="ko-KR" alt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독립국으로서의 주권을 </a:t>
            </a:r>
            <a:r>
              <a:rPr lang="ko-KR" alt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회복</a:t>
            </a:r>
            <a:endParaRPr lang="ko-KR" alt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05. </a:t>
            </a:r>
            <a:r>
              <a:rPr lang="ko-KR" altLang="en-US" sz="1600" dirty="0" smtClean="0">
                <a:latin typeface="HY중고딕" pitchFamily="18" charset="-127"/>
                <a:ea typeface="HY중고딕" pitchFamily="18" charset="-127"/>
              </a:rPr>
              <a:t>대일평화조약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영토문제</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 </a:t>
            </a:r>
            <a:r>
              <a:rPr lang="ko-KR" altLang="en-US" sz="1300" dirty="0" smtClean="0">
                <a:solidFill>
                  <a:schemeClr val="accent5">
                    <a:lumMod val="50000"/>
                  </a:schemeClr>
                </a:solidFill>
                <a:latin typeface="HY중고딕" pitchFamily="18" charset="-127"/>
                <a:ea typeface="HY중고딕" pitchFamily="18" charset="-127"/>
              </a:rPr>
              <a:t>조약 내용</a:t>
            </a:r>
            <a:endParaRPr lang="ko-KR" altLang="en-US" sz="1300" dirty="0">
              <a:solidFill>
                <a:schemeClr val="accent5">
                  <a:lumMod val="50000"/>
                </a:schemeClr>
              </a:solidFill>
              <a:latin typeface="HY중고딕" pitchFamily="18" charset="-127"/>
              <a:ea typeface="HY중고딕" pitchFamily="18" charset="-127"/>
            </a:endParaRPr>
          </a:p>
        </p:txBody>
      </p:sp>
      <p:sp>
        <p:nvSpPr>
          <p:cNvPr id="12" name="내용 개체 틀 2"/>
          <p:cNvSpPr txBox="1">
            <a:spLocks/>
          </p:cNvSpPr>
          <p:nvPr/>
        </p:nvSpPr>
        <p:spPr>
          <a:xfrm>
            <a:off x="357158" y="857232"/>
            <a:ext cx="8643998" cy="5643602"/>
          </a:xfrm>
          <a:prstGeom prst="rect">
            <a:avLst/>
          </a:prstGeom>
          <a:solidFill>
            <a:schemeClr val="accent2">
              <a:lumMod val="20000"/>
              <a:lumOff val="80000"/>
            </a:schemeClr>
          </a:solidFill>
          <a:ln w="38100">
            <a:solidFill>
              <a:schemeClr val="accent2"/>
            </a:solidFill>
          </a:ln>
        </p:spPr>
        <p:txBody>
          <a:bodyPr vert="horz" lIns="91440" tIns="45720" rIns="91440" bIns="45720" rtlCol="0">
            <a:normAutofit/>
          </a:bodyPr>
          <a:lstStyle/>
          <a:p>
            <a:pPr marL="342900" marR="0" lvl="0" indent="-34290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sz="3200" b="0" i="0" u="none" strike="noStrike" kern="1200" cap="none" spc="0" normalizeH="0" baseline="0" noProof="0" dirty="0" smtClean="0">
                <a:ln>
                  <a:noFill/>
                </a:ln>
                <a:solidFill>
                  <a:schemeClr val="tx1"/>
                </a:solidFill>
                <a:effectLst/>
                <a:uLnTx/>
                <a:uFillTx/>
                <a:latin typeface="한컴 윤고딕 240" pitchFamily="18" charset="-127"/>
                <a:ea typeface="한컴 윤고딕 240" pitchFamily="18" charset="-127"/>
                <a:cs typeface="+mn-cs"/>
              </a:rPr>
              <a:t>◈ </a:t>
            </a:r>
            <a:r>
              <a:rPr kumimoji="0" lang="ko-KR" altLang="en-US" sz="3200" b="0" i="0" u="none" strike="noStrike" kern="1200" cap="none" spc="0" normalizeH="0" baseline="0" noProof="0" dirty="0" smtClean="0">
                <a:ln>
                  <a:noFill/>
                </a:ln>
                <a:solidFill>
                  <a:schemeClr val="tx1"/>
                </a:solidFill>
                <a:effectLst/>
                <a:uLnTx/>
                <a:uFillTx/>
                <a:latin typeface="한컴 윤고딕 240" pitchFamily="18" charset="-127"/>
                <a:ea typeface="한컴 윤고딕 240" pitchFamily="18" charset="-127"/>
                <a:cs typeface="+mn-cs"/>
              </a:rPr>
              <a:t>조약내용</a:t>
            </a:r>
            <a:endParaRPr kumimoji="0" lang="en-US" altLang="ko-KR" sz="3200" b="0" i="0" u="none" strike="noStrike" kern="1200" cap="none" spc="0" normalizeH="0" baseline="0" noProof="0" dirty="0" smtClean="0">
              <a:ln>
                <a:noFill/>
              </a:ln>
              <a:solidFill>
                <a:schemeClr val="tx1"/>
              </a:solidFill>
              <a:effectLst/>
              <a:uLnTx/>
              <a:uFillTx/>
              <a:latin typeface="한컴 윤고딕 240" pitchFamily="18" charset="-127"/>
              <a:ea typeface="한컴 윤고딕 240" pitchFamily="18" charset="-127"/>
              <a:cs typeface="+mn-cs"/>
            </a:endParaRPr>
          </a:p>
          <a:p>
            <a:pPr marL="0" marR="0" lvl="0" indent="-342900" algn="l" defTabSz="914400" rtl="0" eaLnBrk="1" fontAlgn="auto" latinLnBrk="1" hangingPunct="1">
              <a:lnSpc>
                <a:spcPct val="100000"/>
              </a:lnSpc>
              <a:spcBef>
                <a:spcPct val="20000"/>
              </a:spcBef>
              <a:spcAft>
                <a:spcPts val="0"/>
              </a:spcAft>
              <a:buClrTx/>
              <a:buSzTx/>
              <a:buFont typeface="Arial" pitchFamily="34" charset="0"/>
              <a:buNone/>
              <a:tabLst/>
              <a:defRPr/>
            </a:pPr>
            <a:endParaRPr kumimoji="0" lang="en-US" altLang="ko-KR" sz="1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ko-KR" altLang="en-US" sz="26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 </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제</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1</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장 평화 </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 </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제</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1</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조</a:t>
            </a:r>
            <a:endPar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endParaRPr>
          </a:p>
          <a:p>
            <a:pPr marL="342900" marR="0" lvl="0" indent="-342900" algn="l" defTabSz="914400" rtl="0" eaLnBrk="1" fontAlgn="auto" latinLnBrk="1" hangingPunct="1">
              <a:lnSpc>
                <a:spcPct val="100000"/>
              </a:lnSpc>
              <a:spcBef>
                <a:spcPct val="20000"/>
              </a:spcBef>
              <a:spcAft>
                <a:spcPts val="0"/>
              </a:spcAft>
              <a:buClrTx/>
              <a:buSzTx/>
              <a:buFont typeface="Arial" pitchFamily="34" charset="0"/>
              <a:buNone/>
              <a:tabLst/>
              <a:defRPr/>
            </a:pPr>
            <a:endParaRPr kumimoji="0" lang="ko-KR" altLang="en-US" sz="8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endParaRPr>
          </a:p>
          <a:p>
            <a:pPr marL="342900" marR="0" lvl="0" indent="-342900" algn="l" defTabSz="914400" rtl="0" eaLnBrk="1" fontAlgn="base" latinLnBrk="1" hangingPunct="1">
              <a:lnSpc>
                <a:spcPct val="100000"/>
              </a:lnSpc>
              <a:spcBef>
                <a:spcPct val="20000"/>
              </a:spcBef>
              <a:spcAft>
                <a:spcPts val="0"/>
              </a:spcAft>
              <a:buClrTx/>
              <a:buSzTx/>
              <a:buFont typeface="Arial" pitchFamily="34" charset="0"/>
              <a:buNone/>
              <a:tabLst/>
              <a:defRPr/>
            </a:pP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 </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 </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제</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2</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장 영토 </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 </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제</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2-4</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조</a:t>
            </a:r>
            <a:endPar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endParaRPr>
          </a:p>
          <a:p>
            <a:pPr marL="342900" marR="0" lvl="0" indent="-342900" algn="l" defTabSz="914400" rtl="0" eaLnBrk="1" fontAlgn="base" latinLnBrk="1" hangingPunct="1">
              <a:lnSpc>
                <a:spcPct val="100000"/>
              </a:lnSpc>
              <a:spcBef>
                <a:spcPct val="20000"/>
              </a:spcBef>
              <a:spcAft>
                <a:spcPts val="0"/>
              </a:spcAft>
              <a:buClrTx/>
              <a:buSzTx/>
              <a:buFont typeface="Arial" pitchFamily="34" charset="0"/>
              <a:buNone/>
              <a:tabLst/>
              <a:defRPr/>
            </a:pPr>
            <a:endParaRPr kumimoji="0" lang="ko-KR" altLang="en-US" sz="8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endParaRPr>
          </a:p>
          <a:p>
            <a:pPr marL="342900" marR="0" lvl="0" indent="-342900" algn="l" defTabSz="914400" rtl="0" eaLnBrk="1" fontAlgn="base" latinLnBrk="1" hangingPunct="1">
              <a:lnSpc>
                <a:spcPct val="100000"/>
              </a:lnSpc>
              <a:spcBef>
                <a:spcPct val="20000"/>
              </a:spcBef>
              <a:spcAft>
                <a:spcPts val="0"/>
              </a:spcAft>
              <a:buClrTx/>
              <a:buSzTx/>
              <a:buFont typeface="Arial" pitchFamily="34" charset="0"/>
              <a:buNone/>
              <a:tabLst/>
              <a:defRPr/>
            </a:pP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 </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 </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제</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3</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장 안보 </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 </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제</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5-6</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조</a:t>
            </a:r>
            <a:endPar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endParaRPr>
          </a:p>
          <a:p>
            <a:pPr marL="342900" marR="0" lvl="0" indent="-342900" algn="l" defTabSz="914400" rtl="0" eaLnBrk="1" fontAlgn="base" latinLnBrk="1" hangingPunct="1">
              <a:lnSpc>
                <a:spcPct val="100000"/>
              </a:lnSpc>
              <a:spcBef>
                <a:spcPct val="20000"/>
              </a:spcBef>
              <a:spcAft>
                <a:spcPts val="0"/>
              </a:spcAft>
              <a:buClrTx/>
              <a:buSzTx/>
              <a:buFont typeface="Arial" pitchFamily="34" charset="0"/>
              <a:buNone/>
              <a:tabLst/>
              <a:defRPr/>
            </a:pPr>
            <a:endParaRPr kumimoji="0" lang="ko-KR" altLang="en-US" sz="8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endParaRPr>
          </a:p>
          <a:p>
            <a:pPr marL="342900" marR="0" lvl="0" indent="-342900" algn="l" defTabSz="914400" rtl="0" eaLnBrk="1" fontAlgn="base" latinLnBrk="1" hangingPunct="1">
              <a:lnSpc>
                <a:spcPct val="100000"/>
              </a:lnSpc>
              <a:spcBef>
                <a:spcPct val="20000"/>
              </a:spcBef>
              <a:spcAft>
                <a:spcPts val="0"/>
              </a:spcAft>
              <a:buClrTx/>
              <a:buSzTx/>
              <a:buFont typeface="Arial" pitchFamily="34" charset="0"/>
              <a:buNone/>
              <a:tabLst/>
              <a:defRPr/>
            </a:pP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 </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 </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제</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4</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장 정치</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경제 조항 </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 </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제</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7-13</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조 </a:t>
            </a:r>
            <a:endPar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endParaRPr>
          </a:p>
          <a:p>
            <a:pPr marL="342900" marR="0" lvl="0" indent="-342900" algn="l" defTabSz="914400" rtl="0" eaLnBrk="1" fontAlgn="base" latinLnBrk="1" hangingPunct="1">
              <a:lnSpc>
                <a:spcPct val="100000"/>
              </a:lnSpc>
              <a:spcBef>
                <a:spcPct val="20000"/>
              </a:spcBef>
              <a:spcAft>
                <a:spcPts val="0"/>
              </a:spcAft>
              <a:buClrTx/>
              <a:buSzTx/>
              <a:buFont typeface="Arial" pitchFamily="34" charset="0"/>
              <a:buNone/>
              <a:tabLst/>
              <a:defRPr/>
            </a:pPr>
            <a:endParaRPr kumimoji="0" lang="en-US" altLang="ko-KR" sz="8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endParaRPr>
          </a:p>
          <a:p>
            <a:pPr marL="342900" marR="0" lvl="0" indent="-342900" algn="l" defTabSz="914400" rtl="0" eaLnBrk="1" fontAlgn="base" latinLnBrk="1" hangingPunct="1">
              <a:lnSpc>
                <a:spcPct val="100000"/>
              </a:lnSpc>
              <a:spcBef>
                <a:spcPct val="20000"/>
              </a:spcBef>
              <a:spcAft>
                <a:spcPts val="0"/>
              </a:spcAft>
              <a:buClrTx/>
              <a:buSzTx/>
              <a:buFont typeface="Arial" pitchFamily="34" charset="0"/>
              <a:buNone/>
              <a:tabLst/>
              <a:defRPr/>
            </a:pP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 - </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제</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5</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장 청구권과 재산 </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 </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제</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14-21</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조 </a:t>
            </a:r>
            <a:endPar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endParaRPr>
          </a:p>
          <a:p>
            <a:pPr marL="342900" marR="0" lvl="0" indent="-342900" algn="l" defTabSz="914400" rtl="0" eaLnBrk="1" fontAlgn="base" latinLnBrk="1" hangingPunct="1">
              <a:lnSpc>
                <a:spcPct val="100000"/>
              </a:lnSpc>
              <a:spcBef>
                <a:spcPct val="20000"/>
              </a:spcBef>
              <a:spcAft>
                <a:spcPts val="0"/>
              </a:spcAft>
              <a:buClrTx/>
              <a:buSzTx/>
              <a:buFont typeface="Arial" pitchFamily="34" charset="0"/>
              <a:buNone/>
              <a:tabLst/>
              <a:defRPr/>
            </a:pPr>
            <a:endParaRPr kumimoji="0" lang="en-US" altLang="ko-KR" sz="8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endParaRPr>
          </a:p>
          <a:p>
            <a:pPr marL="342900" marR="0" lvl="0" indent="-342900" algn="l" defTabSz="914400" rtl="0" eaLnBrk="1" fontAlgn="base" latinLnBrk="1" hangingPunct="1">
              <a:lnSpc>
                <a:spcPct val="100000"/>
              </a:lnSpc>
              <a:spcBef>
                <a:spcPct val="20000"/>
              </a:spcBef>
              <a:spcAft>
                <a:spcPts val="0"/>
              </a:spcAft>
              <a:buClrTx/>
              <a:buSzTx/>
              <a:buFont typeface="Arial" pitchFamily="34" charset="0"/>
              <a:buNone/>
              <a:tabLst/>
              <a:defRPr/>
            </a:pP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 - </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제</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6</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장 분쟁 해결 </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 </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제</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22</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조</a:t>
            </a:r>
            <a:endPar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endParaRPr>
          </a:p>
          <a:p>
            <a:pPr marL="342900" marR="0" lvl="0" indent="-342900" algn="l" defTabSz="914400" rtl="0" eaLnBrk="1" fontAlgn="base" latinLnBrk="1" hangingPunct="1">
              <a:lnSpc>
                <a:spcPct val="100000"/>
              </a:lnSpc>
              <a:spcBef>
                <a:spcPct val="20000"/>
              </a:spcBef>
              <a:spcAft>
                <a:spcPts val="0"/>
              </a:spcAft>
              <a:buClrTx/>
              <a:buSzTx/>
              <a:buFont typeface="Arial" pitchFamily="34" charset="0"/>
              <a:buNone/>
              <a:tabLst/>
              <a:defRPr/>
            </a:pPr>
            <a:endParaRPr kumimoji="0" lang="ko-KR" altLang="en-US" sz="8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endParaRPr>
          </a:p>
          <a:p>
            <a:pPr marL="342900" marR="0" lvl="0" indent="-342900" algn="l" defTabSz="914400" rtl="0" eaLnBrk="1" fontAlgn="base" latinLnBrk="1" hangingPunct="1">
              <a:lnSpc>
                <a:spcPct val="100000"/>
              </a:lnSpc>
              <a:spcBef>
                <a:spcPct val="20000"/>
              </a:spcBef>
              <a:spcAft>
                <a:spcPts val="0"/>
              </a:spcAft>
              <a:buClrTx/>
              <a:buSzTx/>
              <a:buFont typeface="Arial" pitchFamily="34" charset="0"/>
              <a:buNone/>
              <a:tabLst/>
              <a:defRPr/>
            </a:pP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 </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 </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제</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7</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장 결론 조항 </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 </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제</a:t>
            </a:r>
            <a:r>
              <a:rPr kumimoji="0" lang="en-US" altLang="ko-KR"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23-27</a:t>
            </a:r>
            <a:r>
              <a:rPr kumimoji="0" lang="ko-KR" altLang="en-US" sz="2600" b="0" i="0" u="none" strike="noStrike" kern="1200" cap="none" spc="0" normalizeH="0" baseline="0" noProof="0" dirty="0" smtClean="0">
                <a:ln>
                  <a:noFill/>
                </a:ln>
                <a:solidFill>
                  <a:schemeClr val="tx1"/>
                </a:solidFill>
                <a:effectLst/>
                <a:uLnTx/>
                <a:uFillTx/>
                <a:latin typeface="한컴 윤고딕 230" pitchFamily="18" charset="-127"/>
                <a:ea typeface="한컴 윤고딕 230" pitchFamily="18" charset="-127"/>
                <a:cs typeface="+mn-cs"/>
              </a:rPr>
              <a:t>조</a:t>
            </a:r>
          </a:p>
          <a:p>
            <a:pPr marL="342900" marR="0" lvl="0" indent="-342900" algn="l" defTabSz="914400" rtl="0" eaLnBrk="1" fontAlgn="auto" latinLnBrk="1" hangingPunct="1">
              <a:lnSpc>
                <a:spcPct val="100000"/>
              </a:lnSpc>
              <a:spcBef>
                <a:spcPct val="20000"/>
              </a:spcBef>
              <a:spcAft>
                <a:spcPts val="0"/>
              </a:spcAft>
              <a:buClrTx/>
              <a:buSzTx/>
              <a:buFont typeface="Arial" pitchFamily="34" charset="0"/>
              <a:buNone/>
              <a:tabLst/>
              <a:defRPr/>
            </a:pPr>
            <a:endParaRPr kumimoji="0" lang="en-US" altLang="ko-KR" sz="3200" b="0" i="0" u="none" strike="noStrike" kern="1200" cap="none" spc="0" normalizeH="0" baseline="0" noProof="0" dirty="0">
              <a:ln>
                <a:noFill/>
              </a:ln>
              <a:solidFill>
                <a:schemeClr val="tx1"/>
              </a:solidFill>
              <a:effectLst/>
              <a:uLnTx/>
              <a:uFillTx/>
              <a:latin typeface="한컴 윤고딕 230" pitchFamily="18" charset="-127"/>
              <a:ea typeface="한컴 윤고딕 230" pitchFamily="18" charset="-127"/>
              <a:cs typeface="+mn-cs"/>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144676" y="0"/>
            <a:ext cx="144016"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395536" y="116632"/>
            <a:ext cx="8640960" cy="338554"/>
          </a:xfrm>
          <a:prstGeom prst="rect">
            <a:avLst/>
          </a:prstGeom>
          <a:noFill/>
        </p:spPr>
        <p:txBody>
          <a:bodyPr wrap="square" rtlCol="0">
            <a:spAutoFit/>
          </a:bodyPr>
          <a:lstStyle/>
          <a:p>
            <a:r>
              <a:rPr lang="en-US" altLang="ko-KR" sz="1600" dirty="0" smtClean="0">
                <a:latin typeface="HY중고딕" pitchFamily="18" charset="-127"/>
                <a:ea typeface="HY중고딕" pitchFamily="18" charset="-127"/>
              </a:rPr>
              <a:t>05. </a:t>
            </a:r>
            <a:r>
              <a:rPr lang="ko-KR" altLang="en-US" sz="1600" dirty="0" smtClean="0">
                <a:latin typeface="HY중고딕" pitchFamily="18" charset="-127"/>
                <a:ea typeface="HY중고딕" pitchFamily="18" charset="-127"/>
              </a:rPr>
              <a:t>대일평화조약 </a:t>
            </a:r>
            <a:r>
              <a:rPr lang="en-US" altLang="ko-KR" sz="1600" dirty="0" smtClean="0">
                <a:latin typeface="HY중고딕" pitchFamily="18" charset="-127"/>
                <a:ea typeface="HY중고딕" pitchFamily="18" charset="-127"/>
              </a:rPr>
              <a:t>(</a:t>
            </a:r>
            <a:r>
              <a:rPr lang="ko-KR" altLang="en-US" sz="1600" dirty="0" smtClean="0">
                <a:latin typeface="HY중고딕" pitchFamily="18" charset="-127"/>
                <a:ea typeface="HY중고딕" pitchFamily="18" charset="-127"/>
              </a:rPr>
              <a:t>영토문제</a:t>
            </a:r>
            <a:r>
              <a:rPr lang="en-US" altLang="ko-KR" sz="1600" dirty="0" smtClean="0">
                <a:latin typeface="HY중고딕" pitchFamily="18" charset="-127"/>
                <a:ea typeface="HY중고딕" pitchFamily="18" charset="-127"/>
              </a:rPr>
              <a:t>)</a:t>
            </a:r>
            <a:endParaRPr lang="ko-KR" altLang="en-US" sz="1600" dirty="0">
              <a:latin typeface="HY중고딕" pitchFamily="18" charset="-127"/>
              <a:ea typeface="HY중고딕" pitchFamily="18" charset="-127"/>
            </a:endParaRPr>
          </a:p>
        </p:txBody>
      </p:sp>
      <p:sp>
        <p:nvSpPr>
          <p:cNvPr id="7" name="TextBox 6"/>
          <p:cNvSpPr txBox="1"/>
          <p:nvPr/>
        </p:nvSpPr>
        <p:spPr>
          <a:xfrm>
            <a:off x="899592" y="404664"/>
            <a:ext cx="8100392" cy="292388"/>
          </a:xfrm>
          <a:prstGeom prst="rect">
            <a:avLst/>
          </a:prstGeom>
          <a:noFill/>
        </p:spPr>
        <p:txBody>
          <a:bodyPr wrap="square" rtlCol="0">
            <a:spAutoFit/>
          </a:bodyPr>
          <a:lstStyle/>
          <a:p>
            <a:r>
              <a:rPr lang="en-US" altLang="ko-KR" sz="1300" dirty="0" smtClean="0">
                <a:solidFill>
                  <a:schemeClr val="accent5">
                    <a:lumMod val="50000"/>
                  </a:schemeClr>
                </a:solidFill>
                <a:latin typeface="HY중고딕" pitchFamily="18" charset="-127"/>
                <a:ea typeface="HY중고딕" pitchFamily="18" charset="-127"/>
              </a:rPr>
              <a:t>- </a:t>
            </a:r>
            <a:r>
              <a:rPr lang="ko-KR" altLang="en-US" sz="1300" dirty="0" smtClean="0">
                <a:solidFill>
                  <a:schemeClr val="accent5">
                    <a:lumMod val="50000"/>
                  </a:schemeClr>
                </a:solidFill>
                <a:latin typeface="HY중고딕" pitchFamily="18" charset="-127"/>
                <a:ea typeface="HY중고딕" pitchFamily="18" charset="-127"/>
              </a:rPr>
              <a:t>조약 내용 </a:t>
            </a:r>
            <a:r>
              <a:rPr lang="en-US" altLang="ko-KR" sz="1300" dirty="0" smtClean="0">
                <a:solidFill>
                  <a:schemeClr val="accent5">
                    <a:lumMod val="50000"/>
                  </a:schemeClr>
                </a:solidFill>
                <a:latin typeface="HY중고딕" pitchFamily="18" charset="-127"/>
                <a:ea typeface="HY중고딕" pitchFamily="18" charset="-127"/>
              </a:rPr>
              <a:t>&lt;</a:t>
            </a:r>
            <a:r>
              <a:rPr lang="ko-KR" altLang="en-US" sz="1300" dirty="0" smtClean="0">
                <a:solidFill>
                  <a:schemeClr val="accent5">
                    <a:lumMod val="50000"/>
                  </a:schemeClr>
                </a:solidFill>
                <a:latin typeface="HY중고딕" pitchFamily="18" charset="-127"/>
                <a:ea typeface="HY중고딕" pitchFamily="18" charset="-127"/>
              </a:rPr>
              <a:t>제</a:t>
            </a:r>
            <a:r>
              <a:rPr lang="en-US" altLang="ko-KR" sz="1300" dirty="0" smtClean="0">
                <a:solidFill>
                  <a:schemeClr val="accent5">
                    <a:lumMod val="50000"/>
                  </a:schemeClr>
                </a:solidFill>
                <a:latin typeface="HY중고딕" pitchFamily="18" charset="-127"/>
                <a:ea typeface="HY중고딕" pitchFamily="18" charset="-127"/>
              </a:rPr>
              <a:t>2</a:t>
            </a:r>
            <a:r>
              <a:rPr lang="ko-KR" altLang="en-US" sz="1300" dirty="0" smtClean="0">
                <a:solidFill>
                  <a:schemeClr val="accent5">
                    <a:lumMod val="50000"/>
                  </a:schemeClr>
                </a:solidFill>
                <a:latin typeface="HY중고딕" pitchFamily="18" charset="-127"/>
                <a:ea typeface="HY중고딕" pitchFamily="18" charset="-127"/>
              </a:rPr>
              <a:t>장 영토</a:t>
            </a:r>
            <a:r>
              <a:rPr lang="en-US" altLang="ko-KR" sz="1300" dirty="0" smtClean="0">
                <a:solidFill>
                  <a:schemeClr val="accent5">
                    <a:lumMod val="50000"/>
                  </a:schemeClr>
                </a:solidFill>
                <a:latin typeface="HY중고딕" pitchFamily="18" charset="-127"/>
                <a:ea typeface="HY중고딕" pitchFamily="18" charset="-127"/>
              </a:rPr>
              <a:t>&gt;</a:t>
            </a:r>
            <a:endParaRPr lang="ko-KR" altLang="en-US" sz="1300" dirty="0">
              <a:solidFill>
                <a:schemeClr val="accent5">
                  <a:lumMod val="50000"/>
                </a:schemeClr>
              </a:solidFill>
              <a:latin typeface="HY중고딕" pitchFamily="18" charset="-127"/>
              <a:ea typeface="HY중고딕" pitchFamily="18" charset="-127"/>
            </a:endParaRPr>
          </a:p>
        </p:txBody>
      </p:sp>
      <p:sp>
        <p:nvSpPr>
          <p:cNvPr id="9" name="내용 개체 틀 2"/>
          <p:cNvSpPr>
            <a:spLocks noGrp="1"/>
          </p:cNvSpPr>
          <p:nvPr>
            <p:ph idx="1"/>
          </p:nvPr>
        </p:nvSpPr>
        <p:spPr>
          <a:xfrm>
            <a:off x="357158" y="857232"/>
            <a:ext cx="8715404" cy="5715040"/>
          </a:xfrm>
          <a:solidFill>
            <a:schemeClr val="accent5">
              <a:lumMod val="40000"/>
              <a:lumOff val="60000"/>
            </a:schemeClr>
          </a:solidFill>
          <a:ln w="38100">
            <a:solidFill>
              <a:schemeClr val="tx2"/>
            </a:solidFill>
          </a:ln>
        </p:spPr>
        <p:txBody>
          <a:bodyPr>
            <a:normAutofit fontScale="85000" lnSpcReduction="10000"/>
          </a:bodyPr>
          <a:lstStyle/>
          <a:p>
            <a:pPr>
              <a:buNone/>
            </a:pPr>
            <a:r>
              <a:rPr lang="en-US" altLang="ko-KR" sz="4100" dirty="0" smtClean="0">
                <a:latin typeface="한컴 윤고딕 240" pitchFamily="18" charset="-127"/>
                <a:ea typeface="한컴 윤고딕 240" pitchFamily="18" charset="-127"/>
              </a:rPr>
              <a:t>◈ </a:t>
            </a:r>
            <a:r>
              <a:rPr lang="ko-KR" altLang="en-US" sz="4100" dirty="0" smtClean="0">
                <a:latin typeface="한컴 윤고딕 240" pitchFamily="18" charset="-127"/>
                <a:ea typeface="한컴 윤고딕 240" pitchFamily="18" charset="-127"/>
              </a:rPr>
              <a:t>조약내용</a:t>
            </a:r>
            <a:endParaRPr lang="en-US" altLang="ko-KR" sz="4100" dirty="0" smtClean="0">
              <a:latin typeface="한컴 윤고딕 240" pitchFamily="18" charset="-127"/>
              <a:ea typeface="한컴 윤고딕 240" pitchFamily="18" charset="-127"/>
            </a:endParaRPr>
          </a:p>
          <a:p>
            <a:pPr>
              <a:buNone/>
            </a:pPr>
            <a:endParaRPr lang="en-US" altLang="ko-KR" sz="1700" dirty="0" smtClean="0"/>
          </a:p>
          <a:p>
            <a:pPr>
              <a:buNone/>
            </a:pPr>
            <a:r>
              <a:rPr lang="ko-KR" altLang="en-US" dirty="0" smtClean="0"/>
              <a:t> </a:t>
            </a:r>
            <a:r>
              <a:rPr lang="en-US" altLang="ko-KR" sz="3100" dirty="0" smtClean="0">
                <a:latin typeface="한컴 윤고딕 230" pitchFamily="18" charset="-127"/>
                <a:ea typeface="한컴 윤고딕 230" pitchFamily="18" charset="-127"/>
              </a:rPr>
              <a:t>- </a:t>
            </a:r>
            <a:r>
              <a:rPr lang="ko-KR" altLang="en-US" sz="3100" dirty="0" smtClean="0">
                <a:latin typeface="한컴 윤고딕 230" pitchFamily="18" charset="-127"/>
                <a:ea typeface="한컴 윤고딕 230" pitchFamily="18" charset="-127"/>
              </a:rPr>
              <a:t>제</a:t>
            </a:r>
            <a:r>
              <a:rPr lang="en-US" altLang="ko-KR" sz="3100" dirty="0">
                <a:latin typeface="한컴 윤고딕 230" pitchFamily="18" charset="-127"/>
                <a:ea typeface="한컴 윤고딕 230" pitchFamily="18" charset="-127"/>
              </a:rPr>
              <a:t>2</a:t>
            </a:r>
            <a:r>
              <a:rPr lang="ko-KR" altLang="en-US" sz="3100" dirty="0">
                <a:latin typeface="한컴 윤고딕 230" pitchFamily="18" charset="-127"/>
                <a:ea typeface="한컴 윤고딕 230" pitchFamily="18" charset="-127"/>
              </a:rPr>
              <a:t>장 영토</a:t>
            </a:r>
            <a:endParaRPr lang="ko-KR" altLang="en-US" sz="3100" dirty="0" smtClean="0">
              <a:latin typeface="한컴 윤고딕 230" pitchFamily="18" charset="-127"/>
              <a:ea typeface="한컴 윤고딕 230" pitchFamily="18" charset="-127"/>
            </a:endParaRPr>
          </a:p>
          <a:p>
            <a:pPr>
              <a:buNone/>
            </a:pPr>
            <a:r>
              <a:rPr lang="ko-KR" altLang="en-US" sz="3100" dirty="0" smtClean="0">
                <a:latin typeface="한컴 윤고딕 230" pitchFamily="18" charset="-127"/>
                <a:ea typeface="한컴 윤고딕 230" pitchFamily="18" charset="-127"/>
              </a:rPr>
              <a:t>   제</a:t>
            </a:r>
            <a:r>
              <a:rPr lang="en-US" altLang="ko-KR" sz="3100" dirty="0">
                <a:latin typeface="한컴 윤고딕 230" pitchFamily="18" charset="-127"/>
                <a:ea typeface="한컴 윤고딕 230" pitchFamily="18" charset="-127"/>
              </a:rPr>
              <a:t>2</a:t>
            </a:r>
            <a:r>
              <a:rPr lang="ko-KR" altLang="en-US" sz="3100" dirty="0">
                <a:latin typeface="한컴 윤고딕 230" pitchFamily="18" charset="-127"/>
                <a:ea typeface="한컴 윤고딕 230" pitchFamily="18" charset="-127"/>
              </a:rPr>
              <a:t>항 </a:t>
            </a:r>
            <a:r>
              <a:rPr lang="en-US" altLang="ko-KR" sz="3100" dirty="0">
                <a:latin typeface="한컴 윤고딕 230" pitchFamily="18" charset="-127"/>
                <a:ea typeface="한컴 윤고딕 230" pitchFamily="18" charset="-127"/>
              </a:rPr>
              <a:t>: </a:t>
            </a:r>
            <a:r>
              <a:rPr lang="ko-KR" altLang="en-US" sz="3100" dirty="0">
                <a:latin typeface="한컴 윤고딕 230" pitchFamily="18" charset="-127"/>
                <a:ea typeface="한컴 윤고딕 230" pitchFamily="18" charset="-127"/>
              </a:rPr>
              <a:t>영토 포기 또는 신탁 통치 </a:t>
            </a:r>
            <a:r>
              <a:rPr lang="ko-KR" altLang="en-US" sz="3100" dirty="0" smtClean="0">
                <a:latin typeface="한컴 윤고딕 230" pitchFamily="18" charset="-127"/>
                <a:ea typeface="한컴 윤고딕 230" pitchFamily="18" charset="-127"/>
              </a:rPr>
              <a:t>이관</a:t>
            </a:r>
            <a:endParaRPr lang="en-US" altLang="ko-KR" sz="3100" dirty="0" smtClean="0">
              <a:latin typeface="한컴 윤고딕 230" pitchFamily="18" charset="-127"/>
              <a:ea typeface="한컴 윤고딕 230" pitchFamily="18" charset="-127"/>
            </a:endParaRPr>
          </a:p>
          <a:p>
            <a:pPr>
              <a:buNone/>
            </a:pPr>
            <a:endParaRPr lang="ko-KR" altLang="en-US" sz="1600" dirty="0" smtClean="0">
              <a:latin typeface="한컴 윤고딕 230" pitchFamily="18" charset="-127"/>
              <a:ea typeface="한컴 윤고딕 230" pitchFamily="18" charset="-127"/>
            </a:endParaRPr>
          </a:p>
          <a:p>
            <a:pPr>
              <a:buNone/>
            </a:pPr>
            <a:r>
              <a:rPr lang="ko-KR" altLang="en-US" sz="3100" dirty="0" smtClean="0">
                <a:latin typeface="한컴 윤고딕 230" pitchFamily="18" charset="-127"/>
                <a:ea typeface="한컴 윤고딕 230" pitchFamily="18" charset="-127"/>
              </a:rPr>
              <a:t>  </a:t>
            </a:r>
            <a:r>
              <a:rPr lang="ko-KR" altLang="en-US" sz="2800" dirty="0" smtClean="0">
                <a:latin typeface="한컴 윤고딕 230" pitchFamily="18" charset="-127"/>
                <a:ea typeface="한컴 윤고딕 230" pitchFamily="18" charset="-127"/>
              </a:rPr>
              <a:t>① </a:t>
            </a:r>
            <a:r>
              <a:rPr lang="ko-KR" altLang="en-US" sz="2800" dirty="0">
                <a:latin typeface="한컴 윤고딕 230" pitchFamily="18" charset="-127"/>
                <a:ea typeface="한컴 윤고딕 230" pitchFamily="18" charset="-127"/>
              </a:rPr>
              <a:t>일본은 한국의 독립을 인정하고</a:t>
            </a:r>
            <a:r>
              <a:rPr lang="en-US" altLang="ko-KR" sz="2800" dirty="0">
                <a:latin typeface="한컴 윤고딕 230" pitchFamily="18" charset="-127"/>
                <a:ea typeface="한컴 윤고딕 230" pitchFamily="18" charset="-127"/>
              </a:rPr>
              <a:t>, </a:t>
            </a:r>
            <a:r>
              <a:rPr lang="ko-KR" altLang="en-US" sz="2800" dirty="0">
                <a:latin typeface="한컴 윤고딕 230" pitchFamily="18" charset="-127"/>
                <a:ea typeface="한컴 윤고딕 230" pitchFamily="18" charset="-127"/>
              </a:rPr>
              <a:t>제주도</a:t>
            </a:r>
            <a:r>
              <a:rPr lang="en-US" altLang="ko-KR" sz="2800" dirty="0">
                <a:latin typeface="한컴 윤고딕 230" pitchFamily="18" charset="-127"/>
                <a:ea typeface="한컴 윤고딕 230" pitchFamily="18" charset="-127"/>
              </a:rPr>
              <a:t>, </a:t>
            </a:r>
            <a:r>
              <a:rPr lang="ko-KR" altLang="en-US" sz="2800" dirty="0">
                <a:latin typeface="한컴 윤고딕 230" pitchFamily="18" charset="-127"/>
                <a:ea typeface="한컴 윤고딕 230" pitchFamily="18" charset="-127"/>
              </a:rPr>
              <a:t>거문도</a:t>
            </a:r>
            <a:r>
              <a:rPr lang="en-US" altLang="ko-KR" sz="2800" dirty="0">
                <a:latin typeface="한컴 윤고딕 230" pitchFamily="18" charset="-127"/>
                <a:ea typeface="한컴 윤고딕 230" pitchFamily="18" charset="-127"/>
              </a:rPr>
              <a:t>, </a:t>
            </a:r>
            <a:r>
              <a:rPr lang="ko-KR" altLang="en-US" sz="2800" dirty="0">
                <a:latin typeface="한컴 윤고딕 230" pitchFamily="18" charset="-127"/>
                <a:ea typeface="한컴 윤고딕 230" pitchFamily="18" charset="-127"/>
              </a:rPr>
              <a:t>울릉도를 </a:t>
            </a:r>
            <a:endParaRPr lang="en-US" altLang="ko-KR" sz="2800" dirty="0" smtClean="0">
              <a:latin typeface="한컴 윤고딕 230" pitchFamily="18" charset="-127"/>
              <a:ea typeface="한컴 윤고딕 230" pitchFamily="18" charset="-127"/>
            </a:endParaRPr>
          </a:p>
          <a:p>
            <a:pPr>
              <a:buNone/>
            </a:pPr>
            <a:r>
              <a:rPr lang="en-US" altLang="ko-KR" sz="2800" dirty="0">
                <a:latin typeface="한컴 윤고딕 230" pitchFamily="18" charset="-127"/>
                <a:ea typeface="한컴 윤고딕 230" pitchFamily="18" charset="-127"/>
              </a:rPr>
              <a:t> </a:t>
            </a:r>
            <a:r>
              <a:rPr lang="en-US" altLang="ko-KR" sz="2800" dirty="0" smtClean="0">
                <a:latin typeface="한컴 윤고딕 230" pitchFamily="18" charset="-127"/>
                <a:ea typeface="한컴 윤고딕 230" pitchFamily="18" charset="-127"/>
              </a:rPr>
              <a:t>      </a:t>
            </a:r>
            <a:r>
              <a:rPr lang="ko-KR" altLang="en-US" sz="2800" dirty="0" smtClean="0">
                <a:latin typeface="한컴 윤고딕 230" pitchFamily="18" charset="-127"/>
                <a:ea typeface="한컴 윤고딕 230" pitchFamily="18" charset="-127"/>
              </a:rPr>
              <a:t>포함한 </a:t>
            </a:r>
            <a:r>
              <a:rPr lang="ko-KR" altLang="en-US" sz="2800" dirty="0">
                <a:latin typeface="한컴 윤고딕 230" pitchFamily="18" charset="-127"/>
                <a:ea typeface="한컴 윤고딕 230" pitchFamily="18" charset="-127"/>
              </a:rPr>
              <a:t>한국에 대한 모든 권리</a:t>
            </a:r>
            <a:r>
              <a:rPr lang="en-US" altLang="ko-KR" sz="2800" dirty="0">
                <a:latin typeface="한컴 윤고딕 230" pitchFamily="18" charset="-127"/>
                <a:ea typeface="한컴 윤고딕 230" pitchFamily="18" charset="-127"/>
              </a:rPr>
              <a:t>, </a:t>
            </a:r>
            <a:r>
              <a:rPr lang="ko-KR" altLang="en-US" sz="2800" dirty="0">
                <a:latin typeface="한컴 윤고딕 230" pitchFamily="18" charset="-127"/>
                <a:ea typeface="한컴 윤고딕 230" pitchFamily="18" charset="-127"/>
              </a:rPr>
              <a:t>자격</a:t>
            </a:r>
            <a:r>
              <a:rPr lang="en-US" altLang="ko-KR" sz="2800" dirty="0">
                <a:latin typeface="한컴 윤고딕 230" pitchFamily="18" charset="-127"/>
                <a:ea typeface="한컴 윤고딕 230" pitchFamily="18" charset="-127"/>
              </a:rPr>
              <a:t>, </a:t>
            </a:r>
            <a:r>
              <a:rPr lang="ko-KR" altLang="en-US" sz="2800" dirty="0">
                <a:latin typeface="한컴 윤고딕 230" pitchFamily="18" charset="-127"/>
                <a:ea typeface="한컴 윤고딕 230" pitchFamily="18" charset="-127"/>
              </a:rPr>
              <a:t>영유권을 포기한다</a:t>
            </a:r>
            <a:r>
              <a:rPr lang="en-US" altLang="ko-KR" sz="2800" dirty="0" smtClean="0">
                <a:latin typeface="한컴 윤고딕 230" pitchFamily="18" charset="-127"/>
                <a:ea typeface="한컴 윤고딕 230" pitchFamily="18" charset="-127"/>
              </a:rPr>
              <a:t>.</a:t>
            </a:r>
          </a:p>
          <a:p>
            <a:pPr>
              <a:buNone/>
            </a:pPr>
            <a:endParaRPr lang="en-US" altLang="ko-KR" sz="600" dirty="0" smtClean="0">
              <a:latin typeface="한컴 윤고딕 230" pitchFamily="18" charset="-127"/>
              <a:ea typeface="한컴 윤고딕 230" pitchFamily="18" charset="-127"/>
            </a:endParaRPr>
          </a:p>
          <a:p>
            <a:pPr>
              <a:buNone/>
            </a:pPr>
            <a:r>
              <a:rPr lang="ko-KR" altLang="en-US" sz="2800" dirty="0" smtClean="0">
                <a:latin typeface="한컴 윤고딕 230" pitchFamily="18" charset="-127"/>
                <a:ea typeface="한컴 윤고딕 230" pitchFamily="18" charset="-127"/>
              </a:rPr>
              <a:t>  ② </a:t>
            </a:r>
            <a:r>
              <a:rPr lang="ko-KR" altLang="en-US" sz="2800" dirty="0">
                <a:latin typeface="한컴 윤고딕 230" pitchFamily="18" charset="-127"/>
                <a:ea typeface="한컴 윤고딕 230" pitchFamily="18" charset="-127"/>
              </a:rPr>
              <a:t>일본은 타이완과 </a:t>
            </a:r>
            <a:r>
              <a:rPr lang="ko-KR" altLang="en-US" sz="2800" dirty="0" err="1">
                <a:latin typeface="한컴 윤고딕 230" pitchFamily="18" charset="-127"/>
                <a:ea typeface="한컴 윤고딕 230" pitchFamily="18" charset="-127"/>
              </a:rPr>
              <a:t>펑후</a:t>
            </a:r>
            <a:r>
              <a:rPr lang="ko-KR" altLang="en-US" sz="2800" dirty="0">
                <a:latin typeface="한컴 윤고딕 230" pitchFamily="18" charset="-127"/>
                <a:ea typeface="한컴 윤고딕 230" pitchFamily="18" charset="-127"/>
              </a:rPr>
              <a:t> 제도에 대한 일체의 권리를 포기한다</a:t>
            </a:r>
            <a:r>
              <a:rPr lang="en-US" altLang="ko-KR" sz="2800" dirty="0" smtClean="0">
                <a:latin typeface="한컴 윤고딕 230" pitchFamily="18" charset="-127"/>
                <a:ea typeface="한컴 윤고딕 230" pitchFamily="18" charset="-127"/>
              </a:rPr>
              <a:t>.</a:t>
            </a:r>
          </a:p>
          <a:p>
            <a:pPr>
              <a:buNone/>
            </a:pPr>
            <a:endParaRPr lang="ko-KR" altLang="en-US" sz="600" dirty="0" smtClean="0">
              <a:latin typeface="한컴 윤고딕 230" pitchFamily="18" charset="-127"/>
              <a:ea typeface="한컴 윤고딕 230" pitchFamily="18" charset="-127"/>
            </a:endParaRPr>
          </a:p>
          <a:p>
            <a:pPr>
              <a:buNone/>
            </a:pPr>
            <a:r>
              <a:rPr lang="ko-KR" altLang="en-US" sz="2800" dirty="0" smtClean="0">
                <a:latin typeface="한컴 윤고딕 230" pitchFamily="18" charset="-127"/>
                <a:ea typeface="한컴 윤고딕 230" pitchFamily="18" charset="-127"/>
              </a:rPr>
              <a:t>  ③ </a:t>
            </a:r>
            <a:r>
              <a:rPr lang="ko-KR" altLang="en-US" sz="2800" dirty="0">
                <a:latin typeface="한컴 윤고딕 230" pitchFamily="18" charset="-127"/>
                <a:ea typeface="한컴 윤고딕 230" pitchFamily="18" charset="-127"/>
              </a:rPr>
              <a:t>일본은 쿠릴 열도와 사할린에 대한 일체의 권리를 포기한다</a:t>
            </a:r>
            <a:r>
              <a:rPr lang="en-US" altLang="ko-KR" sz="2800" dirty="0" smtClean="0">
                <a:latin typeface="한컴 윤고딕 230" pitchFamily="18" charset="-127"/>
                <a:ea typeface="한컴 윤고딕 230" pitchFamily="18" charset="-127"/>
              </a:rPr>
              <a:t>.</a:t>
            </a:r>
          </a:p>
          <a:p>
            <a:pPr>
              <a:buNone/>
            </a:pPr>
            <a:endParaRPr lang="en-US" altLang="ko-KR" sz="600" dirty="0" smtClean="0">
              <a:latin typeface="한컴 윤고딕 230" pitchFamily="18" charset="-127"/>
              <a:ea typeface="한컴 윤고딕 230" pitchFamily="18" charset="-127"/>
            </a:endParaRPr>
          </a:p>
          <a:p>
            <a:pPr>
              <a:buNone/>
            </a:pPr>
            <a:r>
              <a:rPr lang="ko-KR" altLang="en-US" sz="2800" dirty="0" smtClean="0">
                <a:latin typeface="한컴 윤고딕 230" pitchFamily="18" charset="-127"/>
                <a:ea typeface="한컴 윤고딕 230" pitchFamily="18" charset="-127"/>
              </a:rPr>
              <a:t>  ④ </a:t>
            </a:r>
            <a:r>
              <a:rPr lang="ko-KR" altLang="en-US" sz="2800" dirty="0">
                <a:latin typeface="한컴 윤고딕 230" pitchFamily="18" charset="-127"/>
                <a:ea typeface="한컴 윤고딕 230" pitchFamily="18" charset="-127"/>
              </a:rPr>
              <a:t>남태평양의 </a:t>
            </a:r>
            <a:r>
              <a:rPr lang="ko-KR" altLang="en-US" sz="2800" dirty="0" err="1" smtClean="0">
                <a:latin typeface="한컴 윤고딕 230" pitchFamily="18" charset="-127"/>
                <a:ea typeface="한컴 윤고딕 230" pitchFamily="18" charset="-127"/>
              </a:rPr>
              <a:t>구위임통치지역은</a:t>
            </a:r>
            <a:r>
              <a:rPr lang="ko-KR" altLang="en-US" sz="2800" dirty="0" smtClean="0">
                <a:latin typeface="한컴 윤고딕 230" pitchFamily="18" charset="-127"/>
                <a:ea typeface="한컴 윤고딕 230" pitchFamily="18" charset="-127"/>
              </a:rPr>
              <a:t> </a:t>
            </a:r>
            <a:r>
              <a:rPr lang="ko-KR" altLang="en-US" sz="2800" dirty="0">
                <a:latin typeface="한컴 윤고딕 230" pitchFamily="18" charset="-127"/>
                <a:ea typeface="한컴 윤고딕 230" pitchFamily="18" charset="-127"/>
              </a:rPr>
              <a:t>미국이 신탁통치하며</a:t>
            </a:r>
            <a:r>
              <a:rPr lang="en-US" altLang="ko-KR" sz="2800" dirty="0" smtClean="0">
                <a:latin typeface="한컴 윤고딕 230" pitchFamily="18" charset="-127"/>
                <a:ea typeface="한컴 윤고딕 230" pitchFamily="18" charset="-127"/>
              </a:rPr>
              <a:t>,</a:t>
            </a:r>
            <a:r>
              <a:rPr lang="ko-KR" altLang="en-US" sz="2800" dirty="0" smtClean="0">
                <a:latin typeface="한컴 윤고딕 230" pitchFamily="18" charset="-127"/>
                <a:ea typeface="한컴 윤고딕 230" pitchFamily="18" charset="-127"/>
              </a:rPr>
              <a:t>오키나와와</a:t>
            </a:r>
            <a:endParaRPr lang="en-US" altLang="ko-KR" sz="2800" dirty="0" smtClean="0">
              <a:latin typeface="한컴 윤고딕 230" pitchFamily="18" charset="-127"/>
              <a:ea typeface="한컴 윤고딕 230" pitchFamily="18" charset="-127"/>
            </a:endParaRPr>
          </a:p>
          <a:p>
            <a:pPr>
              <a:buNone/>
            </a:pPr>
            <a:r>
              <a:rPr lang="en-US" altLang="ko-KR" sz="2800" dirty="0" smtClean="0">
                <a:latin typeface="한컴 윤고딕 230" pitchFamily="18" charset="-127"/>
                <a:ea typeface="한컴 윤고딕 230" pitchFamily="18" charset="-127"/>
              </a:rPr>
              <a:t>    </a:t>
            </a:r>
            <a:r>
              <a:rPr lang="ko-KR" altLang="en-US" sz="2800" dirty="0" smtClean="0">
                <a:latin typeface="한컴 윤고딕 230" pitchFamily="18" charset="-127"/>
                <a:ea typeface="한컴 윤고딕 230" pitchFamily="18" charset="-127"/>
              </a:rPr>
              <a:t> </a:t>
            </a:r>
            <a:r>
              <a:rPr lang="ko-KR" altLang="en-US" sz="2800" dirty="0" err="1" smtClean="0">
                <a:latin typeface="한컴 윤고딕 230" pitchFamily="18" charset="-127"/>
                <a:ea typeface="한컴 윤고딕 230" pitchFamily="18" charset="-127"/>
              </a:rPr>
              <a:t>아가사와라</a:t>
            </a:r>
            <a:r>
              <a:rPr lang="ko-KR" altLang="en-US" sz="2800" dirty="0" smtClean="0">
                <a:latin typeface="한컴 윤고딕 230" pitchFamily="18" charset="-127"/>
                <a:ea typeface="한컴 윤고딕 230" pitchFamily="18" charset="-127"/>
              </a:rPr>
              <a:t> 제도는 미국의 신탁통치 예정지역으로 삼는다</a:t>
            </a:r>
            <a:r>
              <a:rPr lang="en-US" altLang="ko-KR" sz="2800" dirty="0" smtClean="0">
                <a:latin typeface="한컴 윤고딕 230" pitchFamily="18" charset="-127"/>
                <a:ea typeface="한컴 윤고딕 230" pitchFamily="18" charset="-127"/>
              </a:rPr>
              <a:t>.</a:t>
            </a:r>
          </a:p>
          <a:p>
            <a:pPr>
              <a:buNone/>
            </a:pPr>
            <a:endParaRPr lang="ko-KR" altLang="en-US" sz="600" dirty="0" smtClean="0">
              <a:latin typeface="한컴 윤고딕 230" pitchFamily="18" charset="-127"/>
              <a:ea typeface="한컴 윤고딕 230" pitchFamily="18" charset="-127"/>
            </a:endParaRPr>
          </a:p>
          <a:p>
            <a:pPr fontAlgn="base">
              <a:buNone/>
            </a:pPr>
            <a:r>
              <a:rPr lang="en-US" altLang="ko-KR" sz="2800" dirty="0" smtClean="0">
                <a:latin typeface="한컴 윤고딕 230" pitchFamily="18" charset="-127"/>
                <a:ea typeface="한컴 윤고딕 230" pitchFamily="18" charset="-127"/>
              </a:rPr>
              <a:t>  </a:t>
            </a:r>
            <a:r>
              <a:rPr lang="ko-KR" altLang="en-US" sz="2800" dirty="0" smtClean="0">
                <a:latin typeface="한컴 윤고딕 230" pitchFamily="18" charset="-127"/>
                <a:ea typeface="한컴 윤고딕 230" pitchFamily="18" charset="-127"/>
              </a:rPr>
              <a:t>⑤ </a:t>
            </a:r>
            <a:r>
              <a:rPr lang="ko-KR" altLang="en-US" sz="2800" dirty="0">
                <a:latin typeface="한컴 윤고딕 230" pitchFamily="18" charset="-127"/>
                <a:ea typeface="한컴 윤고딕 230" pitchFamily="18" charset="-127"/>
              </a:rPr>
              <a:t>일본은 일체의 국외 자산과 </a:t>
            </a:r>
            <a:r>
              <a:rPr lang="ko-KR" altLang="en-US" sz="2800" dirty="0" err="1">
                <a:latin typeface="한컴 윤고딕 230" pitchFamily="18" charset="-127"/>
                <a:ea typeface="한컴 윤고딕 230" pitchFamily="18" charset="-127"/>
              </a:rPr>
              <a:t>조약체결국에</a:t>
            </a:r>
            <a:r>
              <a:rPr lang="ko-KR" altLang="en-US" sz="2800" dirty="0">
                <a:latin typeface="한컴 윤고딕 230" pitchFamily="18" charset="-127"/>
                <a:ea typeface="한컴 윤고딕 230" pitchFamily="18" charset="-127"/>
              </a:rPr>
              <a:t> 대한 모든 </a:t>
            </a:r>
            <a:r>
              <a:rPr lang="ko-KR" altLang="en-US" sz="2800" dirty="0" smtClean="0">
                <a:latin typeface="한컴 윤고딕 230" pitchFamily="18" charset="-127"/>
                <a:ea typeface="한컴 윤고딕 230" pitchFamily="18" charset="-127"/>
              </a:rPr>
              <a:t>청구권을</a:t>
            </a:r>
            <a:endParaRPr lang="en-US" altLang="ko-KR" sz="2800" dirty="0" smtClean="0">
              <a:latin typeface="한컴 윤고딕 230" pitchFamily="18" charset="-127"/>
              <a:ea typeface="한컴 윤고딕 230" pitchFamily="18" charset="-127"/>
            </a:endParaRPr>
          </a:p>
          <a:p>
            <a:pPr fontAlgn="base">
              <a:buNone/>
            </a:pPr>
            <a:r>
              <a:rPr lang="en-US" altLang="ko-KR" sz="2800" dirty="0" smtClean="0">
                <a:latin typeface="한컴 윤고딕 230" pitchFamily="18" charset="-127"/>
                <a:ea typeface="한컴 윤고딕 230" pitchFamily="18" charset="-127"/>
              </a:rPr>
              <a:t>      </a:t>
            </a:r>
            <a:r>
              <a:rPr lang="ko-KR" altLang="en-US" sz="2800" dirty="0" smtClean="0">
                <a:latin typeface="한컴 윤고딕 230" pitchFamily="18" charset="-127"/>
                <a:ea typeface="한컴 윤고딕 230" pitchFamily="18" charset="-127"/>
              </a:rPr>
              <a:t>포기한다</a:t>
            </a:r>
            <a:r>
              <a:rPr lang="en-US" altLang="ko-KR" sz="2800" dirty="0" smtClean="0">
                <a:latin typeface="한컴 윤고딕 230" pitchFamily="18" charset="-127"/>
                <a:ea typeface="한컴 윤고딕 230" pitchFamily="18" charset="-127"/>
              </a:rPr>
              <a:t>.</a:t>
            </a:r>
            <a:endParaRPr lang="ko-KR" altLang="en-US" sz="2800" dirty="0" smtClean="0">
              <a:latin typeface="한컴 윤고딕 230" pitchFamily="18" charset="-127"/>
              <a:ea typeface="한컴 윤고딕 230" pitchFamily="18" charset="-127"/>
            </a:endParaRPr>
          </a:p>
          <a:p>
            <a:pPr>
              <a:buNone/>
            </a:pPr>
            <a:endParaRPr lang="ko-KR" altLang="en-US" dirty="0" smtClean="0"/>
          </a:p>
          <a:p>
            <a:pPr fontAlgn="base">
              <a:buNone/>
            </a:pPr>
            <a:endParaRPr lang="ko-KR" altLang="en-US" dirty="0"/>
          </a:p>
          <a:p>
            <a:endParaRPr lang="ko-KR" alt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531</TotalTime>
  <Words>5812</Words>
  <Application>Microsoft Office PowerPoint</Application>
  <PresentationFormat>화면 슬라이드 쇼(4:3)</PresentationFormat>
  <Paragraphs>760</Paragraphs>
  <Slides>110</Slides>
  <Notes>22</Notes>
  <HiddenSlides>0</HiddenSlides>
  <MMClips>1</MMClips>
  <ScaleCrop>false</ScaleCrop>
  <HeadingPairs>
    <vt:vector size="6" baseType="variant">
      <vt:variant>
        <vt:lpstr>사용한 글꼴</vt:lpstr>
      </vt:variant>
      <vt:variant>
        <vt:i4>16</vt:i4>
      </vt:variant>
      <vt:variant>
        <vt:lpstr>테마</vt:lpstr>
      </vt:variant>
      <vt:variant>
        <vt:i4>1</vt:i4>
      </vt:variant>
      <vt:variant>
        <vt:lpstr>슬라이드 제목</vt:lpstr>
      </vt:variant>
      <vt:variant>
        <vt:i4>110</vt:i4>
      </vt:variant>
    </vt:vector>
  </HeadingPairs>
  <TitlesOfParts>
    <vt:vector size="127" baseType="lpstr">
      <vt:lpstr>굴림</vt:lpstr>
      <vt:lpstr>Arial</vt:lpstr>
      <vt:lpstr>맑은 고딕</vt:lpstr>
      <vt:lpstr>헤움심플함의미학142</vt:lpstr>
      <vt:lpstr>HY중고딕</vt:lpstr>
      <vt:lpstr>나눔바른고딕</vt:lpstr>
      <vt:lpstr>Arial Unicode MS</vt:lpstr>
      <vt:lpstr>HY견고딕</vt:lpstr>
      <vt:lpstr>ＭＳ Ｐゴシック</vt:lpstr>
      <vt:lpstr>新細明體</vt:lpstr>
      <vt:lpstr>함초롬돋움</vt:lpstr>
      <vt:lpstr>한컴 윤고딕 240</vt:lpstr>
      <vt:lpstr>한컴 윤고딕 230</vt:lpstr>
      <vt:lpstr>HY울릉도M</vt:lpstr>
      <vt:lpstr>한컴 소망 M</vt:lpstr>
      <vt:lpstr>휴먼모음T</vt:lpstr>
      <vt:lpstr>Office 테마</vt:lpstr>
      <vt:lpstr>슬라이드 1</vt:lpstr>
      <vt:lpstr>슬라이드 2</vt:lpstr>
      <vt:lpstr>슬라이드 3</vt:lpstr>
      <vt:lpstr>일본의 패전과 미군정 통치</vt:lpstr>
      <vt:lpstr>2차 세계대전의 발발 원인</vt:lpstr>
      <vt:lpstr>슬라이드 6</vt:lpstr>
      <vt:lpstr>슬라이드 7</vt:lpstr>
      <vt:lpstr>슬라이드 8</vt:lpstr>
      <vt:lpstr>슬라이드 9</vt:lpstr>
      <vt:lpstr>슬라이드 10</vt:lpstr>
      <vt:lpstr>슬라이드 11</vt:lpstr>
      <vt:lpstr>슬라이드 12</vt:lpstr>
      <vt:lpstr>슬라이드 13</vt:lpstr>
      <vt:lpstr>경제</vt:lpstr>
      <vt:lpstr>슬라이드 15</vt:lpstr>
      <vt:lpstr>패전 후 일본의 성장</vt:lpstr>
      <vt:lpstr>일본의 자위대</vt:lpstr>
      <vt:lpstr>슬라이드 18</vt:lpstr>
      <vt:lpstr>Sub Contents</vt:lpstr>
      <vt:lpstr>슬라이드 20</vt:lpstr>
      <vt:lpstr>슬라이드 21</vt:lpstr>
      <vt:lpstr>슬라이드 22</vt:lpstr>
      <vt:lpstr>슬라이드 23</vt:lpstr>
      <vt:lpstr>슬라이드 24</vt:lpstr>
      <vt:lpstr>슬라이드 25</vt:lpstr>
      <vt:lpstr>슬라이드 26</vt:lpstr>
      <vt:lpstr>슬라이드 27</vt:lpstr>
      <vt:lpstr>슬라이드 28</vt:lpstr>
      <vt:lpstr>슬라이드 29</vt:lpstr>
      <vt:lpstr>슬라이드 30</vt:lpstr>
      <vt:lpstr>슬라이드 31</vt:lpstr>
      <vt:lpstr>슬라이드 32</vt:lpstr>
      <vt:lpstr>슬라이드 33</vt:lpstr>
      <vt:lpstr>Sub Contents</vt:lpstr>
      <vt:lpstr>슬라이드 35</vt:lpstr>
      <vt:lpstr>슬라이드 36</vt:lpstr>
      <vt:lpstr>슬라이드 37</vt:lpstr>
      <vt:lpstr>슬라이드 38</vt:lpstr>
      <vt:lpstr>슬라이드 39</vt:lpstr>
      <vt:lpstr>슬라이드 40</vt:lpstr>
      <vt:lpstr>슬라이드 41</vt:lpstr>
      <vt:lpstr>농업개혁</vt:lpstr>
      <vt:lpstr>노동개혁</vt:lpstr>
      <vt:lpstr>재벌해체와 집중배제</vt:lpstr>
      <vt:lpstr>슬라이드 45</vt:lpstr>
      <vt:lpstr>3대 경제개혁 결론</vt:lpstr>
      <vt:lpstr>슬라이드 47</vt:lpstr>
      <vt:lpstr>슬라이드 48</vt:lpstr>
      <vt:lpstr>슬라이드 49</vt:lpstr>
      <vt:lpstr>슬라이드 50</vt:lpstr>
      <vt:lpstr>슬라이드 51</vt:lpstr>
      <vt:lpstr>슬라이드 52</vt:lpstr>
      <vt:lpstr>슬라이드 53</vt:lpstr>
      <vt:lpstr>슬라이드 54</vt:lpstr>
      <vt:lpstr>Sub Contents 1/2</vt:lpstr>
      <vt:lpstr>Sub Contents 2/2</vt:lpstr>
      <vt:lpstr>전후 첫 내각 東久邇宮（ひがしくにのみや） 내각</vt:lpstr>
      <vt:lpstr>東久邇宮 稔彦王 （ひがしくにのみや なるひこおう）</vt:lpstr>
      <vt:lpstr>그의 “一億総懺悔”발언</vt:lpstr>
      <vt:lpstr>東久邇宮 내각이 수행했던 일들</vt:lpstr>
      <vt:lpstr>군의 무장해제</vt:lpstr>
      <vt:lpstr>연합국 군의 진주</vt:lpstr>
      <vt:lpstr>항복 문서에 도장</vt:lpstr>
      <vt:lpstr>東久邇宮 내각이 주저했던 일</vt:lpstr>
      <vt:lpstr>幣原 喜重郎 내각 （しではら きじゅうろう）</vt:lpstr>
      <vt:lpstr>幣原 喜重郎 내각 때 일어났던 일들</vt:lpstr>
      <vt:lpstr>부처개편</vt:lpstr>
      <vt:lpstr>5대 개혁</vt:lpstr>
      <vt:lpstr>５대 개혁이란?</vt:lpstr>
      <vt:lpstr>1. 여성 인권 신장</vt:lpstr>
      <vt:lpstr>1. 여성 인권 신장</vt:lpstr>
      <vt:lpstr>2. 노동 조합의 결성</vt:lpstr>
      <vt:lpstr>3. 교육의 민주화</vt:lpstr>
      <vt:lpstr>4. 압제적인 여러 제도의 철폐</vt:lpstr>
      <vt:lpstr>5. 경제의 민주화</vt:lpstr>
      <vt:lpstr>衆議院解散 (중의원 해산)</vt:lpstr>
      <vt:lpstr>제1차 吉田 茂（よしだ しげる）내각</vt:lpstr>
      <vt:lpstr>제1차 吉田 茂내각에서 일어났던 일</vt:lpstr>
      <vt:lpstr>일본국 헌법의 주요 내용</vt:lpstr>
      <vt:lpstr>片山 哲（かたやま てつ） 내각</vt:lpstr>
      <vt:lpstr>片山 哲 내각에서 했던 일</vt:lpstr>
      <vt:lpstr>노동성의 설치</vt:lpstr>
      <vt:lpstr>형법의 개정</vt:lpstr>
      <vt:lpstr>새로운 민법 재정</vt:lpstr>
      <vt:lpstr>내무성 폐지</vt:lpstr>
      <vt:lpstr>芦田 均（あしだ ひとし） 내각</vt:lpstr>
      <vt:lpstr>芦田 均（あしだ ひとし） 내각에 있었던 일</vt:lpstr>
      <vt:lpstr>제2차 吉田 茂（よしだ しげる）내각</vt:lpstr>
      <vt:lpstr>제3차 吉田 茂（よしだ しげる）내각</vt:lpstr>
      <vt:lpstr>제3차 吉田 茂（よしだ しげる）내각</vt:lpstr>
      <vt:lpstr>제4차 吉田 茂（よしだ しげる）내각</vt:lpstr>
      <vt:lpstr>제5차 吉田 茂（よしだ しげる）내각</vt:lpstr>
      <vt:lpstr>제5차 吉田 茂（よしだ しげる）내각</vt:lpstr>
      <vt:lpstr>吉田 茂（よしだ しげる）내각 중에 있었던 일</vt:lpstr>
      <vt:lpstr>출처</vt:lpstr>
      <vt:lpstr>슬라이드 96</vt:lpstr>
      <vt:lpstr>대일강화조약 </vt:lpstr>
      <vt:lpstr>슬라이드 98</vt:lpstr>
      <vt:lpstr>슬라이드 99</vt:lpstr>
      <vt:lpstr>슬라이드 100</vt:lpstr>
      <vt:lpstr>슬라이드 101</vt:lpstr>
      <vt:lpstr>슬라이드 102</vt:lpstr>
      <vt:lpstr>슬라이드 103</vt:lpstr>
      <vt:lpstr>슬라이드 104</vt:lpstr>
      <vt:lpstr>슬라이드 105</vt:lpstr>
      <vt:lpstr>슬라이드 106</vt:lpstr>
      <vt:lpstr>슬라이드 107</vt:lpstr>
      <vt:lpstr>슬라이드 108</vt:lpstr>
      <vt:lpstr>슬라이드 109</vt:lpstr>
      <vt:lpstr>슬라이드 110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User</dc:creator>
  <cp:lastModifiedBy>sspc</cp:lastModifiedBy>
  <cp:revision>54</cp:revision>
  <dcterms:created xsi:type="dcterms:W3CDTF">2014-09-21T14:23:46Z</dcterms:created>
  <dcterms:modified xsi:type="dcterms:W3CDTF">2015-11-23T00:47:19Z</dcterms:modified>
</cp:coreProperties>
</file>