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4" r:id="rId61"/>
    <p:sldId id="323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110EB-ADFB-48CA-A18B-19E480539FC6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80E0B3-BE74-4B93-B344-FAF3A32C50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120680" cy="1180728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bg1"/>
                </a:solidFill>
              </a:rPr>
              <a:t>독도영토학</a:t>
            </a:r>
            <a:r>
              <a:rPr lang="ko-KR" altLang="en-US" sz="4800" dirty="0" smtClean="0">
                <a:solidFill>
                  <a:schemeClr val="bg1"/>
                </a:solidFill>
              </a:rPr>
              <a:t> 과제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63688" y="3356992"/>
            <a:ext cx="7160840" cy="2664296"/>
          </a:xfrm>
        </p:spPr>
        <p:txBody>
          <a:bodyPr>
            <a:normAutofit/>
          </a:bodyPr>
          <a:lstStyle/>
          <a:p>
            <a:pPr algn="r" fontAlgn="base"/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 smtClean="0">
                <a:solidFill>
                  <a:schemeClr val="tx1"/>
                </a:solidFill>
              </a:rPr>
              <a:t>조</a:t>
            </a:r>
            <a:endParaRPr lang="en-US" altLang="ko-KR" dirty="0">
              <a:solidFill>
                <a:schemeClr val="tx1"/>
              </a:solidFill>
            </a:endParaRPr>
          </a:p>
          <a:p>
            <a:pPr algn="r" fontAlgn="base"/>
            <a:r>
              <a:rPr lang="ko-KR" altLang="en-US" dirty="0" smtClean="0">
                <a:solidFill>
                  <a:schemeClr val="tx1"/>
                </a:solidFill>
              </a:rPr>
              <a:t>조원  </a:t>
            </a:r>
            <a:r>
              <a:rPr lang="ko-KR" altLang="en-US" dirty="0">
                <a:solidFill>
                  <a:schemeClr val="tx1"/>
                </a:solidFill>
              </a:rPr>
              <a:t>김지연 </a:t>
            </a:r>
            <a:r>
              <a:rPr lang="ko-KR" altLang="en-US" dirty="0" err="1">
                <a:solidFill>
                  <a:schemeClr val="tx1"/>
                </a:solidFill>
              </a:rPr>
              <a:t>권기왕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 fontAlgn="base"/>
            <a:r>
              <a:rPr lang="ko-KR" altLang="en-US" dirty="0" smtClean="0">
                <a:solidFill>
                  <a:schemeClr val="tx1"/>
                </a:solidFill>
              </a:rPr>
              <a:t> 정우진 김동규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 fontAlgn="base"/>
            <a:r>
              <a:rPr lang="ko-KR" altLang="en-US" dirty="0" smtClean="0">
                <a:solidFill>
                  <a:schemeClr val="tx1"/>
                </a:solidFill>
              </a:rPr>
              <a:t>김영준 윤지은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r" fontAlgn="base"/>
            <a:r>
              <a:rPr lang="ko-KR" altLang="en-US" dirty="0" smtClean="0">
                <a:solidFill>
                  <a:schemeClr val="tx1"/>
                </a:solidFill>
              </a:rPr>
              <a:t>기광우</a:t>
            </a:r>
            <a:endParaRPr lang="ko-KR" altLang="en-US" dirty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400" dirty="0"/>
              <a:t>왕이 합의하지 않았다는 뜻으로 </a:t>
            </a:r>
            <a:r>
              <a:rPr lang="ko-KR" altLang="en-US" sz="2400" dirty="0" err="1"/>
              <a:t>을사늑약</a:t>
            </a:r>
            <a:r>
              <a:rPr lang="ko-KR" altLang="en-US" sz="2400" dirty="0"/>
              <a:t> 이라 부른다</a:t>
            </a:r>
            <a:r>
              <a:rPr lang="en-US" altLang="ko-KR" sz="2400" dirty="0"/>
              <a:t>. </a:t>
            </a:r>
            <a:r>
              <a:rPr lang="ko-KR" altLang="en-US" sz="2400" dirty="0"/>
              <a:t>주요내용으로는 “일본은 한국의 외교 관계를 감리</a:t>
            </a:r>
            <a:r>
              <a:rPr lang="en-US" altLang="ko-KR" sz="2400" dirty="0"/>
              <a:t>·</a:t>
            </a:r>
            <a:r>
              <a:rPr lang="ko-KR" altLang="en-US" sz="2400" dirty="0"/>
              <a:t>지휘한다</a:t>
            </a:r>
            <a:r>
              <a:rPr lang="en-US" altLang="ko-KR" sz="2400" dirty="0"/>
              <a:t>, </a:t>
            </a:r>
            <a:r>
              <a:rPr lang="ko-KR" altLang="en-US" sz="2400" dirty="0"/>
              <a:t>한국은 일본을 통하지 않고는 조약을 맺지 않는다</a:t>
            </a:r>
            <a:r>
              <a:rPr lang="en-US" altLang="ko-KR" sz="2400" dirty="0"/>
              <a:t>, </a:t>
            </a:r>
            <a:r>
              <a:rPr lang="ko-KR" altLang="en-US" sz="2400" dirty="0"/>
              <a:t>한국 황제 아래 일본이 임명하는 통감을 둔다</a:t>
            </a:r>
            <a:r>
              <a:rPr lang="en-US" altLang="ko-KR" sz="2400" dirty="0"/>
              <a:t>.” </a:t>
            </a:r>
            <a:r>
              <a:rPr lang="ko-KR" altLang="en-US" sz="2400" dirty="0"/>
              <a:t>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청일간의 </a:t>
            </a:r>
            <a:r>
              <a:rPr lang="ko-KR" altLang="en-US" sz="2400" dirty="0"/>
              <a:t>간도협약에서 일본이 대륙침략의 일환으로서의 이른바 만주경영에 꼭 필요한 철도부설권 및 지하자원 개발권의 이권을 획득하는 교환 조건으로</a:t>
            </a:r>
            <a:r>
              <a:rPr lang="en-US" altLang="ko-KR" sz="2400" dirty="0"/>
              <a:t>, </a:t>
            </a:r>
            <a:r>
              <a:rPr lang="ko-KR" altLang="en-US" sz="2400" dirty="0"/>
              <a:t>두만강 이북의 간도 영유권이 청국에 귀속되는 것을 인정한 것이 간도협약이다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66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477000" cy="864096"/>
          </a:xfrm>
        </p:spPr>
        <p:txBody>
          <a:bodyPr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간도를 되찾아야 하는 이유</a:t>
            </a: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705600" cy="180020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건강증진학과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윤지</a:t>
            </a:r>
            <a:r>
              <a:rPr lang="ko-KR" altLang="en-US" dirty="0">
                <a:solidFill>
                  <a:schemeClr val="bg1"/>
                </a:solidFill>
              </a:rPr>
              <a:t>은</a:t>
            </a:r>
          </a:p>
        </p:txBody>
      </p:sp>
    </p:spTree>
    <p:extLst>
      <p:ext uri="{BB962C8B-B14F-4D97-AF65-F5344CB8AC3E}">
        <p14:creationId xmlns:p14="http://schemas.microsoft.com/office/powerpoint/2010/main" val="3463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일단 우리가 간도를 </a:t>
            </a:r>
            <a:r>
              <a:rPr lang="ko-KR" altLang="en-US" dirty="0" err="1"/>
              <a:t>되찿아야하는</a:t>
            </a:r>
            <a:r>
              <a:rPr lang="ko-KR" altLang="en-US" dirty="0"/>
              <a:t> 이유를 짧게 설명 하자면 우리 땅 간도는 우리 민족</a:t>
            </a:r>
            <a:r>
              <a:rPr lang="en-US" altLang="ko-KR" dirty="0"/>
              <a:t>, </a:t>
            </a:r>
            <a:r>
              <a:rPr lang="ko-KR" altLang="en-US" dirty="0"/>
              <a:t>건국의 이념이 잉태되어진 곳으로 간도를 잃어버리면 결국 우리의 정체성을 상실하는 결과를 초래하기 때문이다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3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우리땅 간도는 민족</a:t>
            </a:r>
            <a:r>
              <a:rPr lang="en-US" altLang="ko-KR" dirty="0"/>
              <a:t>, </a:t>
            </a:r>
            <a:r>
              <a:rPr lang="ko-KR" altLang="en-US" dirty="0"/>
              <a:t>건국의 발상지이다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69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 간도지역의  백두산</a:t>
            </a:r>
            <a:r>
              <a:rPr lang="en-US" altLang="ko-KR" dirty="0"/>
              <a:t>·</a:t>
            </a:r>
            <a:r>
              <a:rPr lang="ko-KR" altLang="en-US" dirty="0"/>
              <a:t>송화강</a:t>
            </a:r>
            <a:r>
              <a:rPr lang="en-US" altLang="ko-KR" dirty="0"/>
              <a:t>·</a:t>
            </a:r>
            <a:r>
              <a:rPr lang="ko-KR" altLang="en-US" dirty="0" err="1"/>
              <a:t>흑룡강</a:t>
            </a:r>
            <a:r>
              <a:rPr lang="ko-KR" altLang="en-US" dirty="0"/>
              <a:t> 일대는 애초 우리 민족건국의 발상지로서 그 중요성이 매우 크다</a:t>
            </a:r>
            <a:r>
              <a:rPr lang="en-US" altLang="ko-KR" dirty="0"/>
              <a:t>. </a:t>
            </a:r>
            <a:r>
              <a:rPr lang="ko-KR" altLang="en-US" dirty="0"/>
              <a:t>이 지역은 우리 민족 고조선</a:t>
            </a:r>
            <a:r>
              <a:rPr lang="en-US" altLang="ko-KR" dirty="0"/>
              <a:t>·</a:t>
            </a:r>
            <a:r>
              <a:rPr lang="ko-KR" altLang="en-US" dirty="0"/>
              <a:t>부여 이래로 재세이화</a:t>
            </a:r>
            <a:r>
              <a:rPr lang="en-US" altLang="ko-KR" dirty="0"/>
              <a:t>(</a:t>
            </a:r>
            <a:r>
              <a:rPr lang="ko-KR" altLang="en-US"/>
              <a:t>在世理化</a:t>
            </a:r>
            <a:r>
              <a:rPr lang="en-US" altLang="ko-KR" dirty="0"/>
              <a:t>), </a:t>
            </a:r>
            <a:r>
              <a:rPr lang="ko-KR" altLang="en-US" dirty="0"/>
              <a:t>弘益人間의 건국이념을 실현시켰던 곳이다</a:t>
            </a:r>
            <a:r>
              <a:rPr lang="en-US" altLang="ko-KR" dirty="0"/>
              <a:t>.   </a:t>
            </a:r>
            <a:endParaRPr lang="ko-KR" altLang="en-US" dirty="0"/>
          </a:p>
          <a:p>
            <a:r>
              <a:rPr lang="ko-KR" altLang="en-US" dirty="0"/>
              <a:t> </a:t>
            </a:r>
          </a:p>
          <a:p>
            <a:r>
              <a:rPr lang="ko-KR" altLang="en-US" dirty="0"/>
              <a:t>  특히 영문국명인 </a:t>
            </a:r>
            <a:r>
              <a:rPr lang="en-US" altLang="ko-KR" dirty="0"/>
              <a:t>KOREA</a:t>
            </a:r>
            <a:r>
              <a:rPr lang="ko-KR" altLang="en-US" dirty="0"/>
              <a:t>의 발원지인 고구려의 옛 도읍지가 </a:t>
            </a:r>
            <a:r>
              <a:rPr lang="ko-KR" altLang="en-US" dirty="0" err="1"/>
              <a:t>서간도지역에</a:t>
            </a:r>
            <a:r>
              <a:rPr lang="ko-KR" altLang="en-US" dirty="0"/>
              <a:t> 있으며 발해 </a:t>
            </a:r>
            <a:r>
              <a:rPr lang="ko-KR" altLang="en-US" dirty="0" err="1"/>
              <a:t>옛도읍지는</a:t>
            </a:r>
            <a:r>
              <a:rPr lang="ko-KR" altLang="en-US" dirty="0"/>
              <a:t> 북간도지역에 있다</a:t>
            </a:r>
            <a:r>
              <a:rPr lang="en-US" altLang="ko-KR" dirty="0"/>
              <a:t>. 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이 지역 반만년의 역사 중 우리 민족이 </a:t>
            </a:r>
            <a:r>
              <a:rPr lang="en-US" altLang="ko-KR" dirty="0"/>
              <a:t>3,352</a:t>
            </a:r>
            <a:r>
              <a:rPr lang="ko-KR" altLang="en-US" dirty="0"/>
              <a:t>년을 지배하였지만</a:t>
            </a:r>
            <a:r>
              <a:rPr lang="en-US" altLang="ko-KR" dirty="0"/>
              <a:t>,  </a:t>
            </a:r>
            <a:r>
              <a:rPr lang="ko-KR" altLang="en-US" dirty="0" smtClean="0"/>
              <a:t>한족의 </a:t>
            </a:r>
            <a:r>
              <a:rPr lang="ko-KR" altLang="en-US" dirty="0"/>
              <a:t>지배기간은 </a:t>
            </a:r>
            <a:r>
              <a:rPr lang="en-US" altLang="ko-KR" dirty="0"/>
              <a:t>5</a:t>
            </a:r>
            <a:r>
              <a:rPr lang="ko-KR" altLang="en-US" dirty="0" err="1"/>
              <a:t>백년</a:t>
            </a:r>
            <a:r>
              <a:rPr lang="ko-KR" altLang="en-US" dirty="0"/>
              <a:t> 정도에 불과하다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3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935088"/>
          </a:xfrm>
        </p:spPr>
        <p:txBody>
          <a:bodyPr>
            <a:normAutofit/>
          </a:bodyPr>
          <a:lstStyle/>
          <a:p>
            <a:r>
              <a:rPr lang="en-US" altLang="ko-KR" dirty="0"/>
              <a:t>2.</a:t>
            </a:r>
            <a:r>
              <a:rPr lang="ko-KR" altLang="en-US" b="1" dirty="0"/>
              <a:t> 고래로 역사적</a:t>
            </a:r>
            <a:r>
              <a:rPr lang="en-US" altLang="ko-KR" b="1" dirty="0"/>
              <a:t>, </a:t>
            </a:r>
            <a:r>
              <a:rPr lang="ko-KR" altLang="en-US" b="1" dirty="0"/>
              <a:t>문화적</a:t>
            </a:r>
            <a:r>
              <a:rPr lang="en-US" altLang="ko-KR" b="1" dirty="0"/>
              <a:t>, </a:t>
            </a:r>
            <a:r>
              <a:rPr lang="ko-KR" altLang="en-US" b="1" dirty="0"/>
              <a:t>경제적</a:t>
            </a:r>
            <a:r>
              <a:rPr lang="en-US" altLang="ko-KR" b="1" dirty="0"/>
              <a:t>,      </a:t>
            </a:r>
            <a:r>
              <a:rPr lang="ko-KR" altLang="en-US" b="1" dirty="0"/>
              <a:t>지리적</a:t>
            </a:r>
            <a:r>
              <a:rPr lang="en-US" altLang="ko-KR" b="1" dirty="0"/>
              <a:t>, </a:t>
            </a:r>
            <a:r>
              <a:rPr lang="ko-KR" altLang="en-US" b="1" dirty="0"/>
              <a:t>국제법적으로 대한민국의 영토이다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1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ko-KR" altLang="en-US" sz="2600" dirty="0"/>
              <a:t>간도지역은 우리 민족의 발원지로서 </a:t>
            </a:r>
            <a:r>
              <a:rPr lang="ko-KR" altLang="en-US" sz="2600" dirty="0" err="1"/>
              <a:t>수천년간</a:t>
            </a:r>
            <a:r>
              <a:rPr lang="ko-KR" altLang="en-US" sz="2600" dirty="0"/>
              <a:t> 점유해왔던 곳이며</a:t>
            </a:r>
            <a:r>
              <a:rPr lang="en-US" altLang="ko-KR" sz="2600" dirty="0"/>
              <a:t>, </a:t>
            </a:r>
            <a:r>
              <a:rPr lang="ko-KR" altLang="en-US" sz="2600" dirty="0"/>
              <a:t>근대 조선과 청나라가 </a:t>
            </a:r>
            <a:r>
              <a:rPr lang="ko-KR" altLang="en-US" sz="2600" dirty="0" err="1"/>
              <a:t>봉금지대를</a:t>
            </a:r>
            <a:r>
              <a:rPr lang="ko-KR" altLang="en-US" sz="2600" dirty="0"/>
              <a:t> 설정 무인지대인 상태에서 우리 민족이 먼저 들어가 </a:t>
            </a:r>
            <a:r>
              <a:rPr lang="ko-KR" altLang="en-US" sz="2600" dirty="0" err="1"/>
              <a:t>피땀흘려</a:t>
            </a:r>
            <a:r>
              <a:rPr lang="ko-KR" altLang="en-US" sz="2600" dirty="0"/>
              <a:t> 개간하였다</a:t>
            </a:r>
            <a:r>
              <a:rPr lang="en-US" altLang="ko-KR" sz="2600" dirty="0"/>
              <a:t>.</a:t>
            </a:r>
            <a:endParaRPr lang="ko-KR" altLang="en-US" sz="2600" dirty="0"/>
          </a:p>
          <a:p>
            <a:pPr>
              <a:buNone/>
            </a:pPr>
            <a:r>
              <a:rPr lang="en-US" altLang="ko-KR" sz="2600" dirty="0"/>
              <a:t>- </a:t>
            </a:r>
            <a:r>
              <a:rPr lang="ko-KR" altLang="en-US" sz="2600" dirty="0"/>
              <a:t>만리장성 </a:t>
            </a:r>
            <a:r>
              <a:rPr lang="ko-KR" altLang="en-US" sz="2600" dirty="0" err="1"/>
              <a:t>동쪽끝과</a:t>
            </a:r>
            <a:r>
              <a:rPr lang="ko-KR" altLang="en-US" sz="2600" dirty="0"/>
              <a:t> 잇닿는 </a:t>
            </a:r>
            <a:r>
              <a:rPr lang="ko-KR" altLang="en-US" sz="2600" dirty="0" err="1"/>
              <a:t>심요지역은</a:t>
            </a:r>
            <a:r>
              <a:rPr lang="ko-KR" altLang="en-US" sz="2600" dirty="0"/>
              <a:t> </a:t>
            </a:r>
            <a:r>
              <a:rPr lang="ko-KR" altLang="en-US" sz="2600" dirty="0" smtClean="0"/>
              <a:t>한족의 </a:t>
            </a:r>
            <a:r>
              <a:rPr lang="ko-KR" altLang="en-US" sz="2600" dirty="0"/>
              <a:t>진입을 엄금한 바 있다</a:t>
            </a:r>
            <a:r>
              <a:rPr lang="en-US" altLang="ko-KR" sz="2600" dirty="0"/>
              <a:t>.</a:t>
            </a:r>
            <a:endParaRPr lang="ko-KR" altLang="en-US" sz="2600" dirty="0"/>
          </a:p>
          <a:p>
            <a:pPr>
              <a:buNone/>
            </a:pPr>
            <a:r>
              <a:rPr lang="en-US" altLang="ko-KR" sz="2600" dirty="0"/>
              <a:t>- 1909</a:t>
            </a:r>
            <a:r>
              <a:rPr lang="ko-KR" altLang="en-US" sz="2600" dirty="0"/>
              <a:t>년 청일간 소위 간도협약은 무효이기 때문에 국제법적으로 간도는 분쟁상태에 있다</a:t>
            </a:r>
            <a:r>
              <a:rPr lang="en-US" altLang="ko-KR" sz="2600" dirty="0"/>
              <a:t>.</a:t>
            </a:r>
            <a:endParaRPr lang="ko-KR" altLang="en-US" sz="2600" dirty="0"/>
          </a:p>
          <a:p>
            <a:r>
              <a:rPr lang="en-US" altLang="ko-KR" sz="2600" dirty="0"/>
              <a:t>(</a:t>
            </a:r>
            <a:r>
              <a:rPr lang="ko-KR" altLang="en-US" sz="2600" dirty="0"/>
              <a:t>간도협약의 근거인 을사조약이 무효이기 때문에 간도협약도 원천적 무효이고 </a:t>
            </a:r>
            <a:r>
              <a:rPr lang="en-US" altLang="ko-KR" sz="2600" dirty="0"/>
              <a:t>1952</a:t>
            </a:r>
            <a:r>
              <a:rPr lang="ko-KR" altLang="en-US" sz="2600" dirty="0"/>
              <a:t>년 </a:t>
            </a:r>
            <a:r>
              <a:rPr lang="ko-KR" altLang="en-US" sz="2600" dirty="0" err="1"/>
              <a:t>중일간</a:t>
            </a:r>
            <a:r>
              <a:rPr lang="ko-KR" altLang="en-US" sz="2600" dirty="0"/>
              <a:t> 평화조약에서 ‘중일 양국은 </a:t>
            </a:r>
            <a:r>
              <a:rPr lang="en-US" altLang="ko-KR" sz="2600" dirty="0"/>
              <a:t>1941</a:t>
            </a:r>
            <a:r>
              <a:rPr lang="ko-KR" altLang="en-US" sz="2600" dirty="0"/>
              <a:t>년 </a:t>
            </a:r>
            <a:r>
              <a:rPr lang="en-US" altLang="ko-KR" sz="2600" dirty="0"/>
              <a:t>12</a:t>
            </a:r>
            <a:r>
              <a:rPr lang="ko-KR" altLang="en-US" sz="2600" dirty="0"/>
              <a:t>월 이전에 체결한 모든 조약 협약 및 협정을 무효로 한다’고 명시했기 때문에 </a:t>
            </a:r>
            <a:r>
              <a:rPr lang="en-US" altLang="ko-KR" sz="2600" dirty="0"/>
              <a:t>1909</a:t>
            </a:r>
            <a:r>
              <a:rPr lang="ko-KR" altLang="en-US" sz="2600" dirty="0"/>
              <a:t>년에 체결한 간도협약 역시 무효이다</a:t>
            </a:r>
            <a:r>
              <a:rPr lang="en-US" altLang="ko-KR" sz="2600" dirty="0"/>
              <a:t>.)</a:t>
            </a:r>
            <a:endParaRPr lang="ko-KR" altLang="en-US" sz="2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1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8229600" cy="1756792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/>
              <a:t>3.</a:t>
            </a:r>
            <a:r>
              <a:rPr lang="ko-KR" altLang="en-US" sz="4000" b="1" dirty="0"/>
              <a:t> 민족의 역사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문화 및 동질성의 회복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193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간도회복은 남북통일과 재중동포는 물론 재외동포들에 이르기까지 우리 민족의 동질성 회복을 의미한다</a:t>
            </a:r>
            <a:r>
              <a:rPr lang="en-US" altLang="ko-KR" dirty="0"/>
              <a:t>. </a:t>
            </a:r>
            <a:r>
              <a:rPr lang="ko-KR" altLang="en-US" dirty="0"/>
              <a:t>반세기 이상의 남북분단은 모든 분야에서 이질화를 가져왔다</a:t>
            </a:r>
            <a:r>
              <a:rPr lang="en-US" altLang="ko-KR" dirty="0"/>
              <a:t>. </a:t>
            </a:r>
            <a:r>
              <a:rPr lang="ko-KR" altLang="en-US" dirty="0"/>
              <a:t>그리고 간도지역에 거주하는 재중동포들도 지금까지는 우리의 언어와 전통을 어느 정도 보존하고 있지만 </a:t>
            </a:r>
            <a:r>
              <a:rPr lang="en-US" altLang="ko-KR" dirty="0"/>
              <a:t>3·4</a:t>
            </a:r>
            <a:r>
              <a:rPr lang="ko-KR" altLang="en-US" dirty="0"/>
              <a:t>세 후손들은 중국에 동화되어 민족의식이 조금씩 이완되어 </a:t>
            </a:r>
            <a:r>
              <a:rPr lang="ko-KR" altLang="en-US" dirty="0" err="1"/>
              <a:t>가고있는</a:t>
            </a:r>
            <a:r>
              <a:rPr lang="ko-KR" altLang="en-US" dirty="0"/>
              <a:t> 실정이다</a:t>
            </a:r>
            <a:r>
              <a:rPr lang="en-US" altLang="ko-KR" dirty="0"/>
              <a:t>. </a:t>
            </a:r>
            <a:r>
              <a:rPr lang="ko-KR" altLang="en-US" dirty="0"/>
              <a:t>이러한 환경에서 우리 민족을 하나로 묶을 수 있는 중요한 매개체 중의 하나가 </a:t>
            </a:r>
            <a:r>
              <a:rPr lang="ko-KR" altLang="en-US" b="1" dirty="0"/>
              <a:t>간도영유권</a:t>
            </a:r>
            <a:r>
              <a:rPr lang="ko-KR" altLang="en-US" dirty="0"/>
              <a:t> 주장이다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4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간도가 우리땅인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원래 조선과 청나라의 국경선은 압록강과 두만강을 잇는 선이 </a:t>
            </a:r>
            <a:r>
              <a:rPr lang="ko-KR" altLang="en-US" b="1" dirty="0" smtClean="0"/>
              <a:t>아니었다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4" name="그림 3" descr="간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4572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/>
              <a:t>간도협약을 맺을 수 밖에 없었던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건강증진학과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권기왕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29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>
                <a:latin typeface="+mj-ea"/>
              </a:rPr>
              <a:t>2. </a:t>
            </a:r>
            <a:r>
              <a:rPr lang="ko-KR" altLang="en-US" b="1" dirty="0">
                <a:latin typeface="+mj-ea"/>
              </a:rPr>
              <a:t>우리나라가 간도를 선점적으로 개간했다</a:t>
            </a:r>
            <a:r>
              <a:rPr lang="en-US" altLang="ko-KR" dirty="0">
                <a:latin typeface="+mj-ea"/>
              </a:rPr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내용 개체 틀 3" descr="간도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1836738"/>
            <a:ext cx="3810000" cy="4076700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ko-KR" b="1" dirty="0" smtClean="0"/>
          </a:p>
          <a:p>
            <a:r>
              <a:rPr lang="en-US" altLang="ko-KR" b="1" dirty="0" smtClean="0"/>
              <a:t>3</a:t>
            </a:r>
            <a:r>
              <a:rPr lang="en-US" altLang="ko-KR" b="1" dirty="0"/>
              <a:t>. </a:t>
            </a:r>
            <a:r>
              <a:rPr lang="ko-KR" altLang="en-US" b="1" dirty="0">
                <a:latin typeface="+mj-ea"/>
              </a:rPr>
              <a:t>조선이 실질적인 행정권력을 행사했다</a:t>
            </a:r>
            <a:r>
              <a:rPr lang="en-US" altLang="ko-KR" b="1" dirty="0">
                <a:latin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81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143000"/>
          </a:xfrm>
          <a:prstGeom prst="parallelogram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uLnTx/>
                <a:uFillTx/>
                <a:latin typeface="맑은 고딕"/>
                <a:ea typeface="맑은 고딕"/>
                <a:cs typeface="+mn-cs"/>
              </a:rPr>
              <a:t>간도협약은 정당한 협약이었는가</a:t>
            </a:r>
            <a:r>
              <a:rPr kumimoji="0" lang="en-US" altLang="ko-KR" sz="2500" b="1" i="0" u="none" strike="noStrike" kern="1200" cap="none" spc="0" normalizeH="0" baseline="0" noProof="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25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467544" y="3068960"/>
            <a:ext cx="8229600" cy="2692896"/>
          </a:xfrm>
        </p:spPr>
        <p:txBody>
          <a:bodyPr/>
          <a:lstStyle/>
          <a:p>
            <a:pPr algn="ctr"/>
            <a:r>
              <a:rPr lang="ko-KR" altLang="en-US" dirty="0" smtClean="0"/>
              <a:t>건강증진학과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김영</a:t>
            </a:r>
            <a:r>
              <a:rPr lang="ko-KR" altLang="en-US" dirty="0"/>
              <a:t>준</a:t>
            </a:r>
          </a:p>
        </p:txBody>
      </p:sp>
    </p:spTree>
    <p:extLst>
      <p:ext uri="{BB962C8B-B14F-4D97-AF65-F5344CB8AC3E}">
        <p14:creationId xmlns:p14="http://schemas.microsoft.com/office/powerpoint/2010/main" val="5419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어디에 있는 땅일까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200" b="1" dirty="0">
                <a:latin typeface="+mn-ea"/>
              </a:rPr>
              <a:t>만주 지역에 청나라가 세워진 후</a:t>
            </a:r>
            <a:r>
              <a:rPr lang="en-US" altLang="ko-KR" sz="2200" b="1" dirty="0">
                <a:latin typeface="+mn-ea"/>
              </a:rPr>
              <a:t>, </a:t>
            </a:r>
            <a:r>
              <a:rPr lang="ko-KR" altLang="en-US" sz="2200" b="1" dirty="0">
                <a:latin typeface="+mn-ea"/>
              </a:rPr>
              <a:t>백두산을 중심으로 한 우리나라와 청나라 간의 국경선 문제가 계속되자</a:t>
            </a:r>
            <a:r>
              <a:rPr lang="en-US" altLang="ko-KR" sz="2200" b="1" dirty="0">
                <a:latin typeface="+mn-ea"/>
              </a:rPr>
              <a:t>, </a:t>
            </a:r>
            <a:r>
              <a:rPr lang="ko-KR" altLang="en-US" sz="2200" b="1" dirty="0">
                <a:latin typeface="+mn-ea"/>
              </a:rPr>
              <a:t>조선 숙종 </a:t>
            </a:r>
            <a:r>
              <a:rPr lang="en-US" altLang="ko-KR" sz="2200" b="1" dirty="0">
                <a:latin typeface="+mn-ea"/>
              </a:rPr>
              <a:t>38</a:t>
            </a:r>
            <a:r>
              <a:rPr lang="ko-KR" altLang="en-US" sz="2200" b="1" dirty="0">
                <a:latin typeface="+mn-ea"/>
              </a:rPr>
              <a:t>년</a:t>
            </a:r>
            <a:r>
              <a:rPr lang="en-US" altLang="ko-KR" sz="2200" b="1" dirty="0">
                <a:latin typeface="+mn-ea"/>
              </a:rPr>
              <a:t>(1712)</a:t>
            </a:r>
            <a:r>
              <a:rPr lang="ko-KR" altLang="en-US" sz="2200" b="1" dirty="0">
                <a:latin typeface="+mn-ea"/>
              </a:rPr>
              <a:t>에 국경선을 </a:t>
            </a:r>
            <a:r>
              <a:rPr lang="ko-KR" altLang="en-US" sz="2200" b="1" dirty="0" err="1">
                <a:latin typeface="+mn-ea"/>
              </a:rPr>
              <a:t>확정짓는</a:t>
            </a:r>
            <a:r>
              <a:rPr lang="ko-KR" altLang="en-US" sz="2200" b="1" dirty="0">
                <a:latin typeface="+mn-ea"/>
              </a:rPr>
              <a:t> ‘백두산 정계비’를 세웠다</a:t>
            </a:r>
            <a:r>
              <a:rPr lang="en-US" altLang="ko-KR" sz="2200" b="1" dirty="0">
                <a:latin typeface="+mn-ea"/>
              </a:rPr>
              <a:t>. </a:t>
            </a:r>
            <a:r>
              <a:rPr lang="ko-KR" altLang="en-US" sz="2200" b="1" dirty="0">
                <a:latin typeface="+mn-ea"/>
              </a:rPr>
              <a:t>위 글은 그 백두산 정계비에 씌어진 내용이다</a:t>
            </a:r>
            <a:r>
              <a:rPr lang="en-US" altLang="ko-KR" sz="2200" b="1" dirty="0">
                <a:latin typeface="+mn-ea"/>
              </a:rPr>
              <a:t>.</a:t>
            </a:r>
          </a:p>
          <a:p>
            <a:endParaRPr lang="en-US" altLang="ko-KR" sz="2200" b="1" dirty="0">
              <a:latin typeface="+mn-ea"/>
            </a:endParaRPr>
          </a:p>
          <a:p>
            <a:r>
              <a:rPr lang="en-US" altLang="ko-KR" sz="2200" b="1" dirty="0">
                <a:latin typeface="+mn-ea"/>
              </a:rPr>
              <a:t>→ [</a:t>
            </a:r>
            <a:r>
              <a:rPr lang="ko-KR" altLang="en-US" sz="2200" b="1" dirty="0" err="1">
                <a:latin typeface="+mn-ea"/>
              </a:rPr>
              <a:t>서위압록</a:t>
            </a:r>
            <a:r>
              <a:rPr lang="ko-KR" altLang="en-US" sz="2200" b="1" dirty="0">
                <a:latin typeface="+mn-ea"/>
              </a:rPr>
              <a:t> </a:t>
            </a:r>
            <a:r>
              <a:rPr lang="ko-KR" altLang="en-US" sz="2200" b="1" dirty="0" err="1">
                <a:latin typeface="+mn-ea"/>
              </a:rPr>
              <a:t>동위토문</a:t>
            </a:r>
            <a:r>
              <a:rPr lang="ko-KR" altLang="en-US" sz="2200" b="1" dirty="0">
                <a:latin typeface="+mn-ea"/>
              </a:rPr>
              <a:t> 고어분수영상 </a:t>
            </a:r>
            <a:r>
              <a:rPr lang="ko-KR" altLang="en-US" sz="2200" b="1" dirty="0" err="1">
                <a:latin typeface="+mn-ea"/>
              </a:rPr>
              <a:t>늑석위기</a:t>
            </a:r>
            <a:r>
              <a:rPr lang="en-US" altLang="ko-KR" sz="2200" b="1" dirty="0">
                <a:latin typeface="+mn-ea"/>
              </a:rPr>
              <a:t>(</a:t>
            </a:r>
            <a:r>
              <a:rPr lang="ko-KR" altLang="en-US" sz="2200" b="1" dirty="0" err="1">
                <a:latin typeface="+mn-ea"/>
              </a:rPr>
              <a:t>西爲鴨綠</a:t>
            </a:r>
            <a:r>
              <a:rPr lang="ko-KR" altLang="en-US" sz="2200" b="1" dirty="0">
                <a:latin typeface="+mn-ea"/>
              </a:rPr>
              <a:t> </a:t>
            </a:r>
            <a:r>
              <a:rPr lang="ko-KR" altLang="en-US" sz="2200" b="1" dirty="0" err="1">
                <a:latin typeface="+mn-ea"/>
              </a:rPr>
              <a:t>東爲土門</a:t>
            </a:r>
            <a:r>
              <a:rPr lang="ko-KR" altLang="en-US" sz="2200" b="1" dirty="0">
                <a:latin typeface="+mn-ea"/>
              </a:rPr>
              <a:t> 故於分水嶺上 </a:t>
            </a:r>
            <a:r>
              <a:rPr lang="ko-KR" altLang="en-US" sz="2200" b="1" dirty="0" err="1">
                <a:latin typeface="+mn-ea"/>
              </a:rPr>
              <a:t>勒石爲記</a:t>
            </a:r>
            <a:r>
              <a:rPr lang="en-US" altLang="ko-KR" sz="2200" b="1" dirty="0">
                <a:latin typeface="+mn-ea"/>
              </a:rPr>
              <a:t>)] : </a:t>
            </a:r>
            <a:r>
              <a:rPr lang="ko-KR" altLang="en-US" sz="2200" b="1" dirty="0">
                <a:latin typeface="+mn-ea"/>
              </a:rPr>
              <a:t>‘서쪽으로는 압록강</a:t>
            </a:r>
            <a:r>
              <a:rPr lang="en-US" altLang="ko-KR" sz="2200" b="1" dirty="0">
                <a:latin typeface="+mn-ea"/>
              </a:rPr>
              <a:t>, </a:t>
            </a:r>
            <a:r>
              <a:rPr lang="ko-KR" altLang="en-US" sz="2200" b="1" dirty="0">
                <a:latin typeface="+mn-ea"/>
              </a:rPr>
              <a:t>동쪽으로는 </a:t>
            </a:r>
            <a:r>
              <a:rPr lang="ko-KR" altLang="en-US" sz="2200" b="1" dirty="0" err="1">
                <a:latin typeface="+mn-ea"/>
              </a:rPr>
              <a:t>토문강으로</a:t>
            </a:r>
            <a:r>
              <a:rPr lang="ko-KR" altLang="en-US" sz="2200" b="1" dirty="0">
                <a:latin typeface="+mn-ea"/>
              </a:rPr>
              <a:t> 하여 이 분수령에 비를 세운다</a:t>
            </a:r>
            <a:r>
              <a:rPr lang="en-US" altLang="ko-KR" sz="2200" b="1" dirty="0">
                <a:latin typeface="+mn-ea"/>
              </a:rPr>
              <a:t>.’</a:t>
            </a:r>
            <a:r>
              <a:rPr lang="ko-KR" altLang="en-US" sz="2200" b="1" dirty="0">
                <a:latin typeface="+mn-ea"/>
              </a:rPr>
              <a:t>라는 뜻이다</a:t>
            </a:r>
            <a:r>
              <a:rPr lang="en-US" altLang="ko-KR" sz="2200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0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간도협약이란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b="1" dirty="0">
                <a:latin typeface="+mn-ea"/>
              </a:rPr>
              <a:t>1909</a:t>
            </a:r>
            <a:r>
              <a:rPr lang="ko-KR" altLang="en-US" b="1" dirty="0">
                <a:latin typeface="+mn-ea"/>
              </a:rPr>
              <a:t>년 </a:t>
            </a:r>
            <a:r>
              <a:rPr lang="en-US" altLang="ko-KR" b="1" dirty="0">
                <a:latin typeface="+mn-ea"/>
              </a:rPr>
              <a:t>9</a:t>
            </a:r>
            <a:r>
              <a:rPr lang="ko-KR" altLang="en-US" b="1" dirty="0">
                <a:latin typeface="+mn-ea"/>
              </a:rPr>
              <a:t>월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융희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년</a:t>
            </a:r>
            <a:r>
              <a:rPr lang="en-US" altLang="ko-KR" b="1" dirty="0">
                <a:latin typeface="+mn-ea"/>
              </a:rPr>
              <a:t>), </a:t>
            </a:r>
            <a:r>
              <a:rPr lang="ko-KR" altLang="en-US" b="1" dirty="0">
                <a:latin typeface="+mn-ea"/>
              </a:rPr>
              <a:t>일제가 대한 제국의 외교권을 박탈한 뒤 청나라와 간도 문제에 관한 교섭을 벌여 오다가 남만주 철도 부설권과 </a:t>
            </a:r>
            <a:r>
              <a:rPr lang="ko-KR" altLang="en-US" b="1" dirty="0" err="1">
                <a:latin typeface="+mn-ea"/>
              </a:rPr>
              <a:t>푸순</a:t>
            </a:r>
            <a:r>
              <a:rPr lang="ko-KR" altLang="en-US" b="1" dirty="0">
                <a:latin typeface="+mn-ea"/>
              </a:rPr>
              <a:t> 탄광 개발 등 </a:t>
            </a:r>
            <a:r>
              <a:rPr lang="en-US" altLang="ko-KR" b="1" dirty="0">
                <a:latin typeface="+mn-ea"/>
              </a:rPr>
              <a:t>4</a:t>
            </a:r>
            <a:r>
              <a:rPr lang="ko-KR" altLang="en-US" b="1" dirty="0">
                <a:latin typeface="+mn-ea"/>
              </a:rPr>
              <a:t>대 이권을 얻는 대가로 한국 영토인 간도를 청나라 영토임을 인정해준 협약</a:t>
            </a:r>
            <a:r>
              <a:rPr lang="en-US" altLang="ko-KR" b="1" dirty="0">
                <a:latin typeface="+mn-ea"/>
              </a:rPr>
              <a:t>.</a:t>
            </a:r>
          </a:p>
          <a:p>
            <a:r>
              <a:rPr lang="ko-KR" altLang="en-US" b="1" dirty="0">
                <a:latin typeface="+mn-ea"/>
              </a:rPr>
              <a:t> 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간도협약은 </a:t>
            </a:r>
            <a:r>
              <a:rPr lang="en-US" altLang="ko-KR" b="1" dirty="0">
                <a:latin typeface="+mn-ea"/>
              </a:rPr>
              <a:t>7</a:t>
            </a:r>
            <a:r>
              <a:rPr lang="ko-KR" altLang="en-US" b="1" dirty="0">
                <a:latin typeface="+mn-ea"/>
              </a:rPr>
              <a:t>조로 되어있는데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그 내용은 첫째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대한제국과 청나라 양국의 국경은 </a:t>
            </a:r>
            <a:r>
              <a:rPr lang="ko-KR" altLang="en-US" b="1" dirty="0" err="1">
                <a:latin typeface="+mn-ea"/>
              </a:rPr>
              <a:t>도문</a:t>
            </a:r>
            <a:r>
              <a:rPr lang="ko-KR" altLang="en-US" b="1" dirty="0">
                <a:latin typeface="+mn-ea"/>
              </a:rPr>
              <a:t> 강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두만강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으로써 경계를 이루되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일본 정부는 간도를 청나라의 영토로 인정하는 동시에 청나라는 </a:t>
            </a:r>
            <a:r>
              <a:rPr lang="ko-KR" altLang="en-US" b="1" dirty="0" err="1">
                <a:latin typeface="+mn-ea"/>
              </a:rPr>
              <a:t>도문</a:t>
            </a:r>
            <a:r>
              <a:rPr lang="ko-KR" altLang="en-US" b="1" dirty="0">
                <a:latin typeface="+mn-ea"/>
              </a:rPr>
              <a:t> 강 이북의 간지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墾地</a:t>
            </a:r>
            <a:r>
              <a:rPr lang="en-US" altLang="ko-KR" b="1" dirty="0">
                <a:latin typeface="+mn-ea"/>
              </a:rPr>
              <a:t>-</a:t>
            </a:r>
            <a:r>
              <a:rPr lang="ko-KR" altLang="en-US" b="1" dirty="0">
                <a:latin typeface="+mn-ea"/>
              </a:rPr>
              <a:t>개간한 땅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간도를 일컫는 듯하다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를 한국 민의 잡거 구역으로 인정한다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둘째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잡거 구영 내에 거주하는 한국 민은 청나라의 법률에 복종하고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생명과 재산의 보호와 납세와 기타 일체의 행정상의 처우는 청 국민과 같은 대우를 받는다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셋째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청국 정부는 간도 내에 외국인의 거주 또는 무역 지 </a:t>
            </a:r>
            <a:r>
              <a:rPr lang="en-US" altLang="ko-KR" b="1" dirty="0">
                <a:latin typeface="+mn-ea"/>
              </a:rPr>
              <a:t>4</a:t>
            </a:r>
            <a:r>
              <a:rPr lang="ko-KR" altLang="en-US" b="1" dirty="0">
                <a:latin typeface="+mn-ea"/>
              </a:rPr>
              <a:t>개 처를 개방하며 넷째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장래 </a:t>
            </a:r>
            <a:r>
              <a:rPr lang="ko-KR" altLang="en-US" b="1" dirty="0" err="1">
                <a:latin typeface="+mn-ea"/>
              </a:rPr>
              <a:t>지린과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창춘</a:t>
            </a:r>
            <a:r>
              <a:rPr lang="ko-KR" altLang="en-US" b="1" dirty="0">
                <a:latin typeface="+mn-ea"/>
              </a:rPr>
              <a:t> 철도를 옌지 남쪽까지 연장하여 한국의 </a:t>
            </a:r>
            <a:r>
              <a:rPr lang="ko-KR" altLang="en-US" b="1" dirty="0" err="1">
                <a:latin typeface="+mn-ea"/>
              </a:rPr>
              <a:t>회령</a:t>
            </a:r>
            <a:r>
              <a:rPr lang="ko-KR" altLang="en-US" b="1" dirty="0">
                <a:latin typeface="+mn-ea"/>
              </a:rPr>
              <a:t> 철도와 연결한다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등이다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이것으로 간도가 중국 땅에 편입 되었다</a:t>
            </a:r>
            <a:r>
              <a:rPr lang="en-US" altLang="ko-KR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36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청일간의 간도협약이 </a:t>
            </a:r>
            <a:r>
              <a:rPr lang="ko-KR" altLang="en-US" dirty="0" err="1" smtClean="0"/>
              <a:t>국제관계면에서</a:t>
            </a:r>
            <a:r>
              <a:rPr lang="ko-KR" altLang="en-US" dirty="0" smtClean="0"/>
              <a:t> 갖고 있는 문제점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600" b="1" dirty="0">
                <a:latin typeface="+mn-ea"/>
              </a:rPr>
              <a:t>첫째 한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청간의 </a:t>
            </a:r>
            <a:r>
              <a:rPr lang="ko-KR" altLang="en-US" sz="3600" b="1" dirty="0" err="1">
                <a:latin typeface="+mn-ea"/>
              </a:rPr>
              <a:t>을유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 err="1">
                <a:latin typeface="+mn-ea"/>
              </a:rPr>
              <a:t>정해감계담이</a:t>
            </a:r>
            <a:r>
              <a:rPr lang="ko-KR" altLang="en-US" sz="3600" b="1" dirty="0">
                <a:latin typeface="+mn-ea"/>
              </a:rPr>
              <a:t> 아무런 타결을 보지 못한 상황하에서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일본이 불법적으로 했던 한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청간의 간도영유권문제가 중단 상태에서 일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청간의 문제로 옮겨졌다</a:t>
            </a:r>
            <a:r>
              <a:rPr lang="en-US" altLang="ko-KR" sz="3600" b="1" dirty="0">
                <a:latin typeface="+mn-ea"/>
              </a:rPr>
              <a:t>. </a:t>
            </a:r>
            <a:r>
              <a:rPr lang="ko-KR" altLang="en-US" sz="3600" b="1" dirty="0">
                <a:latin typeface="+mn-ea"/>
              </a:rPr>
              <a:t>일본이 을사조약에 의해서 한국의 외교권을 </a:t>
            </a:r>
            <a:r>
              <a:rPr lang="ko-KR" altLang="en-US" sz="3600" b="1" dirty="0" err="1">
                <a:latin typeface="+mn-ea"/>
              </a:rPr>
              <a:t>대리행사할</a:t>
            </a:r>
            <a:r>
              <a:rPr lang="ko-KR" altLang="en-US" sz="3600" b="1" dirty="0">
                <a:latin typeface="+mn-ea"/>
              </a:rPr>
              <a:t> 수 있다는 이유만으로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형식적이나마 국가의 주권을 갖고 있는 한국의 영토권문제를 내용으로 하는 협약을 당사국인 한국을 배제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보호한다는 </a:t>
            </a:r>
            <a:r>
              <a:rPr lang="ko-KR" altLang="en-US" sz="3600" b="1" dirty="0" err="1">
                <a:latin typeface="+mn-ea"/>
              </a:rPr>
              <a:t>구실하에</a:t>
            </a:r>
            <a:r>
              <a:rPr lang="ko-KR" altLang="en-US" sz="3600" b="1" dirty="0">
                <a:latin typeface="+mn-ea"/>
              </a:rPr>
              <a:t> 일방적으로 희생시켜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이권을 획득한 대가로 간도를 청국의 영토로 양여한 행위가 국제법상 정당한 권한행사로 간주될 수 없다는 점이다</a:t>
            </a:r>
            <a:r>
              <a:rPr lang="en-US" altLang="ko-KR" sz="3600" b="1" dirty="0">
                <a:latin typeface="+mn-ea"/>
              </a:rPr>
              <a:t>. </a:t>
            </a:r>
            <a:endParaRPr lang="en-US" altLang="ko-KR" sz="3600" b="1" dirty="0" smtClean="0">
              <a:latin typeface="+mn-ea"/>
            </a:endParaRPr>
          </a:p>
          <a:p>
            <a:r>
              <a:rPr lang="ko-KR" altLang="en-US" sz="3600" b="1" dirty="0" smtClean="0">
                <a:latin typeface="+mn-ea"/>
              </a:rPr>
              <a:t>설사 </a:t>
            </a:r>
            <a:r>
              <a:rPr lang="ko-KR" altLang="en-US" sz="3600" b="1" dirty="0">
                <a:latin typeface="+mn-ea"/>
              </a:rPr>
              <a:t>외교권의 박탈을 전제로 한다 하더라도 일본에게 한국이 영토처분권을 부여하는 어떠한 조약이나 약정을 체결한 바 없음에 한국의 경우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청일 간도협약의 유효성을 인정할 수 없는 것이다</a:t>
            </a:r>
            <a:r>
              <a:rPr lang="en-US" altLang="ko-KR" sz="3600" b="1" dirty="0">
                <a:latin typeface="+mn-ea"/>
              </a:rPr>
              <a:t>.</a:t>
            </a: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 둘째로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 err="1">
                <a:latin typeface="+mn-ea"/>
              </a:rPr>
              <a:t>청국측이</a:t>
            </a:r>
            <a:r>
              <a:rPr lang="ko-KR" altLang="en-US" sz="3600" b="1" dirty="0">
                <a:latin typeface="+mn-ea"/>
              </a:rPr>
              <a:t> 내세우는 논거가 대체로</a:t>
            </a:r>
            <a:r>
              <a:rPr lang="en-US" altLang="ko-KR" sz="3600" b="1" dirty="0">
                <a:latin typeface="+mn-ea"/>
              </a:rPr>
              <a:t> </a:t>
            </a:r>
            <a:r>
              <a:rPr lang="ko-KR" altLang="en-US" sz="3600" b="1" dirty="0" err="1">
                <a:latin typeface="+mn-ea"/>
              </a:rPr>
              <a:t>토문강원의</a:t>
            </a:r>
            <a:r>
              <a:rPr lang="ko-KR" altLang="en-US" sz="3600" b="1" dirty="0">
                <a:latin typeface="+mn-ea"/>
              </a:rPr>
              <a:t> 방향과 강류의 지역임을 감안해 볼 때 </a:t>
            </a:r>
            <a:r>
              <a:rPr lang="ko-KR" altLang="en-US" sz="3600" b="1" dirty="0" err="1">
                <a:latin typeface="+mn-ea"/>
              </a:rPr>
              <a:t>토문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두만이 동일함이 자명하다 하고 </a:t>
            </a:r>
            <a:r>
              <a:rPr lang="ko-KR" altLang="en-US" sz="3600" b="1" dirty="0" err="1">
                <a:latin typeface="+mn-ea"/>
              </a:rPr>
              <a:t>광서</a:t>
            </a:r>
            <a:r>
              <a:rPr lang="ko-KR" altLang="en-US" sz="3600" b="1" dirty="0">
                <a:latin typeface="+mn-ea"/>
              </a:rPr>
              <a:t> </a:t>
            </a:r>
            <a:r>
              <a:rPr lang="en-US" altLang="ko-KR" sz="3600" b="1" dirty="0">
                <a:latin typeface="+mn-ea"/>
              </a:rPr>
              <a:t>13</a:t>
            </a:r>
            <a:r>
              <a:rPr lang="ko-KR" altLang="en-US" sz="3600" b="1" dirty="0">
                <a:latin typeface="+mn-ea"/>
              </a:rPr>
              <a:t>년 </a:t>
            </a:r>
            <a:r>
              <a:rPr lang="en-US" altLang="ko-KR" sz="3600" b="1" dirty="0">
                <a:latin typeface="+mn-ea"/>
              </a:rPr>
              <a:t>(1887</a:t>
            </a:r>
            <a:r>
              <a:rPr lang="ko-KR" altLang="en-US" sz="3600" b="1" dirty="0">
                <a:latin typeface="+mn-ea"/>
              </a:rPr>
              <a:t>년</a:t>
            </a:r>
            <a:r>
              <a:rPr lang="en-US" altLang="ko-KR" sz="3600" b="1" dirty="0">
                <a:latin typeface="+mn-ea"/>
              </a:rPr>
              <a:t>) </a:t>
            </a:r>
            <a:r>
              <a:rPr lang="ko-KR" altLang="en-US" sz="3600" b="1" dirty="0" err="1">
                <a:latin typeface="+mn-ea"/>
              </a:rPr>
              <a:t>정해감계시에</a:t>
            </a:r>
            <a:r>
              <a:rPr lang="ko-KR" altLang="en-US" sz="3600" b="1" dirty="0">
                <a:latin typeface="+mn-ea"/>
              </a:rPr>
              <a:t> 한국이 자유의사로 </a:t>
            </a:r>
            <a:r>
              <a:rPr lang="ko-KR" altLang="en-US" sz="3600" b="1" dirty="0" err="1">
                <a:latin typeface="+mn-ea"/>
              </a:rPr>
              <a:t>감계에</a:t>
            </a:r>
            <a:r>
              <a:rPr lang="ko-KR" altLang="en-US" sz="3600" b="1" dirty="0">
                <a:latin typeface="+mn-ea"/>
              </a:rPr>
              <a:t> 참여 결정한 것임으로 유효함과 동시에 </a:t>
            </a:r>
            <a:r>
              <a:rPr lang="ko-KR" altLang="en-US" sz="3600" b="1" dirty="0" err="1">
                <a:latin typeface="+mn-ea"/>
              </a:rPr>
              <a:t>도문강이</a:t>
            </a:r>
            <a:r>
              <a:rPr lang="ko-KR" altLang="en-US" sz="3600" b="1" dirty="0">
                <a:latin typeface="+mn-ea"/>
              </a:rPr>
              <a:t> 길림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조선의 국계임으로 </a:t>
            </a:r>
            <a:r>
              <a:rPr lang="ko-KR" altLang="en-US" sz="3600" b="1" dirty="0" err="1">
                <a:latin typeface="+mn-ea"/>
              </a:rPr>
              <a:t>도문강</a:t>
            </a:r>
            <a:r>
              <a:rPr lang="en-US" altLang="ko-KR" sz="3600" b="1" dirty="0">
                <a:latin typeface="+mn-ea"/>
              </a:rPr>
              <a:t>(</a:t>
            </a:r>
            <a:r>
              <a:rPr lang="ko-KR" altLang="en-US" sz="3600" b="1" dirty="0">
                <a:latin typeface="+mn-ea"/>
              </a:rPr>
              <a:t>두만강</a:t>
            </a:r>
            <a:r>
              <a:rPr lang="en-US" altLang="ko-KR" sz="3600" b="1" dirty="0">
                <a:latin typeface="+mn-ea"/>
              </a:rPr>
              <a:t>)</a:t>
            </a:r>
            <a:r>
              <a:rPr lang="ko-KR" altLang="en-US" sz="3600" b="1" dirty="0">
                <a:latin typeface="+mn-ea"/>
              </a:rPr>
              <a:t>북의 주권은 청국에 속한다고 하는데 이상의 주장이나 논거는 모두 논리의 타당성을 완전히 결여한 억지 주장이다</a:t>
            </a:r>
            <a:r>
              <a:rPr lang="en-US" altLang="ko-KR" sz="3600" b="1" dirty="0">
                <a:latin typeface="+mn-ea"/>
              </a:rPr>
              <a:t>.</a:t>
            </a:r>
            <a:br>
              <a:rPr lang="en-US" altLang="ko-KR" sz="3600" b="1" dirty="0">
                <a:latin typeface="+mn-ea"/>
              </a:rPr>
            </a:br>
            <a:endParaRPr lang="ko-KR" altLang="en-US" sz="3600" b="1" dirty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2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청일간의 간도협약이 </a:t>
            </a:r>
            <a:r>
              <a:rPr lang="ko-KR" altLang="en-US" dirty="0" err="1"/>
              <a:t>국제관계면에서</a:t>
            </a:r>
            <a:r>
              <a:rPr lang="ko-KR" altLang="en-US" dirty="0"/>
              <a:t> 갖고 있는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84961" y="1681051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3600" b="1" dirty="0" err="1">
                <a:latin typeface="+mn-ea"/>
              </a:rPr>
              <a:t>토문강은</a:t>
            </a:r>
            <a:r>
              <a:rPr lang="ko-KR" altLang="en-US" sz="3600" b="1" dirty="0">
                <a:latin typeface="+mn-ea"/>
              </a:rPr>
              <a:t> 송화강의 지류로서 두만강과 하등의 관계가 없고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그들이 건립한 백두산 정계비의</a:t>
            </a:r>
            <a:r>
              <a:rPr lang="en-US" altLang="ko-KR" sz="3600" b="1" dirty="0">
                <a:latin typeface="+mn-ea"/>
              </a:rPr>
              <a:t>〈</a:t>
            </a:r>
            <a:r>
              <a:rPr lang="ko-KR" altLang="en-US" sz="3600" b="1" dirty="0" err="1">
                <a:latin typeface="+mn-ea"/>
              </a:rPr>
              <a:t>동위토문</a:t>
            </a:r>
            <a:r>
              <a:rPr lang="en-US" altLang="ko-KR" sz="3600" b="1" dirty="0">
                <a:latin typeface="+mn-ea"/>
              </a:rPr>
              <a:t>〉</a:t>
            </a:r>
            <a:r>
              <a:rPr lang="ko-KR" altLang="en-US" sz="3600" b="1" dirty="0">
                <a:latin typeface="+mn-ea"/>
              </a:rPr>
              <a:t>의 </a:t>
            </a:r>
            <a:r>
              <a:rPr lang="ko-KR" altLang="en-US" sz="3600" b="1" dirty="0" err="1">
                <a:latin typeface="+mn-ea"/>
              </a:rPr>
              <a:t>토문은</a:t>
            </a:r>
            <a:r>
              <a:rPr lang="ko-KR" altLang="en-US" sz="3600" b="1" dirty="0">
                <a:latin typeface="+mn-ea"/>
              </a:rPr>
              <a:t> 분명히 두만강과는 별개의 강으로 </a:t>
            </a:r>
            <a:r>
              <a:rPr lang="en-US" altLang="ko-KR" sz="3600" b="1" dirty="0">
                <a:latin typeface="+mn-ea"/>
              </a:rPr>
              <a:t>'</a:t>
            </a:r>
            <a:r>
              <a:rPr lang="ko-KR" altLang="en-US" sz="3600" b="1" dirty="0" err="1">
                <a:latin typeface="+mn-ea"/>
              </a:rPr>
              <a:t>토문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두만 동일설</a:t>
            </a:r>
            <a:r>
              <a:rPr lang="en-US" altLang="ko-KR" sz="3600" b="1" dirty="0">
                <a:latin typeface="+mn-ea"/>
              </a:rPr>
              <a:t>'</a:t>
            </a:r>
            <a:r>
              <a:rPr lang="ko-KR" altLang="en-US" sz="3600" b="1" dirty="0">
                <a:latin typeface="+mn-ea"/>
              </a:rPr>
              <a:t>은 어디까지나 일방적인 주장인 것이다</a:t>
            </a:r>
            <a:r>
              <a:rPr lang="en-US" altLang="ko-KR" sz="3600" b="1" dirty="0">
                <a:latin typeface="+mn-ea"/>
              </a:rPr>
              <a:t>. </a:t>
            </a:r>
            <a:r>
              <a:rPr lang="ko-KR" altLang="en-US" sz="3600" b="1" dirty="0">
                <a:latin typeface="+mn-ea"/>
              </a:rPr>
              <a:t>경계문제는 상대국의 승낙을 거쳐서 비로소 효력을 방생하는 것임에도 불구하고 청국의 일방적인 </a:t>
            </a:r>
            <a:r>
              <a:rPr lang="ko-KR" altLang="en-US" sz="3600" b="1" dirty="0" err="1">
                <a:latin typeface="+mn-ea"/>
              </a:rPr>
              <a:t>의사만으로서</a:t>
            </a:r>
            <a:r>
              <a:rPr lang="ko-KR" altLang="en-US" sz="3600" b="1" dirty="0">
                <a:latin typeface="+mn-ea"/>
              </a:rPr>
              <a:t> 협정미결의 </a:t>
            </a:r>
            <a:r>
              <a:rPr lang="ko-KR" altLang="en-US" sz="3600" b="1" dirty="0" err="1">
                <a:latin typeface="+mn-ea"/>
              </a:rPr>
              <a:t>정해감계를</a:t>
            </a:r>
            <a:r>
              <a:rPr lang="ko-KR" altLang="en-US" sz="3600" b="1" dirty="0">
                <a:latin typeface="+mn-ea"/>
              </a:rPr>
              <a:t> 유효한 것으로 간주하는 것은 어불성설이라 하겠다</a:t>
            </a:r>
            <a:r>
              <a:rPr lang="en-US" altLang="ko-KR" sz="3600" b="1" dirty="0">
                <a:latin typeface="+mn-ea"/>
              </a:rPr>
              <a:t>. </a:t>
            </a:r>
            <a:r>
              <a:rPr lang="ko-KR" altLang="en-US" sz="3600" b="1" dirty="0" err="1">
                <a:latin typeface="+mn-ea"/>
              </a:rPr>
              <a:t>도문강이</a:t>
            </a:r>
            <a:r>
              <a:rPr lang="ko-KR" altLang="en-US" sz="3600" b="1" dirty="0">
                <a:latin typeface="+mn-ea"/>
              </a:rPr>
              <a:t> 길림</a:t>
            </a:r>
            <a:r>
              <a:rPr lang="en-US" altLang="ko-KR" sz="3600" b="1" dirty="0">
                <a:latin typeface="+mn-ea"/>
              </a:rPr>
              <a:t>·</a:t>
            </a:r>
            <a:r>
              <a:rPr lang="ko-KR" altLang="en-US" sz="3600" b="1" dirty="0">
                <a:latin typeface="+mn-ea"/>
              </a:rPr>
              <a:t>조선의 </a:t>
            </a:r>
            <a:r>
              <a:rPr lang="ko-KR" altLang="en-US" sz="3600" b="1" dirty="0" err="1">
                <a:latin typeface="+mn-ea"/>
              </a:rPr>
              <a:t>국경운운하는</a:t>
            </a:r>
            <a:r>
              <a:rPr lang="ko-KR" altLang="en-US" sz="3600" b="1" dirty="0">
                <a:latin typeface="+mn-ea"/>
              </a:rPr>
              <a:t> </a:t>
            </a:r>
            <a:r>
              <a:rPr lang="en-US" altLang="ko-KR" sz="3600" b="1" dirty="0">
                <a:latin typeface="+mn-ea"/>
              </a:rPr>
              <a:t>'</a:t>
            </a:r>
            <a:r>
              <a:rPr lang="ko-KR" altLang="en-US" sz="3600" b="1" dirty="0">
                <a:latin typeface="+mn-ea"/>
              </a:rPr>
              <a:t>두만강 이북 </a:t>
            </a:r>
            <a:r>
              <a:rPr lang="ko-KR" altLang="en-US" sz="3600" b="1" dirty="0" err="1">
                <a:latin typeface="+mn-ea"/>
              </a:rPr>
              <a:t>통치설</a:t>
            </a:r>
            <a:r>
              <a:rPr lang="en-US" altLang="ko-KR" sz="3600" b="1" dirty="0">
                <a:latin typeface="+mn-ea"/>
              </a:rPr>
              <a:t>'</a:t>
            </a:r>
            <a:r>
              <a:rPr lang="ko-KR" altLang="en-US" sz="3600" b="1" dirty="0">
                <a:latin typeface="+mn-ea"/>
              </a:rPr>
              <a:t>이 정계비의 반증이 될 수 없을뿐더러 간도지방의 황무지를 옥토로 개척한 선주민인 한민에 대해서 청국관헌이 그들의 영토인양 권력을 행사코자 함에 따라 국경분쟁이 발생한 것으로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한국정부가 추호도 이를 용인한 바 없는 것이다</a:t>
            </a:r>
            <a:r>
              <a:rPr lang="en-US" altLang="ko-KR" sz="3600" b="1" dirty="0">
                <a:latin typeface="+mn-ea"/>
              </a:rPr>
              <a:t>.</a:t>
            </a: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 한국이 을사조약에 의해 비록 외교권이 빼앗기게 되었어도 형식적이나마 국가주권을 갖고 있던 상황하에서 </a:t>
            </a:r>
            <a:r>
              <a:rPr lang="ko-KR" altLang="en-US" sz="3600" b="1" dirty="0" err="1">
                <a:latin typeface="+mn-ea"/>
              </a:rPr>
              <a:t>청국측이</a:t>
            </a:r>
            <a:r>
              <a:rPr lang="ko-KR" altLang="en-US" sz="3600" b="1" dirty="0">
                <a:latin typeface="+mn-ea"/>
              </a:rPr>
              <a:t> </a:t>
            </a:r>
            <a:r>
              <a:rPr lang="en-US" altLang="ko-KR" sz="3600" b="1" dirty="0">
                <a:latin typeface="+mn-ea"/>
              </a:rPr>
              <a:t>〈</a:t>
            </a:r>
            <a:r>
              <a:rPr lang="ko-KR" altLang="en-US" sz="3600" b="1" dirty="0" err="1">
                <a:latin typeface="+mn-ea"/>
              </a:rPr>
              <a:t>東三省五縣案</a:t>
            </a:r>
            <a:r>
              <a:rPr lang="en-US" altLang="ko-KR" sz="3600" b="1" dirty="0">
                <a:latin typeface="+mn-ea"/>
              </a:rPr>
              <a:t>〉</a:t>
            </a:r>
            <a:r>
              <a:rPr lang="ko-KR" altLang="en-US" sz="3600" b="1" dirty="0">
                <a:latin typeface="+mn-ea"/>
              </a:rPr>
              <a:t>의 이권을 일본에 양보하고 그 교환조건으로 한국민의 의사에 반한 간도 영유권 처리는 모든 조약은 당사국간에만 유효하다는 국제관계의 원칙에 위배되는 것이다</a:t>
            </a:r>
            <a:r>
              <a:rPr lang="en-US" altLang="ko-KR" sz="3600" b="1" dirty="0">
                <a:latin typeface="+mn-ea"/>
              </a:rPr>
              <a:t>. </a:t>
            </a:r>
            <a:r>
              <a:rPr lang="ko-KR" altLang="en-US" sz="3600" b="1" dirty="0">
                <a:latin typeface="+mn-ea"/>
              </a:rPr>
              <a:t>간도협약이 일본측은 </a:t>
            </a:r>
            <a:r>
              <a:rPr lang="ko-KR" altLang="en-US" sz="3600" b="1" dirty="0" err="1">
                <a:latin typeface="+mn-ea"/>
              </a:rPr>
              <a:t>한민보호를</a:t>
            </a:r>
            <a:r>
              <a:rPr lang="ko-KR" altLang="en-US" sz="3600" b="1" dirty="0">
                <a:latin typeface="+mn-ea"/>
              </a:rPr>
              <a:t> 위한 것이라고 하고 있으나 그것은 어디까지나 간도재주 한민에 대한 일본의 지배권을 위해서 일본이 청국에 강요한 합병후의 간도에 거주하는 모든 한인들은 일본제국신민으로 간주 일본의 지배에 복종해야 한다는 논리를 </a:t>
            </a:r>
            <a:r>
              <a:rPr lang="ko-KR" altLang="en-US" sz="3600" b="1" dirty="0" err="1">
                <a:latin typeface="+mn-ea"/>
              </a:rPr>
              <a:t>펴기위한</a:t>
            </a:r>
            <a:r>
              <a:rPr lang="ko-KR" altLang="en-US" sz="3600" b="1" dirty="0">
                <a:latin typeface="+mn-ea"/>
              </a:rPr>
              <a:t> 구실이었을 뿐이다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6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청일간의 간도협약이 </a:t>
            </a:r>
            <a:r>
              <a:rPr lang="ko-KR" altLang="en-US" dirty="0" err="1"/>
              <a:t>국제관계면에서</a:t>
            </a:r>
            <a:r>
              <a:rPr lang="ko-KR" altLang="en-US" dirty="0"/>
              <a:t> 갖고 있는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>
                <a:latin typeface="+mn-ea"/>
              </a:rPr>
              <a:t>말하자면 간도의 영토권은 </a:t>
            </a:r>
            <a:r>
              <a:rPr lang="en-US" altLang="ko-KR" sz="2400" b="1" dirty="0">
                <a:latin typeface="+mn-ea"/>
              </a:rPr>
              <a:t>〈</a:t>
            </a:r>
            <a:r>
              <a:rPr lang="ko-KR" altLang="en-US" sz="2400" b="1" dirty="0" err="1">
                <a:latin typeface="+mn-ea"/>
              </a:rPr>
              <a:t>東三省五縣案</a:t>
            </a:r>
            <a:r>
              <a:rPr lang="en-US" altLang="ko-KR" sz="2400" b="1" dirty="0">
                <a:latin typeface="+mn-ea"/>
              </a:rPr>
              <a:t>〉</a:t>
            </a:r>
            <a:r>
              <a:rPr lang="ko-KR" altLang="en-US" sz="2400" b="1" dirty="0">
                <a:latin typeface="+mn-ea"/>
              </a:rPr>
              <a:t>과의 교환조건으로 청국에 양여하고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반면에 간도거주 한국민에 대한 지배권을 강화한 것이라 할 수 있다</a:t>
            </a:r>
            <a:r>
              <a:rPr lang="en-US" altLang="ko-KR" sz="2400" b="1" dirty="0">
                <a:latin typeface="+mn-ea"/>
              </a:rPr>
              <a:t>. </a:t>
            </a:r>
            <a:r>
              <a:rPr lang="ko-KR" altLang="en-US" sz="2400" b="1" dirty="0">
                <a:latin typeface="+mn-ea"/>
              </a:rPr>
              <a:t>이런 일본의 태도는 한국민에게 이중적인 고통을 강요하는 것이었고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그것은 국제 관계에 있어서 그 유례를 찾아 볼 수 없는 간교한 조치이었다</a:t>
            </a:r>
            <a:r>
              <a:rPr lang="en-US" altLang="ko-KR" sz="2400" b="1" dirty="0">
                <a:latin typeface="+mn-ea"/>
              </a:rPr>
              <a:t>.</a:t>
            </a:r>
            <a:br>
              <a:rPr lang="en-US" altLang="ko-KR" sz="2400" b="1" dirty="0">
                <a:latin typeface="+mn-ea"/>
              </a:rPr>
            </a:br>
            <a:r>
              <a:rPr lang="en-US" altLang="ko-KR" sz="2400" b="1" dirty="0">
                <a:latin typeface="+mn-ea"/>
              </a:rPr>
              <a:t/>
            </a:r>
            <a:br>
              <a:rPr lang="en-US" altLang="ko-KR" sz="2400" b="1" dirty="0">
                <a:latin typeface="+mn-ea"/>
              </a:rPr>
            </a:b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한편 이 같은 청</a:t>
            </a:r>
            <a:r>
              <a:rPr lang="en-US" altLang="ko-KR" sz="2400" b="1" dirty="0">
                <a:latin typeface="+mn-ea"/>
              </a:rPr>
              <a:t>·</a:t>
            </a:r>
            <a:r>
              <a:rPr lang="ko-KR" altLang="en-US" sz="2400" b="1" dirty="0">
                <a:latin typeface="+mn-ea"/>
              </a:rPr>
              <a:t>일간의 간도협약은 그 이듬 해인 </a:t>
            </a:r>
            <a:r>
              <a:rPr lang="en-US" altLang="ko-KR" sz="2400" b="1" dirty="0">
                <a:latin typeface="+mn-ea"/>
              </a:rPr>
              <a:t>1910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8</a:t>
            </a:r>
            <a:r>
              <a:rPr lang="ko-KR" altLang="en-US" sz="2400" b="1" dirty="0">
                <a:latin typeface="+mn-ea"/>
              </a:rPr>
              <a:t>월에 일본이 한국을 강점하고 또한 신해혁명에 의해서 </a:t>
            </a:r>
            <a:r>
              <a:rPr lang="en-US" altLang="ko-KR" sz="2400" b="1" dirty="0">
                <a:latin typeface="+mn-ea"/>
              </a:rPr>
              <a:t>1912</a:t>
            </a:r>
            <a:r>
              <a:rPr lang="ko-KR" altLang="en-US" sz="2400" b="1" dirty="0">
                <a:latin typeface="+mn-ea"/>
              </a:rPr>
              <a:t>년 청조가 타도되었음에도 불구하고 중</a:t>
            </a:r>
            <a:r>
              <a:rPr lang="en-US" altLang="ko-KR" sz="2400" b="1" dirty="0">
                <a:latin typeface="+mn-ea"/>
              </a:rPr>
              <a:t>·</a:t>
            </a:r>
            <a:r>
              <a:rPr lang="ko-KR" altLang="en-US" sz="2400" b="1" dirty="0">
                <a:latin typeface="+mn-ea"/>
              </a:rPr>
              <a:t>일 두 국가 사이에서 새로운 교섭 없이 상호 묵인된 것 같은 형태의 답습조치는 </a:t>
            </a:r>
            <a:r>
              <a:rPr lang="ko-KR" altLang="en-US" sz="2400" b="1" dirty="0" err="1">
                <a:latin typeface="+mn-ea"/>
              </a:rPr>
              <a:t>불법부당하다고</a:t>
            </a:r>
            <a:r>
              <a:rPr lang="ko-KR" altLang="en-US" sz="2400" b="1" dirty="0">
                <a:latin typeface="+mn-ea"/>
              </a:rPr>
              <a:t> 볼 수밖에 없다</a:t>
            </a:r>
            <a:r>
              <a:rPr lang="en-US" altLang="ko-KR" sz="2400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4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강B" pitchFamily="18" charset="-127"/>
                <a:ea typeface="HY강B" pitchFamily="18" charset="-127"/>
              </a:rPr>
              <a:t>간도를 찾기 위한 명분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1. </a:t>
            </a:r>
            <a:r>
              <a:rPr lang="ko-KR" altLang="en-US" b="1" dirty="0" smtClean="0"/>
              <a:t>그 </a:t>
            </a:r>
            <a:r>
              <a:rPr lang="ko-KR" altLang="en-US" b="1" dirty="0"/>
              <a:t>땅이 그 나라의 것이라는 </a:t>
            </a:r>
            <a:r>
              <a:rPr lang="en-US" altLang="ko-KR" b="1" dirty="0"/>
              <a:t>'</a:t>
            </a:r>
            <a:r>
              <a:rPr lang="ko-KR" altLang="en-US" b="1" dirty="0">
                <a:solidFill>
                  <a:srgbClr val="FF0000"/>
                </a:solidFill>
              </a:rPr>
              <a:t>역사적인 </a:t>
            </a:r>
            <a:r>
              <a:rPr lang="ko-KR" altLang="en-US" b="1" dirty="0" smtClean="0">
                <a:solidFill>
                  <a:srgbClr val="FF0000"/>
                </a:solidFill>
              </a:rPr>
              <a:t>근거</a:t>
            </a:r>
            <a:r>
              <a:rPr lang="en-US" altLang="ko-KR" b="1" dirty="0" smtClean="0"/>
              <a:t>’</a:t>
            </a:r>
          </a:p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그 </a:t>
            </a:r>
            <a:r>
              <a:rPr lang="ko-KR" altLang="en-US" b="1" dirty="0"/>
              <a:t>땅이 </a:t>
            </a:r>
            <a:r>
              <a:rPr lang="en-US" altLang="ko-KR" b="1" dirty="0"/>
              <a:t>'</a:t>
            </a:r>
            <a:r>
              <a:rPr lang="ko-KR" altLang="en-US" b="1" dirty="0">
                <a:solidFill>
                  <a:srgbClr val="FF0000"/>
                </a:solidFill>
              </a:rPr>
              <a:t>누구에 의해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어느 나라 사람의 관리했는가</a:t>
            </a:r>
            <a:r>
              <a:rPr lang="en-US" altLang="ko-KR" b="1" dirty="0">
                <a:solidFill>
                  <a:srgbClr val="FF0000"/>
                </a:solidFill>
              </a:rPr>
              <a:t>?</a:t>
            </a:r>
            <a:r>
              <a:rPr lang="en-US" altLang="ko-KR" b="1" dirty="0"/>
              <a:t>'</a:t>
            </a:r>
            <a:endParaRPr lang="ko-KR" altLang="en-US" b="1" dirty="0"/>
          </a:p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그 </a:t>
            </a:r>
            <a:r>
              <a:rPr lang="ko-KR" altLang="en-US" b="1" dirty="0"/>
              <a:t>땅이 우리의 것임을 뒷받침 해줄 수 있는  </a:t>
            </a:r>
            <a:r>
              <a:rPr lang="en-US" altLang="ko-KR" b="1" dirty="0"/>
              <a:t>'</a:t>
            </a:r>
            <a:r>
              <a:rPr lang="ko-KR" altLang="en-US" b="1" dirty="0">
                <a:solidFill>
                  <a:srgbClr val="FF0000"/>
                </a:solidFill>
              </a:rPr>
              <a:t>국제법상의 조건</a:t>
            </a:r>
            <a:r>
              <a:rPr lang="en-US" altLang="ko-KR" b="1" dirty="0"/>
              <a:t>'</a:t>
            </a:r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30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간도가 우리 땅이라는 역사적 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b="1" dirty="0">
                <a:latin typeface="+mn-ea"/>
              </a:rPr>
              <a:t>간도 협약으로 청나라는 일본에게 여러 이권을 주었고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일본은 청나라에게 간도를 주었다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이 협약으로 한 가지를 확실하게 알 수 있는데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바로 간도가 확실하게 우리 땅이라는 사실 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간도가 청나라의 영토가 아닌 이상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협약이나 조약 체결로 자신에게 있는 땅을 자신에게 받을 수 없으므로 간도는 타국 즉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대한제국의 땅이었음을 알 수 있다</a:t>
            </a:r>
            <a:r>
              <a:rPr lang="en-US" altLang="ko-KR" b="1" dirty="0">
                <a:latin typeface="+mn-ea"/>
              </a:rPr>
              <a:t>.    → </a:t>
            </a:r>
            <a:r>
              <a:rPr lang="ko-KR" altLang="en-US" b="1" dirty="0">
                <a:latin typeface="+mn-ea"/>
              </a:rPr>
              <a:t>간도협약  체결로 알게 된 사실</a:t>
            </a:r>
            <a:r>
              <a:rPr lang="en-US" altLang="ko-KR" b="1" dirty="0">
                <a:latin typeface="+mn-ea"/>
              </a:rPr>
              <a:t>.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 제 </a:t>
            </a:r>
            <a:r>
              <a:rPr lang="en-US" altLang="ko-KR" b="1" dirty="0">
                <a:latin typeface="+mn-ea"/>
              </a:rPr>
              <a:t>2 </a:t>
            </a:r>
            <a:r>
              <a:rPr lang="ko-KR" altLang="en-US" b="1" dirty="0">
                <a:latin typeface="+mn-ea"/>
              </a:rPr>
              <a:t>차 세계대전의 전후 처리로 나타난 일련의 조치인 </a:t>
            </a:r>
            <a:r>
              <a:rPr lang="en-US" altLang="ko-KR" b="1" dirty="0">
                <a:latin typeface="+mn-ea"/>
              </a:rPr>
              <a:t>1943</a:t>
            </a:r>
            <a:r>
              <a:rPr lang="ko-KR" altLang="en-US" b="1" dirty="0">
                <a:latin typeface="+mn-ea"/>
              </a:rPr>
              <a:t>년의 카이로 선언과 </a:t>
            </a:r>
            <a:r>
              <a:rPr lang="en-US" altLang="ko-KR" b="1" dirty="0">
                <a:latin typeface="+mn-ea"/>
              </a:rPr>
              <a:t>1945</a:t>
            </a:r>
            <a:r>
              <a:rPr lang="ko-KR" altLang="en-US" b="1" dirty="0">
                <a:latin typeface="+mn-ea"/>
              </a:rPr>
              <a:t>년의 포츠담 선언 역시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간도가 우리 땅임을 증명해 주고 있다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특히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카이로 선언에서는 ‘만주 </a:t>
            </a:r>
            <a:r>
              <a:rPr lang="en-US" altLang="ko-KR" b="1" dirty="0">
                <a:latin typeface="+mn-ea"/>
              </a:rPr>
              <a:t>… </a:t>
            </a:r>
            <a:r>
              <a:rPr lang="ko-KR" altLang="en-US" b="1" dirty="0">
                <a:latin typeface="+mn-ea"/>
              </a:rPr>
              <a:t>등 일본이 청으로부터 빼앗은 모든 지역을 반환하며 </a:t>
            </a:r>
            <a:r>
              <a:rPr lang="en-US" altLang="ko-KR" b="1" dirty="0">
                <a:latin typeface="+mn-ea"/>
              </a:rPr>
              <a:t>… … </a:t>
            </a:r>
            <a:r>
              <a:rPr lang="ko-KR" altLang="en-US" b="1" dirty="0">
                <a:latin typeface="+mn-ea"/>
              </a:rPr>
              <a:t>일본은 폭력 및 강요에 의하여 약취한 기타 모든 지역으로부터 구축 된다’고 하였다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그리고 포츠담 선언의 제 </a:t>
            </a:r>
            <a:r>
              <a:rPr lang="en-US" altLang="ko-KR" b="1" dirty="0">
                <a:latin typeface="+mn-ea"/>
              </a:rPr>
              <a:t>8 </a:t>
            </a:r>
            <a:r>
              <a:rPr lang="ko-KR" altLang="en-US" b="1" dirty="0">
                <a:latin typeface="+mn-ea"/>
              </a:rPr>
              <a:t>항은 ‘카이로 선언의 조항은 모두 이행 되어야 한다</a:t>
            </a:r>
            <a:r>
              <a:rPr lang="en-US" altLang="ko-KR" b="1" dirty="0">
                <a:latin typeface="+mn-ea"/>
              </a:rPr>
              <a:t>.’</a:t>
            </a:r>
            <a:r>
              <a:rPr lang="ko-KR" altLang="en-US" b="1" dirty="0">
                <a:latin typeface="+mn-ea"/>
              </a:rPr>
              <a:t>고 하였다</a:t>
            </a:r>
            <a:r>
              <a:rPr lang="en-US" altLang="ko-KR" b="1" dirty="0">
                <a:latin typeface="+mn-ea"/>
              </a:rPr>
              <a:t>.</a:t>
            </a:r>
          </a:p>
          <a:p>
            <a:r>
              <a:rPr lang="en-US" altLang="ko-KR" b="1" dirty="0">
                <a:latin typeface="+mn-ea"/>
              </a:rPr>
              <a:t> </a:t>
            </a:r>
            <a:r>
              <a:rPr lang="ko-KR" altLang="en-US" b="1" dirty="0">
                <a:latin typeface="+mn-ea"/>
              </a:rPr>
              <a:t>따라서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일본은 </a:t>
            </a:r>
            <a:r>
              <a:rPr lang="en-US" altLang="ko-KR" b="1" dirty="0">
                <a:latin typeface="+mn-ea"/>
              </a:rPr>
              <a:t>1945</a:t>
            </a:r>
            <a:r>
              <a:rPr lang="ko-KR" altLang="en-US" b="1" dirty="0">
                <a:latin typeface="+mn-ea"/>
              </a:rPr>
              <a:t>년 항복 문서에 이 선언들을 수락하였기 때문에 이 두 선언의 구속을 받게 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그러므로 일본은 폭력과 강요로 약취한 지역에서 구축 되어야 하며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이 것은 </a:t>
            </a:r>
            <a:r>
              <a:rPr lang="en-US" altLang="ko-KR" b="1" dirty="0">
                <a:latin typeface="+mn-ea"/>
              </a:rPr>
              <a:t>1895</a:t>
            </a:r>
            <a:r>
              <a:rPr lang="ko-KR" altLang="en-US" b="1" dirty="0">
                <a:latin typeface="+mn-ea"/>
              </a:rPr>
              <a:t>년 청일전쟁 이전의 상태를 의미한다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일본이 이 모든 지역을 탈취하기 위하여 제물로 바친 간도도 역시 </a:t>
            </a:r>
            <a:r>
              <a:rPr lang="en-US" altLang="ko-KR" b="1" dirty="0">
                <a:latin typeface="+mn-ea"/>
              </a:rPr>
              <a:t>1909</a:t>
            </a:r>
            <a:r>
              <a:rPr lang="ko-KR" altLang="en-US" b="1" dirty="0">
                <a:latin typeface="+mn-ea"/>
              </a:rPr>
              <a:t>년 이전의 상태로 반환되어야 된다</a:t>
            </a:r>
            <a:r>
              <a:rPr lang="en-US" altLang="ko-KR" b="1" dirty="0">
                <a:latin typeface="+mn-ea"/>
              </a:rPr>
              <a:t>.</a:t>
            </a:r>
          </a:p>
          <a:p>
            <a:r>
              <a:rPr lang="en-US" altLang="ko-KR" b="1" dirty="0">
                <a:latin typeface="+mn-ea"/>
              </a:rPr>
              <a:t> </a:t>
            </a:r>
            <a:r>
              <a:rPr lang="ko-KR" altLang="en-US" b="1" dirty="0">
                <a:latin typeface="+mn-ea"/>
              </a:rPr>
              <a:t>또한 </a:t>
            </a:r>
            <a:r>
              <a:rPr lang="en-US" altLang="ko-KR" b="1" dirty="0">
                <a:latin typeface="+mn-ea"/>
              </a:rPr>
              <a:t>1951</a:t>
            </a:r>
            <a:r>
              <a:rPr lang="ko-KR" altLang="en-US" b="1" dirty="0">
                <a:latin typeface="+mn-ea"/>
              </a:rPr>
              <a:t>년에 체결한 중일 평화 조약 제 </a:t>
            </a:r>
            <a:r>
              <a:rPr lang="en-US" altLang="ko-KR" b="1" dirty="0">
                <a:latin typeface="+mn-ea"/>
              </a:rPr>
              <a:t>4 </a:t>
            </a:r>
            <a:r>
              <a:rPr lang="ko-KR" altLang="en-US" b="1" dirty="0">
                <a:latin typeface="+mn-ea"/>
              </a:rPr>
              <a:t>조에는 ‘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중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일 양국은 전쟁의 결과로서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1941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12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월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9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일 이전에 체결한 모든 조약과 협약 및 협정을 무효로 한다</a:t>
            </a:r>
            <a:r>
              <a:rPr lang="ko-KR" altLang="en-US" b="1" dirty="0">
                <a:latin typeface="+mn-ea"/>
              </a:rPr>
              <a:t>’고 하였다</a:t>
            </a:r>
            <a:r>
              <a:rPr lang="en-US" altLang="ko-KR" b="1" dirty="0">
                <a:latin typeface="+mn-ea"/>
              </a:rPr>
              <a:t>. 1909</a:t>
            </a:r>
            <a:r>
              <a:rPr lang="ko-KR" altLang="en-US" b="1" dirty="0">
                <a:latin typeface="+mn-ea"/>
              </a:rPr>
              <a:t>년의 간조 협약은 </a:t>
            </a:r>
            <a:r>
              <a:rPr lang="en-US" altLang="ko-KR" b="1" dirty="0">
                <a:latin typeface="+mn-ea"/>
              </a:rPr>
              <a:t>1941</a:t>
            </a:r>
            <a:r>
              <a:rPr lang="ko-KR" altLang="en-US" b="1" dirty="0">
                <a:latin typeface="+mn-ea"/>
              </a:rPr>
              <a:t>년 </a:t>
            </a:r>
            <a:r>
              <a:rPr lang="en-US" altLang="ko-KR" b="1" dirty="0">
                <a:latin typeface="+mn-ea"/>
              </a:rPr>
              <a:t>12</a:t>
            </a:r>
            <a:r>
              <a:rPr lang="ko-KR" altLang="en-US" b="1" dirty="0">
                <a:latin typeface="+mn-ea"/>
              </a:rPr>
              <a:t>월 </a:t>
            </a:r>
            <a:r>
              <a:rPr lang="en-US" altLang="ko-KR" b="1" dirty="0">
                <a:latin typeface="+mn-ea"/>
              </a:rPr>
              <a:t>9</a:t>
            </a:r>
            <a:r>
              <a:rPr lang="ko-KR" altLang="en-US" b="1" dirty="0">
                <a:latin typeface="+mn-ea"/>
              </a:rPr>
              <a:t>일 이전에 체결한 협약이기 때문에 필연적으로 무효가 되어야 한다</a:t>
            </a:r>
            <a:r>
              <a:rPr lang="en-US" altLang="ko-KR" b="1" dirty="0">
                <a:latin typeface="+mn-ea"/>
              </a:rPr>
              <a:t>.      → </a:t>
            </a:r>
            <a:r>
              <a:rPr lang="ko-KR" altLang="en-US" b="1" dirty="0">
                <a:latin typeface="+mn-ea"/>
              </a:rPr>
              <a:t>제 </a:t>
            </a:r>
            <a:r>
              <a:rPr lang="en-US" altLang="ko-KR" b="1" dirty="0">
                <a:latin typeface="+mn-ea"/>
              </a:rPr>
              <a:t>2</a:t>
            </a:r>
            <a:r>
              <a:rPr lang="ko-KR" altLang="en-US" b="1" dirty="0">
                <a:latin typeface="+mn-ea"/>
              </a:rPr>
              <a:t>차 세계대전의 전후 처리</a:t>
            </a:r>
            <a:r>
              <a:rPr lang="en-US" altLang="ko-KR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간도가 우리 땅이라는 국제법상의 조건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68760"/>
            <a:ext cx="8153400" cy="482724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latin typeface="+mn-ea"/>
              </a:rPr>
              <a:t>[</a:t>
            </a:r>
            <a:r>
              <a:rPr lang="ko-KR" altLang="en-US" b="1" dirty="0">
                <a:latin typeface="+mn-ea"/>
              </a:rPr>
              <a:t>법적 권한이 없는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국에 의한 영토처리</a:t>
            </a:r>
            <a:r>
              <a:rPr lang="en-US" altLang="ko-KR" b="1" dirty="0">
                <a:latin typeface="+mn-ea"/>
              </a:rPr>
              <a:t>.]</a:t>
            </a:r>
          </a:p>
          <a:p>
            <a:r>
              <a:rPr lang="en-US" altLang="ko-KR" b="1" dirty="0">
                <a:latin typeface="+mn-ea"/>
              </a:rPr>
              <a:t> </a:t>
            </a:r>
            <a:r>
              <a:rPr lang="ko-KR" altLang="en-US" b="1" dirty="0">
                <a:latin typeface="+mn-ea"/>
              </a:rPr>
              <a:t>간도 협약은 법적 권원이 없는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국에 의한 영토 처리이므로 무효이다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조약의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국에 대한 효력 문제로서 국제법상 조약은 당사국에만 효력이 있을 뿐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국에는 영향을 미치지 않는다는 원칙이다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즉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일반적 성격의 입법조약을 제외하고는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국에 의무를 과할 것을 목적으로 하는 조약은 그 한도에서 무효이며 또한 국제 관습상 비도덕적인 의무를 부과하려는 조약은 국제법상의 구속력을 가질 수 없다</a:t>
            </a:r>
            <a:r>
              <a:rPr lang="en-US" altLang="ko-KR" b="1" dirty="0">
                <a:latin typeface="+mn-ea"/>
              </a:rPr>
              <a:t>.</a:t>
            </a:r>
            <a:r>
              <a:rPr lang="ko-KR" altLang="en-US" b="1" dirty="0">
                <a:latin typeface="+mn-ea"/>
              </a:rPr>
              <a:t> 간도협약은 제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국의 권한을 중대하게 침해한 국제조약의 성격을 가지며 그 자체로써 주권침해라는 불법행위를 구성한다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또한 일본은 간도 문제 해결을 위한 조약체결능력이 없으며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간도는 청나라와 일본 간에 논의될 대상이 아니기 때문에 간도 협약에 의해 한국의 간도 영유권이 무효화 될 수 없다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한국 영토의 변경은 주권의 속성의 문제로서 오직 정당한 한국 주권의 행사에 의해서만 가능하다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간도가 최근까지 중국에 의해 점유되어 있다는 사실만으로 주권변경이 있었다고는 할 수 없는 것이다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따라서 한국은 간도에 대한 주권을 포기한 일이 없으므로 중국에 대하여 간도협약의 무효를 선언할 수 있다</a:t>
            </a:r>
            <a:r>
              <a:rPr lang="en-US" altLang="ko-KR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을사늑약의</a:t>
            </a:r>
            <a:r>
              <a:rPr lang="ko-KR" altLang="en-US" sz="3200" dirty="0" smtClean="0"/>
              <a:t> 배경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청일전쟁에서 승리한 일본은 </a:t>
            </a:r>
            <a:r>
              <a:rPr lang="ko-KR" altLang="en-US" sz="2000" dirty="0" err="1"/>
              <a:t>랴오둥반도를</a:t>
            </a:r>
            <a:r>
              <a:rPr lang="ko-KR" altLang="en-US" sz="2000" dirty="0"/>
              <a:t> 획득하고도 러시아</a:t>
            </a:r>
            <a:r>
              <a:rPr lang="en-US" altLang="ko-KR" sz="2000" dirty="0"/>
              <a:t>, </a:t>
            </a:r>
            <a:r>
              <a:rPr lang="ko-KR" altLang="en-US" sz="2000" dirty="0"/>
              <a:t>프랑스</a:t>
            </a:r>
            <a:r>
              <a:rPr lang="en-US" altLang="ko-KR" sz="2000" dirty="0"/>
              <a:t>, </a:t>
            </a:r>
            <a:r>
              <a:rPr lang="ko-KR" altLang="en-US" sz="2000" dirty="0"/>
              <a:t>독일 등 </a:t>
            </a:r>
            <a:r>
              <a:rPr lang="en-US" altLang="ko-KR" sz="2000" dirty="0"/>
              <a:t>3</a:t>
            </a:r>
            <a:r>
              <a:rPr lang="ko-KR" altLang="en-US" sz="2000" dirty="0"/>
              <a:t>국의 간섭을 받아 이를 반환해야만 했다</a:t>
            </a:r>
            <a:r>
              <a:rPr lang="en-US" altLang="ko-KR" sz="2000" dirty="0"/>
              <a:t>. </a:t>
            </a:r>
            <a:r>
              <a:rPr lang="ko-KR" altLang="en-US" sz="2000" dirty="0"/>
              <a:t>그 뒤 한반도와 만주로의 진출을 꾀한 일본은 이 지역으로의 남하를 도모한 러시아와 대립하였다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r>
              <a:rPr lang="en-US" altLang="ko-KR" sz="2000" dirty="0" smtClean="0"/>
              <a:t>1898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절영도를</a:t>
            </a:r>
            <a:r>
              <a:rPr lang="ko-KR" altLang="en-US" sz="2000" dirty="0"/>
              <a:t> 러시아에 돈을 받고 빌려주는 문제를 둘러싸고 일본과 러시아의 대립이 나타났다</a:t>
            </a:r>
            <a:r>
              <a:rPr lang="en-US" altLang="ko-KR" sz="2000" dirty="0"/>
              <a:t>. </a:t>
            </a:r>
            <a:r>
              <a:rPr lang="ko-KR" altLang="en-US" sz="2000" dirty="0"/>
              <a:t>독립협회 등이 참여한 반대 운동으로 러시아의 </a:t>
            </a:r>
            <a:r>
              <a:rPr lang="ko-KR" altLang="en-US" sz="2000" dirty="0" err="1"/>
              <a:t>절영도</a:t>
            </a:r>
            <a:r>
              <a:rPr lang="ko-KR" altLang="en-US" sz="2000" dirty="0"/>
              <a:t> 조차 요구는 철회되었으며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일본도 </a:t>
            </a:r>
            <a:r>
              <a:rPr lang="ko-KR" altLang="en-US" sz="2000" dirty="0" err="1"/>
              <a:t>석탄고</a:t>
            </a:r>
            <a:r>
              <a:rPr lang="ko-KR" altLang="en-US" sz="2000" dirty="0"/>
              <a:t> 기지를 반환하였다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이를 </a:t>
            </a:r>
            <a:r>
              <a:rPr lang="ko-KR" altLang="en-US" sz="2000" dirty="0"/>
              <a:t>계기로 일본과 러시아는 </a:t>
            </a:r>
            <a:r>
              <a:rPr lang="en-US" altLang="ko-KR" sz="2000" dirty="0"/>
              <a:t>1898</a:t>
            </a:r>
            <a:r>
              <a:rPr lang="ko-KR" altLang="en-US" sz="2000" dirty="0"/>
              <a:t>년 </a:t>
            </a:r>
            <a:r>
              <a:rPr lang="en-US" altLang="ko-KR" sz="2000" dirty="0"/>
              <a:t>4</a:t>
            </a:r>
            <a:r>
              <a:rPr lang="ko-KR" altLang="en-US" sz="2000" dirty="0"/>
              <a:t>월에 한국의 내정에 간섭하지 않는다는 제</a:t>
            </a:r>
            <a:r>
              <a:rPr lang="en-US" altLang="ko-KR" sz="2000" dirty="0"/>
              <a:t>3</a:t>
            </a:r>
            <a:r>
              <a:rPr lang="ko-KR" altLang="en-US" sz="2000" dirty="0"/>
              <a:t>차 </a:t>
            </a:r>
            <a:r>
              <a:rPr lang="ko-KR" altLang="en-US" sz="2000" dirty="0" err="1"/>
              <a:t>러일협약을</a:t>
            </a:r>
            <a:r>
              <a:rPr lang="ko-KR" altLang="en-US" sz="2000" dirty="0"/>
              <a:t> 체결하였다</a:t>
            </a:r>
            <a:r>
              <a:rPr lang="en-US" altLang="ko-KR" sz="2000" dirty="0"/>
              <a:t>. </a:t>
            </a:r>
            <a:r>
              <a:rPr lang="ko-KR" altLang="en-US" sz="2000" dirty="0"/>
              <a:t>이를 계기로 일본의 한국 진출은 경제적 측면을 중심으로 이루어졌다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r>
              <a:rPr lang="ko-KR" altLang="en-US" sz="2000" dirty="0" smtClean="0"/>
              <a:t>일본은 </a:t>
            </a:r>
            <a:r>
              <a:rPr lang="ko-KR" altLang="en-US" sz="2000" dirty="0"/>
              <a:t>청일전쟁으로 받은 배상금을 바탕으로 한국에서의 철도부설권을 획득했으며</a:t>
            </a:r>
            <a:r>
              <a:rPr lang="en-US" altLang="ko-KR" sz="2000" dirty="0"/>
              <a:t>, </a:t>
            </a:r>
            <a:r>
              <a:rPr lang="ko-KR" altLang="en-US" sz="2000" dirty="0"/>
              <a:t>광산</a:t>
            </a:r>
            <a:r>
              <a:rPr lang="en-US" altLang="ko-KR" sz="2000" dirty="0"/>
              <a:t>·</a:t>
            </a:r>
            <a:r>
              <a:rPr lang="ko-KR" altLang="en-US" sz="2000" dirty="0"/>
              <a:t>삼림</a:t>
            </a:r>
            <a:r>
              <a:rPr lang="en-US" altLang="ko-KR" sz="2000" dirty="0"/>
              <a:t>·</a:t>
            </a:r>
            <a:r>
              <a:rPr lang="ko-KR" altLang="en-US" sz="2000" dirty="0"/>
              <a:t>어업</a:t>
            </a:r>
            <a:r>
              <a:rPr lang="en-US" altLang="ko-KR" sz="2000" dirty="0"/>
              <a:t>·</a:t>
            </a:r>
            <a:r>
              <a:rPr lang="ko-KR" altLang="en-US" sz="2000" dirty="0"/>
              <a:t>온천 등의 갖가지 이권을 차지하면서 한국의 상업과 무역을 장악했다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613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간도가 우리 땅이라는 국제법상의 조건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>
                <a:latin typeface="+mn-ea"/>
              </a:rPr>
              <a:t>[</a:t>
            </a:r>
            <a:r>
              <a:rPr lang="ko-KR" altLang="en-US" b="1" dirty="0">
                <a:latin typeface="+mn-ea"/>
              </a:rPr>
              <a:t>이제 얼마 남지 않는 시효기간</a:t>
            </a:r>
            <a:r>
              <a:rPr lang="en-US" altLang="ko-KR" b="1" dirty="0">
                <a:latin typeface="+mn-ea"/>
              </a:rPr>
              <a:t>.]</a:t>
            </a:r>
          </a:p>
          <a:p>
            <a:r>
              <a:rPr lang="en-US" altLang="ko-KR" b="1" dirty="0">
                <a:latin typeface="+mn-ea"/>
              </a:rPr>
              <a:t> </a:t>
            </a:r>
          </a:p>
          <a:p>
            <a:r>
              <a:rPr lang="en-US" altLang="ko-KR" b="1" dirty="0">
                <a:latin typeface="+mn-ea"/>
              </a:rPr>
              <a:t> </a:t>
            </a:r>
            <a:r>
              <a:rPr lang="ko-KR" altLang="en-US" b="1" dirty="0">
                <a:latin typeface="+mn-ea"/>
              </a:rPr>
              <a:t>국제법 전문가들은 강박에 의해 대한제국의 외교권을 박탈한 을사조약이 무효이기 때문에 을사조약을 근거로 청과 체결한 간도 협약도 무효라고 설명한다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사실 일본도 간도 협약 체결 전까지는 간도가 한국 영토라고 주장했다고 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또한 일본은 세계대전 이후 무조건 항복하면서 카이로 선언과 포츠담 선언을 수용했기 때문에 간도를 </a:t>
            </a:r>
            <a:r>
              <a:rPr lang="en-US" altLang="ko-KR" b="1" dirty="0">
                <a:latin typeface="+mn-ea"/>
              </a:rPr>
              <a:t>1909</a:t>
            </a:r>
            <a:r>
              <a:rPr lang="ko-KR" altLang="en-US" b="1" dirty="0">
                <a:latin typeface="+mn-ea"/>
              </a:rPr>
              <a:t>년 이전의 상태로 되돌려야 옳다</a:t>
            </a:r>
            <a:r>
              <a:rPr lang="en-US" altLang="ko-KR" b="1" dirty="0">
                <a:latin typeface="+mn-ea"/>
              </a:rPr>
              <a:t>.</a:t>
            </a:r>
          </a:p>
          <a:p>
            <a:r>
              <a:rPr lang="en-US" altLang="ko-KR" b="1" dirty="0">
                <a:latin typeface="+mn-ea"/>
              </a:rPr>
              <a:t> </a:t>
            </a:r>
            <a:r>
              <a:rPr lang="ko-KR" altLang="en-US" b="1" dirty="0">
                <a:latin typeface="+mn-ea"/>
              </a:rPr>
              <a:t>그러나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간도협약은 제국주의가 청산된 뒤에도 원래대로 환원되지 않는 거의 유일한 조약이다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위에서 말한 것과 같이 한국은 간도에 대한 주권을 포기한 일이 없으므로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간도 협약을 무효로 선언할 수 있다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그러나 국제법에 따르면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협약의 효력 정지 신청은 </a:t>
            </a:r>
            <a:r>
              <a:rPr lang="en-US" altLang="ko-KR" b="1" dirty="0">
                <a:latin typeface="+mn-ea"/>
              </a:rPr>
              <a:t>100</a:t>
            </a:r>
            <a:r>
              <a:rPr lang="ko-KR" altLang="en-US" b="1" dirty="0">
                <a:latin typeface="+mn-ea"/>
              </a:rPr>
              <a:t>년 이내에 해야 한다고 명시되어있다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협약이 </a:t>
            </a:r>
            <a:r>
              <a:rPr lang="en-US" altLang="ko-KR" b="1" dirty="0">
                <a:latin typeface="+mn-ea"/>
              </a:rPr>
              <a:t>1909</a:t>
            </a:r>
            <a:r>
              <a:rPr lang="ko-KR" altLang="en-US" b="1" dirty="0">
                <a:latin typeface="+mn-ea"/>
              </a:rPr>
              <a:t>년에 체결되었으므로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효력 정지 신청 기간은 그로부터 </a:t>
            </a:r>
            <a:r>
              <a:rPr lang="en-US" altLang="ko-KR" b="1" dirty="0">
                <a:latin typeface="+mn-ea"/>
              </a:rPr>
              <a:t>100</a:t>
            </a:r>
            <a:r>
              <a:rPr lang="ko-KR" altLang="en-US" b="1" dirty="0">
                <a:latin typeface="+mn-ea"/>
              </a:rPr>
              <a:t>년 후인 </a:t>
            </a:r>
            <a:r>
              <a:rPr lang="en-US" altLang="ko-KR" b="1" dirty="0">
                <a:latin typeface="+mn-ea"/>
              </a:rPr>
              <a:t>2009</a:t>
            </a:r>
            <a:r>
              <a:rPr lang="ko-KR" altLang="en-US" b="1" dirty="0">
                <a:latin typeface="+mn-ea"/>
              </a:rPr>
              <a:t>년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앞으로 </a:t>
            </a:r>
            <a:r>
              <a:rPr lang="en-US" altLang="ko-KR" b="1" dirty="0">
                <a:latin typeface="+mn-ea"/>
              </a:rPr>
              <a:t>1</a:t>
            </a:r>
            <a:r>
              <a:rPr lang="ko-KR" altLang="en-US" b="1" dirty="0">
                <a:latin typeface="+mn-ea"/>
              </a:rPr>
              <a:t>년 밖에 남지 않았다는 말이 된다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이 기간 안에 간도의 땅을 되찾지 못한다면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우리는 간도를 다시 되찾는데 거의 포기를 해야 하는 지경에 이를지 모른다</a:t>
            </a:r>
            <a:r>
              <a:rPr lang="en-US" altLang="ko-KR" b="1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3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/>
              <a:t>간도의 대해서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건강증진학과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김지</a:t>
            </a:r>
            <a:r>
              <a:rPr lang="ko-KR" altLang="en-US" dirty="0"/>
              <a:t>연</a:t>
            </a:r>
          </a:p>
        </p:txBody>
      </p:sp>
    </p:spTree>
    <p:extLst>
      <p:ext uri="{BB962C8B-B14F-4D97-AF65-F5344CB8AC3E}">
        <p14:creationId xmlns:p14="http://schemas.microsoft.com/office/powerpoint/2010/main" val="2088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중국 </a:t>
            </a:r>
            <a:r>
              <a:rPr lang="ko-KR" altLang="en-US" dirty="0" err="1"/>
              <a:t>길림성의</a:t>
            </a:r>
            <a:r>
              <a:rPr lang="ko-KR" altLang="en-US" dirty="0"/>
              <a:t> 동남부 지역</a:t>
            </a:r>
            <a:endParaRPr lang="en-US" altLang="ko-KR" dirty="0"/>
          </a:p>
          <a:p>
            <a:r>
              <a:rPr lang="ko-KR" altLang="en-US" dirty="0"/>
              <a:t>간도는 섬이 아니라 백두산 위쪽의 땅</a:t>
            </a:r>
            <a:endParaRPr lang="en-US" altLang="ko-KR" dirty="0"/>
          </a:p>
          <a:p>
            <a:r>
              <a:rPr lang="ko-KR" altLang="en-US" dirty="0"/>
              <a:t>일제 강점기에 우리나라 사람이 많이 거주</a:t>
            </a:r>
          </a:p>
          <a:p>
            <a:endParaRPr lang="ko-KR" altLang="en-US" dirty="0"/>
          </a:p>
        </p:txBody>
      </p:sp>
      <p:pic>
        <p:nvPicPr>
          <p:cNvPr id="4" name="그림 3" descr="bh18_014_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573016"/>
            <a:ext cx="5715040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간도라는 지명은 병자호란 뒤에 청나라 측이 이 지역을 </a:t>
            </a:r>
            <a:r>
              <a:rPr lang="ko-KR" altLang="en-US" dirty="0" err="1"/>
              <a:t>봉금지역</a:t>
            </a:r>
            <a:r>
              <a:rPr lang="en-US" altLang="ko-KR" dirty="0"/>
              <a:t>(</a:t>
            </a:r>
            <a:r>
              <a:rPr lang="ko-KR" altLang="en-US" dirty="0"/>
              <a:t>이주 금지의 무인공간지대</a:t>
            </a:r>
            <a:r>
              <a:rPr lang="en-US" altLang="ko-KR" dirty="0"/>
              <a:t>)</a:t>
            </a:r>
            <a:r>
              <a:rPr lang="ko-KR" altLang="en-US" dirty="0"/>
              <a:t>으로 정하고 청국인 이나 조선인 모두의 입주를 불허하는 공간지대로 삼은 뒤</a:t>
            </a:r>
            <a:r>
              <a:rPr lang="en-US" altLang="ko-KR" dirty="0"/>
              <a:t>, </a:t>
            </a:r>
            <a:r>
              <a:rPr lang="ko-KR" altLang="en-US" dirty="0"/>
              <a:t>청나라와 조선 사이에 놓인 섬과 같은 땅이라는 데서 유래된 것으로 보인다</a:t>
            </a:r>
            <a:r>
              <a:rPr lang="en-US" altLang="ko-KR" dirty="0"/>
              <a:t>. </a:t>
            </a:r>
            <a:r>
              <a:rPr lang="ko-KR" altLang="en-US" dirty="0"/>
              <a:t>그러나 조선 후기에 우리 농민이 이 지역을 새로 개간한 땅이라는 뜻에 </a:t>
            </a:r>
            <a:r>
              <a:rPr lang="en-US" altLang="ko-KR" dirty="0"/>
              <a:t>‘</a:t>
            </a:r>
            <a:r>
              <a:rPr lang="ko-KR" altLang="en-US" dirty="0"/>
              <a:t>간도</a:t>
            </a:r>
            <a:r>
              <a:rPr lang="en-US" altLang="ko-KR" dirty="0"/>
              <a:t>’</a:t>
            </a:r>
            <a:r>
              <a:rPr lang="ko-KR" altLang="en-US" dirty="0"/>
              <a:t>라고 적었으며</a:t>
            </a:r>
            <a:r>
              <a:rPr lang="en-US" altLang="ko-KR" dirty="0"/>
              <a:t>, </a:t>
            </a:r>
            <a:r>
              <a:rPr lang="ko-KR" altLang="en-US" dirty="0"/>
              <a:t>또 조선의 정북과 정동 사이에 위치한 방향인 간방에 있는 땅이라 하여 </a:t>
            </a:r>
            <a:r>
              <a:rPr lang="en-US" altLang="ko-KR" dirty="0"/>
              <a:t>‘</a:t>
            </a:r>
            <a:r>
              <a:rPr lang="ko-KR" altLang="en-US" dirty="0"/>
              <a:t>간도</a:t>
            </a:r>
            <a:r>
              <a:rPr lang="en-US" altLang="ko-KR" dirty="0"/>
              <a:t>’</a:t>
            </a:r>
            <a:r>
              <a:rPr lang="ko-KR" altLang="en-US" dirty="0"/>
              <a:t>라고도 적었다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0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ko-KR" altLang="en-US" dirty="0"/>
              <a:t>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924945"/>
            <a:ext cx="8229600" cy="2016224"/>
          </a:xfrm>
        </p:spPr>
        <p:txBody>
          <a:bodyPr/>
          <a:lstStyle/>
          <a:p>
            <a:pPr algn="ctr"/>
            <a:r>
              <a:rPr lang="ko-KR" altLang="en-US" sz="4000" dirty="0"/>
              <a:t>간도</a:t>
            </a:r>
            <a:r>
              <a:rPr lang="en-US" altLang="ko-KR" sz="4000" dirty="0"/>
              <a:t>, </a:t>
            </a:r>
            <a:r>
              <a:rPr lang="ko-KR" altLang="en-US" sz="4000" dirty="0"/>
              <a:t>영유권은 누구의 것인가</a:t>
            </a:r>
            <a:endParaRPr lang="en-US" altLang="ko-KR" sz="40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3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한국의 </a:t>
            </a:r>
            <a:r>
              <a:rPr lang="ko-KR" altLang="en-US" dirty="0" smtClean="0"/>
              <a:t>영토다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/>
              <a:t>중국의 영토다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 descr="%BB%E7%BF%EB%C0%DA_%C1%F6%C1%A4_2_fmn12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08920"/>
            <a:ext cx="3857652" cy="2286016"/>
          </a:xfrm>
          <a:prstGeom prst="rect">
            <a:avLst/>
          </a:prstGeom>
        </p:spPr>
      </p:pic>
      <p:pic>
        <p:nvPicPr>
          <p:cNvPr id="7" name="그림 6" descr="%C1%B9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748902"/>
            <a:ext cx="3214710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한국의 영토 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간도협약은 청나라와 조선의 영토분쟁인 간도를 조선을 배제하고 일본이 청나라에게 간도의 영유권을 내주었다</a:t>
            </a:r>
            <a:r>
              <a:rPr lang="en-US" altLang="ko-KR" dirty="0"/>
              <a:t>. </a:t>
            </a:r>
            <a:r>
              <a:rPr lang="ko-KR" altLang="en-US" dirty="0"/>
              <a:t>당시 </a:t>
            </a:r>
            <a:r>
              <a:rPr lang="en-US" altLang="ko-KR" dirty="0"/>
              <a:t>‘</a:t>
            </a:r>
            <a:r>
              <a:rPr lang="ko-KR" altLang="en-US" dirty="0" err="1"/>
              <a:t>을사늑약</a:t>
            </a:r>
            <a:r>
              <a:rPr lang="en-US" altLang="ko-KR" dirty="0"/>
              <a:t>’</a:t>
            </a:r>
            <a:r>
              <a:rPr lang="ko-KR" altLang="en-US" dirty="0"/>
              <a:t>으로 조선의 외교권을 탈취한 일본이 특별한 권한 없이 행한 것이다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dirty="0" err="1"/>
              <a:t>을사늑약은</a:t>
            </a:r>
            <a:r>
              <a:rPr lang="ko-KR" altLang="en-US" dirty="0"/>
              <a:t> 당시 대신이 을사오적들의 직인이 찍혀 있을 뿐 우리 황제의 직인이 찍혀있지 않습니다</a:t>
            </a:r>
            <a:r>
              <a:rPr lang="en-US" altLang="ko-KR" dirty="0"/>
              <a:t>. </a:t>
            </a:r>
            <a:r>
              <a:rPr lang="ko-KR" altLang="en-US" dirty="0"/>
              <a:t>고로 간도협약은 무효입니다</a:t>
            </a:r>
            <a:r>
              <a:rPr lang="en-US" altLang="ko-KR" dirty="0"/>
              <a:t>. </a:t>
            </a:r>
            <a:r>
              <a:rPr lang="ko-KR" altLang="en-US" dirty="0"/>
              <a:t>국제법상 간도는 대한민국의 땅입니다</a:t>
            </a:r>
            <a:r>
              <a:rPr lang="en-US" altLang="ko-KR" dirty="0"/>
              <a:t>.</a:t>
            </a:r>
            <a:r>
              <a:rPr lang="ko-KR" altLang="en-US" dirty="0"/>
              <a:t> 즉</a:t>
            </a:r>
            <a:r>
              <a:rPr lang="en-US" altLang="ko-KR" dirty="0"/>
              <a:t>,</a:t>
            </a:r>
            <a:r>
              <a:rPr lang="ko-KR" altLang="en-US" dirty="0"/>
              <a:t>청나라와 일본이 불법적으로 맺은 협약이므로 실직적으로 성립이 되지</a:t>
            </a:r>
            <a:r>
              <a:rPr lang="en-US" altLang="ko-KR" dirty="0"/>
              <a:t> </a:t>
            </a:r>
            <a:r>
              <a:rPr lang="ko-KR" altLang="en-US" dirty="0"/>
              <a:t>않는 </a:t>
            </a:r>
            <a:r>
              <a:rPr lang="ko-KR" altLang="en-US" dirty="0" smtClean="0"/>
              <a:t>협약이다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3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한국의 영토 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간도는 만주 지역에 청나라가 세워진 후</a:t>
            </a:r>
            <a:r>
              <a:rPr lang="en-US" altLang="ko-KR" dirty="0"/>
              <a:t>, </a:t>
            </a:r>
            <a:r>
              <a:rPr lang="ko-KR" altLang="en-US" dirty="0"/>
              <a:t>백두산을 중심으로 한 우리나라와 청나라 간의 국경선 문제가 계속되자</a:t>
            </a:r>
            <a:r>
              <a:rPr lang="en-US" altLang="ko-KR" dirty="0"/>
              <a:t>, </a:t>
            </a:r>
            <a:r>
              <a:rPr lang="ko-KR" altLang="en-US" dirty="0"/>
              <a:t>조선 숙종 </a:t>
            </a:r>
            <a:r>
              <a:rPr lang="en-US" altLang="ko-KR" dirty="0"/>
              <a:t>38</a:t>
            </a:r>
            <a:r>
              <a:rPr lang="ko-KR" altLang="en-US" dirty="0"/>
              <a:t>년</a:t>
            </a:r>
            <a:r>
              <a:rPr lang="en-US" altLang="ko-KR" dirty="0"/>
              <a:t>(1712)</a:t>
            </a:r>
            <a:r>
              <a:rPr lang="ko-KR" altLang="en-US" dirty="0"/>
              <a:t>에 국경선을 </a:t>
            </a:r>
            <a:r>
              <a:rPr lang="ko-KR" altLang="en-US" dirty="0" err="1"/>
              <a:t>확정짓는</a:t>
            </a:r>
            <a:r>
              <a:rPr lang="ko-KR" altLang="en-US" dirty="0"/>
              <a:t> ‘백두산 정계비’를 세웠습니다</a:t>
            </a:r>
            <a:r>
              <a:rPr lang="en-US" altLang="ko-KR" dirty="0"/>
              <a:t>. </a:t>
            </a:r>
            <a:r>
              <a:rPr lang="ko-KR" altLang="en-US" dirty="0"/>
              <a:t>백두산 정계비의 내용은 ‘서쪽으로는 압록강</a:t>
            </a:r>
            <a:r>
              <a:rPr lang="en-US" altLang="ko-KR" dirty="0"/>
              <a:t>, </a:t>
            </a:r>
            <a:r>
              <a:rPr lang="ko-KR" altLang="en-US" dirty="0"/>
              <a:t>동쪽으로는 </a:t>
            </a:r>
            <a:r>
              <a:rPr lang="ko-KR" altLang="en-US" dirty="0" err="1"/>
              <a:t>토문강으로</a:t>
            </a:r>
            <a:r>
              <a:rPr lang="ko-KR" altLang="en-US" dirty="0"/>
              <a:t> 하여 이 분수령에 비를 세운다‘입니다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한국의 영토 간도</a:t>
            </a:r>
          </a:p>
        </p:txBody>
      </p:sp>
      <p:pic>
        <p:nvPicPr>
          <p:cNvPr id="4" name="내용 개체 틀 3" descr="1403497504059_201406211919559191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709737"/>
            <a:ext cx="4572000" cy="3438525"/>
          </a:xfrm>
          <a:prstGeom prst="rect">
            <a:avLst/>
          </a:prstGeom>
        </p:spPr>
      </p:pic>
      <p:pic>
        <p:nvPicPr>
          <p:cNvPr id="6" name="그림 5" descr="COPY정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79265"/>
            <a:ext cx="3500462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되찾자 우리땅 간도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한국은 간도의 주권을 포기한 적이 없다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불법적인 간도협약은 무효로 선언할 수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간도 되찾기 운동</a:t>
            </a:r>
            <a:r>
              <a:rPr lang="en-US" altLang="ko-KR" dirty="0"/>
              <a:t>’</a:t>
            </a:r>
            <a:r>
              <a:rPr lang="ko-KR" altLang="en-US" dirty="0"/>
              <a:t>을 통해 우리의 영토인 간도를 중국에게서 </a:t>
            </a:r>
            <a:r>
              <a:rPr lang="ko-KR" altLang="en-US" dirty="0" err="1"/>
              <a:t>되찾아와야한다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독도뿐만 아니라 간도 또한 우리의 영토이므로 이를 되찾기 위해 관심과 노력이 필요하다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6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200" dirty="0"/>
              <a:t>삼국간섭으로 서구 열강과의 외교 관계의 중요성을 인식한 일본은 </a:t>
            </a:r>
            <a:r>
              <a:rPr lang="en-US" altLang="ko-KR" sz="2200" dirty="0"/>
              <a:t>1902</a:t>
            </a:r>
            <a:r>
              <a:rPr lang="ko-KR" altLang="en-US" sz="2200" dirty="0"/>
              <a:t>년 영국과 동맹을 맺어 제</a:t>
            </a:r>
            <a:r>
              <a:rPr lang="en-US" altLang="ko-KR" sz="2200" dirty="0"/>
              <a:t>1</a:t>
            </a:r>
            <a:r>
              <a:rPr lang="ko-KR" altLang="en-US" sz="2200" dirty="0"/>
              <a:t>차 영일동맹 러시아를 견제하였다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r>
              <a:rPr lang="ko-KR" altLang="en-US" sz="2200" dirty="0" smtClean="0"/>
              <a:t>일본과 </a:t>
            </a:r>
            <a:r>
              <a:rPr lang="ko-KR" altLang="en-US" sz="2200" dirty="0"/>
              <a:t>영국은 러시아가 만주에서 철수할 것을 요구하였고</a:t>
            </a:r>
            <a:r>
              <a:rPr lang="en-US" altLang="ko-KR" sz="2200" dirty="0"/>
              <a:t>, </a:t>
            </a:r>
            <a:r>
              <a:rPr lang="ko-KR" altLang="en-US" sz="2200" dirty="0"/>
              <a:t>러시아는 청과의 협상을 다시 시작하여 그 해 </a:t>
            </a:r>
            <a:r>
              <a:rPr lang="en-US" altLang="ko-KR" sz="2200" dirty="0"/>
              <a:t>4</a:t>
            </a:r>
            <a:r>
              <a:rPr lang="ko-KR" altLang="en-US" sz="2200" dirty="0"/>
              <a:t>월 청과 철병 협정을 체결했다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r>
              <a:rPr lang="ko-KR" altLang="en-US" sz="2200" dirty="0" smtClean="0"/>
              <a:t>러시아는 </a:t>
            </a:r>
            <a:r>
              <a:rPr lang="ko-KR" altLang="en-US" sz="2200" dirty="0"/>
              <a:t>협정에 따라 만주에서 일부 군대를 철수시켰지만</a:t>
            </a:r>
            <a:r>
              <a:rPr lang="en-US" altLang="ko-KR" sz="2200" dirty="0"/>
              <a:t>, 1903</a:t>
            </a:r>
            <a:r>
              <a:rPr lang="ko-KR" altLang="en-US" sz="2200" dirty="0"/>
              <a:t>년 이후에는 강경파가 득세하여 오히려 압록강 유역으로 대규모 군대를 파견하였다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r>
              <a:rPr lang="en-US" altLang="ko-KR" sz="2200" dirty="0" smtClean="0"/>
              <a:t>1903</a:t>
            </a:r>
            <a:r>
              <a:rPr lang="ko-KR" altLang="en-US" sz="2200" dirty="0"/>
              <a:t>년 </a:t>
            </a:r>
            <a:r>
              <a:rPr lang="en-US" altLang="ko-KR" sz="2200" dirty="0"/>
              <a:t>5</a:t>
            </a:r>
            <a:r>
              <a:rPr lang="ko-KR" altLang="en-US" sz="2200" dirty="0"/>
              <a:t>월 러시아군은 압록강의 </a:t>
            </a:r>
            <a:r>
              <a:rPr lang="ko-KR" altLang="en-US" sz="2200" dirty="0" err="1"/>
              <a:t>삼림벌채권을</a:t>
            </a:r>
            <a:r>
              <a:rPr lang="ko-KR" altLang="en-US" sz="2200" dirty="0"/>
              <a:t> 보호한다는 명분으로 신의주의 외항인 용암포로 진입하였다</a:t>
            </a:r>
            <a:r>
              <a:rPr lang="en-US" altLang="ko-KR" sz="2200" dirty="0"/>
              <a:t>. </a:t>
            </a:r>
            <a:r>
              <a:rPr lang="ko-KR" altLang="en-US" sz="2200" dirty="0"/>
              <a:t>그리고 </a:t>
            </a:r>
            <a:r>
              <a:rPr lang="ko-KR" altLang="en-US" sz="2200" dirty="0" err="1"/>
              <a:t>주롄청과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안둥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용암포에</a:t>
            </a:r>
            <a:r>
              <a:rPr lang="ko-KR" altLang="en-US" sz="2200" dirty="0"/>
              <a:t> 이르는 지역에 </a:t>
            </a:r>
            <a:r>
              <a:rPr lang="en-US" altLang="ko-KR" sz="2200" dirty="0"/>
              <a:t>1</a:t>
            </a:r>
            <a:r>
              <a:rPr lang="ko-KR" altLang="en-US" sz="2200" dirty="0"/>
              <a:t>개 여단의 병력을 배치하고</a:t>
            </a:r>
            <a:r>
              <a:rPr lang="en-US" altLang="ko-KR" sz="2200" dirty="0"/>
              <a:t>, 7</a:t>
            </a:r>
            <a:r>
              <a:rPr lang="ko-KR" altLang="en-US" sz="2200" dirty="0"/>
              <a:t>월에는 대한제국에 </a:t>
            </a:r>
            <a:r>
              <a:rPr lang="ko-KR" altLang="en-US" sz="2200" dirty="0" err="1"/>
              <a:t>용암포</a:t>
            </a:r>
            <a:r>
              <a:rPr lang="ko-KR" altLang="en-US" sz="2200" dirty="0"/>
              <a:t> 조차 강요하였다</a:t>
            </a:r>
            <a:r>
              <a:rPr lang="en-US" altLang="ko-KR" sz="2200" dirty="0"/>
              <a:t>. </a:t>
            </a:r>
            <a:endParaRPr lang="ko-KR" altLang="en-US" sz="2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대한민국의 영토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smtClean="0"/>
              <a:t>간도</a:t>
            </a:r>
            <a:r>
              <a:rPr lang="en-US" altLang="ko-KR" sz="4400" dirty="0" smtClean="0"/>
              <a:t>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908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/>
            <a:r>
              <a:rPr lang="ko-KR" altLang="en-US" dirty="0"/>
              <a:t>간도협약의 문제점과 부당성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8229600" cy="2260848"/>
          </a:xfrm>
        </p:spPr>
        <p:txBody>
          <a:bodyPr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건강증진학과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정우</a:t>
            </a:r>
            <a:r>
              <a:rPr lang="ko-KR" altLang="en-US" dirty="0"/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37558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간도협약은 부당한 협약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간도협약은 간도의 영유권이 조선이 아닌 중국에 있다는 것을 입증한 조약이다</a:t>
            </a:r>
            <a:r>
              <a:rPr lang="en-US" altLang="ko-KR" dirty="0"/>
              <a:t>. </a:t>
            </a:r>
            <a:r>
              <a:rPr lang="ko-KR" altLang="en-US" dirty="0"/>
              <a:t>이 조약의 가장 큰 문제점은 영유권과 관련된 국가들인 조선과 중국이 체결한 조약이 아니라는 것이다</a:t>
            </a:r>
            <a:r>
              <a:rPr lang="en-US" altLang="ko-KR" dirty="0"/>
              <a:t>. </a:t>
            </a:r>
            <a:r>
              <a:rPr lang="ko-KR" altLang="en-US" dirty="0"/>
              <a:t>간도협약을 체결한 주체는 일본과 중국이다</a:t>
            </a:r>
            <a:r>
              <a:rPr lang="en-US" altLang="ko-KR" dirty="0"/>
              <a:t>. </a:t>
            </a:r>
            <a:r>
              <a:rPr lang="ko-KR" altLang="en-US" dirty="0"/>
              <a:t>조선이 관련된 영토문제를 해결하기 위한 조약을 왜 일본이 나섰는지에 대한 원인은 간도협약이 체결되기 전인 </a:t>
            </a:r>
            <a:r>
              <a:rPr lang="en-US" altLang="ko-KR" dirty="0"/>
              <a:t>1905</a:t>
            </a:r>
            <a:r>
              <a:rPr lang="ko-KR" altLang="en-US" dirty="0"/>
              <a:t>년에 체결된 을사조약에 있다</a:t>
            </a:r>
            <a:r>
              <a:rPr lang="en-US" altLang="ko-KR" dirty="0"/>
              <a:t>. </a:t>
            </a:r>
            <a:r>
              <a:rPr lang="ko-KR" altLang="en-US" dirty="0"/>
              <a:t>을사조약의 내용으로 인해 조선은 외교권을 박탈당하며 독자적인 주권을 행사할 수 없게 된다</a:t>
            </a:r>
            <a:r>
              <a:rPr lang="en-US" altLang="ko-KR" dirty="0"/>
              <a:t>. </a:t>
            </a:r>
            <a:r>
              <a:rPr lang="ko-KR" altLang="en-US" dirty="0"/>
              <a:t>조선의 외교는 일본이 담당하게 되었고</a:t>
            </a:r>
            <a:r>
              <a:rPr lang="en-US" altLang="ko-KR" dirty="0"/>
              <a:t>, </a:t>
            </a:r>
            <a:r>
              <a:rPr lang="ko-KR" altLang="en-US" dirty="0"/>
              <a:t>이 내용에 근거하여 일본은 간도협약을 체결한다</a:t>
            </a:r>
            <a:r>
              <a:rPr lang="en-US" altLang="ko-KR" dirty="0"/>
              <a:t>. </a:t>
            </a:r>
            <a:r>
              <a:rPr lang="ko-KR" altLang="en-US" dirty="0"/>
              <a:t>겉으로 보면 일본이 조선을 대신해 간도협약을 체결한 것이 아무런 문제가 없어 보이지만 여기에는 치명적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99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간도협약은 부당한 협약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문제가 존재한다</a:t>
            </a:r>
            <a:r>
              <a:rPr lang="en-US" altLang="ko-KR" dirty="0"/>
              <a:t>. </a:t>
            </a:r>
            <a:r>
              <a:rPr lang="ko-KR" altLang="en-US" dirty="0"/>
              <a:t>간도협약을 일본이 체결할 수 있는 근거를 제공한 을사조약 자체가 부정적인 조약이기 때문이다</a:t>
            </a:r>
            <a:r>
              <a:rPr lang="en-US" altLang="ko-KR" dirty="0"/>
              <a:t>. </a:t>
            </a:r>
            <a:r>
              <a:rPr lang="ko-KR" altLang="en-US" dirty="0"/>
              <a:t>두 국가 간에 조약을 체결하려면 각 국가의 최고 통수권자가 그 조약의 내용을 받아들이고 인정해야 하는데 그러나 을사조약의 경우</a:t>
            </a:r>
            <a:r>
              <a:rPr lang="en-US" altLang="ko-KR" dirty="0"/>
              <a:t>, </a:t>
            </a:r>
            <a:r>
              <a:rPr lang="ko-KR" altLang="en-US" dirty="0"/>
              <a:t>체결 당시 조선의 최고 통수권자이자 황제였던 고종이 그 내용을 부정하였다</a:t>
            </a:r>
            <a:r>
              <a:rPr lang="en-US" altLang="ko-KR" dirty="0"/>
              <a:t>. </a:t>
            </a:r>
            <a:r>
              <a:rPr lang="ko-KR" altLang="en-US" dirty="0"/>
              <a:t>이에 일본은 고종을 협박함과 동시에 을사오적이라 불리는 </a:t>
            </a:r>
            <a:r>
              <a:rPr lang="en-US" altLang="ko-KR" dirty="0"/>
              <a:t>5</a:t>
            </a:r>
            <a:r>
              <a:rPr lang="ko-KR" altLang="en-US" dirty="0"/>
              <a:t>명의 조정 대신들을 협박하고 회유하여 대신들이 조약을 인정하게 하였고</a:t>
            </a:r>
            <a:r>
              <a:rPr lang="en-US" altLang="ko-KR" dirty="0"/>
              <a:t>, </a:t>
            </a:r>
            <a:r>
              <a:rPr lang="ko-KR" altLang="en-US" dirty="0"/>
              <a:t>고종이 인정하지 않았음에도 불구하고 강제로 옥쇄를 찍어버렸다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을사조약은 조선의 최고 통수권자가 인정하지 않은 불법적 조약이라는 것이다</a:t>
            </a:r>
            <a:r>
              <a:rPr lang="en-US" altLang="ko-KR" dirty="0"/>
              <a:t>. </a:t>
            </a:r>
            <a:r>
              <a:rPr lang="ko-KR" altLang="en-US" dirty="0"/>
              <a:t>그러나 일본은 이를 엄연히 양국이 체결한 조약이라 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간도협약은 부당한 협약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기며 조선의 외교권을 박탈하여 행사한다</a:t>
            </a:r>
            <a:r>
              <a:rPr lang="en-US" altLang="ko-KR" dirty="0"/>
              <a:t>. </a:t>
            </a:r>
            <a:r>
              <a:rPr lang="ko-KR" altLang="en-US" dirty="0"/>
              <a:t>국제법상 을사조약은 엄연히 불법 조약이기 때문에 을사조약의 내용 역시 불법적인 내용이다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조선의 외교권을 박탈하여 일본이 행사한다는 조항은 무효가 될 수 밖에 없다</a:t>
            </a:r>
            <a:r>
              <a:rPr lang="en-US" altLang="ko-KR" dirty="0"/>
              <a:t>. </a:t>
            </a:r>
            <a:r>
              <a:rPr lang="ko-KR" altLang="en-US" dirty="0"/>
              <a:t>일본은 이런 불법적인 내용을 이용하여 조선이 행해야 할 외교를 대신 행사하여 중국과 간도협약을 맺었기에 간도협약 역시 합법적인 조약이라 볼 수 있는 것이다</a:t>
            </a:r>
            <a:r>
              <a:rPr lang="en-US" altLang="ko-KR" dirty="0"/>
              <a:t>. </a:t>
            </a:r>
            <a:r>
              <a:rPr lang="ko-KR" altLang="en-US" dirty="0"/>
              <a:t>그래서 최근 간도협약의 </a:t>
            </a:r>
            <a:r>
              <a:rPr lang="ko-KR" altLang="en-US" dirty="0" err="1"/>
              <a:t>무효론이</a:t>
            </a:r>
            <a:r>
              <a:rPr lang="ko-KR" altLang="en-US" dirty="0"/>
              <a:t> 국내에서 제기되고 있다고 한다</a:t>
            </a:r>
            <a:r>
              <a:rPr lang="en-US" altLang="ko-KR" dirty="0"/>
              <a:t>. </a:t>
            </a:r>
            <a:r>
              <a:rPr lang="ko-KR" altLang="en-US" dirty="0"/>
              <a:t>간도협약이란 </a:t>
            </a:r>
            <a:r>
              <a:rPr lang="en-US" altLang="ko-KR" dirty="0"/>
              <a:t>1909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 청∙일 간에 체결된 것으로 일본이 만주에서 철도 부설 및 석탄채굴권을 얻는 대신 간도가 청국 영유임을 인정한 조약이다</a:t>
            </a:r>
            <a:r>
              <a:rPr lang="en-US" altLang="ko-KR" dirty="0"/>
              <a:t>. </a:t>
            </a:r>
            <a:r>
              <a:rPr lang="ko-KR" altLang="en-US" dirty="0"/>
              <a:t>당시 간도 영유권을 둘러싸고 조선과 청국 사이에는 분쟁이 잦았다</a:t>
            </a:r>
          </a:p>
        </p:txBody>
      </p:sp>
    </p:spTree>
    <p:extLst>
      <p:ext uri="{BB962C8B-B14F-4D97-AF65-F5344CB8AC3E}">
        <p14:creationId xmlns:p14="http://schemas.microsoft.com/office/powerpoint/2010/main" val="4500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간도협약의 부당성을 알려주는 백두산 정계비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조선과 청 간의 간도 영유권 분쟁은 백두산 정계비의 판독에서 시작된다</a:t>
            </a:r>
            <a:r>
              <a:rPr lang="en-US" altLang="ko-KR" dirty="0"/>
              <a:t>. </a:t>
            </a:r>
            <a:r>
              <a:rPr lang="ko-KR" altLang="en-US" dirty="0"/>
              <a:t>백두산 정계비에는 조선과 청 간의 경계에 대해 </a:t>
            </a:r>
            <a:r>
              <a:rPr lang="en-US" altLang="ko-KR" dirty="0"/>
              <a:t>“</a:t>
            </a:r>
            <a:r>
              <a:rPr lang="ko-KR" altLang="en-US" dirty="0"/>
              <a:t>서쪽은 압록강으로 하고 동쪽은 </a:t>
            </a:r>
            <a:r>
              <a:rPr lang="ko-KR" altLang="en-US" dirty="0" err="1"/>
              <a:t>토문강으로</a:t>
            </a:r>
            <a:r>
              <a:rPr lang="ko-KR" altLang="en-US" dirty="0"/>
              <a:t> 한다</a:t>
            </a:r>
            <a:r>
              <a:rPr lang="en-US" altLang="ko-KR" dirty="0"/>
              <a:t>.” </a:t>
            </a:r>
            <a:r>
              <a:rPr lang="ko-KR" altLang="en-US" dirty="0"/>
              <a:t>라고 기록이 되어있다</a:t>
            </a:r>
            <a:r>
              <a:rPr lang="en-US" altLang="ko-KR" dirty="0"/>
              <a:t>. </a:t>
            </a:r>
            <a:r>
              <a:rPr lang="ko-KR" altLang="en-US" dirty="0"/>
              <a:t>이에 조선측이 양국 경계는 서쪽은 압록강이고 동쪽은 </a:t>
            </a:r>
            <a:r>
              <a:rPr lang="ko-KR" altLang="en-US" dirty="0" err="1"/>
              <a:t>토문강이라고</a:t>
            </a:r>
            <a:r>
              <a:rPr lang="ko-KR" altLang="en-US" dirty="0"/>
              <a:t> 한 데에 대해 청국은 엉뚱하게도 </a:t>
            </a:r>
            <a:r>
              <a:rPr lang="ko-KR" altLang="en-US" dirty="0" err="1"/>
              <a:t>토문강을</a:t>
            </a:r>
            <a:r>
              <a:rPr lang="ko-KR" altLang="en-US" dirty="0"/>
              <a:t> 두만강으로 읽어야 한다면서 이의를 제기하고 나섰다</a:t>
            </a:r>
            <a:r>
              <a:rPr lang="en-US" altLang="ko-KR" dirty="0"/>
              <a:t>. </a:t>
            </a:r>
            <a:r>
              <a:rPr lang="ko-KR" altLang="en-US" dirty="0"/>
              <a:t>조선측대로 읽으면 간도는 경계선의 우리 쪽으로 들어오고 청국 측 대로 읽으면 그것은 중국 쪽에 들어간다</a:t>
            </a:r>
            <a:r>
              <a:rPr lang="en-US" altLang="ko-KR" dirty="0"/>
              <a:t>. </a:t>
            </a:r>
            <a:r>
              <a:rPr lang="ko-KR" altLang="en-US" dirty="0"/>
              <a:t>이 분쟁을 해결하기 위해 조선과 청 간에는 두 차례에 걸친 외교담판이 있었다</a:t>
            </a:r>
            <a:r>
              <a:rPr lang="en-US" altLang="ko-KR" dirty="0"/>
              <a:t>. 1885</a:t>
            </a:r>
            <a:r>
              <a:rPr lang="ko-KR" altLang="en-US" dirty="0"/>
              <a:t>년 </a:t>
            </a:r>
            <a:r>
              <a:rPr lang="ko-KR" altLang="en-US" dirty="0" err="1"/>
              <a:t>을유담판과</a:t>
            </a:r>
            <a:r>
              <a:rPr lang="ko-KR" altLang="en-US" dirty="0"/>
              <a:t> </a:t>
            </a:r>
            <a:r>
              <a:rPr lang="en-US" altLang="ko-KR" dirty="0"/>
              <a:t>1887</a:t>
            </a:r>
            <a:r>
              <a:rPr lang="ko-KR" altLang="en-US" dirty="0"/>
              <a:t>년 정해담판이 그것이다</a:t>
            </a:r>
            <a:r>
              <a:rPr lang="en-US" altLang="ko-KR" dirty="0"/>
              <a:t>. </a:t>
            </a:r>
            <a:r>
              <a:rPr lang="ko-KR" altLang="en-US" dirty="0"/>
              <a:t>두 차례 담판에도 불구하고 분쟁이 해결되지 않아 제</a:t>
            </a:r>
            <a:r>
              <a:rPr lang="en-US" altLang="ko-KR" dirty="0"/>
              <a:t>3</a:t>
            </a:r>
            <a:r>
              <a:rPr lang="ko-KR" altLang="en-US" dirty="0"/>
              <a:t>차 담판이 예정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2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간도협약이 국제법상 유효한가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되어 있었는데</a:t>
            </a:r>
            <a:r>
              <a:rPr lang="en-US" altLang="ko-KR" dirty="0"/>
              <a:t>, </a:t>
            </a:r>
            <a:r>
              <a:rPr lang="ko-KR" altLang="en-US" dirty="0"/>
              <a:t>난데없이 일본이 끼어들어 간도협약이란 걸 체결하여 간도가 청국 것임을 인정해 버린 것이다</a:t>
            </a:r>
            <a:r>
              <a:rPr lang="en-US" altLang="ko-KR" dirty="0"/>
              <a:t>. </a:t>
            </a:r>
            <a:r>
              <a:rPr lang="ko-KR" altLang="en-US" dirty="0"/>
              <a:t>이와 같은 간도협약이 국제법상 유효한가</a:t>
            </a:r>
            <a:r>
              <a:rPr lang="en-US" altLang="ko-KR" dirty="0"/>
              <a:t>. </a:t>
            </a:r>
            <a:r>
              <a:rPr lang="ko-KR" altLang="en-US" dirty="0"/>
              <a:t>앞에도 말했듯이 간도협약 전 을사보호조약이 체결되었지만 이것이 간도협약을 유효한 것으로 하는 법적 근거가 될 수 없다</a:t>
            </a:r>
            <a:r>
              <a:rPr lang="en-US" altLang="ko-KR" dirty="0"/>
              <a:t>. </a:t>
            </a:r>
            <a:r>
              <a:rPr lang="ko-KR" altLang="en-US" dirty="0"/>
              <a:t>국제법상 보호조약이란 보호국이 외교권을 장악할 뿐</a:t>
            </a:r>
            <a:r>
              <a:rPr lang="en-US" altLang="ko-KR" dirty="0"/>
              <a:t>, </a:t>
            </a:r>
            <a:r>
              <a:rPr lang="ko-KR" altLang="en-US" dirty="0"/>
              <a:t>피 보호국의 영토처분권까지 갖게 하는 것은 아니기 때문이다</a:t>
            </a:r>
            <a:r>
              <a:rPr lang="en-US" altLang="ko-KR" dirty="0"/>
              <a:t>. </a:t>
            </a:r>
            <a:r>
              <a:rPr lang="ko-KR" altLang="en-US" dirty="0"/>
              <a:t>을사보호조약의 어느 곳에도 일본에 조선의 영토를 처분할 수 있는 권한을 인정한 규정은 없다</a:t>
            </a:r>
            <a:r>
              <a:rPr lang="en-US" altLang="ko-KR" dirty="0"/>
              <a:t>. </a:t>
            </a:r>
            <a:r>
              <a:rPr lang="ko-KR" altLang="en-US" dirty="0"/>
              <a:t>보호국이 피 보호국의 외교권을 장악할 뿐</a:t>
            </a:r>
            <a:r>
              <a:rPr lang="en-US" altLang="ko-KR" dirty="0"/>
              <a:t>, </a:t>
            </a:r>
            <a:r>
              <a:rPr lang="ko-KR" altLang="en-US" dirty="0"/>
              <a:t>영토처분권까지 갖게 하는 것은 아니며</a:t>
            </a:r>
            <a:r>
              <a:rPr lang="en-US" altLang="ko-KR" dirty="0"/>
              <a:t>, </a:t>
            </a:r>
            <a:r>
              <a:rPr lang="ko-KR" altLang="en-US" dirty="0"/>
              <a:t>을사조약에도 그러한 규정은 없다</a:t>
            </a:r>
            <a:r>
              <a:rPr lang="en-US" altLang="ko-KR" dirty="0"/>
              <a:t>. </a:t>
            </a:r>
            <a:r>
              <a:rPr lang="ko-KR" altLang="en-US" dirty="0"/>
              <a:t>청∙일 간의 간도협약은 원천적 무효가 될 수 밖에 없다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86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간도는 일본도 인정한 조선의 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동국대학 역사교육과 임영정 교수는 이종진박사를 만났을 때를 기억하며 이렇게 말했다고 한다</a:t>
            </a:r>
            <a:r>
              <a:rPr lang="en-US" altLang="ko-KR" dirty="0"/>
              <a:t>. “</a:t>
            </a:r>
            <a:r>
              <a:rPr lang="ko-KR" altLang="en-US" dirty="0"/>
              <a:t>조선인이 간도로 이주해 간 것은 </a:t>
            </a:r>
            <a:r>
              <a:rPr lang="en-US" altLang="ko-KR" dirty="0"/>
              <a:t>1600</a:t>
            </a:r>
            <a:r>
              <a:rPr lang="ko-KR" altLang="en-US" dirty="0"/>
              <a:t>년대부터이다</a:t>
            </a:r>
            <a:r>
              <a:rPr lang="en-US" altLang="ko-KR" dirty="0"/>
              <a:t>. </a:t>
            </a:r>
            <a:r>
              <a:rPr lang="ko-KR" altLang="en-US" dirty="0"/>
              <a:t>그 시기엔 영토관념이 희박해서 국경이란 것이 무의미 했었다</a:t>
            </a:r>
            <a:r>
              <a:rPr lang="en-US" altLang="ko-KR" dirty="0"/>
              <a:t>. </a:t>
            </a:r>
            <a:r>
              <a:rPr lang="ko-KR" altLang="en-US" dirty="0"/>
              <a:t>그러다 일본인 </a:t>
            </a:r>
            <a:r>
              <a:rPr lang="en-US" altLang="ko-KR" dirty="0"/>
              <a:t>1909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숙종</a:t>
            </a:r>
            <a:r>
              <a:rPr lang="en-US" altLang="ko-KR" dirty="0"/>
              <a:t>3</a:t>
            </a:r>
            <a:r>
              <a:rPr lang="ko-KR" altLang="en-US" dirty="0"/>
              <a:t>년</a:t>
            </a:r>
            <a:r>
              <a:rPr lang="en-US" altLang="ko-KR" dirty="0"/>
              <a:t>)9</a:t>
            </a:r>
            <a:r>
              <a:rPr lang="ko-KR" altLang="en-US" dirty="0"/>
              <a:t>월  청나라와 간도협약을 맺으면서</a:t>
            </a:r>
            <a:r>
              <a:rPr lang="en-US" altLang="ko-KR" dirty="0"/>
              <a:t>, </a:t>
            </a:r>
            <a:r>
              <a:rPr lang="ko-KR" altLang="en-US" dirty="0"/>
              <a:t>간도일대를 </a:t>
            </a:r>
            <a:r>
              <a:rPr lang="ko-KR" altLang="en-US" dirty="0" err="1"/>
              <a:t>만주국</a:t>
            </a:r>
            <a:r>
              <a:rPr lang="ko-KR" altLang="en-US" dirty="0"/>
              <a:t> 영토로 편입시켰다</a:t>
            </a:r>
            <a:r>
              <a:rPr lang="en-US" altLang="ko-KR" dirty="0"/>
              <a:t>. </a:t>
            </a:r>
            <a:r>
              <a:rPr lang="ko-KR" altLang="en-US" dirty="0"/>
              <a:t>그 전에는 간도를 조선 땅으로 간주하고 있었다</a:t>
            </a:r>
            <a:r>
              <a:rPr lang="en-US" altLang="ko-KR" dirty="0"/>
              <a:t>. </a:t>
            </a:r>
            <a:r>
              <a:rPr lang="ko-KR" altLang="en-US" dirty="0"/>
              <a:t>이런 사실은 일본에서도 인정하고 있는 것이다</a:t>
            </a:r>
            <a:r>
              <a:rPr lang="en-US" altLang="ko-KR" dirty="0"/>
              <a:t>. </a:t>
            </a:r>
            <a:r>
              <a:rPr lang="ko-KR" altLang="en-US" dirty="0" err="1"/>
              <a:t>아사다란</a:t>
            </a:r>
            <a:r>
              <a:rPr lang="ko-KR" altLang="en-US" dirty="0"/>
              <a:t> 일본인이 쓴 </a:t>
            </a:r>
            <a:r>
              <a:rPr lang="en-US" altLang="ko-KR" dirty="0"/>
              <a:t>‘</a:t>
            </a:r>
            <a:r>
              <a:rPr lang="ko-KR" altLang="en-US" dirty="0"/>
              <a:t>간도 파출소 기요</a:t>
            </a:r>
            <a:r>
              <a:rPr lang="en-US" altLang="ko-KR" dirty="0"/>
              <a:t>’</a:t>
            </a:r>
            <a:r>
              <a:rPr lang="ko-KR" altLang="en-US" dirty="0"/>
              <a:t>란 책에도 이런 내용이 있고</a:t>
            </a:r>
            <a:r>
              <a:rPr lang="en-US" altLang="ko-KR" dirty="0"/>
              <a:t>, </a:t>
            </a:r>
            <a:r>
              <a:rPr lang="ko-KR" altLang="en-US" dirty="0"/>
              <a:t>일제 때 일본정보부나 일본 육군이 작성한 지도들도 북간도를 조선 영역으로 표시하고 있다</a:t>
            </a:r>
            <a:r>
              <a:rPr lang="en-US" altLang="ko-KR" dirty="0"/>
              <a:t>.” </a:t>
            </a:r>
            <a:r>
              <a:rPr lang="ko-KR" altLang="en-US" dirty="0"/>
              <a:t>지도전문가인 국사편찬위원회인 </a:t>
            </a:r>
            <a:r>
              <a:rPr lang="ko-KR" altLang="en-US" dirty="0" err="1"/>
              <a:t>이상태</a:t>
            </a:r>
            <a:r>
              <a:rPr lang="ko-KR" altLang="en-US" dirty="0"/>
              <a:t> 교육연구관이 </a:t>
            </a:r>
            <a:r>
              <a:rPr lang="en-US" altLang="ko-KR" dirty="0"/>
              <a:t>“</a:t>
            </a:r>
            <a:r>
              <a:rPr lang="ko-KR" altLang="en-US" dirty="0"/>
              <a:t>중국 입장에서는 간도는 변방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실상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에 있는 척박한 땅으로 일종의 버려진 땅이었다</a:t>
            </a:r>
            <a:r>
              <a:rPr lang="en-US" altLang="ko-KR" dirty="0"/>
              <a:t>. </a:t>
            </a:r>
            <a:r>
              <a:rPr lang="ko-KR" altLang="en-US" dirty="0"/>
              <a:t>하지만 우리 입장에서는 생존을 위해 꼭 필요한 땅이었다</a:t>
            </a:r>
            <a:r>
              <a:rPr lang="en-US" altLang="ko-KR" dirty="0"/>
              <a:t>. </a:t>
            </a:r>
            <a:r>
              <a:rPr lang="ko-KR" altLang="en-US" dirty="0"/>
              <a:t>백두산 정계비가 세워지기 전까진 사람들의 의식상 만주를 조선의 땅으로 간주해왔다</a:t>
            </a:r>
            <a:r>
              <a:rPr lang="en-US" altLang="ko-KR" dirty="0"/>
              <a:t>. </a:t>
            </a:r>
            <a:r>
              <a:rPr lang="ko-KR" altLang="en-US" dirty="0"/>
              <a:t>이 시기까지는 대부분의 지도가 만주를 조선의 영역으로 간주하고 있다</a:t>
            </a:r>
            <a:r>
              <a:rPr lang="en-US" altLang="ko-KR" dirty="0"/>
              <a:t>. </a:t>
            </a:r>
            <a:r>
              <a:rPr lang="ko-KR" altLang="en-US" dirty="0"/>
              <a:t>따라서 간도가 조선의 영향권 아래 있었다고 말할 수 있다</a:t>
            </a:r>
            <a:r>
              <a:rPr lang="en-US" altLang="ko-KR" dirty="0"/>
              <a:t>.”</a:t>
            </a:r>
            <a:r>
              <a:rPr lang="ko-KR" altLang="en-US" dirty="0"/>
              <a:t>라고 말했다</a:t>
            </a:r>
            <a:r>
              <a:rPr lang="en-US" altLang="ko-KR" dirty="0"/>
              <a:t>. </a:t>
            </a:r>
            <a:r>
              <a:rPr lang="ko-KR" altLang="en-US" dirty="0"/>
              <a:t>계속 말하듯이 한국과 중국간의 간도 영유권문제는 일제와 청나라가 </a:t>
            </a:r>
            <a:r>
              <a:rPr lang="en-US" altLang="ko-KR" dirty="0"/>
              <a:t>1909</a:t>
            </a:r>
            <a:r>
              <a:rPr lang="ko-KR" altLang="en-US" dirty="0"/>
              <a:t>년 체결한 간도협약에서 비롯된다</a:t>
            </a:r>
            <a:r>
              <a:rPr lang="en-US" altLang="ko-KR" dirty="0"/>
              <a:t>. 1905</a:t>
            </a:r>
            <a:r>
              <a:rPr lang="ko-KR" altLang="en-US" dirty="0"/>
              <a:t>년 을사조약으로 우리 외교권을 강탈한 일본은 중국의 억지 주장을 받아들여 남만 철도 부설권  </a:t>
            </a:r>
            <a:r>
              <a:rPr lang="ko-KR" altLang="en-US" dirty="0" err="1"/>
              <a:t>푸순</a:t>
            </a:r>
            <a:r>
              <a:rPr lang="ko-KR" altLang="en-US" dirty="0"/>
              <a:t> 탄광채굴권 등 이권과 맞바꾸는 조건으로 두만강 이북 간도 땅을 넘겨준 것이 간도협약의 실상이다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2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간도협약은 을사조약만 보아도 무효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정리를 해보면 제일 큰 문제점은 간도협약은 당사국이 아닌 일본과 청이 맺은 불법조약이다</a:t>
            </a:r>
            <a:r>
              <a:rPr lang="en-US" altLang="ko-KR" dirty="0"/>
              <a:t>. </a:t>
            </a:r>
            <a:r>
              <a:rPr lang="ko-KR" altLang="en-US" dirty="0"/>
              <a:t>을사조약의 조약에는 고종황제의 서명</a:t>
            </a:r>
            <a:r>
              <a:rPr lang="en-US" altLang="ko-KR" dirty="0"/>
              <a:t>, </a:t>
            </a:r>
            <a:r>
              <a:rPr lang="ko-KR" altLang="en-US" dirty="0"/>
              <a:t>날인</a:t>
            </a:r>
            <a:r>
              <a:rPr lang="en-US" altLang="ko-KR" dirty="0"/>
              <a:t>, </a:t>
            </a:r>
            <a:r>
              <a:rPr lang="ko-KR" altLang="en-US" dirty="0"/>
              <a:t>위임장 등이 빠져있으며 이는 국제법상 원천적으로 무효조약임이 밝혀졌다</a:t>
            </a:r>
            <a:r>
              <a:rPr lang="en-US" altLang="ko-KR" dirty="0"/>
              <a:t>. </a:t>
            </a:r>
            <a:r>
              <a:rPr lang="ko-KR" altLang="en-US" dirty="0"/>
              <a:t>비단 간도 협약뿐만 아니라 일본이 외국과 체결한 조약</a:t>
            </a:r>
            <a:r>
              <a:rPr lang="en-US" altLang="ko-KR" dirty="0"/>
              <a:t>, </a:t>
            </a:r>
            <a:r>
              <a:rPr lang="ko-KR" altLang="en-US" dirty="0"/>
              <a:t>국내식민지법 등은 모두 무효로 밝혀지면서 중국 의한 일련의 조치로 무효라는 점 등을 들었을 때 이미 중국의 주장은 설득력을 잃어가고 있다</a:t>
            </a:r>
            <a:r>
              <a:rPr lang="en-US" altLang="ko-KR" dirty="0"/>
              <a:t>. 2</a:t>
            </a:r>
            <a:r>
              <a:rPr lang="ko-KR" altLang="en-US" dirty="0"/>
              <a:t>차 대전이 일어나기 직전</a:t>
            </a:r>
            <a:r>
              <a:rPr lang="en-US" altLang="ko-KR" dirty="0"/>
              <a:t>, </a:t>
            </a:r>
            <a:r>
              <a:rPr lang="ko-KR" altLang="en-US" dirty="0"/>
              <a:t>독일은 체코슬로바키아의 </a:t>
            </a:r>
            <a:r>
              <a:rPr lang="ko-KR" altLang="en-US" dirty="0" err="1"/>
              <a:t>보헤미아와</a:t>
            </a:r>
            <a:r>
              <a:rPr lang="ko-KR" altLang="en-US" dirty="0"/>
              <a:t> </a:t>
            </a:r>
            <a:r>
              <a:rPr lang="ko-KR" altLang="en-US" dirty="0" err="1"/>
              <a:t>모라비아를</a:t>
            </a:r>
            <a:r>
              <a:rPr lang="ko-KR" altLang="en-US" dirty="0"/>
              <a:t> </a:t>
            </a:r>
            <a:r>
              <a:rPr lang="ko-KR" altLang="en-US" dirty="0" err="1"/>
              <a:t>보호령으로</a:t>
            </a:r>
            <a:r>
              <a:rPr lang="ko-KR" altLang="en-US" dirty="0"/>
              <a:t> 하려 획책했다</a:t>
            </a:r>
            <a:r>
              <a:rPr lang="en-US" altLang="ko-KR" dirty="0"/>
              <a:t>. </a:t>
            </a:r>
            <a:r>
              <a:rPr lang="ko-KR" altLang="en-US" dirty="0"/>
              <a:t>체코슬로바키아 측이 이를 완강히 거부하자 독일은 그 나라 대통령과 외무장관을 베를린으로 호출했다</a:t>
            </a:r>
            <a:r>
              <a:rPr lang="en-US" altLang="ko-KR" dirty="0"/>
              <a:t>. </a:t>
            </a:r>
            <a:r>
              <a:rPr lang="ko-KR" altLang="en-US" dirty="0"/>
              <a:t>거듭된 회유에도 불구하고 대통령과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0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200" dirty="0"/>
              <a:t>한반도와 만주를 둘러싼 러시아와 일본의 대립은 더욱 커졌으며</a:t>
            </a:r>
            <a:r>
              <a:rPr lang="en-US" altLang="ko-KR" sz="2200" dirty="0"/>
              <a:t>, </a:t>
            </a:r>
            <a:r>
              <a:rPr lang="ko-KR" altLang="en-US" sz="2200" dirty="0"/>
              <a:t>군사적 충돌의 상황으로 나아갔다</a:t>
            </a:r>
            <a:r>
              <a:rPr lang="en-US" altLang="ko-KR" sz="2200" dirty="0"/>
              <a:t>. 1903</a:t>
            </a:r>
            <a:r>
              <a:rPr lang="ko-KR" altLang="en-US" sz="2200" dirty="0"/>
              <a:t>년 </a:t>
            </a:r>
            <a:r>
              <a:rPr lang="en-US" altLang="ko-KR" sz="2200" dirty="0"/>
              <a:t>7</a:t>
            </a:r>
            <a:r>
              <a:rPr lang="ko-KR" altLang="en-US" sz="2200" dirty="0"/>
              <a:t>월 이후 일본과 러시아는 만주와 한반도의 지배를 둘러싸고 협상을 진행하였다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r>
              <a:rPr lang="ko-KR" altLang="en-US" sz="2200" dirty="0" smtClean="0"/>
              <a:t>일본은 </a:t>
            </a:r>
            <a:r>
              <a:rPr lang="ko-KR" altLang="en-US" sz="2200" dirty="0"/>
              <a:t>러시아에 자신들이 한반도를 완전히 장악하는 대신 만주에서 러시아의 상업적 권리를 보장한다는 ‘</a:t>
            </a:r>
            <a:r>
              <a:rPr lang="ko-KR" altLang="en-US" sz="2200" dirty="0" err="1"/>
              <a:t>만한교환</a:t>
            </a:r>
            <a:r>
              <a:rPr lang="ko-KR" altLang="en-US" sz="2200" dirty="0"/>
              <a:t>’을 제안하였지만 거부되었고</a:t>
            </a:r>
            <a:r>
              <a:rPr lang="en-US" altLang="ko-KR" sz="2200" dirty="0"/>
              <a:t>, </a:t>
            </a:r>
            <a:r>
              <a:rPr lang="ko-KR" altLang="en-US" sz="2200" dirty="0"/>
              <a:t>러시아는 일본에 한반도를 북위 </a:t>
            </a:r>
            <a:r>
              <a:rPr lang="en-US" altLang="ko-KR" sz="2200" dirty="0"/>
              <a:t>39</a:t>
            </a:r>
            <a:r>
              <a:rPr lang="ko-KR" altLang="en-US" sz="2200" dirty="0"/>
              <a:t>도선을 중심으로 분할 점령할 것을 제안하기도 하였다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r>
              <a:rPr lang="ko-KR" altLang="en-US" sz="2200" dirty="0" smtClean="0"/>
              <a:t>하지만 </a:t>
            </a:r>
            <a:r>
              <a:rPr lang="en-US" altLang="ko-KR" sz="2200" dirty="0"/>
              <a:t>1904</a:t>
            </a:r>
            <a:r>
              <a:rPr lang="ko-KR" altLang="en-US" sz="2200" dirty="0"/>
              <a:t>년 </a:t>
            </a:r>
            <a:r>
              <a:rPr lang="en-US" altLang="ko-KR" sz="2200" dirty="0"/>
              <a:t>1</a:t>
            </a:r>
            <a:r>
              <a:rPr lang="ko-KR" altLang="en-US" sz="2200" dirty="0"/>
              <a:t>월 러시아와 일본의 협상은 결렬되었으며</a:t>
            </a:r>
            <a:r>
              <a:rPr lang="en-US" altLang="ko-KR" sz="2200" dirty="0"/>
              <a:t>, </a:t>
            </a:r>
            <a:r>
              <a:rPr lang="ko-KR" altLang="en-US" sz="2200" dirty="0"/>
              <a:t>두 나라의 전쟁은 피할 수 없게 되었다</a:t>
            </a:r>
            <a:r>
              <a:rPr lang="en-US" altLang="ko-KR" sz="2200" dirty="0"/>
              <a:t>. 2</a:t>
            </a:r>
            <a:r>
              <a:rPr lang="ko-KR" altLang="en-US" sz="2200" dirty="0"/>
              <a:t>월 </a:t>
            </a:r>
            <a:r>
              <a:rPr lang="en-US" altLang="ko-KR" sz="2200" dirty="0"/>
              <a:t>6</a:t>
            </a:r>
            <a:r>
              <a:rPr lang="ko-KR" altLang="en-US" sz="2200" dirty="0"/>
              <a:t>일 러시아와 국교를 단절한 일본은 </a:t>
            </a:r>
            <a:r>
              <a:rPr lang="en-US" altLang="ko-KR" sz="2200" dirty="0"/>
              <a:t>2</a:t>
            </a:r>
            <a:r>
              <a:rPr lang="ko-KR" altLang="en-US" sz="2200" dirty="0"/>
              <a:t>월 </a:t>
            </a:r>
            <a:r>
              <a:rPr lang="en-US" altLang="ko-KR" sz="2200" dirty="0"/>
              <a:t>8</a:t>
            </a:r>
            <a:r>
              <a:rPr lang="ko-KR" altLang="en-US" sz="2200" dirty="0"/>
              <a:t>일 </a:t>
            </a:r>
            <a:r>
              <a:rPr lang="ko-KR" altLang="en-US" sz="2200" dirty="0" err="1"/>
              <a:t>뤼순을</a:t>
            </a:r>
            <a:r>
              <a:rPr lang="ko-KR" altLang="en-US" sz="2200" dirty="0"/>
              <a:t> 공격하여 러시아와의 전쟁을 일으켰다</a:t>
            </a:r>
            <a:r>
              <a:rPr lang="en-US" altLang="ko-KR" sz="2200" dirty="0"/>
              <a:t>. </a:t>
            </a:r>
            <a:endParaRPr lang="ko-KR" altLang="en-US" sz="2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09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부당성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외무장관이 계속 저항하자 </a:t>
            </a:r>
            <a:r>
              <a:rPr lang="en-US" altLang="ko-KR" dirty="0"/>
              <a:t>1939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15</a:t>
            </a:r>
            <a:r>
              <a:rPr lang="ko-KR" altLang="en-US" dirty="0"/>
              <a:t>일 새벽</a:t>
            </a:r>
            <a:r>
              <a:rPr lang="en-US" altLang="ko-KR" dirty="0"/>
              <a:t>2</a:t>
            </a:r>
            <a:r>
              <a:rPr lang="ko-KR" altLang="en-US" dirty="0"/>
              <a:t>시 베를린 한 건물 밀실에서 히틀러의 임석 하에 독일 측 각료 두 사람이 양인의 등을 떠밀어 테이블에 앉힌 후 그들 손에 펜을 쥐어 주면서 문서에 서명하지 않으면 </a:t>
            </a:r>
            <a:r>
              <a:rPr lang="en-US" altLang="ko-KR" dirty="0"/>
              <a:t>2</a:t>
            </a:r>
            <a:r>
              <a:rPr lang="ko-KR" altLang="en-US" dirty="0"/>
              <a:t>시간 내에 프라하를 폭격하여 폐허로 만들 것이며</a:t>
            </a:r>
            <a:r>
              <a:rPr lang="en-US" altLang="ko-KR" dirty="0"/>
              <a:t>, </a:t>
            </a:r>
            <a:r>
              <a:rPr lang="ko-KR" altLang="en-US" dirty="0"/>
              <a:t>이것은 재앙의 시작에 불과함을 알아야 한다고 협박했다</a:t>
            </a:r>
            <a:r>
              <a:rPr lang="en-US" altLang="ko-KR" dirty="0"/>
              <a:t>. </a:t>
            </a:r>
            <a:r>
              <a:rPr lang="ko-KR" altLang="en-US" dirty="0"/>
              <a:t>이런 상황에서 체결된 것이 을사보호조약이다</a:t>
            </a:r>
            <a:r>
              <a:rPr lang="en-US" altLang="ko-KR" dirty="0"/>
              <a:t>. </a:t>
            </a:r>
            <a:r>
              <a:rPr lang="ko-KR" altLang="en-US" dirty="0"/>
              <a:t>따라서 이건 무효이며 권한이 없는 상태에서 체결된 간도협약 역시 무효임은 자명하다</a:t>
            </a:r>
            <a:r>
              <a:rPr lang="en-US" altLang="ko-KR" dirty="0"/>
              <a:t>. </a:t>
            </a:r>
            <a:r>
              <a:rPr lang="ko-KR" altLang="en-US" dirty="0"/>
              <a:t>정부와 국민은 간도협약의 문제점을 제대로 인식하고 후에 자손들에게도 부끄럼 없도록 현명하게 대처해야 할 것이다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3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5208" y="1710686"/>
            <a:ext cx="8229600" cy="1143000"/>
          </a:xfrm>
        </p:spPr>
        <p:txBody>
          <a:bodyPr/>
          <a:lstStyle/>
          <a:p>
            <a:pPr algn="ctr"/>
            <a:r>
              <a:rPr lang="ko-KR" altLang="en-US" dirty="0"/>
              <a:t>간도협약의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dirty="0"/>
              <a:t>스포츠레저학과</a:t>
            </a:r>
          </a:p>
          <a:p>
            <a:pPr marL="0" indent="0" algn="ctr">
              <a:buNone/>
              <a:defRPr lang="ko-KR" altLang="en-US"/>
            </a:pPr>
            <a:r>
              <a:rPr lang="ko-KR" altLang="en-US" dirty="0" smtClean="0"/>
              <a:t> 김동규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76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간도협약이란?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  <a:defRPr lang="ko-KR" altLang="en-US"/>
            </a:pPr>
            <a:r>
              <a:rPr lang="ko-KR" altLang="ko-KR" dirty="0">
                <a:latin typeface="함초롬바탕"/>
                <a:ea typeface="함초롬바탕"/>
              </a:rPr>
              <a:t>.</a:t>
            </a:r>
            <a:r>
              <a:rPr lang="ko-KR" altLang="ko-KR" spc="5" dirty="0">
                <a:solidFill>
                  <a:srgbClr val="000000"/>
                </a:solidFill>
                <a:ea typeface="함초롬바탕"/>
              </a:rPr>
              <a:t>1909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년 9월 4일 일본과 청국이 간도에 관해 체결한 협약</a:t>
            </a:r>
          </a:p>
          <a:p>
            <a:pPr>
              <a:buFont typeface="Arial"/>
              <a:buChar char="•"/>
              <a:defRPr lang="ko-KR" altLang="en-US"/>
            </a:pPr>
            <a:endParaRPr lang="ko-KR" altLang="ko-KR" spc="5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   </a:t>
            </a:r>
            <a:r>
              <a:rPr lang="ko-KR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청나라는 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19세기 말기부터 간도가 자국 </a:t>
            </a:r>
            <a:r>
              <a:rPr lang="ko-KR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영토라고</a:t>
            </a:r>
            <a:r>
              <a:rPr lang="en-US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  <a:r>
              <a:rPr lang="ko-KR" altLang="en-US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주장</a:t>
            </a:r>
            <a:r>
              <a:rPr lang="ko-KR" altLang="en-US" spc="5" dirty="0">
                <a:solidFill>
                  <a:srgbClr val="000000"/>
                </a:solidFill>
                <a:latin typeface="함초롬바탕"/>
                <a:ea typeface="함초롬바탕"/>
              </a:rPr>
              <a:t>하</a:t>
            </a:r>
            <a:r>
              <a:rPr lang="ko-KR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여 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군대까지 투입하고 지방관까지 두었으나, 한국도 그에 강력히 맞서 영토권을 주장하였으므로 간도영유권 문제는 한·청 간의 오랜 </a:t>
            </a:r>
            <a:r>
              <a:rPr lang="ko-KR" altLang="ko-KR" spc="5" dirty="0" err="1">
                <a:solidFill>
                  <a:srgbClr val="000000"/>
                </a:solidFill>
                <a:latin typeface="함초롬바탕"/>
                <a:ea typeface="함초롬바탕"/>
              </a:rPr>
              <a:t>계쟁문제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ko-KR" spc="5" dirty="0" err="1">
                <a:solidFill>
                  <a:srgbClr val="000000"/>
                </a:solidFill>
                <a:latin typeface="함초롬바탕"/>
                <a:ea typeface="함초롬바탕"/>
              </a:rPr>
              <a:t>係爭問題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)였다.</a:t>
            </a:r>
          </a:p>
          <a:p>
            <a:pPr>
              <a:buNone/>
              <a:defRPr lang="ko-KR" altLang="en-US"/>
            </a:pPr>
            <a:endParaRPr lang="ko-KR" altLang="ko-KR" spc="5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   </a:t>
            </a:r>
            <a:r>
              <a:rPr lang="ko-KR" altLang="ko-KR" spc="5" dirty="0" smtClean="0">
                <a:solidFill>
                  <a:srgbClr val="000000"/>
                </a:solidFill>
                <a:latin typeface="함초롬바탕"/>
                <a:ea typeface="함초롬바탕"/>
              </a:rPr>
              <a:t>일제는 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1905년(광무 9) 대한제국의 외교권을 박탈한 뒤 청나라와 간도문제에 관한 교섭을 벌여 오다가 남만주철도 부설권과 </a:t>
            </a:r>
            <a:r>
              <a:rPr lang="ko-KR" altLang="ko-KR" spc="5" dirty="0" err="1">
                <a:solidFill>
                  <a:srgbClr val="000000"/>
                </a:solidFill>
                <a:latin typeface="함초롬바탕"/>
                <a:ea typeface="함초롬바탕"/>
              </a:rPr>
              <a:t>푸순</a:t>
            </a:r>
            <a:r>
              <a:rPr lang="ko-KR" altLang="ko-KR" spc="5" dirty="0">
                <a:solidFill>
                  <a:srgbClr val="000000"/>
                </a:solidFill>
                <a:latin typeface="함초롬바탕"/>
                <a:ea typeface="함초롬바탕"/>
              </a:rPr>
              <a:t>[撫順]탄광 채굴권을 얻는 대가로 간도를 청나라에 넘겨주는 협약을 체결하였다.</a:t>
            </a:r>
          </a:p>
          <a:p>
            <a:pPr>
              <a:buNone/>
              <a:defRPr lang="ko-KR" altLang="en-US"/>
            </a:pPr>
            <a:endParaRPr lang="ko-KR" altLang="ko-KR" spc="5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41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간도협약이란?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ko-KR" altLang="en-US" sz="2600" dirty="0"/>
              <a:t>이 협약은 전문 7조로 되어 있는데, 그 내용은 ① 한·청 양국의 국경은 </a:t>
            </a:r>
            <a:r>
              <a:rPr lang="ko-KR" altLang="en-US" sz="2600" dirty="0" err="1"/>
              <a:t>도문강</a:t>
            </a:r>
            <a:r>
              <a:rPr lang="ko-KR" altLang="en-US" sz="2600" dirty="0"/>
              <a:t>(</a:t>
            </a:r>
            <a:r>
              <a:rPr lang="ko-KR" altLang="en-US" sz="2600" dirty="0" err="1"/>
              <a:t>圖們江</a:t>
            </a:r>
            <a:r>
              <a:rPr lang="ko-KR" altLang="en-US" sz="2600" dirty="0"/>
              <a:t>:</a:t>
            </a:r>
            <a:r>
              <a:rPr lang="ko-KR" altLang="en-US" sz="2600" dirty="0" err="1"/>
              <a:t>토문강</a:t>
            </a:r>
            <a:r>
              <a:rPr lang="ko-KR" altLang="en-US" sz="2600" dirty="0"/>
              <a:t>)</a:t>
            </a:r>
            <a:r>
              <a:rPr lang="ko-KR" altLang="en-US" sz="2600" dirty="0" err="1"/>
              <a:t>으로서</a:t>
            </a:r>
            <a:r>
              <a:rPr lang="ko-KR" altLang="en-US" sz="2600" dirty="0"/>
              <a:t> 경계를 이루되, 일본 정부는 간도를 청나라의 영토로 인정하는 동시에 청나라는 </a:t>
            </a:r>
            <a:r>
              <a:rPr lang="ko-KR" altLang="en-US" sz="2600" dirty="0" err="1"/>
              <a:t>도문강</a:t>
            </a:r>
            <a:r>
              <a:rPr lang="ko-KR" altLang="en-US" sz="2600" dirty="0"/>
              <a:t> 이북의 간지(墾地)를 한국민의 잡거(雜居)구역으로 인정하며, ② 잡거구역 내에 거주하는 한국민은 청나라의 법률에 복종하고, 생명·재산의 보호와 납세, 기타 일체의 행정상의 처우는 </a:t>
            </a:r>
            <a:r>
              <a:rPr lang="ko-KR" altLang="en-US" sz="2600" dirty="0" err="1"/>
              <a:t>청국민과</a:t>
            </a:r>
            <a:r>
              <a:rPr lang="ko-KR" altLang="en-US" sz="2600" dirty="0"/>
              <a:t> 같은 대우를 받으며, ③ 청나라는 간도 내에 외국인의 거주 또는 </a:t>
            </a:r>
            <a:r>
              <a:rPr lang="ko-KR" altLang="en-US" sz="2600" dirty="0" err="1"/>
              <a:t>무역지</a:t>
            </a:r>
            <a:r>
              <a:rPr lang="ko-KR" altLang="en-US" sz="2600" dirty="0"/>
              <a:t> 4개처를 개방하며, ④ 장래 지린[吉林]·</a:t>
            </a:r>
            <a:r>
              <a:rPr lang="ko-KR" altLang="en-US" sz="2600" dirty="0" err="1"/>
              <a:t>창춘</a:t>
            </a:r>
            <a:r>
              <a:rPr lang="ko-KR" altLang="en-US" sz="2600" dirty="0"/>
              <a:t>[</a:t>
            </a:r>
            <a:r>
              <a:rPr lang="ko-KR" altLang="en-US" sz="2600" dirty="0" err="1"/>
              <a:t>長春</a:t>
            </a:r>
            <a:r>
              <a:rPr lang="ko-KR" altLang="en-US" sz="2600" dirty="0"/>
              <a:t>] 철도를 옌지[延吉] 남쪽까지 연장하여 한국의 </a:t>
            </a:r>
            <a:r>
              <a:rPr lang="ko-KR" altLang="en-US" sz="2600" dirty="0" err="1"/>
              <a:t>회령</a:t>
            </a:r>
            <a:r>
              <a:rPr lang="ko-KR" altLang="en-US" sz="2600" dirty="0"/>
              <a:t>(</a:t>
            </a:r>
            <a:r>
              <a:rPr lang="ko-KR" altLang="en-US" sz="2600" dirty="0" err="1"/>
              <a:t>會寧</a:t>
            </a:r>
            <a:r>
              <a:rPr lang="ko-KR" altLang="en-US" sz="2600" dirty="0"/>
              <a:t>) 철도와 연결한다는 것 등이었다.</a:t>
            </a:r>
          </a:p>
          <a:p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501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 lang="ko-KR" altLang="en-US"/>
            </a:pPr>
            <a:r>
              <a:rPr lang="ko-KR" altLang="en-US" dirty="0"/>
              <a:t>간도 지역은 고구려와 발해의 옛 땅이다. 발해 멸망 후에는 거란족이 건국한 요의 영역이었다가 원-명-청을 거치면서 그 지역의 주인공이 바뀌었다. 특히 여진족에 의해 청이 건국된 이후 청국 조정은 간도지역을 자국의 발상지라 하여 </a:t>
            </a:r>
            <a:r>
              <a:rPr lang="ko-KR" altLang="en-US" dirty="0" err="1"/>
              <a:t>봉금지역</a:t>
            </a:r>
            <a:r>
              <a:rPr lang="ko-KR" altLang="en-US" dirty="0"/>
              <a:t>(</a:t>
            </a:r>
            <a:r>
              <a:rPr lang="ko-KR" altLang="en-US" dirty="0" err="1"/>
              <a:t>封禁地域</a:t>
            </a:r>
            <a:r>
              <a:rPr lang="ko-KR" altLang="en-US" dirty="0"/>
              <a:t>)</a:t>
            </a:r>
            <a:r>
              <a:rPr lang="ko-KR" altLang="en-US" dirty="0" err="1"/>
              <a:t>으로</a:t>
            </a:r>
            <a:r>
              <a:rPr lang="ko-KR" altLang="en-US" dirty="0"/>
              <a:t> 선포하고, 사람의 이주를 엄금하였다. 그러다 보니 세월이 흐르면서 사람이 살지 않는 불모지처럼 방치되어 오다가 때로는 국경을 넘어 온 양국의 </a:t>
            </a:r>
            <a:r>
              <a:rPr lang="ko-KR" altLang="en-US" dirty="0" err="1"/>
              <a:t>유이민이</a:t>
            </a:r>
            <a:r>
              <a:rPr lang="ko-KR" altLang="en-US" dirty="0"/>
              <a:t> 몰래 땅을 개간하기도 하였고, 경계도 모호해지고 말았다.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바로 이런 문제를 해결하기 위해 간도 지역에 대한 조선과 청의 교섭이 시작된 것은 1712년(숙종 38)이다. 당시 양국 대표들은 백두산을 답사하여 현지 조사를 마친 뒤 국경을 확정한다는 의미에서 백두산정계비를 건립했다. 비문에는 동으로 압록강, 서로는 </a:t>
            </a:r>
            <a:r>
              <a:rPr lang="ko-KR" altLang="en-US" dirty="0" err="1"/>
              <a:t>토문강</a:t>
            </a:r>
            <a:r>
              <a:rPr lang="ko-KR" altLang="en-US" dirty="0"/>
              <a:t>(</a:t>
            </a:r>
            <a:r>
              <a:rPr lang="ko-KR" altLang="en-US" dirty="0" err="1"/>
              <a:t>土門江</a:t>
            </a:r>
            <a:r>
              <a:rPr lang="ko-KR" altLang="en-US" dirty="0"/>
              <a:t>)의 분수령에 정계비를 세운 것으로 명기하였다. 그러나 후일 간도의 귀속문제가 발생할 소지가 여기에 내재해 있었다. 양국 대표가 합의한 </a:t>
            </a:r>
            <a:r>
              <a:rPr lang="ko-KR" altLang="en-US" dirty="0" err="1"/>
              <a:t>토문강의</a:t>
            </a:r>
            <a:r>
              <a:rPr lang="ko-KR" altLang="en-US" dirty="0"/>
              <a:t> 위치가 서로 달랐기 때문이다. 두만강의 상류라는 것이 청국 측 입장이었던 반면, 조선 측은 만주 내륙의 송화강(松花江) 상류라고 보았다.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8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328592"/>
          </a:xfrm>
        </p:spPr>
        <p:txBody>
          <a:bodyPr>
            <a:normAutofit fontScale="77500" lnSpcReduction="20000"/>
          </a:bodyPr>
          <a:lstStyle/>
          <a:p>
            <a:pPr>
              <a:defRPr lang="ko-KR" altLang="en-US"/>
            </a:pPr>
            <a:r>
              <a:rPr lang="ko-KR" altLang="en-US" dirty="0"/>
              <a:t>그럼에도 정계비가 건립된 뒤 160여 년 간 간도귀속 문제는 유보되어 왔다. 그러다가 19세기 중엽 이후 간도의 귀속 문제로 논란이 다시 발생하였다. 19세기 중반 이후, 특히 철종 말년부터 자연 재해로 생활이 어려워진 조선인들이 점차 그 지역에 이주하여 농경지로 개척하였고, 청국 측도 </a:t>
            </a:r>
            <a:r>
              <a:rPr lang="ko-KR" altLang="en-US" dirty="0" err="1"/>
              <a:t>봉금을</a:t>
            </a:r>
            <a:r>
              <a:rPr lang="ko-KR" altLang="en-US" dirty="0"/>
              <a:t> 해제하여 자국 사람들의 이주와 농경을 장려하였기 때문이다.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1882년 초 청나라는 간도지역을 자국 영토로 여겨 조선인의 월경을 엄금하도록 조선 정부에 요구했고, 1883년에는 간도의 조선인을 소환하라는 요청을 해왔다. 이때 조선 측은 </a:t>
            </a:r>
            <a:r>
              <a:rPr lang="ko-KR" altLang="en-US" dirty="0" err="1"/>
              <a:t>토문강은</a:t>
            </a:r>
            <a:r>
              <a:rPr lang="ko-KR" altLang="en-US" dirty="0"/>
              <a:t> 송화강 상류이며, 간도지방은 조선 영토임을 주장하면서, 백두산정계비와 </a:t>
            </a:r>
            <a:r>
              <a:rPr lang="ko-KR" altLang="en-US" dirty="0" err="1"/>
              <a:t>토문강</a:t>
            </a:r>
            <a:r>
              <a:rPr lang="ko-KR" altLang="en-US" dirty="0"/>
              <a:t> 발원지에 대한 공동조사를 통해 국경을 확정할 것을 청하였다. 그러자 청나라는 1885년에 간도 지역의 조선인을 강제로 추방하기 시작하였다. 이에 조선 정부는 다시 </a:t>
            </a:r>
            <a:r>
              <a:rPr lang="ko-KR" altLang="en-US" dirty="0" err="1"/>
              <a:t>토문감계</a:t>
            </a:r>
            <a:r>
              <a:rPr lang="ko-KR" altLang="en-US" dirty="0"/>
              <a:t>(</a:t>
            </a:r>
            <a:r>
              <a:rPr lang="ko-KR" altLang="en-US" dirty="0" err="1"/>
              <a:t>土門勘界</a:t>
            </a:r>
            <a:r>
              <a:rPr lang="ko-KR" altLang="en-US" dirty="0"/>
              <a:t>)</a:t>
            </a:r>
            <a:r>
              <a:rPr lang="ko-KR" altLang="en-US" dirty="0" err="1"/>
              <a:t>를</a:t>
            </a:r>
            <a:r>
              <a:rPr lang="ko-KR" altLang="en-US" dirty="0"/>
              <a:t> 요청함으로써 간도의 귀속 문제는 양국간에 새로운 외교 현안으로 부각되었다.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이후 대한제국 정부에서는 1902년에 </a:t>
            </a:r>
            <a:r>
              <a:rPr lang="ko-KR" altLang="en-US" dirty="0" err="1"/>
              <a:t>이범윤을</a:t>
            </a:r>
            <a:r>
              <a:rPr lang="ko-KR" altLang="en-US" dirty="0"/>
              <a:t> 간도관리사로 임명하는 한편, 서울 주재 청국공사에게 간도의 소유권을 주장하였다. 1905년 러일전쟁에 승리한 일본은 대한제국 정부에 ‘을사보호조약’을 강제하였다. 이후 등장한 </a:t>
            </a:r>
            <a:r>
              <a:rPr lang="ko-KR" altLang="en-US" dirty="0" err="1"/>
              <a:t>통감부는</a:t>
            </a:r>
            <a:r>
              <a:rPr lang="ko-KR" altLang="en-US" dirty="0"/>
              <a:t> 간도지역에 </a:t>
            </a:r>
            <a:r>
              <a:rPr lang="ko-KR" altLang="en-US" dirty="0" err="1"/>
              <a:t>통감부</a:t>
            </a:r>
            <a:r>
              <a:rPr lang="ko-KR" altLang="en-US" dirty="0"/>
              <a:t> 출장소를 두어 그곳을 대한제국의 영토로 인정하고 있었던 셈이다. 그러던 일본은 1907년 9월 4일 남만주의 철도부설권 등을 얻는 </a:t>
            </a:r>
            <a:r>
              <a:rPr lang="ko-KR" altLang="en-US" dirty="0" err="1"/>
              <a:t>댓가로</a:t>
            </a:r>
            <a:r>
              <a:rPr lang="ko-KR" altLang="en-US" dirty="0"/>
              <a:t> 간도 지역을 청국 측에 넘겨주었다. 그것이 다름 아닌 간도협약이다. 이처럼 간도협약은 대한제국 정부의 의사와는 관계없이 일본이 불법적으로 간도를 청국에 넘겨준 조치였다.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2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실질적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/>
              <a:t>청나라와 일본이 체결한 이유는 일본이 만도 철도 부설권을 가지기 위해 체결한 조약이다.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만도 철도 부설권으로 대륙침략의 발판을 가지기 위해서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2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만주 철도 부설권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/>
              <a:t>남만주의 철도 부설권이라고도 하며 중국과 일본이 간도협약을 맺는 핵심적인 이유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이런 만주 철도 부설권으로 일본은 돈과 대륙 침략의 발판으로 삼으려고 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4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간도협약의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을사조약으로 인해 외교권을 박탈 </a:t>
            </a:r>
            <a:r>
              <a:rPr lang="ko-KR" altLang="en-US" dirty="0" err="1"/>
              <a:t>당한상태에서</a:t>
            </a:r>
            <a:r>
              <a:rPr lang="ko-KR" altLang="en-US" dirty="0"/>
              <a:t> 중국이 우리나라의 </a:t>
            </a:r>
            <a:r>
              <a:rPr lang="ko-KR" altLang="en-US" dirty="0" err="1"/>
              <a:t>토문강이</a:t>
            </a:r>
            <a:r>
              <a:rPr lang="ko-KR" altLang="en-US" dirty="0"/>
              <a:t> 아닌 </a:t>
            </a:r>
            <a:r>
              <a:rPr lang="ko-KR" altLang="en-US" dirty="0" err="1"/>
              <a:t>두문강이하의</a:t>
            </a:r>
            <a:r>
              <a:rPr lang="ko-KR" altLang="en-US" dirty="0"/>
              <a:t> 땅을 우리나라의 땅이라고 하여 일본은 자기들이 가지기 </a:t>
            </a:r>
            <a:r>
              <a:rPr lang="ko-KR" altLang="en-US" dirty="0" err="1"/>
              <a:t>힘들것이라고</a:t>
            </a:r>
            <a:r>
              <a:rPr lang="ko-KR" altLang="en-US" dirty="0"/>
              <a:t> 생각하고 중국과 한마디로 짜고 쳐서 일본은 돈을 가지고 중국은 땅을 가지였다.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7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일본이 간도협약을 맺으려고 한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/>
              <a:t>간도지방은 </a:t>
            </a:r>
            <a:r>
              <a:rPr lang="ko-KR" altLang="en-US" dirty="0" err="1"/>
              <a:t>봉금지대라고</a:t>
            </a:r>
            <a:r>
              <a:rPr lang="ko-KR" altLang="en-US" dirty="0"/>
              <a:t> 하여 지금의 </a:t>
            </a:r>
            <a:r>
              <a:rPr lang="en-US" altLang="ko-KR" dirty="0"/>
              <a:t>DMZ</a:t>
            </a:r>
            <a:r>
              <a:rPr lang="ko-KR" altLang="en-US" dirty="0"/>
              <a:t>와 비슷한 상태였음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어차피 일본은 중국과 얽혀있는 간도지방을 잘 쓰지 </a:t>
            </a:r>
            <a:r>
              <a:rPr lang="ko-KR" altLang="en-US" dirty="0" err="1"/>
              <a:t>못할것이라고</a:t>
            </a:r>
            <a:r>
              <a:rPr lang="ko-KR" altLang="en-US" dirty="0"/>
              <a:t> 판단.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일본은 못쓰는 간도를 </a:t>
            </a:r>
            <a:r>
              <a:rPr lang="ko-KR" altLang="en-US" dirty="0" err="1"/>
              <a:t>버릴려고</a:t>
            </a:r>
            <a:r>
              <a:rPr lang="ko-KR" altLang="en-US" dirty="0"/>
              <a:t> 생각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9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ko-KR" altLang="en-US" sz="2200" dirty="0"/>
              <a:t>대한제국 정부는 </a:t>
            </a:r>
            <a:r>
              <a:rPr lang="en-US" altLang="ko-KR" sz="2200" dirty="0"/>
              <a:t>1904</a:t>
            </a:r>
            <a:r>
              <a:rPr lang="ko-KR" altLang="en-US" sz="2200" dirty="0"/>
              <a:t>년 </a:t>
            </a:r>
            <a:r>
              <a:rPr lang="en-US" altLang="ko-KR" sz="2200" dirty="0"/>
              <a:t>1</a:t>
            </a:r>
            <a:r>
              <a:rPr lang="ko-KR" altLang="en-US" sz="2200" dirty="0"/>
              <a:t>월 </a:t>
            </a:r>
            <a:r>
              <a:rPr lang="en-US" altLang="ko-KR" sz="2200" dirty="0"/>
              <a:t>23</a:t>
            </a:r>
            <a:r>
              <a:rPr lang="ko-KR" altLang="en-US" sz="2200" dirty="0"/>
              <a:t>일 전쟁에 휩쓸리지 않기 위해 중립국임을 선포하였지만</a:t>
            </a:r>
            <a:r>
              <a:rPr lang="en-US" altLang="ko-KR" sz="2200" dirty="0"/>
              <a:t>, 2</a:t>
            </a:r>
            <a:r>
              <a:rPr lang="ko-KR" altLang="en-US" sz="2200" dirty="0"/>
              <a:t>월 </a:t>
            </a:r>
            <a:r>
              <a:rPr lang="en-US" altLang="ko-KR" sz="2200" dirty="0"/>
              <a:t>9</a:t>
            </a:r>
            <a:r>
              <a:rPr lang="ko-KR" altLang="en-US" sz="2200" dirty="0"/>
              <a:t>일 일본군이 인천을 거쳐 서울로 진입하면서 전쟁 지원을 위한 협약의 체결을 강요당했다</a:t>
            </a:r>
            <a:r>
              <a:rPr lang="en-US" altLang="ko-KR" sz="2200" dirty="0"/>
              <a:t>. 2</a:t>
            </a:r>
            <a:r>
              <a:rPr lang="ko-KR" altLang="en-US" sz="2200" dirty="0"/>
              <a:t>월 </a:t>
            </a:r>
            <a:r>
              <a:rPr lang="en-US" altLang="ko-KR" sz="2200" dirty="0"/>
              <a:t>23</a:t>
            </a:r>
            <a:r>
              <a:rPr lang="ko-KR" altLang="en-US" sz="2200" dirty="0"/>
              <a:t>일 대한제국의 영토를 일본이 군사적 필요에 따라 자유롭게 쓸 수 있도록 한다는 내용의 ‘한일의 의정서’가 체결되어 일본은 러시아와의 전쟁에 대비하는 한편</a:t>
            </a:r>
            <a:r>
              <a:rPr lang="en-US" altLang="ko-KR" sz="2200" dirty="0"/>
              <a:t>, </a:t>
            </a:r>
            <a:r>
              <a:rPr lang="ko-KR" altLang="en-US" sz="2200" dirty="0"/>
              <a:t>본격적인 한반도 침략의 발판을 마련하였다</a:t>
            </a:r>
            <a:r>
              <a:rPr lang="en-US" altLang="ko-KR" sz="2200" dirty="0"/>
              <a:t>. </a:t>
            </a:r>
            <a:r>
              <a:rPr lang="ko-KR" altLang="en-US" sz="2200" dirty="0"/>
              <a:t>일본군은 </a:t>
            </a:r>
            <a:r>
              <a:rPr lang="ko-KR" altLang="en-US" sz="2200" dirty="0" err="1"/>
              <a:t>뤼순의</a:t>
            </a:r>
            <a:r>
              <a:rPr lang="ko-KR" altLang="en-US" sz="2200" dirty="0"/>
              <a:t> 러시아군을 격파하고 압록강 너머에서 벌어진 </a:t>
            </a:r>
            <a:r>
              <a:rPr lang="ko-KR" altLang="en-US" sz="2200" dirty="0" err="1"/>
              <a:t>육지전에서도</a:t>
            </a:r>
            <a:r>
              <a:rPr lang="ko-KR" altLang="en-US" sz="2200" dirty="0"/>
              <a:t> 승리하였다</a:t>
            </a:r>
            <a:r>
              <a:rPr lang="en-US" altLang="ko-KR" sz="2200" dirty="0"/>
              <a:t>. </a:t>
            </a:r>
            <a:r>
              <a:rPr lang="ko-KR" altLang="en-US" sz="2200" dirty="0"/>
              <a:t>그리고 해전에서도 러시아의 </a:t>
            </a:r>
            <a:r>
              <a:rPr lang="ko-KR" altLang="en-US" sz="2200" dirty="0" err="1"/>
              <a:t>발틱</a:t>
            </a:r>
            <a:r>
              <a:rPr lang="ko-KR" altLang="en-US" sz="2200" dirty="0"/>
              <a:t> 함대마저 전멸시키고 승리하였다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pPr fontAlgn="base"/>
            <a:r>
              <a:rPr lang="ko-KR" altLang="en-US" sz="2200" dirty="0" smtClean="0"/>
              <a:t>전쟁이 </a:t>
            </a:r>
            <a:r>
              <a:rPr lang="ko-KR" altLang="en-US" sz="2200" dirty="0"/>
              <a:t>일본의 승리로 기울어지자 대한제국 정부는 </a:t>
            </a:r>
            <a:r>
              <a:rPr lang="en-US" altLang="ko-KR" sz="2200" dirty="0"/>
              <a:t>5</a:t>
            </a:r>
            <a:r>
              <a:rPr lang="ko-KR" altLang="en-US" sz="2200" dirty="0"/>
              <a:t>월 </a:t>
            </a:r>
            <a:r>
              <a:rPr lang="en-US" altLang="ko-KR" sz="2200" dirty="0"/>
              <a:t>18</a:t>
            </a:r>
            <a:r>
              <a:rPr lang="ko-KR" altLang="en-US" sz="2200" dirty="0"/>
              <a:t>일 </a:t>
            </a:r>
            <a:r>
              <a:rPr lang="ko-KR" altLang="en-US" sz="2200" dirty="0" err="1"/>
              <a:t>조칙으로</a:t>
            </a:r>
            <a:r>
              <a:rPr lang="ko-KR" altLang="en-US" sz="2200" dirty="0"/>
              <a:t> 한국과 러시아 사이에 체결되었던 모든 조약과 협정을 폐기하고</a:t>
            </a:r>
            <a:r>
              <a:rPr lang="en-US" altLang="ko-KR" sz="2200" dirty="0"/>
              <a:t>, </a:t>
            </a:r>
            <a:r>
              <a:rPr lang="ko-KR" altLang="en-US" sz="2200" dirty="0"/>
              <a:t>러시아인이나 러시아 회사에 주었던 이권도 모두 취소하였다</a:t>
            </a:r>
            <a:r>
              <a:rPr lang="en-US" altLang="ko-KR" sz="2200" dirty="0"/>
              <a:t>.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019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일본이 간도협약을 맺으려고 </a:t>
            </a:r>
            <a:r>
              <a:rPr lang="ko-KR" altLang="en-US" dirty="0" err="1"/>
              <a:t>한이유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/>
              <a:t>못쓰는 간도지방을 중국에게 넘기려고 함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중국은 일본에게 만주 철도 부설권을 줌</a:t>
            </a:r>
          </a:p>
          <a:p>
            <a:pPr>
              <a:defRPr lang="ko-KR" altLang="en-US"/>
            </a:pPr>
            <a:endParaRPr lang="ko-KR" altLang="en-US" dirty="0"/>
          </a:p>
          <a:p>
            <a:pPr>
              <a:defRPr lang="ko-KR" altLang="en-US"/>
            </a:pPr>
            <a:r>
              <a:rPr lang="ko-KR" altLang="en-US" dirty="0"/>
              <a:t>중국과 일본이 우리나라를 제외하고 불법적으로 간도협약을 체결함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4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문체부 훈민정음체"/>
                <a:ea typeface="문체부 훈민정음체"/>
              </a:rPr>
              <a:t>간도 누구의 것인가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algn="ctr"/>
            <a:r>
              <a:rPr lang="ko-KR" altLang="en-US" dirty="0" smtClean="0"/>
              <a:t>스포츠레저학과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기광</a:t>
            </a:r>
            <a:r>
              <a:rPr lang="ko-KR" altLang="en-US" dirty="0"/>
              <a:t>우</a:t>
            </a:r>
          </a:p>
        </p:txBody>
      </p:sp>
    </p:spTree>
    <p:extLst>
      <p:ext uri="{BB962C8B-B14F-4D97-AF65-F5344CB8AC3E}">
        <p14:creationId xmlns:p14="http://schemas.microsoft.com/office/powerpoint/2010/main" val="15034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/>
                <a:ea typeface="문체부 훈민정음체"/>
              </a:rPr>
              <a:t>간도는 어디일까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71749" y="1600200"/>
            <a:ext cx="4415050" cy="4525963"/>
          </a:xfrm>
        </p:spPr>
        <p:txBody>
          <a:bodyPr>
            <a:normAutofit/>
          </a:bodyPr>
          <a:lstStyle/>
          <a:p>
            <a:pPr marL="270033" indent="-270033">
              <a:buBlip>
                <a:blip r:embed="rId2"/>
              </a:buBlip>
              <a:defRPr lang="ko-KR" altLang="en-US"/>
            </a:pPr>
            <a:r>
              <a:rPr lang="ko-KR" altLang="en-US" dirty="0">
                <a:cs typeface="함초롬돋움"/>
              </a:rPr>
              <a:t>옛 고구려의 터전이었으며 발해가 세워진 중심지이다. </a:t>
            </a:r>
            <a:endParaRPr lang="ko-KR" altLang="en-US" dirty="0"/>
          </a:p>
          <a:p>
            <a:pPr marL="90011" indent="-90011">
              <a:defRPr lang="ko-KR" altLang="en-US"/>
            </a:pPr>
            <a:endParaRPr lang="ko-KR" altLang="en-US" dirty="0"/>
          </a:p>
          <a:p>
            <a:pPr marL="270033" indent="-270033">
              <a:buBlip>
                <a:blip r:embed="rId2"/>
              </a:buBlip>
              <a:defRPr lang="ko-KR" altLang="en-US"/>
            </a:pPr>
            <a:r>
              <a:rPr lang="ko-KR" altLang="en-US" dirty="0"/>
              <a:t>백두산 정계비를 중심으로 </a:t>
            </a:r>
            <a:r>
              <a:rPr lang="ko-KR" altLang="en-US" dirty="0" err="1"/>
              <a:t>서간도와</a:t>
            </a:r>
            <a:r>
              <a:rPr lang="ko-KR" altLang="en-US" dirty="0"/>
              <a:t> </a:t>
            </a:r>
            <a:r>
              <a:rPr lang="ko-KR" altLang="en-US" dirty="0" err="1"/>
              <a:t>동간도로</a:t>
            </a:r>
            <a:r>
              <a:rPr lang="ko-KR" altLang="en-US" dirty="0"/>
              <a:t> 나뉘어 진다.</a:t>
            </a:r>
          </a:p>
          <a:p>
            <a:pPr marL="180022" indent="-180022">
              <a:defRPr lang="ko-KR" altLang="en-US"/>
            </a:pPr>
            <a:endParaRPr lang="ko-KR" altLang="en-US" dirty="0"/>
          </a:p>
          <a:p>
            <a:pPr marL="270033" indent="-270033">
              <a:buBlip>
                <a:blip r:embed="rId2"/>
              </a:buBlip>
              <a:defRPr lang="ko-KR" altLang="en-US"/>
            </a:pPr>
            <a:r>
              <a:rPr lang="ko-KR" altLang="en-US" dirty="0" err="1"/>
              <a:t>동간도는</a:t>
            </a:r>
            <a:r>
              <a:rPr lang="ko-KR" altLang="en-US" dirty="0"/>
              <a:t> 북간도라고도 하며 두만강 북부 </a:t>
            </a:r>
            <a:r>
              <a:rPr lang="ko-KR" altLang="en-US" dirty="0" err="1"/>
              <a:t>만주땅을</a:t>
            </a:r>
            <a:r>
              <a:rPr lang="ko-KR" altLang="en-US" dirty="0"/>
              <a:t> 말하며, 간도라 하면 보통 </a:t>
            </a:r>
            <a:r>
              <a:rPr lang="ko-KR" altLang="en-US" dirty="0" err="1"/>
              <a:t>동간도를</a:t>
            </a:r>
            <a:r>
              <a:rPr lang="ko-KR" altLang="en-US" dirty="0"/>
              <a:t> 가리킨다.</a:t>
            </a:r>
          </a:p>
          <a:p>
            <a:endParaRPr lang="ko-KR" altLang="en-US" dirty="0"/>
          </a:p>
        </p:txBody>
      </p:sp>
      <p:pic>
        <p:nvPicPr>
          <p:cNvPr id="4" name="내용 개체 틀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1560" y="1628799"/>
            <a:ext cx="33960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2000" indent="-592000">
              <a:buBlip>
                <a:blip r:embed="rId2"/>
              </a:buBlip>
              <a:defRPr lang="ko-KR" altLang="en-US"/>
            </a:pPr>
            <a:r>
              <a:rPr lang="ko-KR" altLang="en-US" dirty="0"/>
              <a:t>주로 간도라 하면 우리가 흔히 '연변'이라고 부르는 중국 </a:t>
            </a:r>
            <a:r>
              <a:rPr lang="ko-KR" altLang="en-US" dirty="0" err="1"/>
              <a:t>길림성</a:t>
            </a:r>
            <a:r>
              <a:rPr lang="ko-KR" altLang="en-US" dirty="0"/>
              <a:t> 동쪽의 연변조선족자치주에 해당하는 지역인 북간도(동간도)를 가리킨다.</a:t>
            </a:r>
          </a:p>
          <a:p>
            <a:pPr marL="592000" indent="-592000">
              <a:buNone/>
              <a:defRPr lang="ko-KR" altLang="en-US"/>
            </a:pPr>
            <a:endParaRPr lang="ko-KR" altLang="en-US" dirty="0"/>
          </a:p>
          <a:p>
            <a:pPr marL="592000" indent="-592000">
              <a:buBlip>
                <a:blip r:embed="rId2"/>
              </a:buBlip>
              <a:defRPr lang="ko-KR" altLang="en-US"/>
            </a:pPr>
            <a:r>
              <a:rPr lang="ko-KR" altLang="en-US" dirty="0"/>
              <a:t>지형적으로 볼 때 간도는 남서쪽의 </a:t>
            </a:r>
            <a:r>
              <a:rPr lang="ko-KR" altLang="en-US" dirty="0" err="1"/>
              <a:t>장백산을</a:t>
            </a:r>
            <a:r>
              <a:rPr lang="ko-KR" altLang="en-US" dirty="0"/>
              <a:t> 주봉으로 </a:t>
            </a:r>
            <a:r>
              <a:rPr lang="ko-KR" altLang="en-US" dirty="0" err="1"/>
              <a:t>장백산맥이</a:t>
            </a:r>
            <a:r>
              <a:rPr lang="ko-KR" altLang="en-US" dirty="0"/>
              <a:t> 자리하고 남쪽으로는 두만강이 흐르고 있다</a:t>
            </a:r>
          </a:p>
        </p:txBody>
      </p:sp>
    </p:spTree>
    <p:extLst>
      <p:ext uri="{BB962C8B-B14F-4D97-AF65-F5344CB8AC3E}">
        <p14:creationId xmlns:p14="http://schemas.microsoft.com/office/powerpoint/2010/main" val="9460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/>
                <a:ea typeface="문체부 훈민정음체"/>
              </a:rPr>
              <a:t>간도가 우리땅인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프랑스인 지도 제작자 레지는 비망록에“봉황성의   동방에는 조선국의 국경이 있다”고 서술하는 등 1909년 간도 협약 전의 수많은 </a:t>
            </a:r>
            <a:r>
              <a:rPr lang="ko-KR" altLang="en-US" sz="2000" dirty="0" err="1"/>
              <a:t>자료등에서</a:t>
            </a:r>
            <a:r>
              <a:rPr lang="ko-KR" altLang="en-US" sz="2000" dirty="0"/>
              <a:t> 간도가 한반도에 속함을 알 수 있다</a:t>
            </a:r>
          </a:p>
        </p:txBody>
      </p:sp>
      <p:pic>
        <p:nvPicPr>
          <p:cNvPr id="4" name="내용 개체 틀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" y="1834901"/>
            <a:ext cx="4752593" cy="31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sz="quarter"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en-US" altLang="ko-KR" sz="6000" dirty="0" smtClean="0">
                <a:latin typeface="문체부 훈민정음체"/>
                <a:ea typeface="문체부 훈민정음체"/>
              </a:rPr>
              <a:t>1920</a:t>
            </a:r>
            <a:r>
              <a:rPr lang="ko-KR" altLang="en-US" dirty="0" smtClean="0">
                <a:latin typeface="문체부 훈민정음체"/>
                <a:ea typeface="문체부 훈민정음체"/>
              </a:rPr>
              <a:t>년 </a:t>
            </a:r>
            <a:r>
              <a:rPr lang="ko-KR" altLang="en-US" dirty="0">
                <a:latin typeface="문체부 훈민정음체"/>
                <a:ea typeface="문체부 훈민정음체"/>
              </a:rPr>
              <a:t>로마 교황청이 작성한 교구도</a:t>
            </a:r>
          </a:p>
          <a:p>
            <a:endParaRPr lang="ko-KR" altLang="en-US" dirty="0"/>
          </a:p>
        </p:txBody>
      </p:sp>
      <p:pic>
        <p:nvPicPr>
          <p:cNvPr id="7" name="내용 개체 틀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1640" y="549262"/>
            <a:ext cx="3684480" cy="5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문체부 훈민정음체"/>
                <a:ea typeface="문체부 훈민정음체"/>
              </a:rPr>
              <a:t>‘백두산 정계비 부근 수계 답사도’.</a:t>
            </a:r>
            <a:br>
              <a:rPr lang="ko-KR" altLang="en-US" dirty="0">
                <a:solidFill>
                  <a:srgbClr val="000000"/>
                </a:solidFill>
                <a:latin typeface="문체부 훈민정음체"/>
                <a:ea typeface="문체부 훈민정음체"/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26590" y="1600200"/>
            <a:ext cx="4060209" cy="4525963"/>
          </a:xfrm>
        </p:spPr>
        <p:txBody>
          <a:bodyPr>
            <a:normAutofit/>
          </a:bodyPr>
          <a:lstStyle/>
          <a:p>
            <a:r>
              <a:rPr lang="ko-KR" altLang="en-US" sz="2600" dirty="0"/>
              <a:t>1909년 일본 </a:t>
            </a:r>
            <a:r>
              <a:rPr lang="ko-KR" altLang="en-US" sz="2600" dirty="0" err="1"/>
              <a:t>조선통감부</a:t>
            </a:r>
            <a:r>
              <a:rPr lang="ko-KR" altLang="en-US" sz="2600" dirty="0"/>
              <a:t> 임시 간도파출소 </a:t>
            </a:r>
            <a:r>
              <a:rPr lang="ko-KR" altLang="en-US" sz="2600" dirty="0" err="1"/>
              <a:t>잔무정리소가</a:t>
            </a:r>
            <a:r>
              <a:rPr lang="ko-KR" altLang="en-US" sz="2600" dirty="0"/>
              <a:t> 제작함 백두산 정계비는“조선과 청나라의 국경을 압록강-</a:t>
            </a:r>
            <a:r>
              <a:rPr lang="ko-KR" altLang="en-US" sz="2600" dirty="0" err="1"/>
              <a:t>토문강으로</a:t>
            </a:r>
            <a:r>
              <a:rPr lang="ko-KR" altLang="en-US" sz="2600" dirty="0"/>
              <a:t> 한다”고 적고 있는데, 이 지도는 </a:t>
            </a:r>
            <a:r>
              <a:rPr lang="ko-KR" altLang="en-US" sz="2600" dirty="0" err="1"/>
              <a:t>토문강과</a:t>
            </a:r>
            <a:r>
              <a:rPr lang="ko-KR" altLang="en-US" sz="2600" dirty="0"/>
              <a:t> 두만강은 다른 강이며, 두만강 이북에 </a:t>
            </a:r>
            <a:r>
              <a:rPr lang="ko-KR" altLang="en-US" sz="2600" dirty="0" err="1"/>
              <a:t>토문강이</a:t>
            </a:r>
            <a:r>
              <a:rPr lang="ko-KR" altLang="en-US" sz="2600" dirty="0"/>
              <a:t> 존재했음을 보여준다.</a:t>
            </a:r>
          </a:p>
          <a:p>
            <a:endParaRPr lang="ko-KR" altLang="en-US" dirty="0"/>
          </a:p>
        </p:txBody>
      </p:sp>
      <p:pic>
        <p:nvPicPr>
          <p:cNvPr id="4" name="내용 개체 틀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8095" y="1304148"/>
            <a:ext cx="4038735" cy="47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>
                <a:latin typeface="문체부 훈민정음체"/>
                <a:ea typeface="문체부 훈민정음체"/>
              </a:rPr>
              <a:t>혼일강리역대국도지도</a:t>
            </a:r>
            <a:r>
              <a:rPr lang="ko-KR" altLang="en-US" dirty="0">
                <a:latin typeface="문체부 훈민정음체"/>
                <a:ea typeface="문체부 훈민정음체"/>
              </a:rPr>
              <a:t/>
            </a:r>
            <a:br>
              <a:rPr lang="ko-KR" altLang="en-US" dirty="0">
                <a:latin typeface="문체부 훈민정음체"/>
                <a:ea typeface="문체부 훈민정음체"/>
              </a:rPr>
            </a:br>
            <a:endParaRPr lang="ko-KR" altLang="en-US" dirty="0"/>
          </a:p>
        </p:txBody>
      </p:sp>
      <p:pic>
        <p:nvPicPr>
          <p:cNvPr id="4" name="내용 개체 틀 2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>
            <a:fillRect/>
          </a:stretch>
        </p:blipFill>
        <p:spPr>
          <a:xfrm>
            <a:off x="1691680" y="1268760"/>
            <a:ext cx="5474338" cy="4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2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>
            <a:fillRect/>
          </a:stretch>
        </p:blipFill>
        <p:spPr>
          <a:xfrm>
            <a:off x="1979712" y="692696"/>
            <a:ext cx="5480713" cy="50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2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>
            <a:fillRect/>
          </a:stretch>
        </p:blipFill>
        <p:spPr>
          <a:xfrm>
            <a:off x="1259632" y="1196752"/>
            <a:ext cx="713209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러일전쟁에서 승리한 일본은 </a:t>
            </a:r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7</a:t>
            </a:r>
            <a:r>
              <a:rPr lang="ko-KR" altLang="en-US" sz="2400" dirty="0"/>
              <a:t>월 미국과 ‘</a:t>
            </a:r>
            <a:r>
              <a:rPr lang="ko-KR" altLang="en-US" sz="2400" dirty="0" err="1"/>
              <a:t>가쓰라</a:t>
            </a:r>
            <a:r>
              <a:rPr lang="en-US" altLang="ko-KR" sz="2400" dirty="0"/>
              <a:t>-</a:t>
            </a:r>
            <a:r>
              <a:rPr lang="ko-KR" altLang="en-US" sz="2400" dirty="0" err="1"/>
              <a:t>태프트</a:t>
            </a:r>
            <a:r>
              <a:rPr lang="ko-KR" altLang="en-US" sz="2400" dirty="0"/>
              <a:t> 밀약’을</a:t>
            </a:r>
            <a:r>
              <a:rPr lang="en-US" altLang="ko-KR" sz="2400" dirty="0"/>
              <a:t>, 8</a:t>
            </a:r>
            <a:r>
              <a:rPr lang="ko-KR" altLang="en-US" sz="2400" dirty="0"/>
              <a:t>월에는 영국과 제</a:t>
            </a:r>
            <a:r>
              <a:rPr lang="en-US" altLang="ko-KR" sz="2400" dirty="0"/>
              <a:t>2</a:t>
            </a:r>
            <a:r>
              <a:rPr lang="ko-KR" altLang="en-US" sz="2400" dirty="0"/>
              <a:t>차 영일동맹을 맺어 한국에 대한 종주권을 인정받았다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r>
              <a:rPr lang="en-US" altLang="ko-KR" sz="2400" dirty="0" smtClean="0"/>
              <a:t>9</a:t>
            </a:r>
            <a:r>
              <a:rPr lang="ko-KR" altLang="en-US" sz="2400" dirty="0"/>
              <a:t>월 </a:t>
            </a:r>
            <a:r>
              <a:rPr lang="en-US" altLang="ko-KR" sz="2400" dirty="0"/>
              <a:t>5</a:t>
            </a:r>
            <a:r>
              <a:rPr lang="ko-KR" altLang="en-US" sz="2400" dirty="0"/>
              <a:t>일 미국 루스벨트 대통령의 조정으로 미국 포츠머스에서 러시아와 강화조약이 체결되었는데</a:t>
            </a:r>
            <a:r>
              <a:rPr lang="en-US" altLang="ko-KR" sz="2400" dirty="0"/>
              <a:t>, </a:t>
            </a:r>
            <a:r>
              <a:rPr lang="ko-KR" altLang="en-US" sz="2400" dirty="0"/>
              <a:t>포츠머스조약은 “러시아는 일본이 한국에서 정치</a:t>
            </a:r>
            <a:r>
              <a:rPr lang="en-US" altLang="ko-KR" sz="2400" dirty="0"/>
              <a:t>, </a:t>
            </a:r>
            <a:r>
              <a:rPr lang="ko-KR" altLang="en-US" sz="2400" dirty="0"/>
              <a:t>군사</a:t>
            </a:r>
            <a:r>
              <a:rPr lang="en-US" altLang="ko-KR" sz="2400" dirty="0"/>
              <a:t>, </a:t>
            </a:r>
            <a:r>
              <a:rPr lang="ko-KR" altLang="en-US" sz="2400" dirty="0"/>
              <a:t>경제적인 </a:t>
            </a:r>
            <a:r>
              <a:rPr lang="ko-KR" altLang="en-US" sz="2400" dirty="0" err="1"/>
              <a:t>우월권이</a:t>
            </a:r>
            <a:r>
              <a:rPr lang="ko-KR" altLang="en-US" sz="2400" dirty="0"/>
              <a:t> 있음을 승인하고</a:t>
            </a:r>
            <a:r>
              <a:rPr lang="en-US" altLang="ko-KR" sz="2400" dirty="0"/>
              <a:t>, </a:t>
            </a:r>
            <a:r>
              <a:rPr lang="ko-KR" altLang="en-US" sz="2400" dirty="0"/>
              <a:t>또 한국에 대하여 지도</a:t>
            </a:r>
            <a:r>
              <a:rPr lang="en-US" altLang="ko-KR" sz="2400" dirty="0"/>
              <a:t>, </a:t>
            </a:r>
            <a:r>
              <a:rPr lang="ko-KR" altLang="en-US" sz="2400" dirty="0"/>
              <a:t>감독에 필요한 조치를 취할 수 있음을 승인한다”고 명시하였다</a:t>
            </a:r>
            <a:r>
              <a:rPr lang="en-US" altLang="ko-KR" sz="2400" dirty="0"/>
              <a:t>.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일본과 러시아 </a:t>
            </a:r>
            <a:r>
              <a:rPr lang="ko-KR" altLang="en-US" sz="2400" dirty="0"/>
              <a:t>사이의 조약이라는 형식을 띠고 있었지만</a:t>
            </a:r>
            <a:r>
              <a:rPr lang="en-US" altLang="ko-KR" sz="2400" dirty="0"/>
              <a:t>, </a:t>
            </a:r>
            <a:r>
              <a:rPr lang="ko-KR" altLang="en-US" sz="2400" dirty="0"/>
              <a:t>유럽 열강이 일본의 한국 침략을 공식적으로 승인하는 의미를 지니고 있었다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r>
              <a:rPr lang="ko-KR" altLang="en-US" sz="2400" dirty="0" smtClean="0"/>
              <a:t>포츠머스 </a:t>
            </a:r>
            <a:r>
              <a:rPr lang="ko-KR" altLang="en-US" sz="2400" dirty="0"/>
              <a:t>강화조약은 일본이 한국의 식민지화로 본격적으로 나아가는 계기가 되었다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8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문체부 훈민정음체"/>
                <a:ea typeface="문체부 훈민정음체"/>
              </a:rPr>
              <a:t>마무리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2000" indent="-592000">
              <a:buBlip>
                <a:blip r:embed="rId2"/>
              </a:buBlip>
              <a:defRPr lang="ko-KR" altLang="en-US"/>
            </a:pPr>
            <a:r>
              <a:rPr lang="ko-KR" altLang="en-US" dirty="0"/>
              <a:t>1909년 간도협약 이전 백두산 정계비에서 '</a:t>
            </a:r>
            <a:r>
              <a:rPr lang="ko-KR" altLang="en-US" dirty="0" err="1"/>
              <a:t>북위토문</a:t>
            </a:r>
            <a:r>
              <a:rPr lang="ko-KR" altLang="en-US" dirty="0"/>
              <a:t> </a:t>
            </a:r>
            <a:r>
              <a:rPr lang="ko-KR" altLang="en-US" dirty="0" err="1"/>
              <a:t>서위압록</a:t>
            </a:r>
            <a:r>
              <a:rPr lang="ko-KR" altLang="en-US" dirty="0"/>
              <a:t>' 이라는 것이 있었다.</a:t>
            </a:r>
          </a:p>
          <a:p>
            <a:pPr marL="592000" indent="-592000">
              <a:buBlip>
                <a:blip r:embed="rId2"/>
              </a:buBlip>
              <a:defRPr lang="ko-KR" altLang="en-US"/>
            </a:pPr>
            <a:r>
              <a:rPr lang="ko-KR" altLang="en-US" dirty="0"/>
              <a:t>여러 자료와 지도들을 보면 우리나라와 중국 사이 국경은 '</a:t>
            </a:r>
            <a:r>
              <a:rPr lang="ko-KR" altLang="en-US" dirty="0" err="1"/>
              <a:t>북위토문</a:t>
            </a:r>
            <a:r>
              <a:rPr lang="ko-KR" altLang="en-US" dirty="0"/>
              <a:t> </a:t>
            </a:r>
            <a:r>
              <a:rPr lang="ko-KR" altLang="en-US" dirty="0" err="1"/>
              <a:t>서위압록</a:t>
            </a:r>
            <a:r>
              <a:rPr lang="ko-KR" altLang="en-US" dirty="0"/>
              <a:t>' 이란 것이 인정이 된다.</a:t>
            </a:r>
          </a:p>
          <a:p>
            <a:pPr marL="592000" indent="-592000">
              <a:buBlip>
                <a:blip r:embed="rId2"/>
              </a:buBlip>
              <a:defRPr lang="ko-KR" altLang="en-US"/>
            </a:pPr>
            <a:r>
              <a:rPr lang="ko-KR" altLang="en-US" dirty="0" err="1"/>
              <a:t>토문강과</a:t>
            </a:r>
            <a:r>
              <a:rPr lang="ko-KR" altLang="en-US" dirty="0"/>
              <a:t> 두만강은 별개의 강이다.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7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200" dirty="0"/>
              <a:t>유럽 열강들에게 한국에 대한 종주권을 인정받은 일본은 한국에 보호국화의 조약 체결을 강요하며 침략을 본격화하였다</a:t>
            </a:r>
            <a:r>
              <a:rPr lang="en-US" altLang="ko-KR" sz="2200" dirty="0"/>
              <a:t>. </a:t>
            </a:r>
            <a:r>
              <a:rPr lang="ko-KR" altLang="en-US" sz="2200" dirty="0"/>
              <a:t>일본이 한국을 보호국으로 삼으려 한다는 설이 유포되어 한국의 조야가 경계를 하고 있는 가운데</a:t>
            </a:r>
            <a:r>
              <a:rPr lang="en-US" altLang="ko-KR" sz="2200" dirty="0"/>
              <a:t>, 1905</a:t>
            </a:r>
            <a:r>
              <a:rPr lang="ko-KR" altLang="en-US" sz="2200" dirty="0"/>
              <a:t>년 </a:t>
            </a:r>
            <a:r>
              <a:rPr lang="en-US" altLang="ko-KR" sz="2200" dirty="0"/>
              <a:t>10</a:t>
            </a:r>
            <a:r>
              <a:rPr lang="ko-KR" altLang="en-US" sz="2200" dirty="0"/>
              <a:t>월 포츠머스회담의 일본대표이며 외무대신인 고무라</a:t>
            </a:r>
            <a:r>
              <a:rPr lang="en-US" altLang="ko-KR" sz="2200" dirty="0"/>
              <a:t>, </a:t>
            </a:r>
            <a:r>
              <a:rPr lang="ko-KR" altLang="en-US" sz="2200" dirty="0"/>
              <a:t>주한일본공사 </a:t>
            </a:r>
            <a:r>
              <a:rPr lang="ko-KR" altLang="en-US" sz="2200" dirty="0" err="1"/>
              <a:t>하야시</a:t>
            </a:r>
            <a:r>
              <a:rPr lang="en-US" altLang="ko-KR" sz="2200" dirty="0"/>
              <a:t>, </a:t>
            </a:r>
            <a:r>
              <a:rPr lang="ko-KR" altLang="en-US" sz="2200" dirty="0"/>
              <a:t>총리대신 </a:t>
            </a:r>
            <a:r>
              <a:rPr lang="ko-KR" altLang="en-US" sz="2200" dirty="0" err="1"/>
              <a:t>가쓰라</a:t>
            </a:r>
            <a:r>
              <a:rPr lang="ko-KR" altLang="en-US" sz="2200" dirty="0"/>
              <a:t> 등이 보호조약을 체결할 모의를 하고</a:t>
            </a:r>
            <a:r>
              <a:rPr lang="en-US" altLang="ko-KR" sz="2200" dirty="0"/>
              <a:t>, 11</a:t>
            </a:r>
            <a:r>
              <a:rPr lang="ko-KR" altLang="en-US" sz="2200" dirty="0"/>
              <a:t>월 추밀원장 </a:t>
            </a:r>
            <a:r>
              <a:rPr lang="ko-KR" altLang="en-US" sz="2200" dirty="0" err="1"/>
              <a:t>이토를</a:t>
            </a:r>
            <a:r>
              <a:rPr lang="ko-KR" altLang="en-US" sz="2200" dirty="0"/>
              <a:t> 고종 위문 특파대사 자격으로 한국에 파견하여 </a:t>
            </a:r>
            <a:r>
              <a:rPr lang="ko-KR" altLang="en-US" sz="2200" dirty="0" err="1"/>
              <a:t>한일협약안을</a:t>
            </a:r>
            <a:r>
              <a:rPr lang="ko-KR" altLang="en-US" sz="2200" dirty="0"/>
              <a:t> 한국정부에 제출하게 하였다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pPr fontAlgn="base"/>
            <a:r>
              <a:rPr lang="ko-KR" altLang="en-US" sz="2200" dirty="0"/>
              <a:t>서울에 도착한 </a:t>
            </a:r>
            <a:r>
              <a:rPr lang="ko-KR" altLang="en-US" sz="2200" dirty="0" err="1"/>
              <a:t>이토는</a:t>
            </a:r>
            <a:r>
              <a:rPr lang="ko-KR" altLang="en-US" sz="2200" dirty="0"/>
              <a:t> 다음날 고종을 찾아가고 “짐이 동양평화를 유지하기 위하여 대사를 특파하오니 대사의 지휘를 따라 조처하소서</a:t>
            </a:r>
            <a:r>
              <a:rPr lang="en-US" altLang="ko-KR" sz="2200" dirty="0"/>
              <a:t>.”</a:t>
            </a:r>
            <a:r>
              <a:rPr lang="ko-KR" altLang="en-US" sz="2200" dirty="0"/>
              <a:t>라는 내용의 </a:t>
            </a:r>
            <a:r>
              <a:rPr lang="ko-KR" altLang="en-US" sz="2200" dirty="0" err="1"/>
              <a:t>일본왕</a:t>
            </a:r>
            <a:r>
              <a:rPr lang="ko-KR" altLang="en-US" sz="2200" dirty="0"/>
              <a:t> 친서를 봉정하며 일차 위협을 가하였다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05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200" dirty="0"/>
              <a:t>고종을 재차 찾아가서 </a:t>
            </a:r>
            <a:r>
              <a:rPr lang="ko-KR" altLang="en-US" sz="2200" dirty="0" err="1"/>
              <a:t>한일협약안을</a:t>
            </a:r>
            <a:r>
              <a:rPr lang="ko-KR" altLang="en-US" sz="2200" dirty="0"/>
              <a:t> 들이밀었는데</a:t>
            </a:r>
            <a:r>
              <a:rPr lang="en-US" altLang="ko-KR" sz="2200" dirty="0"/>
              <a:t>, </a:t>
            </a:r>
            <a:r>
              <a:rPr lang="ko-KR" altLang="en-US" sz="2200" dirty="0"/>
              <a:t>매우 중대한 사안이라서 조정의 심각한 반대에 부딪혔다</a:t>
            </a:r>
            <a:r>
              <a:rPr lang="en-US" altLang="ko-KR" sz="2200" dirty="0"/>
              <a:t>. </a:t>
            </a:r>
            <a:r>
              <a:rPr lang="ko-KR" altLang="en-US" sz="2200" dirty="0"/>
              <a:t>다음날에는 일본공사가 한국정부의 각부 대신들을 일본공사관에 불러 한일협약의 승인을 </a:t>
            </a:r>
            <a:r>
              <a:rPr lang="ko-KR" altLang="en-US" sz="2200" dirty="0" smtClean="0"/>
              <a:t>꾀하였으나 </a:t>
            </a:r>
            <a:r>
              <a:rPr lang="ko-KR" altLang="en-US" sz="2200" dirty="0"/>
              <a:t>결론을 얻지 못하자</a:t>
            </a:r>
            <a:r>
              <a:rPr lang="en-US" altLang="ko-KR" sz="2200" dirty="0"/>
              <a:t>, </a:t>
            </a:r>
            <a:r>
              <a:rPr lang="ko-KR" altLang="en-US" sz="2200" dirty="0"/>
              <a:t>궁중에 들어가 어전회의를 열게 되었다</a:t>
            </a:r>
            <a:r>
              <a:rPr lang="en-US" altLang="ko-KR" sz="2200" dirty="0"/>
              <a:t>.</a:t>
            </a:r>
            <a:endParaRPr lang="ko-KR" altLang="en-US" sz="2200" dirty="0"/>
          </a:p>
          <a:p>
            <a:r>
              <a:rPr lang="ko-KR" altLang="en-US" sz="2200" dirty="0"/>
              <a:t>고종이 참석하지 않은 가운데 </a:t>
            </a:r>
            <a:r>
              <a:rPr lang="ko-KR" altLang="en-US" sz="2200" dirty="0" smtClean="0"/>
              <a:t> </a:t>
            </a:r>
            <a:r>
              <a:rPr lang="ko-KR" altLang="en-US" sz="2200" dirty="0" err="1"/>
              <a:t>이토는</a:t>
            </a:r>
            <a:r>
              <a:rPr lang="ko-KR" altLang="en-US" sz="2200" dirty="0"/>
              <a:t> 조약체결에 찬성하는 대신들과 다시 회의를 열고 자필로 약간의 수정을 가한 뒤 위협적인 분위기 속에서 조약을 </a:t>
            </a:r>
            <a:r>
              <a:rPr lang="ko-KR" altLang="en-US" sz="2200" dirty="0" err="1"/>
              <a:t>승인받았다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박제순</a:t>
            </a:r>
            <a:r>
              <a:rPr lang="en-US" altLang="ko-KR" sz="2200" dirty="0"/>
              <a:t>·</a:t>
            </a:r>
            <a:r>
              <a:rPr lang="ko-KR" altLang="en-US" sz="2200" dirty="0"/>
              <a:t>이지용</a:t>
            </a:r>
            <a:r>
              <a:rPr lang="en-US" altLang="ko-KR" sz="2200" dirty="0"/>
              <a:t>·</a:t>
            </a:r>
            <a:r>
              <a:rPr lang="ko-KR" altLang="en-US" sz="2200" dirty="0"/>
              <a:t>이근택</a:t>
            </a:r>
            <a:r>
              <a:rPr lang="en-US" altLang="ko-KR" sz="2200" dirty="0"/>
              <a:t>·</a:t>
            </a:r>
            <a:r>
              <a:rPr lang="ko-KR" altLang="en-US" sz="2200" dirty="0"/>
              <a:t>이완용</a:t>
            </a:r>
            <a:r>
              <a:rPr lang="en-US" altLang="ko-KR" sz="2200" dirty="0"/>
              <a:t>·</a:t>
            </a:r>
            <a:r>
              <a:rPr lang="ko-KR" altLang="en-US" sz="2200" dirty="0"/>
              <a:t>권중현의 </a:t>
            </a:r>
            <a:r>
              <a:rPr lang="en-US" altLang="ko-KR" sz="2200" dirty="0"/>
              <a:t>5</a:t>
            </a:r>
            <a:r>
              <a:rPr lang="ko-KR" altLang="en-US" sz="2200" dirty="0"/>
              <a:t>명이 조약체결에 찬성한 대신들로서</a:t>
            </a:r>
            <a:r>
              <a:rPr lang="en-US" altLang="ko-KR" sz="2200" dirty="0"/>
              <a:t>, </a:t>
            </a:r>
            <a:r>
              <a:rPr lang="ko-KR" altLang="en-US" sz="2200" dirty="0"/>
              <a:t>이</a:t>
            </a:r>
            <a:r>
              <a:rPr lang="ko-KR" altLang="en-US" sz="2200" dirty="0" smtClean="0"/>
              <a:t>를 </a:t>
            </a:r>
            <a:r>
              <a:rPr lang="ko-KR" altLang="en-US" sz="2200" dirty="0"/>
              <a:t>‘을사오적’이라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5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</TotalTime>
  <Words>3865</Words>
  <Application>Microsoft Office PowerPoint</Application>
  <PresentationFormat>화면 슬라이드 쇼(4:3)</PresentationFormat>
  <Paragraphs>207</Paragraphs>
  <Slides>70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1" baseType="lpstr">
      <vt:lpstr>가을</vt:lpstr>
      <vt:lpstr>독도영토학 과제</vt:lpstr>
      <vt:lpstr>간도협약을 맺을 수 밖에 없었던  이유</vt:lpstr>
      <vt:lpstr>을사늑약의 배경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간도를 되찾아야 하는 이유</vt:lpstr>
      <vt:lpstr>PowerPoint 프레젠테이션</vt:lpstr>
      <vt:lpstr>1. 우리땅 간도는 민족, 건국의 발상지이다.</vt:lpstr>
      <vt:lpstr>PowerPoint 프레젠테이션</vt:lpstr>
      <vt:lpstr>2. 고래로 역사적, 문화적, 경제적,      지리적, 국제법적으로 대한민국의 영토이다.</vt:lpstr>
      <vt:lpstr>PowerPoint 프레젠테이션</vt:lpstr>
      <vt:lpstr>PowerPoint 프레젠테이션</vt:lpstr>
      <vt:lpstr>PowerPoint 프레젠테이션</vt:lpstr>
      <vt:lpstr>간도가 우리땅인 이유</vt:lpstr>
      <vt:lpstr> 2. 우리나라가 간도를 선점적으로 개간했다. </vt:lpstr>
      <vt:lpstr>간도협약은 정당한 협약이었는가?</vt:lpstr>
      <vt:lpstr>간도,어디에 있는 땅일까?</vt:lpstr>
      <vt:lpstr>간도협약이란?</vt:lpstr>
      <vt:lpstr>청일간의 간도협약이 국제관계면에서 갖고 있는 문제점</vt:lpstr>
      <vt:lpstr>청일간의 간도협약이 국제관계면에서 갖고 있는 문제점</vt:lpstr>
      <vt:lpstr>청일간의 간도협약이 국제관계면에서 갖고 있는 문제점</vt:lpstr>
      <vt:lpstr>간도를 찾기 위한 명분</vt:lpstr>
      <vt:lpstr>간도가 우리 땅이라는 역사적 근거</vt:lpstr>
      <vt:lpstr>간도가 우리 땅이라는 국제법상의 조건</vt:lpstr>
      <vt:lpstr>간도가 우리 땅이라는 국제법상의 조건</vt:lpstr>
      <vt:lpstr>간도의 대해서 </vt:lpstr>
      <vt:lpstr>간도</vt:lpstr>
      <vt:lpstr>간도</vt:lpstr>
      <vt:lpstr>간도</vt:lpstr>
      <vt:lpstr>간도</vt:lpstr>
      <vt:lpstr>한국의 영토 간도</vt:lpstr>
      <vt:lpstr>한국의 영토 간도</vt:lpstr>
      <vt:lpstr>한국의 영토 간도</vt:lpstr>
      <vt:lpstr>되찾자 우리땅 간도</vt:lpstr>
      <vt:lpstr>대한민국의 영토 </vt:lpstr>
      <vt:lpstr>간도협약의 문제점과 부당성</vt:lpstr>
      <vt:lpstr>간도협약은 부당한 협약</vt:lpstr>
      <vt:lpstr>간도협약은 부당한 협약</vt:lpstr>
      <vt:lpstr>간도협약은 부당한 협약</vt:lpstr>
      <vt:lpstr>간도협약의 부당성을 알려주는 백두산 정계비</vt:lpstr>
      <vt:lpstr>간도협약이 국제법상 유효한가</vt:lpstr>
      <vt:lpstr>간도는 일본도 인정한 조선의 땅</vt:lpstr>
      <vt:lpstr>간도협약의 실상</vt:lpstr>
      <vt:lpstr>간도협약은 을사조약만 보아도 무효</vt:lpstr>
      <vt:lpstr>간도협약의 부당성</vt:lpstr>
      <vt:lpstr>간도협약의 배경</vt:lpstr>
      <vt:lpstr>간도협약이란?</vt:lpstr>
      <vt:lpstr>간도협약이란?</vt:lpstr>
      <vt:lpstr>간도협약의 배경</vt:lpstr>
      <vt:lpstr>간도협약의 배경</vt:lpstr>
      <vt:lpstr>간도협약의 실질적 배경</vt:lpstr>
      <vt:lpstr>만주 철도 부설권</vt:lpstr>
      <vt:lpstr>간도협약의 배경</vt:lpstr>
      <vt:lpstr>일본이 간도협약을 맺으려고 한 이유</vt:lpstr>
      <vt:lpstr>일본이 간도협약을 맺으려고 한이유</vt:lpstr>
      <vt:lpstr>간도 누구의 것인가</vt:lpstr>
      <vt:lpstr>간도는 어디일까</vt:lpstr>
      <vt:lpstr>PowerPoint 프레젠테이션</vt:lpstr>
      <vt:lpstr>간도가 우리땅인 이유</vt:lpstr>
      <vt:lpstr>PowerPoint 프레젠테이션</vt:lpstr>
      <vt:lpstr>‘백두산 정계비 부근 수계 답사도’. </vt:lpstr>
      <vt:lpstr>혼일강리역대국도지도 </vt:lpstr>
      <vt:lpstr>PowerPoint 프레젠테이션</vt:lpstr>
      <vt:lpstr>PowerPoint 프레젠테이션</vt:lpstr>
      <vt:lpstr>마무리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간도협약을 맺을 수 밖에 없었던 이유와 부당성</dc:title>
  <dc:creator>Registered User</dc:creator>
  <cp:lastModifiedBy>Registered User</cp:lastModifiedBy>
  <cp:revision>13</cp:revision>
  <dcterms:created xsi:type="dcterms:W3CDTF">2016-03-21T10:12:52Z</dcterms:created>
  <dcterms:modified xsi:type="dcterms:W3CDTF">2016-03-29T18:31:14Z</dcterms:modified>
</cp:coreProperties>
</file>