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9" r:id="rId2"/>
    <p:sldId id="257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58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60" r:id="rId22"/>
  </p:sldIdLst>
  <p:sldSz cx="12192000" cy="6858000"/>
  <p:notesSz cx="6858000" cy="9144000"/>
  <p:embeddedFontLst>
    <p:embeddedFont>
      <p:font typeface="THE정고딕140" panose="02020603020101020101" pitchFamily="18" charset="-127"/>
      <p:regular r:id="rId23"/>
    </p:embeddedFont>
    <p:embeddedFont>
      <p:font typeface="맑은 고딕" panose="020B0503020000020004" pitchFamily="50" charset="-127"/>
      <p:regular r:id="rId24"/>
      <p:bold r:id="rId25"/>
    </p:embeddedFont>
    <p:embeddedFont>
      <p:font typeface="THE정고딕150" panose="02020603020101020101" pitchFamily="18" charset="-127"/>
      <p:regular r:id="rId26"/>
    </p:embeddedFont>
    <p:embeddedFont>
      <p:font typeface="THE정고딕160" panose="02020603020101020101" pitchFamily="18" charset="-127"/>
      <p:regular r:id="rId2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B04DA-F58D-4090-9147-A926929A6AFC}" type="datetimeFigureOut">
              <a:rPr lang="ko-KR" altLang="en-US" smtClean="0"/>
              <a:t>2015-11-29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2DF41-AEC2-44D1-9128-37F2FBF4308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59871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B04DA-F58D-4090-9147-A926929A6AFC}" type="datetimeFigureOut">
              <a:rPr lang="ko-KR" altLang="en-US" smtClean="0"/>
              <a:t>2015-11-29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2DF41-AEC2-44D1-9128-37F2FBF4308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3735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B04DA-F58D-4090-9147-A926929A6AFC}" type="datetimeFigureOut">
              <a:rPr lang="ko-KR" altLang="en-US" smtClean="0"/>
              <a:t>2015-11-29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2DF41-AEC2-44D1-9128-37F2FBF4308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4988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B04DA-F58D-4090-9147-A926929A6AFC}" type="datetimeFigureOut">
              <a:rPr lang="ko-KR" altLang="en-US" smtClean="0"/>
              <a:t>2015-11-29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2DF41-AEC2-44D1-9128-37F2FBF4308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3557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B04DA-F58D-4090-9147-A926929A6AFC}" type="datetimeFigureOut">
              <a:rPr lang="ko-KR" altLang="en-US" smtClean="0"/>
              <a:t>2015-11-29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2DF41-AEC2-44D1-9128-37F2FBF4308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15553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B04DA-F58D-4090-9147-A926929A6AFC}" type="datetimeFigureOut">
              <a:rPr lang="ko-KR" altLang="en-US" smtClean="0"/>
              <a:t>2015-11-29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2DF41-AEC2-44D1-9128-37F2FBF4308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4080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B04DA-F58D-4090-9147-A926929A6AFC}" type="datetimeFigureOut">
              <a:rPr lang="ko-KR" altLang="en-US" smtClean="0"/>
              <a:t>2015-11-29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2DF41-AEC2-44D1-9128-37F2FBF4308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4359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B04DA-F58D-4090-9147-A926929A6AFC}" type="datetimeFigureOut">
              <a:rPr lang="ko-KR" altLang="en-US" smtClean="0"/>
              <a:t>2015-11-29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2DF41-AEC2-44D1-9128-37F2FBF4308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4797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B04DA-F58D-4090-9147-A926929A6AFC}" type="datetimeFigureOut">
              <a:rPr lang="ko-KR" altLang="en-US" smtClean="0"/>
              <a:t>2015-11-29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2DF41-AEC2-44D1-9128-37F2FBF4308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3083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B04DA-F58D-4090-9147-A926929A6AFC}" type="datetimeFigureOut">
              <a:rPr lang="ko-KR" altLang="en-US" smtClean="0"/>
              <a:t>2015-11-29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2DF41-AEC2-44D1-9128-37F2FBF4308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4941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B04DA-F58D-4090-9147-A926929A6AFC}" type="datetimeFigureOut">
              <a:rPr lang="ko-KR" altLang="en-US" smtClean="0"/>
              <a:t>2015-11-29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2DF41-AEC2-44D1-9128-37F2FBF4308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1680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B04DA-F58D-4090-9147-A926929A6AFC}" type="datetimeFigureOut">
              <a:rPr lang="ko-KR" altLang="en-US" smtClean="0"/>
              <a:t>2015-11-29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2DF41-AEC2-44D1-9128-37F2FBF4308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0730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ko.wikipedia.org/wiki/%EB%94%94%ED%94%8C%EB%A0%88%EC%9D%B4%EC%85%98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ko.wikipedia.org/wiki/%EC%95%84%EB%B2%A0%EB%85%B8%EB%AF%B9%EC%8A%A4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3233464" y="3041550"/>
            <a:ext cx="5725072" cy="733622"/>
            <a:chOff x="3233464" y="3041550"/>
            <a:chExt cx="5725072" cy="733622"/>
          </a:xfrm>
        </p:grpSpPr>
        <p:sp>
          <p:nvSpPr>
            <p:cNvPr id="33" name="TextBox 32"/>
            <p:cNvSpPr txBox="1"/>
            <p:nvPr/>
          </p:nvSpPr>
          <p:spPr>
            <a:xfrm>
              <a:off x="3233464" y="3041550"/>
              <a:ext cx="5725072" cy="377796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950"/>
                </a:lnSpc>
              </a:pPr>
              <a:r>
                <a:rPr lang="ko-KR" altLang="en-US" sz="3000" spc="-150" dirty="0" smtClean="0">
                  <a:solidFill>
                    <a:schemeClr val="bg1"/>
                  </a:solidFill>
                  <a:latin typeface="THE정고딕140" panose="02020603020101020101" pitchFamily="18" charset="-127"/>
                  <a:ea typeface="THE정고딕140" panose="02020603020101020101" pitchFamily="18" charset="-127"/>
                </a:rPr>
                <a:t>현대 일본은 어떻게 발전해 갔을까</a:t>
              </a:r>
              <a:r>
                <a:rPr lang="en-US" altLang="ko-KR" sz="3000" spc="-150" dirty="0" smtClean="0">
                  <a:solidFill>
                    <a:schemeClr val="bg1"/>
                  </a:solidFill>
                  <a:latin typeface="THE정고딕140" panose="02020603020101020101" pitchFamily="18" charset="-127"/>
                  <a:ea typeface="THE정고딕140" panose="02020603020101020101" pitchFamily="18" charset="-127"/>
                </a:rPr>
                <a:t>?</a:t>
              </a:r>
              <a:endParaRPr lang="ko-KR" altLang="en-US" sz="3000" spc="-150" dirty="0">
                <a:solidFill>
                  <a:schemeClr val="bg1"/>
                </a:solidFill>
                <a:latin typeface="THE정고딕140" panose="02020603020101020101" pitchFamily="18" charset="-127"/>
                <a:ea typeface="THE정고딕140" panose="02020603020101020101" pitchFamily="18" charset="-127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233464" y="3412893"/>
              <a:ext cx="5725072" cy="362279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950"/>
                </a:lnSpc>
              </a:pPr>
              <a:r>
                <a:rPr lang="en-US" altLang="ko-KR" sz="2500" spc="-150" dirty="0">
                  <a:solidFill>
                    <a:srgbClr val="FF9900"/>
                  </a:solidFill>
                  <a:latin typeface="THE정고딕140" panose="02020603020101020101" pitchFamily="18" charset="-127"/>
                  <a:ea typeface="THE정고딕140" panose="02020603020101020101" pitchFamily="18" charset="-127"/>
                </a:rPr>
                <a:t>2</a:t>
              </a:r>
              <a:r>
                <a:rPr lang="ko-KR" altLang="en-US" sz="2500" spc="-150" dirty="0" smtClean="0">
                  <a:solidFill>
                    <a:srgbClr val="FF9900"/>
                  </a:solidFill>
                  <a:latin typeface="THE정고딕140" panose="02020603020101020101" pitchFamily="18" charset="-127"/>
                  <a:ea typeface="THE정고딕140" panose="02020603020101020101" pitchFamily="18" charset="-127"/>
                </a:rPr>
                <a:t>부</a:t>
              </a:r>
              <a:endParaRPr lang="ko-KR" altLang="en-US" sz="2500" spc="-150" dirty="0">
                <a:solidFill>
                  <a:srgbClr val="FF9900"/>
                </a:solidFill>
                <a:latin typeface="THE정고딕140" panose="02020603020101020101" pitchFamily="18" charset="-127"/>
                <a:ea typeface="THE정고딕140" panose="0202060302010102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077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0" y="-1"/>
            <a:ext cx="12192000" cy="975964"/>
            <a:chOff x="0" y="-1"/>
            <a:chExt cx="12192000" cy="975964"/>
          </a:xfrm>
        </p:grpSpPr>
        <p:sp>
          <p:nvSpPr>
            <p:cNvPr id="5" name="직사각형 4"/>
            <p:cNvSpPr/>
            <p:nvPr/>
          </p:nvSpPr>
          <p:spPr>
            <a:xfrm>
              <a:off x="0" y="-1"/>
              <a:ext cx="12192000" cy="94253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cxnSp>
          <p:nvCxnSpPr>
            <p:cNvPr id="6" name="직선 연결선 5"/>
            <p:cNvCxnSpPr/>
            <p:nvPr/>
          </p:nvCxnSpPr>
          <p:spPr>
            <a:xfrm>
              <a:off x="0" y="747880"/>
              <a:ext cx="970671" cy="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soli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970424" y="613684"/>
              <a:ext cx="829995" cy="346436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>
              <a:spAutoFit/>
            </a:bodyPr>
            <a:lstStyle/>
            <a:p>
              <a:pPr algn="ctr">
                <a:lnSpc>
                  <a:spcPts val="1950"/>
                </a:lnSpc>
                <a:defRPr lang="ko-KR" altLang="en-US"/>
              </a:pPr>
              <a:r>
                <a:rPr lang="ko-KR" altLang="en-US" sz="2600" b="0" spc="-150">
                  <a:solidFill>
                    <a:schemeClr val="bg2">
                      <a:lumMod val="25000"/>
                    </a:schemeClr>
                  </a:solidFill>
                  <a:latin typeface="THE정고딕140"/>
                  <a:ea typeface="THE정고딕140"/>
                </a:rPr>
                <a:t>문화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45903" y="223269"/>
              <a:ext cx="1589408" cy="346326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>
              <a:spAutoFit/>
            </a:bodyPr>
            <a:lstStyle/>
            <a:p>
              <a:pPr algn="ctr">
                <a:lnSpc>
                  <a:spcPts val="1950"/>
                </a:lnSpc>
                <a:defRPr lang="ko-KR" altLang="en-US"/>
              </a:pPr>
              <a:r>
                <a:rPr lang="en-US" altLang="ko-KR" b="0" spc="-150">
                  <a:solidFill>
                    <a:schemeClr val="bg2">
                      <a:lumMod val="25000"/>
                    </a:schemeClr>
                  </a:solidFill>
                  <a:latin typeface="THE정고딕140"/>
                  <a:ea typeface="THE정고딕140"/>
                </a:rPr>
                <a:t>1990</a:t>
              </a:r>
              <a:r>
                <a:rPr lang="ko-KR" altLang="en-US" b="0" spc="-150">
                  <a:solidFill>
                    <a:schemeClr val="bg2">
                      <a:lumMod val="25000"/>
                    </a:schemeClr>
                  </a:solidFill>
                  <a:latin typeface="THE정고딕140"/>
                  <a:ea typeface="THE정고딕140"/>
                </a:rPr>
                <a:t>년대</a:t>
              </a: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1772279" y="541605"/>
              <a:ext cx="45719" cy="9847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1698428" y="583732"/>
              <a:ext cx="45719" cy="5634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40629" y="1323020"/>
            <a:ext cx="3059170" cy="348813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lnSpc>
                <a:spcPts val="1950"/>
              </a:lnSpc>
              <a:defRPr lang="ko-KR" altLang="en-US"/>
            </a:pPr>
            <a:r>
              <a:rPr lang="ko-KR" altLang="en-US" sz="2600" b="0" spc="-150">
                <a:latin typeface="THE정고딕140"/>
                <a:ea typeface="THE정고딕140"/>
              </a:rPr>
              <a:t>90년대 일본대중문화</a:t>
            </a: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4050530" y="1125489"/>
            <a:ext cx="4082170" cy="4607021"/>
          </a:xfrm>
          <a:prstGeom prst="rect">
            <a:avLst/>
          </a:prstGeom>
        </p:spPr>
      </p:pic>
      <p:sp>
        <p:nvSpPr>
          <p:cNvPr id="15" name="TextBox 10"/>
          <p:cNvSpPr txBox="1"/>
          <p:nvPr/>
        </p:nvSpPr>
        <p:spPr>
          <a:xfrm>
            <a:off x="3924013" y="6141709"/>
            <a:ext cx="3665305" cy="342911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lnSpc>
                <a:spcPts val="1950"/>
              </a:lnSpc>
              <a:defRPr lang="ko-KR" altLang="en-US"/>
            </a:pPr>
            <a:r>
              <a:rPr lang="ko-KR" altLang="en-US" sz="2600" b="0" spc="-150">
                <a:latin typeface="THE정고딕140"/>
                <a:ea typeface="THE정고딕140"/>
              </a:rPr>
              <a:t>게임보이(ゲーム・ボーイ )</a:t>
            </a:r>
          </a:p>
        </p:txBody>
      </p:sp>
    </p:spTree>
    <p:extLst>
      <p:ext uri="{BB962C8B-B14F-4D97-AF65-F5344CB8AC3E}">
        <p14:creationId xmlns:p14="http://schemas.microsoft.com/office/powerpoint/2010/main" val="25507839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cfile1.uf.tistory.com/original/196FBC4B4E1270C612C9C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24" b="10435"/>
          <a:stretch/>
        </p:blipFill>
        <p:spPr bwMode="auto">
          <a:xfrm>
            <a:off x="0" y="1494689"/>
            <a:ext cx="12192000" cy="320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7280150" y="1494689"/>
            <a:ext cx="2510965" cy="32039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7350489" y="3152919"/>
            <a:ext cx="2363131" cy="733534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>
              <a:lnSpc>
                <a:spcPts val="1950"/>
              </a:lnSpc>
            </a:pPr>
            <a:r>
              <a:rPr lang="en-US" altLang="ko-KR" sz="2500" spc="-150" dirty="0" smtClean="0">
                <a:solidFill>
                  <a:schemeClr val="bg2">
                    <a:lumMod val="25000"/>
                  </a:schemeClr>
                </a:solidFill>
                <a:latin typeface="THE정고딕140" panose="02020603020101020101" pitchFamily="18" charset="-127"/>
                <a:ea typeface="THE정고딕140" panose="02020603020101020101" pitchFamily="18" charset="-127"/>
              </a:rPr>
              <a:t>2000</a:t>
            </a:r>
            <a:r>
              <a:rPr lang="ko-KR" altLang="en-US" sz="2500" spc="-150" dirty="0" smtClean="0">
                <a:solidFill>
                  <a:schemeClr val="bg2">
                    <a:lumMod val="25000"/>
                  </a:schemeClr>
                </a:solidFill>
                <a:latin typeface="THE정고딕140" panose="02020603020101020101" pitchFamily="18" charset="-127"/>
                <a:ea typeface="THE정고딕140" panose="02020603020101020101" pitchFamily="18" charset="-127"/>
              </a:rPr>
              <a:t>년대 이후</a:t>
            </a:r>
            <a:endParaRPr lang="en-US" altLang="ko-KR" sz="2500" spc="-150" dirty="0" smtClean="0">
              <a:solidFill>
                <a:schemeClr val="bg2">
                  <a:lumMod val="25000"/>
                </a:schemeClr>
              </a:solidFill>
              <a:latin typeface="THE정고딕140" panose="02020603020101020101" pitchFamily="18" charset="-127"/>
              <a:ea typeface="THE정고딕140" panose="02020603020101020101" pitchFamily="18" charset="-127"/>
            </a:endParaRPr>
          </a:p>
          <a:p>
            <a:pPr algn="ctr"/>
            <a:r>
              <a:rPr lang="ko-KR" altLang="en-US" sz="2500" spc="-150" dirty="0" smtClean="0">
                <a:solidFill>
                  <a:schemeClr val="bg2">
                    <a:lumMod val="25000"/>
                  </a:schemeClr>
                </a:solidFill>
                <a:latin typeface="THE정고딕140" panose="02020603020101020101" pitchFamily="18" charset="-127"/>
                <a:ea typeface="THE정고딕140" panose="02020603020101020101" pitchFamily="18" charset="-127"/>
              </a:rPr>
              <a:t>일본</a:t>
            </a:r>
            <a:endParaRPr lang="ko-KR" altLang="en-US" sz="2500" spc="-150" dirty="0">
              <a:solidFill>
                <a:schemeClr val="bg2">
                  <a:lumMod val="25000"/>
                </a:schemeClr>
              </a:solidFill>
              <a:latin typeface="THE정고딕140" panose="02020603020101020101" pitchFamily="18" charset="-127"/>
              <a:ea typeface="THE정고딕140" panose="02020603020101020101" pitchFamily="18" charset="-127"/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0" y="4811149"/>
            <a:ext cx="12192000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>
            <a:off x="0" y="1390356"/>
            <a:ext cx="12192000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793621" y="2593982"/>
            <a:ext cx="1462923" cy="377796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>
              <a:lnSpc>
                <a:spcPts val="1950"/>
              </a:lnSpc>
            </a:pPr>
            <a:r>
              <a:rPr lang="en-US" altLang="ko-KR" sz="3000" spc="-150" dirty="0" smtClean="0">
                <a:solidFill>
                  <a:schemeClr val="bg2">
                    <a:lumMod val="25000"/>
                  </a:schemeClr>
                </a:solidFill>
                <a:latin typeface="THE정고딕140" panose="02020603020101020101" pitchFamily="18" charset="-127"/>
                <a:ea typeface="THE정고딕140" panose="02020603020101020101" pitchFamily="18" charset="-127"/>
              </a:rPr>
              <a:t>PART 5</a:t>
            </a:r>
            <a:endParaRPr lang="ko-KR" altLang="en-US" sz="3000" spc="-150" dirty="0">
              <a:solidFill>
                <a:schemeClr val="bg2">
                  <a:lumMod val="25000"/>
                </a:schemeClr>
              </a:solidFill>
              <a:latin typeface="THE정고딕140" panose="02020603020101020101" pitchFamily="18" charset="-127"/>
              <a:ea typeface="THE정고딕140" panose="02020603020101020101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86082" y="4811149"/>
            <a:ext cx="2998319" cy="348813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r">
              <a:lnSpc>
                <a:spcPts val="1950"/>
              </a:lnSpc>
            </a:pPr>
            <a:r>
              <a:rPr lang="ko-KR" altLang="en-US" sz="1500" spc="-150" dirty="0" smtClean="0">
                <a:solidFill>
                  <a:schemeClr val="bg2">
                    <a:lumMod val="25000"/>
                  </a:schemeClr>
                </a:solidFill>
                <a:latin typeface="THE정고딕140" panose="02020603020101020101" pitchFamily="18" charset="-127"/>
                <a:ea typeface="THE정고딕140" panose="02020603020101020101" pitchFamily="18" charset="-127"/>
              </a:rPr>
              <a:t>발표자 국어국문학과 강문성</a:t>
            </a:r>
            <a:endParaRPr lang="ko-KR" altLang="en-US" sz="1500" spc="-150" dirty="0">
              <a:solidFill>
                <a:schemeClr val="bg2">
                  <a:lumMod val="25000"/>
                </a:schemeClr>
              </a:solidFill>
              <a:latin typeface="THE정고딕140" panose="02020603020101020101" pitchFamily="18" charset="-127"/>
              <a:ea typeface="THE정고딕140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6992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3"/>
          <p:cNvGrpSpPr/>
          <p:nvPr/>
        </p:nvGrpSpPr>
        <p:grpSpPr>
          <a:xfrm>
            <a:off x="0" y="-1"/>
            <a:ext cx="12192000" cy="975964"/>
            <a:chOff x="0" y="-1"/>
            <a:chExt cx="12192000" cy="975964"/>
          </a:xfrm>
        </p:grpSpPr>
        <p:sp>
          <p:nvSpPr>
            <p:cNvPr id="5" name="직사각형 4"/>
            <p:cNvSpPr/>
            <p:nvPr/>
          </p:nvSpPr>
          <p:spPr>
            <a:xfrm>
              <a:off x="0" y="-1"/>
              <a:ext cx="12192000" cy="94253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6" name="직선 연결선 5"/>
            <p:cNvCxnSpPr/>
            <p:nvPr/>
          </p:nvCxnSpPr>
          <p:spPr>
            <a:xfrm>
              <a:off x="0" y="747880"/>
              <a:ext cx="970671" cy="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soli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970424" y="613684"/>
              <a:ext cx="829995" cy="362279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950"/>
                </a:lnSpc>
              </a:pPr>
              <a:r>
                <a:rPr lang="ko-KR" altLang="en-US" sz="2600" spc="-150" dirty="0" smtClean="0">
                  <a:solidFill>
                    <a:schemeClr val="bg2">
                      <a:lumMod val="25000"/>
                    </a:schemeClr>
                  </a:solidFill>
                  <a:latin typeface="THE정고딕140" panose="02020603020101020101" pitchFamily="18" charset="-127"/>
                  <a:ea typeface="THE정고딕140" panose="02020603020101020101" pitchFamily="18" charset="-127"/>
                </a:rPr>
                <a:t>정치</a:t>
              </a:r>
              <a:endParaRPr lang="ko-KR" altLang="en-US" sz="2600" spc="-150" dirty="0">
                <a:solidFill>
                  <a:schemeClr val="bg2">
                    <a:lumMod val="25000"/>
                  </a:schemeClr>
                </a:solidFill>
                <a:latin typeface="THE정고딕140" panose="02020603020101020101" pitchFamily="18" charset="-127"/>
                <a:ea typeface="THE정고딕140" panose="02020603020101020101" pitchFamily="18" charset="-127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96517" y="223269"/>
              <a:ext cx="1589408" cy="362279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950"/>
                </a:lnSpc>
              </a:pPr>
              <a:r>
                <a:rPr lang="en-US" altLang="ko-KR" spc="-150" dirty="0" smtClean="0">
                  <a:solidFill>
                    <a:schemeClr val="bg2">
                      <a:lumMod val="25000"/>
                    </a:schemeClr>
                  </a:solidFill>
                  <a:latin typeface="THE정고딕140" panose="02020603020101020101" pitchFamily="18" charset="-127"/>
                  <a:ea typeface="THE정고딕140" panose="02020603020101020101" pitchFamily="18" charset="-127"/>
                </a:rPr>
                <a:t>2000</a:t>
              </a:r>
              <a:r>
                <a:rPr lang="ko-KR" altLang="en-US" spc="-150" dirty="0" smtClean="0">
                  <a:solidFill>
                    <a:schemeClr val="bg2">
                      <a:lumMod val="25000"/>
                    </a:schemeClr>
                  </a:solidFill>
                  <a:latin typeface="THE정고딕140" panose="02020603020101020101" pitchFamily="18" charset="-127"/>
                  <a:ea typeface="THE정고딕140" panose="02020603020101020101" pitchFamily="18" charset="-127"/>
                </a:rPr>
                <a:t>년대 이후</a:t>
              </a:r>
              <a:endParaRPr lang="ko-KR" altLang="en-US" spc="-150" dirty="0">
                <a:solidFill>
                  <a:schemeClr val="bg2">
                    <a:lumMod val="25000"/>
                  </a:schemeClr>
                </a:solidFill>
                <a:latin typeface="THE정고딕140" panose="02020603020101020101" pitchFamily="18" charset="-127"/>
                <a:ea typeface="THE정고딕140" panose="02020603020101020101" pitchFamily="18" charset="-127"/>
              </a:endParaRP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1772279" y="541605"/>
              <a:ext cx="45719" cy="9847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1698428" y="583732"/>
              <a:ext cx="45719" cy="5634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37322" y="1272209"/>
            <a:ext cx="110834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 2000</a:t>
            </a:r>
            <a:r>
              <a:rPr lang="ko-KR" altLang="en-US" dirty="0" smtClean="0"/>
              <a:t>년 모리 </a:t>
            </a:r>
            <a:r>
              <a:rPr lang="ko-KR" altLang="en-US" dirty="0" err="1" smtClean="0"/>
              <a:t>요시로</a:t>
            </a:r>
            <a:r>
              <a:rPr lang="ko-KR" altLang="en-US" dirty="0" smtClean="0"/>
              <a:t> 총리를 시작으로 지금까지 많은 총리들이 있었다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그러나 </a:t>
            </a:r>
            <a:r>
              <a:rPr lang="en-US" altLang="ko-KR" dirty="0" smtClean="0"/>
              <a:t>2000</a:t>
            </a:r>
            <a:r>
              <a:rPr lang="ko-KR" altLang="en-US" dirty="0" smtClean="0"/>
              <a:t>년대 이후 우리나라 및</a:t>
            </a:r>
            <a:endParaRPr lang="en-US" altLang="ko-KR" dirty="0" smtClean="0"/>
          </a:p>
          <a:p>
            <a:r>
              <a:rPr lang="ko-KR" altLang="en-US" dirty="0" smtClean="0"/>
              <a:t>전 세계에 영향을 미친 총리 중 가장 기억에 남는 </a:t>
            </a:r>
            <a:r>
              <a:rPr lang="ko-KR" altLang="en-US" dirty="0" err="1" smtClean="0"/>
              <a:t>고이즈미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아베</a:t>
            </a:r>
            <a:r>
              <a:rPr lang="ko-KR" altLang="en-US" dirty="0" smtClean="0"/>
              <a:t> 총리로 </a:t>
            </a:r>
            <a:r>
              <a:rPr lang="en-US" altLang="ko-KR" dirty="0" smtClean="0"/>
              <a:t>2000</a:t>
            </a:r>
            <a:r>
              <a:rPr lang="ko-KR" altLang="en-US" dirty="0" smtClean="0"/>
              <a:t>년대 이후의 일본의 정치를 </a:t>
            </a:r>
            <a:endParaRPr lang="en-US" altLang="ko-KR" dirty="0" smtClean="0"/>
          </a:p>
          <a:p>
            <a:r>
              <a:rPr lang="ko-KR" altLang="en-US" dirty="0" smtClean="0"/>
              <a:t>설명</a:t>
            </a:r>
            <a:endParaRPr lang="ko-KR" altLang="en-US" dirty="0"/>
          </a:p>
        </p:txBody>
      </p:sp>
      <p:pic>
        <p:nvPicPr>
          <p:cNvPr id="14" name="Picture 2" descr="http://imgnews.naver.com/image/022/2006/06/09/koi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0686" y="2317473"/>
            <a:ext cx="2857500" cy="3743325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1842051" y="6228522"/>
            <a:ext cx="2113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 smtClean="0"/>
              <a:t>고이즈미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준이치로</a:t>
            </a:r>
            <a:endParaRPr lang="ko-KR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097078" y="6321287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 smtClean="0"/>
              <a:t>아베</a:t>
            </a:r>
            <a:r>
              <a:rPr lang="ko-KR" altLang="en-US" dirty="0" smtClean="0"/>
              <a:t> 신조</a:t>
            </a:r>
            <a:endParaRPr lang="ko-KR" altLang="en-US" dirty="0"/>
          </a:p>
        </p:txBody>
      </p:sp>
      <p:pic>
        <p:nvPicPr>
          <p:cNvPr id="18" name="Picture 4" descr="http://ph.kyeonggi.com/news/photo/201404/757204_697186_17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4965" y="2328379"/>
            <a:ext cx="4762500" cy="38206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989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0" y="-1"/>
            <a:ext cx="12192000" cy="975964"/>
            <a:chOff x="0" y="-1"/>
            <a:chExt cx="12192000" cy="975964"/>
          </a:xfrm>
        </p:grpSpPr>
        <p:sp>
          <p:nvSpPr>
            <p:cNvPr id="5" name="직사각형 4"/>
            <p:cNvSpPr/>
            <p:nvPr/>
          </p:nvSpPr>
          <p:spPr>
            <a:xfrm>
              <a:off x="0" y="-1"/>
              <a:ext cx="12192000" cy="94253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4000" b="1" dirty="0" err="1" smtClean="0">
                  <a:solidFill>
                    <a:schemeClr val="tx1"/>
                  </a:solidFill>
                </a:rPr>
                <a:t>극장형</a:t>
              </a:r>
              <a:r>
                <a:rPr lang="ko-KR" altLang="en-US" sz="4000" b="1" dirty="0" smtClean="0">
                  <a:solidFill>
                    <a:schemeClr val="tx1"/>
                  </a:solidFill>
                </a:rPr>
                <a:t> 정치</a:t>
              </a:r>
              <a:endParaRPr lang="ko-KR" altLang="en-US" sz="4000" b="1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직선 연결선 5"/>
            <p:cNvCxnSpPr/>
            <p:nvPr/>
          </p:nvCxnSpPr>
          <p:spPr>
            <a:xfrm>
              <a:off x="0" y="747880"/>
              <a:ext cx="970671" cy="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soli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970424" y="613684"/>
              <a:ext cx="829995" cy="362279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950"/>
                </a:lnSpc>
              </a:pPr>
              <a:r>
                <a:rPr lang="ko-KR" altLang="en-US" sz="2600" spc="-150" dirty="0" smtClean="0">
                  <a:solidFill>
                    <a:schemeClr val="bg2">
                      <a:lumMod val="25000"/>
                    </a:schemeClr>
                  </a:solidFill>
                  <a:latin typeface="THE정고딕140" panose="02020603020101020101" pitchFamily="18" charset="-127"/>
                  <a:ea typeface="THE정고딕140" panose="02020603020101020101" pitchFamily="18" charset="-127"/>
                </a:rPr>
                <a:t>정치</a:t>
              </a:r>
              <a:endParaRPr lang="ko-KR" altLang="en-US" sz="2600" spc="-150" dirty="0">
                <a:solidFill>
                  <a:schemeClr val="bg2">
                    <a:lumMod val="25000"/>
                  </a:schemeClr>
                </a:solidFill>
                <a:latin typeface="THE정고딕140" panose="02020603020101020101" pitchFamily="18" charset="-127"/>
                <a:ea typeface="THE정고딕140" panose="02020603020101020101" pitchFamily="18" charset="-127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96517" y="223269"/>
              <a:ext cx="1589408" cy="362279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950"/>
                </a:lnSpc>
              </a:pPr>
              <a:r>
                <a:rPr lang="en-US" altLang="ko-KR" spc="-150" dirty="0" smtClean="0">
                  <a:solidFill>
                    <a:schemeClr val="bg2">
                      <a:lumMod val="25000"/>
                    </a:schemeClr>
                  </a:solidFill>
                  <a:latin typeface="THE정고딕140" panose="02020603020101020101" pitchFamily="18" charset="-127"/>
                  <a:ea typeface="THE정고딕140" panose="02020603020101020101" pitchFamily="18" charset="-127"/>
                </a:rPr>
                <a:t>2000</a:t>
              </a:r>
              <a:r>
                <a:rPr lang="ko-KR" altLang="en-US" spc="-150" dirty="0" smtClean="0">
                  <a:solidFill>
                    <a:schemeClr val="bg2">
                      <a:lumMod val="25000"/>
                    </a:schemeClr>
                  </a:solidFill>
                  <a:latin typeface="THE정고딕140" panose="02020603020101020101" pitchFamily="18" charset="-127"/>
                  <a:ea typeface="THE정고딕140" panose="02020603020101020101" pitchFamily="18" charset="-127"/>
                </a:rPr>
                <a:t>년대 이후</a:t>
              </a:r>
              <a:endParaRPr lang="ko-KR" altLang="en-US" spc="-150" dirty="0">
                <a:solidFill>
                  <a:schemeClr val="bg2">
                    <a:lumMod val="25000"/>
                  </a:schemeClr>
                </a:solidFill>
                <a:latin typeface="THE정고딕140" panose="02020603020101020101" pitchFamily="18" charset="-127"/>
                <a:ea typeface="THE정고딕140" panose="02020603020101020101" pitchFamily="18" charset="-127"/>
              </a:endParaRP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1772279" y="541605"/>
              <a:ext cx="45719" cy="9847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1698428" y="583732"/>
              <a:ext cx="45719" cy="5634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9218" name="Picture 2" descr="http://imgnews.naver.com/image/022/2006/06/09/koi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5555" y="2025925"/>
            <a:ext cx="2857500" cy="374332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790122" y="2372140"/>
            <a:ext cx="8182048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일본 </a:t>
            </a:r>
            <a:r>
              <a:rPr lang="ko-KR" altLang="en-US" dirty="0" err="1" smtClean="0"/>
              <a:t>고이즈미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준이치로</a:t>
            </a:r>
            <a:r>
              <a:rPr lang="ko-KR" altLang="en-US" dirty="0" smtClean="0"/>
              <a:t> 총리 특유의 정치 스타일</a:t>
            </a:r>
            <a:r>
              <a:rPr lang="en-US" altLang="ko-KR" dirty="0" smtClean="0"/>
              <a:t> 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TV</a:t>
            </a:r>
            <a:r>
              <a:rPr lang="ko-KR" altLang="en-US" dirty="0" smtClean="0"/>
              <a:t>에 출연해 간결하고 명쾌한 말로 정치쟁점을 단순화해 설명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ko-KR" altLang="en-US" dirty="0" smtClean="0"/>
              <a:t>퇴임을 앞두고 여론조사에서 </a:t>
            </a:r>
            <a:r>
              <a:rPr lang="en-US" altLang="ko-KR" dirty="0" smtClean="0"/>
              <a:t>50% </a:t>
            </a:r>
            <a:r>
              <a:rPr lang="ko-KR" altLang="en-US" dirty="0" smtClean="0"/>
              <a:t>이상의 높은 지지율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ko-KR" altLang="en-US" dirty="0" smtClean="0"/>
              <a:t>세 번째 장기 집권에 성공하고 ‘후계 정권’까지 창출해내어 경이적이라는 평가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ko-KR" altLang="en-US" dirty="0" smtClean="0"/>
              <a:t>재임 중 미일관계를 돈독</a:t>
            </a:r>
            <a:r>
              <a:rPr lang="en-US" altLang="ko-KR" dirty="0" smtClean="0"/>
              <a:t>, </a:t>
            </a:r>
            <a:r>
              <a:rPr lang="ko-KR" altLang="en-US" dirty="0" smtClean="0"/>
              <a:t>과감한 구조개혁으로 일본 경제의 부활</a:t>
            </a:r>
            <a:endParaRPr lang="en-US" altLang="ko-KR" dirty="0" smtClean="0"/>
          </a:p>
          <a:p>
            <a:r>
              <a:rPr lang="ko-KR" altLang="en-US" dirty="0" smtClean="0"/>
              <a:t> </a:t>
            </a:r>
            <a:endParaRPr lang="en-US" altLang="ko-KR" dirty="0" smtClean="0"/>
          </a:p>
          <a:p>
            <a:r>
              <a:rPr lang="ko-KR" altLang="en-US" dirty="0" smtClean="0"/>
              <a:t>반면 </a:t>
            </a:r>
            <a:r>
              <a:rPr lang="ko-KR" altLang="en-US" dirty="0" err="1" smtClean="0"/>
              <a:t>야스쿠니</a:t>
            </a:r>
            <a:r>
              <a:rPr lang="ko-KR" altLang="en-US" dirty="0" smtClean="0"/>
              <a:t> 신사 참배로 아시아 외교를 경색시키기도 했다</a:t>
            </a:r>
            <a:r>
              <a:rPr lang="en-US" altLang="ko-KR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670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0" y="-1"/>
            <a:ext cx="12192000" cy="975964"/>
            <a:chOff x="0" y="-1"/>
            <a:chExt cx="12192000" cy="975964"/>
          </a:xfrm>
        </p:grpSpPr>
        <p:sp>
          <p:nvSpPr>
            <p:cNvPr id="5" name="직사각형 4"/>
            <p:cNvSpPr/>
            <p:nvPr/>
          </p:nvSpPr>
          <p:spPr>
            <a:xfrm>
              <a:off x="0" y="-1"/>
              <a:ext cx="12192000" cy="94253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4000" b="1" dirty="0" smtClean="0">
                  <a:solidFill>
                    <a:schemeClr val="tx1"/>
                  </a:solidFill>
                </a:rPr>
                <a:t>극우 정치</a:t>
              </a:r>
              <a:endParaRPr lang="ko-KR" altLang="en-US" sz="4000" b="1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직선 연결선 5"/>
            <p:cNvCxnSpPr/>
            <p:nvPr/>
          </p:nvCxnSpPr>
          <p:spPr>
            <a:xfrm>
              <a:off x="0" y="747880"/>
              <a:ext cx="970671" cy="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soli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970424" y="613684"/>
              <a:ext cx="829995" cy="362279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950"/>
                </a:lnSpc>
              </a:pPr>
              <a:r>
                <a:rPr lang="ko-KR" altLang="en-US" sz="2600" spc="-150" dirty="0" smtClean="0">
                  <a:solidFill>
                    <a:schemeClr val="bg2">
                      <a:lumMod val="25000"/>
                    </a:schemeClr>
                  </a:solidFill>
                  <a:latin typeface="THE정고딕140" panose="02020603020101020101" pitchFamily="18" charset="-127"/>
                  <a:ea typeface="THE정고딕140" panose="02020603020101020101" pitchFamily="18" charset="-127"/>
                </a:rPr>
                <a:t>정치</a:t>
              </a:r>
              <a:endParaRPr lang="ko-KR" altLang="en-US" sz="2600" spc="-150" dirty="0">
                <a:solidFill>
                  <a:schemeClr val="bg2">
                    <a:lumMod val="25000"/>
                  </a:schemeClr>
                </a:solidFill>
                <a:latin typeface="THE정고딕140" panose="02020603020101020101" pitchFamily="18" charset="-127"/>
                <a:ea typeface="THE정고딕140" panose="02020603020101020101" pitchFamily="18" charset="-127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96517" y="223269"/>
              <a:ext cx="1589408" cy="362279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950"/>
                </a:lnSpc>
              </a:pPr>
              <a:r>
                <a:rPr lang="en-US" altLang="ko-KR" spc="-150" dirty="0" smtClean="0">
                  <a:solidFill>
                    <a:schemeClr val="bg2">
                      <a:lumMod val="25000"/>
                    </a:schemeClr>
                  </a:solidFill>
                  <a:latin typeface="THE정고딕140" panose="02020603020101020101" pitchFamily="18" charset="-127"/>
                  <a:ea typeface="THE정고딕140" panose="02020603020101020101" pitchFamily="18" charset="-127"/>
                </a:rPr>
                <a:t>2000</a:t>
              </a:r>
              <a:r>
                <a:rPr lang="ko-KR" altLang="en-US" spc="-150" dirty="0" smtClean="0">
                  <a:solidFill>
                    <a:schemeClr val="bg2">
                      <a:lumMod val="25000"/>
                    </a:schemeClr>
                  </a:solidFill>
                  <a:latin typeface="THE정고딕140" panose="02020603020101020101" pitchFamily="18" charset="-127"/>
                  <a:ea typeface="THE정고딕140" panose="02020603020101020101" pitchFamily="18" charset="-127"/>
                </a:rPr>
                <a:t>년대 이후</a:t>
              </a:r>
              <a:endParaRPr lang="ko-KR" altLang="en-US" spc="-150" dirty="0">
                <a:solidFill>
                  <a:schemeClr val="bg2">
                    <a:lumMod val="25000"/>
                  </a:schemeClr>
                </a:solidFill>
                <a:latin typeface="THE정고딕140" panose="02020603020101020101" pitchFamily="18" charset="-127"/>
                <a:ea typeface="THE정고딕140" panose="02020603020101020101" pitchFamily="18" charset="-127"/>
              </a:endParaRP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1772279" y="541605"/>
              <a:ext cx="45719" cy="9847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1698428" y="583732"/>
              <a:ext cx="45719" cy="5634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2" name="Picture 4" descr="http://ph.kyeonggi.com/news/photo/201404/757204_697186_17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785040"/>
            <a:ext cx="3422374" cy="4165186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170085" y="1843832"/>
            <a:ext cx="8053808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ko-KR" dirty="0" smtClean="0"/>
              <a:t>일본 경제의 문제였던 </a:t>
            </a:r>
            <a:r>
              <a:rPr lang="ko-KR" altLang="ko-KR" dirty="0" smtClean="0">
                <a:hlinkClick r:id="rId3" tooltip="디플레이션"/>
              </a:rPr>
              <a:t>디플레이션</a:t>
            </a:r>
            <a:r>
              <a:rPr lang="ko-KR" altLang="ko-KR" dirty="0" smtClean="0"/>
              <a:t> 해결</a:t>
            </a:r>
            <a:r>
              <a:rPr lang="en-US" altLang="ko-KR" dirty="0" smtClean="0"/>
              <a:t>(</a:t>
            </a:r>
            <a:r>
              <a:rPr lang="ko-KR" altLang="ko-KR" dirty="0" err="1" smtClean="0">
                <a:hlinkClick r:id="rId4" tooltip="아베노믹스"/>
              </a:rPr>
              <a:t>아베노믹스</a:t>
            </a:r>
            <a:r>
              <a:rPr lang="ko-KR" altLang="ko-KR" dirty="0" err="1" smtClean="0"/>
              <a:t>로</a:t>
            </a:r>
            <a:r>
              <a:rPr lang="ko-KR" altLang="ko-KR" dirty="0" smtClean="0"/>
              <a:t> 불리</a:t>
            </a:r>
            <a:r>
              <a:rPr lang="ko-KR" altLang="en-US" dirty="0" smtClean="0"/>
              <a:t>는</a:t>
            </a:r>
            <a:r>
              <a:rPr lang="ko-KR" altLang="ko-KR" dirty="0" smtClean="0"/>
              <a:t> </a:t>
            </a:r>
            <a:r>
              <a:rPr lang="ko-KR" altLang="ko-KR" dirty="0" err="1" smtClean="0"/>
              <a:t>양적완화</a:t>
            </a:r>
            <a:r>
              <a:rPr lang="ko-KR" altLang="ko-KR" dirty="0" smtClean="0"/>
              <a:t> 정책</a:t>
            </a:r>
            <a:r>
              <a:rPr lang="en-US" altLang="ko-KR" dirty="0" smtClean="0"/>
              <a:t>)</a:t>
            </a:r>
          </a:p>
          <a:p>
            <a:endParaRPr lang="en-US" altLang="ko-KR" dirty="0" smtClean="0"/>
          </a:p>
          <a:p>
            <a:r>
              <a:rPr lang="ko-KR" altLang="ko-KR" dirty="0" smtClean="0"/>
              <a:t>일본 증시에 활력</a:t>
            </a:r>
            <a:r>
              <a:rPr lang="en-US" altLang="ko-KR" dirty="0" smtClean="0"/>
              <a:t>, </a:t>
            </a:r>
            <a:r>
              <a:rPr lang="ko-KR" altLang="ko-KR" dirty="0" smtClean="0"/>
              <a:t>일본 대기업들의 수출 경쟁력 증가</a:t>
            </a:r>
            <a:endParaRPr lang="en-US" altLang="ko-KR" dirty="0" smtClean="0"/>
          </a:p>
          <a:p>
            <a:r>
              <a:rPr lang="en-US" altLang="ko-KR" dirty="0" smtClean="0"/>
              <a:t>(</a:t>
            </a:r>
            <a:r>
              <a:rPr lang="ko-KR" altLang="en-US" dirty="0" smtClean="0"/>
              <a:t>단</a:t>
            </a:r>
            <a:r>
              <a:rPr lang="en-US" altLang="ko-KR" dirty="0" smtClean="0"/>
              <a:t>, </a:t>
            </a:r>
            <a:r>
              <a:rPr lang="ko-KR" altLang="ko-KR" dirty="0" smtClean="0"/>
              <a:t>수입 원자재 가격 상승 및 재정 부채 증가 등 부작용</a:t>
            </a:r>
            <a:r>
              <a:rPr lang="en-US" altLang="ko-KR" dirty="0" smtClean="0"/>
              <a:t>)</a:t>
            </a:r>
          </a:p>
          <a:p>
            <a:endParaRPr lang="en-US" altLang="ko-KR" dirty="0" smtClean="0"/>
          </a:p>
          <a:p>
            <a:r>
              <a:rPr lang="ko-KR" altLang="ko-KR" dirty="0" smtClean="0"/>
              <a:t>엔화 가치가 떨어져 대한민국 기업들의 수출 경쟁력에도 많은 영향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ko-KR" altLang="ko-KR" dirty="0" smtClean="0"/>
              <a:t>외교적으로는 미일 동맹을 최우선시하는 등 대미 관계에 중점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ko-KR" altLang="ko-KR" dirty="0" smtClean="0"/>
              <a:t>군사적으로는 집단적 </a:t>
            </a:r>
            <a:r>
              <a:rPr lang="ko-KR" altLang="ko-KR" dirty="0" err="1" smtClean="0"/>
              <a:t>자위권을</a:t>
            </a:r>
            <a:r>
              <a:rPr lang="ko-KR" altLang="ko-KR" dirty="0" smtClean="0"/>
              <a:t> 추진</a:t>
            </a:r>
            <a:r>
              <a:rPr lang="en-US" altLang="ko-KR" dirty="0" smtClean="0"/>
              <a:t> </a:t>
            </a:r>
            <a:r>
              <a:rPr lang="ko-KR" altLang="en-US" dirty="0" smtClean="0"/>
              <a:t>후 성공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ko-KR" altLang="ko-KR" dirty="0" smtClean="0"/>
              <a:t>평화헌법을 개정하여 일본을 전쟁을 할 수 있는 '보통국가'</a:t>
            </a:r>
            <a:r>
              <a:rPr lang="ko-KR" altLang="ko-KR" dirty="0" err="1" smtClean="0"/>
              <a:t>로</a:t>
            </a:r>
            <a:r>
              <a:rPr lang="ko-KR" altLang="ko-KR" dirty="0" smtClean="0"/>
              <a:t> </a:t>
            </a:r>
            <a:r>
              <a:rPr lang="ko-KR" altLang="ko-KR" dirty="0" err="1" smtClean="0"/>
              <a:t>만</a:t>
            </a:r>
            <a:r>
              <a:rPr lang="ko-KR" altLang="en-US" dirty="0" err="1" smtClean="0"/>
              <a:t>듬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ko-KR" altLang="ko-KR" dirty="0" smtClean="0"/>
              <a:t>과거의 식민지 침략에 대해서는 우익 정치가의 행보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신사참대</a:t>
            </a:r>
            <a:r>
              <a:rPr lang="ko-KR" altLang="en-US" dirty="0" smtClean="0"/>
              <a:t> 등</a:t>
            </a:r>
            <a:r>
              <a:rPr lang="en-US" altLang="ko-KR" dirty="0" smtClean="0"/>
              <a:t>)</a:t>
            </a:r>
            <a:endParaRPr lang="ko-KR" altLang="ko-KR" dirty="0" smtClean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3352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0" y="-1"/>
            <a:ext cx="12192000" cy="975964"/>
            <a:chOff x="0" y="-1"/>
            <a:chExt cx="12192000" cy="975964"/>
          </a:xfrm>
        </p:grpSpPr>
        <p:sp>
          <p:nvSpPr>
            <p:cNvPr id="5" name="직사각형 4"/>
            <p:cNvSpPr/>
            <p:nvPr/>
          </p:nvSpPr>
          <p:spPr>
            <a:xfrm>
              <a:off x="0" y="-1"/>
              <a:ext cx="12192000" cy="94253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6" name="직선 연결선 5"/>
            <p:cNvCxnSpPr/>
            <p:nvPr/>
          </p:nvCxnSpPr>
          <p:spPr>
            <a:xfrm>
              <a:off x="0" y="747880"/>
              <a:ext cx="970671" cy="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soli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970424" y="613684"/>
              <a:ext cx="829995" cy="362279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950"/>
                </a:lnSpc>
              </a:pPr>
              <a:r>
                <a:rPr lang="ko-KR" altLang="en-US" sz="2600" spc="-150" dirty="0" smtClean="0">
                  <a:solidFill>
                    <a:schemeClr val="bg2">
                      <a:lumMod val="25000"/>
                    </a:schemeClr>
                  </a:solidFill>
                  <a:latin typeface="THE정고딕140" panose="02020603020101020101" pitchFamily="18" charset="-127"/>
                  <a:ea typeface="THE정고딕140" panose="02020603020101020101" pitchFamily="18" charset="-127"/>
                </a:rPr>
                <a:t>경제</a:t>
              </a:r>
              <a:endParaRPr lang="ko-KR" altLang="en-US" sz="2600" spc="-150" dirty="0">
                <a:solidFill>
                  <a:schemeClr val="bg2">
                    <a:lumMod val="25000"/>
                  </a:schemeClr>
                </a:solidFill>
                <a:latin typeface="THE정고딕140" panose="02020603020101020101" pitchFamily="18" charset="-127"/>
                <a:ea typeface="THE정고딕140" panose="02020603020101020101" pitchFamily="18" charset="-127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96517" y="223269"/>
              <a:ext cx="1589408" cy="362279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950"/>
                </a:lnSpc>
              </a:pPr>
              <a:r>
                <a:rPr lang="en-US" altLang="ko-KR" spc="-150" dirty="0" smtClean="0">
                  <a:solidFill>
                    <a:schemeClr val="bg2">
                      <a:lumMod val="25000"/>
                    </a:schemeClr>
                  </a:solidFill>
                  <a:latin typeface="THE정고딕140" panose="02020603020101020101" pitchFamily="18" charset="-127"/>
                  <a:ea typeface="THE정고딕140" panose="02020603020101020101" pitchFamily="18" charset="-127"/>
                </a:rPr>
                <a:t>2000</a:t>
              </a:r>
              <a:r>
                <a:rPr lang="ko-KR" altLang="en-US" spc="-150" dirty="0" smtClean="0">
                  <a:solidFill>
                    <a:schemeClr val="bg2">
                      <a:lumMod val="25000"/>
                    </a:schemeClr>
                  </a:solidFill>
                  <a:latin typeface="THE정고딕140" panose="02020603020101020101" pitchFamily="18" charset="-127"/>
                  <a:ea typeface="THE정고딕140" panose="02020603020101020101" pitchFamily="18" charset="-127"/>
                </a:rPr>
                <a:t>년대 이후</a:t>
              </a:r>
              <a:endParaRPr lang="ko-KR" altLang="en-US" spc="-150" dirty="0">
                <a:solidFill>
                  <a:schemeClr val="bg2">
                    <a:lumMod val="25000"/>
                  </a:schemeClr>
                </a:solidFill>
                <a:latin typeface="THE정고딕140" panose="02020603020101020101" pitchFamily="18" charset="-127"/>
                <a:ea typeface="THE정고딕140" panose="02020603020101020101" pitchFamily="18" charset="-127"/>
              </a:endParaRP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1772279" y="541605"/>
              <a:ext cx="45719" cy="9847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1698428" y="583732"/>
              <a:ext cx="45719" cy="5634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2" name="Picture 2" descr="http://3.bp.blogspot.com/-9wsvjOckiPU/VkmXzF18PNI/AAAAAAAAPEc/z7IA8jjatd0/s1600/EikonDownload.jpg"/>
          <p:cNvPicPr>
            <a:picLocks noChangeAspect="1" noChangeArrowheads="1"/>
          </p:cNvPicPr>
          <p:nvPr/>
        </p:nvPicPr>
        <p:blipFill>
          <a:blip r:embed="rId2" cstate="print"/>
          <a:srcRect l="1171" t="970" r="1870" b="64303"/>
          <a:stretch>
            <a:fillRect/>
          </a:stretch>
        </p:blipFill>
        <p:spPr bwMode="auto">
          <a:xfrm>
            <a:off x="450574" y="1378226"/>
            <a:ext cx="10760765" cy="48635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6194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0" y="-1"/>
            <a:ext cx="12192000" cy="975964"/>
            <a:chOff x="0" y="-1"/>
            <a:chExt cx="12192000" cy="975964"/>
          </a:xfrm>
        </p:grpSpPr>
        <p:sp>
          <p:nvSpPr>
            <p:cNvPr id="5" name="직사각형 4"/>
            <p:cNvSpPr/>
            <p:nvPr/>
          </p:nvSpPr>
          <p:spPr>
            <a:xfrm>
              <a:off x="0" y="-1"/>
              <a:ext cx="12192000" cy="94253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6" name="직선 연결선 5"/>
            <p:cNvCxnSpPr/>
            <p:nvPr/>
          </p:nvCxnSpPr>
          <p:spPr>
            <a:xfrm>
              <a:off x="0" y="747880"/>
              <a:ext cx="970671" cy="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soli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970424" y="613684"/>
              <a:ext cx="829995" cy="362279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950"/>
                </a:lnSpc>
              </a:pPr>
              <a:r>
                <a:rPr lang="ko-KR" altLang="en-US" sz="2600" spc="-150" dirty="0" smtClean="0">
                  <a:solidFill>
                    <a:schemeClr val="bg2">
                      <a:lumMod val="25000"/>
                    </a:schemeClr>
                  </a:solidFill>
                  <a:latin typeface="THE정고딕140" panose="02020603020101020101" pitchFamily="18" charset="-127"/>
                  <a:ea typeface="THE정고딕140" panose="02020603020101020101" pitchFamily="18" charset="-127"/>
                </a:rPr>
                <a:t>경제</a:t>
              </a:r>
              <a:endParaRPr lang="ko-KR" altLang="en-US" sz="2600" spc="-150" dirty="0">
                <a:solidFill>
                  <a:schemeClr val="bg2">
                    <a:lumMod val="25000"/>
                  </a:schemeClr>
                </a:solidFill>
                <a:latin typeface="THE정고딕140" panose="02020603020101020101" pitchFamily="18" charset="-127"/>
                <a:ea typeface="THE정고딕140" panose="02020603020101020101" pitchFamily="18" charset="-127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96517" y="223269"/>
              <a:ext cx="1589408" cy="362279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950"/>
                </a:lnSpc>
              </a:pPr>
              <a:r>
                <a:rPr lang="en-US" altLang="ko-KR" spc="-150" dirty="0" smtClean="0">
                  <a:solidFill>
                    <a:schemeClr val="bg2">
                      <a:lumMod val="25000"/>
                    </a:schemeClr>
                  </a:solidFill>
                  <a:latin typeface="THE정고딕140" panose="02020603020101020101" pitchFamily="18" charset="-127"/>
                  <a:ea typeface="THE정고딕140" panose="02020603020101020101" pitchFamily="18" charset="-127"/>
                </a:rPr>
                <a:t>2000</a:t>
              </a:r>
              <a:r>
                <a:rPr lang="ko-KR" altLang="en-US" spc="-150" dirty="0" smtClean="0">
                  <a:solidFill>
                    <a:schemeClr val="bg2">
                      <a:lumMod val="25000"/>
                    </a:schemeClr>
                  </a:solidFill>
                  <a:latin typeface="THE정고딕140" panose="02020603020101020101" pitchFamily="18" charset="-127"/>
                  <a:ea typeface="THE정고딕140" panose="02020603020101020101" pitchFamily="18" charset="-127"/>
                </a:rPr>
                <a:t>년대 이후</a:t>
              </a:r>
              <a:endParaRPr lang="ko-KR" altLang="en-US" spc="-150" dirty="0">
                <a:solidFill>
                  <a:schemeClr val="bg2">
                    <a:lumMod val="25000"/>
                  </a:schemeClr>
                </a:solidFill>
                <a:latin typeface="THE정고딕140" panose="02020603020101020101" pitchFamily="18" charset="-127"/>
                <a:ea typeface="THE정고딕140" panose="02020603020101020101" pitchFamily="18" charset="-127"/>
              </a:endParaRP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1772279" y="541605"/>
              <a:ext cx="45719" cy="9847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1698428" y="583732"/>
              <a:ext cx="45719" cy="5634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65044" y="1537253"/>
            <a:ext cx="1125340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일본경제의 지반 침하 현상이 나타난 이유 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en-US" altLang="ko-KR" dirty="0" smtClean="0"/>
              <a:t>1.</a:t>
            </a:r>
            <a:r>
              <a:rPr lang="ko-KR" altLang="en-US" dirty="0" smtClean="0"/>
              <a:t>신흥국의 대두를 계기로 경제의 글로벌화가 진행된 점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en-US" altLang="ko-KR" dirty="0" smtClean="0"/>
              <a:t>2.</a:t>
            </a:r>
            <a:r>
              <a:rPr lang="ko-KR" altLang="en-US" dirty="0" smtClean="0"/>
              <a:t>생산거점 및 판매시장의 국제화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en-US" altLang="ko-KR" dirty="0" smtClean="0"/>
              <a:t>3.</a:t>
            </a:r>
            <a:r>
              <a:rPr lang="ko-KR" altLang="en-US" dirty="0" smtClean="0"/>
              <a:t>주주 구성의 국제화로 인한 배당소득의 해외이전 등의 요인으로 수출기업들이 경기회복을 주도하여도 </a:t>
            </a:r>
            <a:endParaRPr lang="en-US" altLang="ko-KR" dirty="0" smtClean="0"/>
          </a:p>
          <a:p>
            <a:r>
              <a:rPr lang="en-US" altLang="ko-KR" dirty="0" smtClean="0"/>
              <a:t>   </a:t>
            </a:r>
            <a:r>
              <a:rPr lang="ko-KR" altLang="en-US" dirty="0" smtClean="0"/>
              <a:t>고용자의 임금이 상승하지 않아 내수가 활성화되지 못하는 구조가 된 점을 들 수 있음</a:t>
            </a:r>
            <a:r>
              <a:rPr lang="en-US" altLang="ko-KR" dirty="0" smtClean="0"/>
              <a:t>.</a:t>
            </a:r>
            <a:br>
              <a:rPr lang="en-US" altLang="ko-KR" dirty="0" smtClean="0"/>
            </a:br>
            <a:endParaRPr lang="en-US" altLang="ko-KR" dirty="0" smtClean="0"/>
          </a:p>
          <a:p>
            <a:r>
              <a:rPr lang="en-US" altLang="ko-KR" dirty="0" smtClean="0"/>
              <a:t>4.</a:t>
            </a:r>
            <a:r>
              <a:rPr lang="ko-KR" altLang="en-US" dirty="0" smtClean="0"/>
              <a:t>지반 침하 현상이 나타나고 있는 이유로는 다른 국가들에 비해 높은 수준으로 유지되고 있는 법인세 부담</a:t>
            </a:r>
            <a:r>
              <a:rPr lang="en-US" altLang="ko-KR" dirty="0" smtClean="0"/>
              <a:t>.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5.</a:t>
            </a:r>
            <a:r>
              <a:rPr lang="ko-KR" altLang="en-US" dirty="0" smtClean="0"/>
              <a:t>장기간에 걸친 디플레이션 기조 하에서 일본기업들은 인건비 억제를 지속하는 등 이익 확대를 우선시하는 </a:t>
            </a:r>
            <a:endParaRPr lang="en-US" altLang="ko-KR" dirty="0" smtClean="0"/>
          </a:p>
          <a:p>
            <a:r>
              <a:rPr lang="en-US" altLang="ko-KR" dirty="0" smtClean="0"/>
              <a:t>  </a:t>
            </a:r>
            <a:r>
              <a:rPr lang="ko-KR" altLang="en-US" dirty="0" smtClean="0"/>
              <a:t>경영전략을 추구하였으며</a:t>
            </a:r>
            <a:r>
              <a:rPr lang="en-US" altLang="ko-KR" dirty="0" smtClean="0"/>
              <a:t>, </a:t>
            </a:r>
            <a:r>
              <a:rPr lang="ko-KR" altLang="en-US" dirty="0" smtClean="0"/>
              <a:t>이와 같은 기업행동의 변화가 내수의 억제요인으로 작용하였음</a:t>
            </a:r>
            <a:r>
              <a:rPr lang="en-US" altLang="ko-KR" dirty="0" smtClean="0"/>
              <a:t>. 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6.</a:t>
            </a:r>
            <a:r>
              <a:rPr lang="ko-KR" altLang="en-US" dirty="0" smtClean="0"/>
              <a:t>이에 따라 기업의 이익은 증가하여도 고용자 개개인의 소득은 감소하여 내수가 침체하는 등 </a:t>
            </a:r>
            <a:endParaRPr lang="en-US" altLang="ko-KR" dirty="0" smtClean="0"/>
          </a:p>
          <a:p>
            <a:r>
              <a:rPr lang="en-US" altLang="ko-KR" dirty="0" smtClean="0"/>
              <a:t>  </a:t>
            </a:r>
            <a:r>
              <a:rPr lang="ko-KR" altLang="en-US" dirty="0" smtClean="0"/>
              <a:t>일본경제와 일본기업이 별개의 존재가 되어가고 있음</a:t>
            </a:r>
            <a:r>
              <a:rPr lang="en-US" altLang="ko-KR" dirty="0" smtClean="0"/>
              <a:t>.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9204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0" y="-1"/>
            <a:ext cx="12192000" cy="975964"/>
            <a:chOff x="0" y="-1"/>
            <a:chExt cx="12192000" cy="975964"/>
          </a:xfrm>
        </p:grpSpPr>
        <p:sp>
          <p:nvSpPr>
            <p:cNvPr id="5" name="직사각형 4"/>
            <p:cNvSpPr/>
            <p:nvPr/>
          </p:nvSpPr>
          <p:spPr>
            <a:xfrm>
              <a:off x="0" y="-1"/>
              <a:ext cx="12192000" cy="94253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4000" b="1" dirty="0" smtClean="0">
                  <a:solidFill>
                    <a:schemeClr val="tx1"/>
                  </a:solidFill>
                </a:rPr>
                <a:t>고령화 사회</a:t>
              </a:r>
              <a:endParaRPr lang="ko-KR" altLang="en-US" sz="4000" b="1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직선 연결선 5"/>
            <p:cNvCxnSpPr/>
            <p:nvPr/>
          </p:nvCxnSpPr>
          <p:spPr>
            <a:xfrm>
              <a:off x="0" y="747880"/>
              <a:ext cx="970671" cy="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soli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970424" y="613684"/>
              <a:ext cx="829995" cy="362279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950"/>
                </a:lnSpc>
              </a:pPr>
              <a:r>
                <a:rPr lang="ko-KR" altLang="en-US" sz="2600" spc="-150" dirty="0" smtClean="0">
                  <a:solidFill>
                    <a:schemeClr val="bg2">
                      <a:lumMod val="25000"/>
                    </a:schemeClr>
                  </a:solidFill>
                  <a:latin typeface="THE정고딕140" panose="02020603020101020101" pitchFamily="18" charset="-127"/>
                  <a:ea typeface="THE정고딕140" panose="02020603020101020101" pitchFamily="18" charset="-127"/>
                </a:rPr>
                <a:t>사회</a:t>
              </a:r>
              <a:endParaRPr lang="ko-KR" altLang="en-US" sz="2600" spc="-150" dirty="0">
                <a:solidFill>
                  <a:schemeClr val="bg2">
                    <a:lumMod val="25000"/>
                  </a:schemeClr>
                </a:solidFill>
                <a:latin typeface="THE정고딕140" panose="02020603020101020101" pitchFamily="18" charset="-127"/>
                <a:ea typeface="THE정고딕140" panose="02020603020101020101" pitchFamily="18" charset="-127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96517" y="223269"/>
              <a:ext cx="1589408" cy="362279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950"/>
                </a:lnSpc>
              </a:pPr>
              <a:r>
                <a:rPr lang="en-US" altLang="ko-KR" spc="-150" dirty="0" smtClean="0">
                  <a:solidFill>
                    <a:schemeClr val="bg2">
                      <a:lumMod val="25000"/>
                    </a:schemeClr>
                  </a:solidFill>
                  <a:latin typeface="THE정고딕140" panose="02020603020101020101" pitchFamily="18" charset="-127"/>
                  <a:ea typeface="THE정고딕140" panose="02020603020101020101" pitchFamily="18" charset="-127"/>
                </a:rPr>
                <a:t>2000</a:t>
              </a:r>
              <a:r>
                <a:rPr lang="ko-KR" altLang="en-US" spc="-150" dirty="0" smtClean="0">
                  <a:solidFill>
                    <a:schemeClr val="bg2">
                      <a:lumMod val="25000"/>
                    </a:schemeClr>
                  </a:solidFill>
                  <a:latin typeface="THE정고딕140" panose="02020603020101020101" pitchFamily="18" charset="-127"/>
                  <a:ea typeface="THE정고딕140" panose="02020603020101020101" pitchFamily="18" charset="-127"/>
                </a:rPr>
                <a:t>년대 이후</a:t>
              </a:r>
              <a:endParaRPr lang="ko-KR" altLang="en-US" spc="-150" dirty="0">
                <a:solidFill>
                  <a:schemeClr val="bg2">
                    <a:lumMod val="25000"/>
                  </a:schemeClr>
                </a:solidFill>
                <a:latin typeface="THE정고딕140" panose="02020603020101020101" pitchFamily="18" charset="-127"/>
                <a:ea typeface="THE정고딕140" panose="02020603020101020101" pitchFamily="18" charset="-127"/>
              </a:endParaRP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1772279" y="541605"/>
              <a:ext cx="45719" cy="9847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1698428" y="583732"/>
              <a:ext cx="45719" cy="5634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5122" name="Picture 2" descr="http://img.etoday.co.kr/pto_db/2012/11/20121114104342_238122_400_6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4174" y="1265583"/>
            <a:ext cx="6440557" cy="50954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173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0" y="-1"/>
            <a:ext cx="12192000" cy="975964"/>
            <a:chOff x="0" y="-1"/>
            <a:chExt cx="12192000" cy="975964"/>
          </a:xfrm>
        </p:grpSpPr>
        <p:sp>
          <p:nvSpPr>
            <p:cNvPr id="5" name="직사각형 4"/>
            <p:cNvSpPr/>
            <p:nvPr/>
          </p:nvSpPr>
          <p:spPr>
            <a:xfrm>
              <a:off x="0" y="-1"/>
              <a:ext cx="12192000" cy="94253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6" name="직선 연결선 5"/>
            <p:cNvCxnSpPr/>
            <p:nvPr/>
          </p:nvCxnSpPr>
          <p:spPr>
            <a:xfrm>
              <a:off x="0" y="747880"/>
              <a:ext cx="970671" cy="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soli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970424" y="613684"/>
              <a:ext cx="829995" cy="362279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950"/>
                </a:lnSpc>
              </a:pPr>
              <a:r>
                <a:rPr lang="ko-KR" altLang="en-US" sz="2600" spc="-150" dirty="0" smtClean="0">
                  <a:solidFill>
                    <a:schemeClr val="bg2">
                      <a:lumMod val="25000"/>
                    </a:schemeClr>
                  </a:solidFill>
                  <a:latin typeface="THE정고딕140" panose="02020603020101020101" pitchFamily="18" charset="-127"/>
                  <a:ea typeface="THE정고딕140" panose="02020603020101020101" pitchFamily="18" charset="-127"/>
                </a:rPr>
                <a:t>사회</a:t>
              </a:r>
              <a:endParaRPr lang="ko-KR" altLang="en-US" sz="2600" spc="-150" dirty="0">
                <a:solidFill>
                  <a:schemeClr val="bg2">
                    <a:lumMod val="25000"/>
                  </a:schemeClr>
                </a:solidFill>
                <a:latin typeface="THE정고딕140" panose="02020603020101020101" pitchFamily="18" charset="-127"/>
                <a:ea typeface="THE정고딕140" panose="02020603020101020101" pitchFamily="18" charset="-127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96517" y="223269"/>
              <a:ext cx="1589408" cy="362279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950"/>
                </a:lnSpc>
              </a:pPr>
              <a:r>
                <a:rPr lang="en-US" altLang="ko-KR" spc="-150" dirty="0" smtClean="0">
                  <a:solidFill>
                    <a:schemeClr val="bg2">
                      <a:lumMod val="25000"/>
                    </a:schemeClr>
                  </a:solidFill>
                  <a:latin typeface="THE정고딕140" panose="02020603020101020101" pitchFamily="18" charset="-127"/>
                  <a:ea typeface="THE정고딕140" panose="02020603020101020101" pitchFamily="18" charset="-127"/>
                </a:rPr>
                <a:t>2000</a:t>
              </a:r>
              <a:r>
                <a:rPr lang="ko-KR" altLang="en-US" spc="-150" dirty="0" smtClean="0">
                  <a:solidFill>
                    <a:schemeClr val="bg2">
                      <a:lumMod val="25000"/>
                    </a:schemeClr>
                  </a:solidFill>
                  <a:latin typeface="THE정고딕140" panose="02020603020101020101" pitchFamily="18" charset="-127"/>
                  <a:ea typeface="THE정고딕140" panose="02020603020101020101" pitchFamily="18" charset="-127"/>
                </a:rPr>
                <a:t>년대 이후</a:t>
              </a:r>
              <a:endParaRPr lang="ko-KR" altLang="en-US" spc="-150" dirty="0">
                <a:solidFill>
                  <a:schemeClr val="bg2">
                    <a:lumMod val="25000"/>
                  </a:schemeClr>
                </a:solidFill>
                <a:latin typeface="THE정고딕140" panose="02020603020101020101" pitchFamily="18" charset="-127"/>
                <a:ea typeface="THE정고딕140" panose="02020603020101020101" pitchFamily="18" charset="-127"/>
              </a:endParaRP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1772279" y="541605"/>
              <a:ext cx="45719" cy="9847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1698428" y="583732"/>
              <a:ext cx="45719" cy="5634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34667" y="1164806"/>
            <a:ext cx="990687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일본이 세계 최초로 </a:t>
            </a:r>
            <a:r>
              <a:rPr lang="ko-KR" altLang="en-US" dirty="0" err="1" smtClean="0"/>
              <a:t>초고령화</a:t>
            </a:r>
            <a:r>
              <a:rPr lang="en-US" altLang="ko-KR" dirty="0" smtClean="0"/>
              <a:t>.</a:t>
            </a:r>
            <a:r>
              <a:rPr lang="ko-KR" altLang="en-US" dirty="0" smtClean="0"/>
              <a:t> 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ko-KR" altLang="en-US" dirty="0" smtClean="0"/>
              <a:t>기업들의 성장동력까지 시들어 감</a:t>
            </a:r>
            <a:r>
              <a:rPr lang="en-US" altLang="ko-KR" dirty="0" smtClean="0"/>
              <a:t>.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2011</a:t>
            </a:r>
            <a:r>
              <a:rPr lang="ko-KR" altLang="en-US" dirty="0" smtClean="0"/>
              <a:t>년 기준 일본의 만 </a:t>
            </a:r>
            <a:r>
              <a:rPr lang="en-US" altLang="ko-KR" dirty="0" smtClean="0"/>
              <a:t>65</a:t>
            </a:r>
            <a:r>
              <a:rPr lang="ko-KR" altLang="en-US" dirty="0" smtClean="0"/>
              <a:t>세 이상 노인 인구는 </a:t>
            </a:r>
            <a:r>
              <a:rPr lang="en-US" altLang="ko-KR" dirty="0" smtClean="0"/>
              <a:t>2975</a:t>
            </a:r>
            <a:r>
              <a:rPr lang="ko-KR" altLang="en-US" dirty="0" smtClean="0"/>
              <a:t>만 명</a:t>
            </a:r>
            <a:r>
              <a:rPr lang="en-US" altLang="ko-KR" dirty="0" smtClean="0"/>
              <a:t>.</a:t>
            </a:r>
            <a:r>
              <a:rPr lang="ko-KR" altLang="en-US" dirty="0" smtClean="0"/>
              <a:t> 전체 인구의 </a:t>
            </a:r>
            <a:r>
              <a:rPr lang="en-US" altLang="ko-KR" dirty="0" smtClean="0"/>
              <a:t>23.3%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2012</a:t>
            </a:r>
            <a:r>
              <a:rPr lang="ko-KR" altLang="en-US" dirty="0" smtClean="0"/>
              <a:t>년 일본의 노인 인구는 </a:t>
            </a:r>
            <a:r>
              <a:rPr lang="ko-KR" altLang="en-US" dirty="0" err="1" smtClean="0"/>
              <a:t>단카이</a:t>
            </a:r>
            <a:r>
              <a:rPr lang="ko-KR" altLang="en-US" dirty="0" smtClean="0"/>
              <a:t> 세대가 </a:t>
            </a:r>
            <a:r>
              <a:rPr lang="en-US" altLang="ko-KR" dirty="0" smtClean="0"/>
              <a:t>65</a:t>
            </a:r>
            <a:r>
              <a:rPr lang="ko-KR" altLang="en-US" dirty="0" smtClean="0"/>
              <a:t>세 이상이 </a:t>
            </a:r>
            <a:r>
              <a:rPr lang="en-US" altLang="ko-KR" dirty="0" smtClean="0"/>
              <a:t>2015</a:t>
            </a:r>
            <a:r>
              <a:rPr lang="ko-KR" altLang="en-US" dirty="0" smtClean="0"/>
              <a:t>년에 </a:t>
            </a:r>
            <a:r>
              <a:rPr lang="en-US" altLang="ko-KR" dirty="0" smtClean="0"/>
              <a:t>3395</a:t>
            </a:r>
            <a:r>
              <a:rPr lang="ko-KR" altLang="en-US" dirty="0" smtClean="0"/>
              <a:t>만 명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고령화율은</a:t>
            </a:r>
            <a:r>
              <a:rPr lang="ko-KR" altLang="en-US" dirty="0" smtClean="0"/>
              <a:t>              </a:t>
            </a:r>
            <a:r>
              <a:rPr lang="en-US" altLang="ko-KR" dirty="0" smtClean="0"/>
              <a:t>26.8%</a:t>
            </a:r>
            <a:r>
              <a:rPr lang="ko-KR" altLang="en-US" dirty="0" smtClean="0"/>
              <a:t>에 이를 전망이다</a:t>
            </a:r>
            <a:r>
              <a:rPr lang="en-US" altLang="ko-KR" dirty="0" smtClean="0"/>
              <a:t>.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2025</a:t>
            </a:r>
            <a:r>
              <a:rPr lang="ko-KR" altLang="en-US" dirty="0" smtClean="0"/>
              <a:t>년에는 </a:t>
            </a:r>
            <a:r>
              <a:rPr lang="en-US" altLang="ko-KR" dirty="0" smtClean="0"/>
              <a:t>30.3%, 2060</a:t>
            </a:r>
            <a:r>
              <a:rPr lang="ko-KR" altLang="en-US" dirty="0" smtClean="0"/>
              <a:t>년에는 </a:t>
            </a:r>
            <a:r>
              <a:rPr lang="en-US" altLang="ko-KR" dirty="0" smtClean="0"/>
              <a:t>39.9%</a:t>
            </a:r>
            <a:r>
              <a:rPr lang="ko-KR" altLang="en-US" dirty="0" smtClean="0"/>
              <a:t>로 점점 증가할 것으로 예상</a:t>
            </a:r>
            <a:r>
              <a:rPr lang="en-US" altLang="ko-KR" dirty="0" smtClean="0"/>
              <a:t>.</a:t>
            </a:r>
          </a:p>
          <a:p>
            <a:endParaRPr lang="en-US" altLang="ko-KR" dirty="0" smtClean="0"/>
          </a:p>
          <a:p>
            <a:r>
              <a:rPr lang="ko-KR" altLang="en-US" dirty="0" smtClean="0"/>
              <a:t>고령층의 증가는 일본이 디플레이션의 악순환에 빠진 주 원인으로 지목</a:t>
            </a:r>
            <a:r>
              <a:rPr lang="en-US" altLang="ko-KR" dirty="0" smtClean="0"/>
              <a:t>.</a:t>
            </a:r>
          </a:p>
          <a:p>
            <a:endParaRPr lang="en-US" altLang="ko-KR" dirty="0" smtClean="0"/>
          </a:p>
          <a:p>
            <a:r>
              <a:rPr lang="ko-KR" altLang="en-US" dirty="0" smtClean="0"/>
              <a:t>은퇴 이후 연금과 저축으로 생활하는 고령층은 디플레이션이 생활하기에 편하다</a:t>
            </a:r>
            <a:r>
              <a:rPr lang="en-US" altLang="ko-KR" dirty="0" smtClean="0"/>
              <a:t>.</a:t>
            </a:r>
          </a:p>
          <a:p>
            <a:endParaRPr lang="en-US" altLang="ko-KR" dirty="0" smtClean="0"/>
          </a:p>
          <a:p>
            <a:r>
              <a:rPr lang="ko-KR" altLang="en-US" dirty="0" smtClean="0"/>
              <a:t>물가가 하락하고 엔화 가치가 높아질수록 생활 형편이 나아지기 때문이다</a:t>
            </a:r>
            <a:r>
              <a:rPr lang="en-US" altLang="ko-KR" dirty="0" smtClean="0"/>
              <a:t>.</a:t>
            </a:r>
          </a:p>
          <a:p>
            <a:endParaRPr lang="en-US" altLang="ko-KR" dirty="0" smtClean="0"/>
          </a:p>
          <a:p>
            <a:r>
              <a:rPr lang="ko-KR" altLang="en-US" dirty="0" smtClean="0"/>
              <a:t>반면 경제활동을 하는 젊은 연령층에게는 인플레이션이 유리하다</a:t>
            </a:r>
            <a:r>
              <a:rPr lang="en-US" altLang="ko-KR" dirty="0" smtClean="0"/>
              <a:t>.</a:t>
            </a:r>
          </a:p>
          <a:p>
            <a:endParaRPr lang="en-US" altLang="ko-KR" dirty="0" smtClean="0"/>
          </a:p>
          <a:p>
            <a:r>
              <a:rPr lang="ko-KR" altLang="en-US" dirty="0" smtClean="0"/>
              <a:t>사회의 각종 자원이 고령층으로 집중되면서 경제 활력을 떨어뜨리는 요인이 되고 있는 것이다</a:t>
            </a:r>
            <a:r>
              <a:rPr lang="en-US" altLang="ko-KR" dirty="0" smtClean="0"/>
              <a:t>.</a:t>
            </a:r>
          </a:p>
          <a:p>
            <a:endParaRPr lang="ko-KR" altLang="en-US" dirty="0" smtClean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4471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0" y="-1"/>
            <a:ext cx="12192000" cy="975964"/>
            <a:chOff x="0" y="-1"/>
            <a:chExt cx="12192000" cy="975964"/>
          </a:xfrm>
        </p:grpSpPr>
        <p:sp>
          <p:nvSpPr>
            <p:cNvPr id="5" name="직사각형 4"/>
            <p:cNvSpPr/>
            <p:nvPr/>
          </p:nvSpPr>
          <p:spPr>
            <a:xfrm>
              <a:off x="0" y="-1"/>
              <a:ext cx="12192000" cy="94253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6" name="직선 연결선 5"/>
            <p:cNvCxnSpPr/>
            <p:nvPr/>
          </p:nvCxnSpPr>
          <p:spPr>
            <a:xfrm>
              <a:off x="0" y="747880"/>
              <a:ext cx="970671" cy="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soli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970424" y="613684"/>
              <a:ext cx="829995" cy="362279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950"/>
                </a:lnSpc>
              </a:pPr>
              <a:r>
                <a:rPr lang="ko-KR" altLang="en-US" sz="2600" spc="-150" dirty="0" smtClean="0">
                  <a:solidFill>
                    <a:schemeClr val="bg2">
                      <a:lumMod val="25000"/>
                    </a:schemeClr>
                  </a:solidFill>
                  <a:latin typeface="THE정고딕140" panose="02020603020101020101" pitchFamily="18" charset="-127"/>
                  <a:ea typeface="THE정고딕140" panose="02020603020101020101" pitchFamily="18" charset="-127"/>
                </a:rPr>
                <a:t>문화</a:t>
              </a:r>
              <a:endParaRPr lang="ko-KR" altLang="en-US" sz="2600" spc="-150" dirty="0">
                <a:solidFill>
                  <a:schemeClr val="bg2">
                    <a:lumMod val="25000"/>
                  </a:schemeClr>
                </a:solidFill>
                <a:latin typeface="THE정고딕140" panose="02020603020101020101" pitchFamily="18" charset="-127"/>
                <a:ea typeface="THE정고딕140" panose="02020603020101020101" pitchFamily="18" charset="-127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96517" y="223269"/>
              <a:ext cx="1589408" cy="362279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950"/>
                </a:lnSpc>
              </a:pPr>
              <a:r>
                <a:rPr lang="en-US" altLang="ko-KR" spc="-150" dirty="0" smtClean="0">
                  <a:solidFill>
                    <a:schemeClr val="bg2">
                      <a:lumMod val="25000"/>
                    </a:schemeClr>
                  </a:solidFill>
                  <a:latin typeface="THE정고딕140" panose="02020603020101020101" pitchFamily="18" charset="-127"/>
                  <a:ea typeface="THE정고딕140" panose="02020603020101020101" pitchFamily="18" charset="-127"/>
                </a:rPr>
                <a:t>2000</a:t>
              </a:r>
              <a:r>
                <a:rPr lang="ko-KR" altLang="en-US" spc="-150" dirty="0" smtClean="0">
                  <a:solidFill>
                    <a:schemeClr val="bg2">
                      <a:lumMod val="25000"/>
                    </a:schemeClr>
                  </a:solidFill>
                  <a:latin typeface="THE정고딕140" panose="02020603020101020101" pitchFamily="18" charset="-127"/>
                  <a:ea typeface="THE정고딕140" panose="02020603020101020101" pitchFamily="18" charset="-127"/>
                </a:rPr>
                <a:t>년대 이후</a:t>
              </a:r>
              <a:endParaRPr lang="ko-KR" altLang="en-US" spc="-150" dirty="0">
                <a:solidFill>
                  <a:schemeClr val="bg2">
                    <a:lumMod val="25000"/>
                  </a:schemeClr>
                </a:solidFill>
                <a:latin typeface="THE정고딕140" panose="02020603020101020101" pitchFamily="18" charset="-127"/>
                <a:ea typeface="THE정고딕140" panose="02020603020101020101" pitchFamily="18" charset="-127"/>
              </a:endParaRP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1772279" y="541605"/>
              <a:ext cx="45719" cy="9847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1698428" y="583732"/>
              <a:ext cx="45719" cy="5634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30087" y="2915479"/>
            <a:ext cx="1090234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• </a:t>
            </a:r>
            <a:r>
              <a:rPr lang="ko-KR" altLang="en-US" dirty="0" smtClean="0"/>
              <a:t>영화</a:t>
            </a:r>
            <a:r>
              <a:rPr lang="en-US" altLang="ko-KR" dirty="0" smtClean="0"/>
              <a:t>: 18</a:t>
            </a:r>
            <a:r>
              <a:rPr lang="ko-KR" altLang="en-US" dirty="0" err="1" smtClean="0"/>
              <a:t>세미만</a:t>
            </a:r>
            <a:r>
              <a:rPr lang="ko-KR" altLang="en-US" dirty="0" smtClean="0"/>
              <a:t> 관람불가 영화를 제외한 모든 일본영화의 국내 상영이 가능</a:t>
            </a:r>
            <a:r>
              <a:rPr lang="en-US" altLang="ko-KR" dirty="0" smtClean="0"/>
              <a:t>. </a:t>
            </a:r>
          </a:p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• </a:t>
            </a:r>
            <a:r>
              <a:rPr lang="ko-KR" altLang="en-US" dirty="0" smtClean="0"/>
              <a:t>애니메이션</a:t>
            </a:r>
            <a:r>
              <a:rPr lang="en-US" altLang="ko-KR" dirty="0" smtClean="0"/>
              <a:t>: </a:t>
            </a:r>
            <a:r>
              <a:rPr lang="ko-KR" altLang="en-US" dirty="0" smtClean="0"/>
              <a:t>국제영화제 수상작의 경우에는 극장용 애니메이션도 개봉이 가능</a:t>
            </a:r>
            <a:r>
              <a:rPr lang="en-US" altLang="ko-KR" dirty="0" smtClean="0"/>
              <a:t>. </a:t>
            </a:r>
          </a:p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• </a:t>
            </a:r>
            <a:r>
              <a:rPr lang="ko-KR" altLang="en-US" dirty="0" smtClean="0"/>
              <a:t>비디오</a:t>
            </a:r>
            <a:r>
              <a:rPr lang="en-US" altLang="ko-KR" dirty="0" smtClean="0"/>
              <a:t>: </a:t>
            </a:r>
            <a:r>
              <a:rPr lang="ko-KR" altLang="en-US" dirty="0" smtClean="0"/>
              <a:t>비디오는 개방대상 일본영화와 애니메이션 중 국내상영 분에 한해 허용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• </a:t>
            </a:r>
            <a:r>
              <a:rPr lang="ko-KR" altLang="en-US" dirty="0" smtClean="0"/>
              <a:t>공연</a:t>
            </a:r>
            <a:r>
              <a:rPr lang="en-US" altLang="ko-KR" dirty="0" smtClean="0"/>
              <a:t>: </a:t>
            </a:r>
            <a:r>
              <a:rPr lang="ko-KR" altLang="en-US" dirty="0" smtClean="0"/>
              <a:t>실내</a:t>
            </a:r>
            <a:r>
              <a:rPr lang="en-US" altLang="ko-KR" dirty="0" smtClean="0"/>
              <a:t> </a:t>
            </a:r>
            <a:r>
              <a:rPr lang="ko-KR" altLang="en-US" dirty="0" smtClean="0"/>
              <a:t>외 모든 공연이 개방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• </a:t>
            </a:r>
            <a:r>
              <a:rPr lang="ko-KR" altLang="en-US" dirty="0" smtClean="0"/>
              <a:t>음반</a:t>
            </a:r>
            <a:r>
              <a:rPr lang="en-US" altLang="ko-KR" dirty="0" smtClean="0"/>
              <a:t>: </a:t>
            </a:r>
            <a:r>
              <a:rPr lang="ko-KR" altLang="en-US" dirty="0" smtClean="0"/>
              <a:t>일본어 가장 제외 나머지 음반 개방</a:t>
            </a:r>
            <a:r>
              <a:rPr lang="en-US" altLang="ko-KR" dirty="0" smtClean="0"/>
              <a:t>. </a:t>
            </a:r>
          </a:p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• </a:t>
            </a:r>
            <a:r>
              <a:rPr lang="ko-KR" altLang="en-US" dirty="0" smtClean="0"/>
              <a:t>게임</a:t>
            </a:r>
            <a:r>
              <a:rPr lang="en-US" altLang="ko-KR" dirty="0" smtClean="0"/>
              <a:t>: </a:t>
            </a:r>
            <a:r>
              <a:rPr lang="ko-KR" altLang="en-US" dirty="0" smtClean="0"/>
              <a:t>가정용 게임기용 비디오 게임을 제외한 나머지 게임</a:t>
            </a:r>
            <a:r>
              <a:rPr lang="en-US" altLang="ko-KR" dirty="0" smtClean="0"/>
              <a:t>(PC </a:t>
            </a:r>
            <a:r>
              <a:rPr lang="ko-KR" altLang="en-US" dirty="0" smtClean="0"/>
              <a:t>게임</a:t>
            </a:r>
            <a:r>
              <a:rPr lang="en-US" altLang="ko-KR" dirty="0" smtClean="0"/>
              <a:t>, </a:t>
            </a:r>
            <a:r>
              <a:rPr lang="ko-KR" altLang="en-US" dirty="0" smtClean="0"/>
              <a:t>온라인 게임</a:t>
            </a:r>
            <a:r>
              <a:rPr lang="en-US" altLang="ko-KR" dirty="0" smtClean="0"/>
              <a:t>, </a:t>
            </a:r>
            <a:r>
              <a:rPr lang="ko-KR" altLang="en-US" dirty="0" smtClean="0"/>
              <a:t>업소용 게임 등</a:t>
            </a:r>
            <a:r>
              <a:rPr lang="en-US" altLang="ko-KR" dirty="0" smtClean="0"/>
              <a:t>) </a:t>
            </a:r>
            <a:r>
              <a:rPr lang="ko-KR" altLang="en-US" dirty="0" smtClean="0"/>
              <a:t>개방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• </a:t>
            </a:r>
            <a:r>
              <a:rPr lang="ko-KR" altLang="en-US" dirty="0" smtClean="0"/>
              <a:t>방송</a:t>
            </a:r>
            <a:r>
              <a:rPr lang="en-US" altLang="ko-KR" dirty="0" smtClean="0"/>
              <a:t>: </a:t>
            </a:r>
            <a:r>
              <a:rPr lang="ko-KR" altLang="en-US" dirty="0" smtClean="0"/>
              <a:t>매체 </a:t>
            </a:r>
            <a:r>
              <a:rPr lang="ko-KR" altLang="en-US" dirty="0" err="1" smtClean="0"/>
              <a:t>구분없이</a:t>
            </a:r>
            <a:r>
              <a:rPr lang="ko-KR" altLang="en-US" dirty="0" smtClean="0"/>
              <a:t> 스포츠</a:t>
            </a:r>
            <a:r>
              <a:rPr lang="en-US" altLang="ko-KR" dirty="0" smtClean="0"/>
              <a:t>, </a:t>
            </a:r>
            <a:r>
              <a:rPr lang="ko-KR" altLang="en-US" dirty="0" smtClean="0"/>
              <a:t>다큐멘터리</a:t>
            </a:r>
            <a:r>
              <a:rPr lang="en-US" altLang="ko-KR" dirty="0" smtClean="0"/>
              <a:t>, </a:t>
            </a:r>
            <a:r>
              <a:rPr lang="ko-KR" altLang="en-US" dirty="0" smtClean="0"/>
              <a:t>보도 프로그램 개방</a:t>
            </a:r>
            <a:r>
              <a:rPr lang="en-US" altLang="ko-KR" dirty="0" smtClean="0"/>
              <a:t>.</a:t>
            </a:r>
          </a:p>
        </p:txBody>
      </p:sp>
      <p:pic>
        <p:nvPicPr>
          <p:cNvPr id="3074" name="Picture 2" descr="http://postfiles6.naver.net/20151126_197/eegg1513_14485494090821CwMC_JPEG/movie_image.jpg?type=w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7660" y="1137763"/>
            <a:ext cx="1805539" cy="1620346"/>
          </a:xfrm>
          <a:prstGeom prst="rect">
            <a:avLst/>
          </a:prstGeom>
          <a:noFill/>
        </p:spPr>
      </p:pic>
      <p:pic>
        <p:nvPicPr>
          <p:cNvPr id="3076" name="Picture 4" descr="POS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5574" y="1152938"/>
            <a:ext cx="1917730" cy="1616765"/>
          </a:xfrm>
          <a:prstGeom prst="rect">
            <a:avLst/>
          </a:prstGeom>
          <a:noFill/>
        </p:spPr>
      </p:pic>
      <p:pic>
        <p:nvPicPr>
          <p:cNvPr id="3078" name="Picture 6" descr="http://imgnews.naver.com/image/117/2006/09/11/200609111158081130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8045" y="1116576"/>
            <a:ext cx="2773016" cy="1639875"/>
          </a:xfrm>
          <a:prstGeom prst="rect">
            <a:avLst/>
          </a:prstGeom>
          <a:noFill/>
        </p:spPr>
      </p:pic>
      <p:pic>
        <p:nvPicPr>
          <p:cNvPr id="3080" name="Picture 8" descr="http://cafeptthumb1.phinf.naver.net/20100831_213/karaeoqkr_1283184242677XDKr6_jpg/20100830231644986_karaeoqkr.jpg?type=w7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01878" y="1073426"/>
            <a:ext cx="3162300" cy="16300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820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7280150" y="1494689"/>
            <a:ext cx="2510965" cy="32039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7350489" y="3152919"/>
            <a:ext cx="2363131" cy="733534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>
              <a:lnSpc>
                <a:spcPts val="1950"/>
              </a:lnSpc>
            </a:pPr>
            <a:r>
              <a:rPr lang="en-US" altLang="ko-KR" sz="2500" spc="-150" dirty="0" smtClean="0">
                <a:solidFill>
                  <a:schemeClr val="bg2">
                    <a:lumMod val="25000"/>
                  </a:schemeClr>
                </a:solidFill>
                <a:latin typeface="THE정고딕140" panose="02020603020101020101" pitchFamily="18" charset="-127"/>
                <a:ea typeface="THE정고딕140" panose="02020603020101020101" pitchFamily="18" charset="-127"/>
              </a:rPr>
              <a:t>1990</a:t>
            </a:r>
            <a:r>
              <a:rPr lang="ko-KR" altLang="en-US" sz="2500" spc="-150" dirty="0" smtClean="0">
                <a:solidFill>
                  <a:schemeClr val="bg2">
                    <a:lumMod val="25000"/>
                  </a:schemeClr>
                </a:solidFill>
                <a:latin typeface="THE정고딕140" panose="02020603020101020101" pitchFamily="18" charset="-127"/>
                <a:ea typeface="THE정고딕140" panose="02020603020101020101" pitchFamily="18" charset="-127"/>
              </a:rPr>
              <a:t>년대</a:t>
            </a:r>
            <a:endParaRPr lang="en-US" altLang="ko-KR" sz="2500" spc="-150" dirty="0" smtClean="0">
              <a:solidFill>
                <a:schemeClr val="bg2">
                  <a:lumMod val="25000"/>
                </a:schemeClr>
              </a:solidFill>
              <a:latin typeface="THE정고딕140" panose="02020603020101020101" pitchFamily="18" charset="-127"/>
              <a:ea typeface="THE정고딕140" panose="02020603020101020101" pitchFamily="18" charset="-127"/>
            </a:endParaRPr>
          </a:p>
          <a:p>
            <a:pPr algn="ctr"/>
            <a:r>
              <a:rPr lang="ko-KR" altLang="en-US" sz="2500" spc="-150" dirty="0" smtClean="0">
                <a:solidFill>
                  <a:schemeClr val="bg2">
                    <a:lumMod val="25000"/>
                  </a:schemeClr>
                </a:solidFill>
                <a:latin typeface="THE정고딕140" panose="02020603020101020101" pitchFamily="18" charset="-127"/>
                <a:ea typeface="THE정고딕140" panose="02020603020101020101" pitchFamily="18" charset="-127"/>
              </a:rPr>
              <a:t>일본</a:t>
            </a:r>
            <a:endParaRPr lang="ko-KR" altLang="en-US" sz="2500" spc="-150" dirty="0">
              <a:solidFill>
                <a:schemeClr val="bg2">
                  <a:lumMod val="25000"/>
                </a:schemeClr>
              </a:solidFill>
              <a:latin typeface="THE정고딕140" panose="02020603020101020101" pitchFamily="18" charset="-127"/>
              <a:ea typeface="THE정고딕140" panose="02020603020101020101" pitchFamily="18" charset="-127"/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0" y="4811149"/>
            <a:ext cx="12192000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>
            <a:off x="0" y="1390356"/>
            <a:ext cx="12192000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://cfs7.blog.daum.net/image/22/blog/2007/06/17/15/21/4674d2e4ec045&amp;filename=1181634746_04239503_200706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7" b="20102"/>
          <a:stretch/>
        </p:blipFill>
        <p:spPr bwMode="auto">
          <a:xfrm>
            <a:off x="0" y="1489696"/>
            <a:ext cx="7280150" cy="320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cfs7.blog.daum.net/image/22/blog/2007/06/17/15/21/4674d2e4ec045&amp;filename=1181634746_04239503_200706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4" t="34440" b="-12043"/>
          <a:stretch/>
        </p:blipFill>
        <p:spPr bwMode="auto">
          <a:xfrm>
            <a:off x="9791115" y="1489696"/>
            <a:ext cx="2400885" cy="380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793621" y="2593982"/>
            <a:ext cx="1462923" cy="377796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>
              <a:lnSpc>
                <a:spcPts val="1950"/>
              </a:lnSpc>
            </a:pPr>
            <a:r>
              <a:rPr lang="en-US" altLang="ko-KR" sz="3000" spc="-150" dirty="0" smtClean="0">
                <a:solidFill>
                  <a:schemeClr val="bg2">
                    <a:lumMod val="25000"/>
                  </a:schemeClr>
                </a:solidFill>
                <a:latin typeface="THE정고딕140" panose="02020603020101020101" pitchFamily="18" charset="-127"/>
                <a:ea typeface="THE정고딕140" panose="02020603020101020101" pitchFamily="18" charset="-127"/>
              </a:rPr>
              <a:t>PART 4</a:t>
            </a:r>
            <a:endParaRPr lang="ko-KR" altLang="en-US" sz="3000" spc="-150" dirty="0">
              <a:solidFill>
                <a:schemeClr val="bg2">
                  <a:lumMod val="25000"/>
                </a:schemeClr>
              </a:solidFill>
              <a:latin typeface="THE정고딕140" panose="02020603020101020101" pitchFamily="18" charset="-127"/>
              <a:ea typeface="THE정고딕140" panose="02020603020101020101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86082" y="4811149"/>
            <a:ext cx="2998319" cy="348813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r">
              <a:lnSpc>
                <a:spcPts val="1950"/>
              </a:lnSpc>
            </a:pPr>
            <a:r>
              <a:rPr lang="ko-KR" altLang="en-US" sz="1500" spc="-150" dirty="0" smtClean="0">
                <a:solidFill>
                  <a:schemeClr val="bg2">
                    <a:lumMod val="25000"/>
                  </a:schemeClr>
                </a:solidFill>
                <a:latin typeface="THE정고딕140" panose="02020603020101020101" pitchFamily="18" charset="-127"/>
                <a:ea typeface="THE정고딕140" panose="02020603020101020101" pitchFamily="18" charset="-127"/>
              </a:rPr>
              <a:t>발표자 일본어일본학과 두명헌</a:t>
            </a:r>
            <a:endParaRPr lang="ko-KR" altLang="en-US" sz="1500" spc="-150" dirty="0">
              <a:solidFill>
                <a:schemeClr val="bg2">
                  <a:lumMod val="25000"/>
                </a:schemeClr>
              </a:solidFill>
              <a:latin typeface="THE정고딕140" panose="02020603020101020101" pitchFamily="18" charset="-127"/>
              <a:ea typeface="THE정고딕140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953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0" y="0"/>
            <a:ext cx="12192000" cy="975963"/>
            <a:chOff x="0" y="0"/>
            <a:chExt cx="12192000" cy="975963"/>
          </a:xfrm>
        </p:grpSpPr>
        <p:sp>
          <p:nvSpPr>
            <p:cNvPr id="5" name="직사각형 4"/>
            <p:cNvSpPr/>
            <p:nvPr/>
          </p:nvSpPr>
          <p:spPr>
            <a:xfrm>
              <a:off x="0" y="0"/>
              <a:ext cx="12192000" cy="94253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4000" b="1" dirty="0" smtClean="0">
                  <a:solidFill>
                    <a:schemeClr val="tx1"/>
                  </a:solidFill>
                </a:rPr>
                <a:t>편의점 문화</a:t>
              </a:r>
              <a:endParaRPr lang="ko-KR" altLang="en-US" sz="4000" b="1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직선 연결선 5"/>
            <p:cNvCxnSpPr/>
            <p:nvPr/>
          </p:nvCxnSpPr>
          <p:spPr>
            <a:xfrm>
              <a:off x="0" y="747880"/>
              <a:ext cx="970671" cy="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soli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970424" y="613684"/>
              <a:ext cx="829995" cy="362279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950"/>
                </a:lnSpc>
              </a:pPr>
              <a:r>
                <a:rPr lang="ko-KR" altLang="en-US" sz="2600" spc="-150" dirty="0" smtClean="0">
                  <a:solidFill>
                    <a:schemeClr val="bg2">
                      <a:lumMod val="25000"/>
                    </a:schemeClr>
                  </a:solidFill>
                  <a:latin typeface="THE정고딕140" panose="02020603020101020101" pitchFamily="18" charset="-127"/>
                  <a:ea typeface="THE정고딕140" panose="02020603020101020101" pitchFamily="18" charset="-127"/>
                </a:rPr>
                <a:t>문화</a:t>
              </a:r>
              <a:endParaRPr lang="ko-KR" altLang="en-US" sz="2600" spc="-150" dirty="0">
                <a:solidFill>
                  <a:schemeClr val="bg2">
                    <a:lumMod val="25000"/>
                  </a:schemeClr>
                </a:solidFill>
                <a:latin typeface="THE정고딕140" panose="02020603020101020101" pitchFamily="18" charset="-127"/>
                <a:ea typeface="THE정고딕140" panose="02020603020101020101" pitchFamily="18" charset="-127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96517" y="223269"/>
              <a:ext cx="1589408" cy="362279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950"/>
                </a:lnSpc>
              </a:pPr>
              <a:r>
                <a:rPr lang="en-US" altLang="ko-KR" spc="-150" dirty="0" smtClean="0">
                  <a:solidFill>
                    <a:schemeClr val="bg2">
                      <a:lumMod val="25000"/>
                    </a:schemeClr>
                  </a:solidFill>
                  <a:latin typeface="THE정고딕140" panose="02020603020101020101" pitchFamily="18" charset="-127"/>
                  <a:ea typeface="THE정고딕140" panose="02020603020101020101" pitchFamily="18" charset="-127"/>
                </a:rPr>
                <a:t>2000</a:t>
              </a:r>
              <a:r>
                <a:rPr lang="ko-KR" altLang="en-US" spc="-150" dirty="0" smtClean="0">
                  <a:solidFill>
                    <a:schemeClr val="bg2">
                      <a:lumMod val="25000"/>
                    </a:schemeClr>
                  </a:solidFill>
                  <a:latin typeface="THE정고딕140" panose="02020603020101020101" pitchFamily="18" charset="-127"/>
                  <a:ea typeface="THE정고딕140" panose="02020603020101020101" pitchFamily="18" charset="-127"/>
                </a:rPr>
                <a:t>년대 이후</a:t>
              </a:r>
              <a:endParaRPr lang="ko-KR" altLang="en-US" spc="-150" dirty="0">
                <a:solidFill>
                  <a:schemeClr val="bg2">
                    <a:lumMod val="25000"/>
                  </a:schemeClr>
                </a:solidFill>
                <a:latin typeface="THE정고딕140" panose="02020603020101020101" pitchFamily="18" charset="-127"/>
                <a:ea typeface="THE정고딕140" panose="02020603020101020101" pitchFamily="18" charset="-127"/>
              </a:endParaRP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1772279" y="541605"/>
              <a:ext cx="45719" cy="9847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1698428" y="583732"/>
              <a:ext cx="45719" cy="5634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050" name="Picture 2" descr="http://postfiles3.naver.net/20150422_98/el1ktqvmmh8y_1429682743608eVsh7_JPEG/%BF%C0%B5%AD1.jpg?type=w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239" y="1219201"/>
            <a:ext cx="3873188" cy="5247860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28926" t="15399" r="17601" b="13406"/>
          <a:stretch>
            <a:fillRect/>
          </a:stretch>
        </p:blipFill>
        <p:spPr bwMode="auto">
          <a:xfrm>
            <a:off x="4412974" y="1192695"/>
            <a:ext cx="3644348" cy="5247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l="28509" t="18705" r="24436" b="20788"/>
          <a:stretch>
            <a:fillRect/>
          </a:stretch>
        </p:blipFill>
        <p:spPr bwMode="auto">
          <a:xfrm>
            <a:off x="8322364" y="1205946"/>
            <a:ext cx="3631096" cy="5221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191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05250" y="2462455"/>
            <a:ext cx="27815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E정고딕140" panose="02020603020101020101" pitchFamily="18" charset="-127"/>
                <a:ea typeface="THE정고딕140" panose="02020603020101020101" pitchFamily="18" charset="-127"/>
              </a:rPr>
              <a:t>감사합니다</a:t>
            </a:r>
            <a:endParaRPr lang="ko-KR" altLang="en-US" sz="3000" dirty="0">
              <a:solidFill>
                <a:schemeClr val="tx1">
                  <a:lumMod val="85000"/>
                  <a:lumOff val="15000"/>
                </a:schemeClr>
              </a:solidFill>
              <a:latin typeface="THE정고딕140" panose="02020603020101020101" pitchFamily="18" charset="-127"/>
              <a:ea typeface="THE정고딕140" panose="02020603020101020101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7045378" y="2368445"/>
            <a:ext cx="104930" cy="1539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7183618" y="2308483"/>
            <a:ext cx="59961" cy="8994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465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0" y="-1"/>
            <a:ext cx="12192000" cy="975964"/>
            <a:chOff x="0" y="-1"/>
            <a:chExt cx="12192000" cy="975964"/>
          </a:xfrm>
        </p:grpSpPr>
        <p:sp>
          <p:nvSpPr>
            <p:cNvPr id="5" name="직사각형 4"/>
            <p:cNvSpPr/>
            <p:nvPr/>
          </p:nvSpPr>
          <p:spPr>
            <a:xfrm>
              <a:off x="0" y="-1"/>
              <a:ext cx="12192000" cy="94253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cxnSp>
          <p:nvCxnSpPr>
            <p:cNvPr id="6" name="직선 연결선 5"/>
            <p:cNvCxnSpPr/>
            <p:nvPr/>
          </p:nvCxnSpPr>
          <p:spPr>
            <a:xfrm>
              <a:off x="0" y="747880"/>
              <a:ext cx="970671" cy="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soli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970424" y="613684"/>
              <a:ext cx="829995" cy="346436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>
              <a:spAutoFit/>
            </a:bodyPr>
            <a:lstStyle/>
            <a:p>
              <a:pPr algn="ctr">
                <a:lnSpc>
                  <a:spcPts val="1950"/>
                </a:lnSpc>
                <a:defRPr lang="ko-KR" altLang="en-US"/>
              </a:pPr>
              <a:r>
                <a:rPr lang="ko-KR" altLang="en-US" sz="2600" b="0" spc="-150">
                  <a:solidFill>
                    <a:schemeClr val="bg2">
                      <a:lumMod val="25000"/>
                    </a:schemeClr>
                  </a:solidFill>
                  <a:latin typeface="THE정고딕140"/>
                  <a:ea typeface="THE정고딕140"/>
                </a:rPr>
                <a:t>정치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45903" y="223269"/>
              <a:ext cx="1589408" cy="346326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>
              <a:spAutoFit/>
            </a:bodyPr>
            <a:lstStyle/>
            <a:p>
              <a:pPr algn="ctr">
                <a:lnSpc>
                  <a:spcPts val="1950"/>
                </a:lnSpc>
                <a:defRPr lang="ko-KR" altLang="en-US"/>
              </a:pPr>
              <a:r>
                <a:rPr lang="en-US" altLang="ko-KR" b="0" spc="-150">
                  <a:solidFill>
                    <a:schemeClr val="bg2">
                      <a:lumMod val="25000"/>
                    </a:schemeClr>
                  </a:solidFill>
                  <a:latin typeface="THE정고딕140"/>
                  <a:ea typeface="THE정고딕140"/>
                </a:rPr>
                <a:t>1990</a:t>
              </a:r>
              <a:r>
                <a:rPr lang="ko-KR" altLang="en-US" b="0" spc="-150">
                  <a:solidFill>
                    <a:schemeClr val="bg2">
                      <a:lumMod val="25000"/>
                    </a:schemeClr>
                  </a:solidFill>
                  <a:latin typeface="THE정고딕140"/>
                  <a:ea typeface="THE정고딕140"/>
                </a:rPr>
                <a:t>년대</a:t>
              </a: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1772279" y="541605"/>
              <a:ext cx="45719" cy="9847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1698428" y="583732"/>
              <a:ext cx="45719" cy="5634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314259" y="1485409"/>
            <a:ext cx="3444668" cy="3637029"/>
          </a:xfrm>
          <a:prstGeom prst="rect">
            <a:avLst/>
          </a:prstGeom>
        </p:spPr>
      </p:pic>
      <p:sp>
        <p:nvSpPr>
          <p:cNvPr id="15" name="폭발 2 14"/>
          <p:cNvSpPr/>
          <p:nvPr/>
        </p:nvSpPr>
        <p:spPr>
          <a:xfrm>
            <a:off x="2190558" y="2263363"/>
            <a:ext cx="2935208" cy="1916091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r>
              <a:rPr lang="ko-KR" altLang="en-US"/>
              <a:t>일당우위 정당제</a:t>
            </a:r>
          </a:p>
          <a:p>
            <a:pPr algn="ctr">
              <a:defRPr lang="ko-KR" altLang="en-US"/>
            </a:pPr>
            <a:r>
              <a:rPr lang="ko-KR" altLang="en-US"/>
              <a:t>붕괴</a:t>
            </a:r>
          </a:p>
        </p:txBody>
      </p:sp>
      <p:sp>
        <p:nvSpPr>
          <p:cNvPr id="16" name="오른쪽 화살표 15"/>
          <p:cNvSpPr/>
          <p:nvPr/>
        </p:nvSpPr>
        <p:spPr>
          <a:xfrm>
            <a:off x="5027757" y="2996238"/>
            <a:ext cx="1606742" cy="68993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cxnSp>
        <p:nvCxnSpPr>
          <p:cNvPr id="17" name="직선 연결선 103"/>
          <p:cNvCxnSpPr/>
          <p:nvPr/>
        </p:nvCxnSpPr>
        <p:spPr>
          <a:xfrm>
            <a:off x="804333" y="5377064"/>
            <a:ext cx="9961797" cy="1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그룹 47"/>
          <p:cNvGrpSpPr/>
          <p:nvPr/>
        </p:nvGrpSpPr>
        <p:grpSpPr>
          <a:xfrm>
            <a:off x="1454098" y="5485295"/>
            <a:ext cx="4908691" cy="1256503"/>
            <a:chOff x="2050951" y="3705338"/>
            <a:chExt cx="3319202" cy="1256503"/>
          </a:xfrm>
        </p:grpSpPr>
        <p:grpSp>
          <p:nvGrpSpPr>
            <p:cNvPr id="19" name="그룹 48"/>
            <p:cNvGrpSpPr/>
            <p:nvPr/>
          </p:nvGrpSpPr>
          <p:grpSpPr>
            <a:xfrm>
              <a:off x="2295632" y="3705338"/>
              <a:ext cx="3074520" cy="1256503"/>
              <a:chOff x="2178423" y="3948569"/>
              <a:chExt cx="3074521" cy="1256503"/>
            </a:xfrm>
          </p:grpSpPr>
          <p:sp>
            <p:nvSpPr>
              <p:cNvPr id="20" name="직사각형 50"/>
              <p:cNvSpPr/>
              <p:nvPr/>
            </p:nvSpPr>
            <p:spPr>
              <a:xfrm>
                <a:off x="2178423" y="4033968"/>
                <a:ext cx="67513" cy="58876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/>
              </a:p>
            </p:txBody>
          </p:sp>
          <p:sp>
            <p:nvSpPr>
              <p:cNvPr id="21" name="TextBox 52"/>
              <p:cNvSpPr txBox="1"/>
              <p:nvPr/>
            </p:nvSpPr>
            <p:spPr>
              <a:xfrm>
                <a:off x="2213570" y="3948569"/>
                <a:ext cx="2804323" cy="4183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 sz="2200" b="0" spc="-150">
                    <a:solidFill>
                      <a:schemeClr val="accent1">
                        <a:lumMod val="75000"/>
                      </a:schemeClr>
                    </a:solidFill>
                    <a:latin typeface="THE정고딕150"/>
                    <a:ea typeface="THE정고딕150"/>
                  </a:rPr>
                  <a:t>일당우위 정당제(一黨優位 政黨制)</a:t>
                </a:r>
              </a:p>
            </p:txBody>
          </p:sp>
          <p:sp>
            <p:nvSpPr>
              <p:cNvPr id="22" name="TextBox 53"/>
              <p:cNvSpPr txBox="1"/>
              <p:nvPr/>
            </p:nvSpPr>
            <p:spPr>
              <a:xfrm>
                <a:off x="2222401" y="4299794"/>
                <a:ext cx="3030541" cy="905278"/>
              </a:xfrm>
              <a:prstGeom prst="rect">
                <a:avLst/>
              </a:prstGeom>
              <a:noFill/>
              <a:scene3d>
                <a:camera prst="obliqueTopLeft"/>
                <a:lightRig rig="threePt" dir="t"/>
              </a:scene3d>
            </p:spPr>
            <p:txBody>
              <a:bodyPr wrap="square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 b="0" spc="-3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E정고딕140"/>
                    <a:ea typeface="THE정고딕140"/>
                  </a:rPr>
                  <a:t>1개의 나라에 2개이상의 실질적인 정당들이 있어서 합법적으로 국민선거에 의한 정권교체가 허용되나 1개의 정당이 압도적으로 여당으로서 집권하는 일당제</a:t>
                </a:r>
              </a:p>
            </p:txBody>
          </p:sp>
        </p:grpSp>
        <p:sp>
          <p:nvSpPr>
            <p:cNvPr id="23" name="TextBox 49"/>
            <p:cNvSpPr txBox="1"/>
            <p:nvPr/>
          </p:nvSpPr>
          <p:spPr>
            <a:xfrm>
              <a:off x="2050951" y="3720328"/>
              <a:ext cx="249024" cy="4223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defRPr lang="ko-KR" altLang="en-US"/>
              </a:pPr>
              <a:endParaRPr lang="en-US" altLang="ko-KR" sz="2200">
                <a:solidFill>
                  <a:schemeClr val="accent1">
                    <a:lumMod val="75000"/>
                  </a:schemeClr>
                </a:solidFill>
                <a:latin typeface="THE정고딕160"/>
                <a:ea typeface="THE정고딕160"/>
              </a:endParaRPr>
            </a:p>
          </p:txBody>
        </p:sp>
      </p:grpSp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843497" y="1472045"/>
            <a:ext cx="3293905" cy="3586787"/>
          </a:xfrm>
          <a:prstGeom prst="rect">
            <a:avLst/>
          </a:prstGeom>
        </p:spPr>
      </p:pic>
      <p:sp>
        <p:nvSpPr>
          <p:cNvPr id="25" name="순서도: 대체 처리 24"/>
          <p:cNvSpPr/>
          <p:nvPr/>
        </p:nvSpPr>
        <p:spPr>
          <a:xfrm>
            <a:off x="7346467" y="4569113"/>
            <a:ext cx="2280229" cy="481060"/>
          </a:xfrm>
          <a:prstGeom prst="flowChartAlternateProcess">
            <a:avLst/>
          </a:prstGeom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r>
              <a:rPr lang="ko-KR" altLang="en-US"/>
              <a:t>호소카와 정권</a:t>
            </a:r>
          </a:p>
        </p:txBody>
      </p:sp>
    </p:spTree>
    <p:extLst>
      <p:ext uri="{BB962C8B-B14F-4D97-AF65-F5344CB8AC3E}">
        <p14:creationId xmlns:p14="http://schemas.microsoft.com/office/powerpoint/2010/main" val="9102684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순서도: 대체 처리 111"/>
          <p:cNvSpPr/>
          <p:nvPr/>
        </p:nvSpPr>
        <p:spPr>
          <a:xfrm>
            <a:off x="4553334" y="3513282"/>
            <a:ext cx="1275966" cy="567651"/>
          </a:xfrm>
          <a:prstGeom prst="flowChartAlternateProcess">
            <a:avLst/>
          </a:prstGeom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13" name="순서도: 대체 처리 112"/>
          <p:cNvSpPr/>
          <p:nvPr/>
        </p:nvSpPr>
        <p:spPr>
          <a:xfrm>
            <a:off x="6957482" y="3522902"/>
            <a:ext cx="1275966" cy="567651"/>
          </a:xfrm>
          <a:prstGeom prst="flowChartAlternateProcess">
            <a:avLst/>
          </a:prstGeom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15" name="순서도: 대체 처리 114"/>
          <p:cNvSpPr/>
          <p:nvPr/>
        </p:nvSpPr>
        <p:spPr>
          <a:xfrm>
            <a:off x="9125334" y="3523095"/>
            <a:ext cx="1275966" cy="567651"/>
          </a:xfrm>
          <a:prstGeom prst="flowChartAlternateProcess">
            <a:avLst/>
          </a:prstGeom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14" name="순서도: 대체 처리 113"/>
          <p:cNvSpPr/>
          <p:nvPr/>
        </p:nvSpPr>
        <p:spPr>
          <a:xfrm>
            <a:off x="9125334" y="2320252"/>
            <a:ext cx="1275966" cy="567651"/>
          </a:xfrm>
          <a:prstGeom prst="flowChartAlternateProcess">
            <a:avLst/>
          </a:prstGeom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11" name="순서도: 대체 처리 110"/>
          <p:cNvSpPr/>
          <p:nvPr/>
        </p:nvSpPr>
        <p:spPr>
          <a:xfrm>
            <a:off x="6957578" y="2310727"/>
            <a:ext cx="1275966" cy="567651"/>
          </a:xfrm>
          <a:prstGeom prst="flowChartAlternateProcess">
            <a:avLst/>
          </a:prstGeom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10" name="순서도: 대체 처리 109"/>
          <p:cNvSpPr/>
          <p:nvPr/>
        </p:nvSpPr>
        <p:spPr>
          <a:xfrm>
            <a:off x="4553334" y="2292927"/>
            <a:ext cx="1275966" cy="567651"/>
          </a:xfrm>
          <a:prstGeom prst="flowChartAlternateProcess">
            <a:avLst/>
          </a:prstGeom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6525098" y="1516365"/>
            <a:ext cx="2121097" cy="347089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lnSpc>
                <a:spcPts val="1950"/>
              </a:lnSpc>
              <a:defRPr lang="ko-KR" altLang="en-US"/>
            </a:pPr>
            <a:r>
              <a:rPr lang="ko-KR" altLang="en-US" sz="2600" b="0" spc="-150">
                <a:latin typeface="THE정고딕150"/>
                <a:ea typeface="THE정고딕150"/>
              </a:rPr>
              <a:t>개혁 추진</a:t>
            </a:r>
          </a:p>
        </p:txBody>
      </p:sp>
      <p:grpSp>
        <p:nvGrpSpPr>
          <p:cNvPr id="58" name="그룹 57"/>
          <p:cNvGrpSpPr/>
          <p:nvPr/>
        </p:nvGrpSpPr>
        <p:grpSpPr>
          <a:xfrm>
            <a:off x="0" y="0"/>
            <a:ext cx="12192000" cy="975964"/>
            <a:chOff x="0" y="-1"/>
            <a:chExt cx="12192000" cy="975964"/>
          </a:xfrm>
        </p:grpSpPr>
        <p:sp>
          <p:nvSpPr>
            <p:cNvPr id="59" name="직사각형 58"/>
            <p:cNvSpPr/>
            <p:nvPr/>
          </p:nvSpPr>
          <p:spPr>
            <a:xfrm>
              <a:off x="0" y="-1"/>
              <a:ext cx="12192000" cy="94253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cxnSp>
          <p:nvCxnSpPr>
            <p:cNvPr id="60" name="직선 연결선 59"/>
            <p:cNvCxnSpPr/>
            <p:nvPr/>
          </p:nvCxnSpPr>
          <p:spPr>
            <a:xfrm>
              <a:off x="0" y="747880"/>
              <a:ext cx="970671" cy="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soli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970424" y="613684"/>
              <a:ext cx="829995" cy="346435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>
              <a:spAutoFit/>
            </a:bodyPr>
            <a:lstStyle/>
            <a:p>
              <a:pPr algn="ctr">
                <a:lnSpc>
                  <a:spcPts val="1950"/>
                </a:lnSpc>
                <a:defRPr lang="ko-KR" altLang="en-US"/>
              </a:pPr>
              <a:r>
                <a:rPr lang="ko-KR" altLang="en-US" sz="2600" b="0" spc="-150">
                  <a:solidFill>
                    <a:schemeClr val="bg2">
                      <a:lumMod val="25000"/>
                    </a:schemeClr>
                  </a:solidFill>
                  <a:latin typeface="THE정고딕140"/>
                  <a:ea typeface="THE정고딕140"/>
                </a:rPr>
                <a:t>정치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45903" y="223269"/>
              <a:ext cx="1589408" cy="346325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>
              <a:spAutoFit/>
            </a:bodyPr>
            <a:lstStyle/>
            <a:p>
              <a:pPr algn="ctr">
                <a:lnSpc>
                  <a:spcPts val="1950"/>
                </a:lnSpc>
                <a:defRPr lang="ko-KR" altLang="en-US"/>
              </a:pPr>
              <a:r>
                <a:rPr lang="en-US" altLang="ko-KR" b="0" spc="-150">
                  <a:solidFill>
                    <a:schemeClr val="bg2">
                      <a:lumMod val="25000"/>
                    </a:schemeClr>
                  </a:solidFill>
                  <a:latin typeface="THE정고딕140"/>
                  <a:ea typeface="THE정고딕140"/>
                </a:rPr>
                <a:t>19</a:t>
              </a:r>
              <a:r>
                <a:rPr lang="ko-KR" altLang="en-US" b="0" spc="-150">
                  <a:solidFill>
                    <a:schemeClr val="bg2">
                      <a:lumMod val="25000"/>
                    </a:schemeClr>
                  </a:solidFill>
                  <a:latin typeface="THE정고딕140"/>
                  <a:ea typeface="THE정고딕140"/>
                </a:rPr>
                <a:t>90년대</a:t>
              </a:r>
            </a:p>
          </p:txBody>
        </p:sp>
        <p:sp>
          <p:nvSpPr>
            <p:cNvPr id="64" name="직사각형 63"/>
            <p:cNvSpPr/>
            <p:nvPr/>
          </p:nvSpPr>
          <p:spPr>
            <a:xfrm>
              <a:off x="1772279" y="541605"/>
              <a:ext cx="45719" cy="9847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65" name="직사각형 64"/>
            <p:cNvSpPr/>
            <p:nvPr/>
          </p:nvSpPr>
          <p:spPr>
            <a:xfrm>
              <a:off x="1698428" y="583732"/>
              <a:ext cx="45719" cy="5634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6979621" y="2426063"/>
            <a:ext cx="1278224" cy="343807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lnSpc>
                <a:spcPts val="1950"/>
              </a:lnSpc>
              <a:defRPr lang="ko-KR" altLang="en-US"/>
            </a:pPr>
            <a:r>
              <a:rPr lang="ko-KR" altLang="en-US" sz="2000" b="0" spc="-150">
                <a:solidFill>
                  <a:schemeClr val="tx1">
                    <a:lumMod val="65000"/>
                    <a:lumOff val="35000"/>
                  </a:schemeClr>
                </a:solidFill>
                <a:latin typeface="THE정고딕140"/>
                <a:ea typeface="THE정고딕140"/>
              </a:rPr>
              <a:t>안보보장</a:t>
            </a:r>
          </a:p>
        </p:txBody>
      </p:sp>
      <p:sp>
        <p:nvSpPr>
          <p:cNvPr id="105" name="TextBox 51"/>
          <p:cNvSpPr txBox="1"/>
          <p:nvPr/>
        </p:nvSpPr>
        <p:spPr>
          <a:xfrm>
            <a:off x="4551075" y="2415095"/>
            <a:ext cx="1278225" cy="345250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lnSpc>
                <a:spcPts val="1950"/>
              </a:lnSpc>
              <a:defRPr lang="ko-KR" altLang="en-US"/>
            </a:pPr>
            <a:r>
              <a:rPr lang="ko-KR" altLang="en-US" sz="2000" b="0" spc="-150">
                <a:solidFill>
                  <a:schemeClr val="tx1">
                    <a:lumMod val="65000"/>
                    <a:lumOff val="35000"/>
                  </a:schemeClr>
                </a:solidFill>
                <a:latin typeface="THE정고딕140"/>
                <a:ea typeface="THE정고딕140"/>
              </a:rPr>
              <a:t>행정개혁</a:t>
            </a:r>
          </a:p>
        </p:txBody>
      </p:sp>
      <p:sp>
        <p:nvSpPr>
          <p:cNvPr id="106" name="TextBox 51"/>
          <p:cNvSpPr txBox="1"/>
          <p:nvPr/>
        </p:nvSpPr>
        <p:spPr>
          <a:xfrm>
            <a:off x="9161175" y="2434531"/>
            <a:ext cx="1278224" cy="344864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lnSpc>
                <a:spcPts val="1950"/>
              </a:lnSpc>
              <a:defRPr lang="ko-KR" altLang="en-US"/>
            </a:pPr>
            <a:r>
              <a:rPr lang="ko-KR" altLang="en-US" sz="2000" b="0" spc="-150">
                <a:solidFill>
                  <a:schemeClr val="tx1">
                    <a:lumMod val="65000"/>
                    <a:lumOff val="35000"/>
                  </a:schemeClr>
                </a:solidFill>
                <a:latin typeface="THE정고딕140"/>
                <a:ea typeface="THE정고딕140"/>
              </a:rPr>
              <a:t>지방분권</a:t>
            </a:r>
          </a:p>
        </p:txBody>
      </p:sp>
      <p:sp>
        <p:nvSpPr>
          <p:cNvPr id="107" name="TextBox 51"/>
          <p:cNvSpPr txBox="1"/>
          <p:nvPr/>
        </p:nvSpPr>
        <p:spPr>
          <a:xfrm>
            <a:off x="4551076" y="3635432"/>
            <a:ext cx="1278224" cy="344113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lnSpc>
                <a:spcPts val="1950"/>
              </a:lnSpc>
              <a:defRPr lang="ko-KR" altLang="en-US"/>
            </a:pPr>
            <a:r>
              <a:rPr lang="ko-KR" altLang="en-US" sz="2000" b="0" spc="-150">
                <a:solidFill>
                  <a:schemeClr val="tx1">
                    <a:lumMod val="65000"/>
                    <a:lumOff val="35000"/>
                  </a:schemeClr>
                </a:solidFill>
                <a:latin typeface="THE정고딕140"/>
                <a:ea typeface="THE정고딕140"/>
              </a:rPr>
              <a:t>재정재건</a:t>
            </a:r>
          </a:p>
        </p:txBody>
      </p:sp>
      <p:sp>
        <p:nvSpPr>
          <p:cNvPr id="108" name="TextBox 51"/>
          <p:cNvSpPr txBox="1"/>
          <p:nvPr/>
        </p:nvSpPr>
        <p:spPr>
          <a:xfrm>
            <a:off x="9151651" y="3656599"/>
            <a:ext cx="1278224" cy="341996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lnSpc>
                <a:spcPts val="1950"/>
              </a:lnSpc>
              <a:defRPr lang="ko-KR" altLang="en-US"/>
            </a:pPr>
            <a:r>
              <a:rPr lang="ko-KR" altLang="en-US" sz="2000" b="0" spc="-150">
                <a:solidFill>
                  <a:schemeClr val="tx1">
                    <a:lumMod val="65000"/>
                    <a:lumOff val="35000"/>
                  </a:schemeClr>
                </a:solidFill>
                <a:latin typeface="THE정고딕140"/>
                <a:ea typeface="THE정고딕140"/>
              </a:rPr>
              <a:t>규제완화</a:t>
            </a:r>
          </a:p>
        </p:txBody>
      </p:sp>
      <p:sp>
        <p:nvSpPr>
          <p:cNvPr id="109" name="TextBox 51"/>
          <p:cNvSpPr txBox="1"/>
          <p:nvPr/>
        </p:nvSpPr>
        <p:spPr>
          <a:xfrm>
            <a:off x="6984624" y="3645631"/>
            <a:ext cx="1278224" cy="343439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lnSpc>
                <a:spcPts val="1950"/>
              </a:lnSpc>
              <a:defRPr lang="ko-KR" altLang="en-US"/>
            </a:pPr>
            <a:r>
              <a:rPr lang="ko-KR" altLang="en-US" sz="2000" b="0" spc="-150">
                <a:solidFill>
                  <a:schemeClr val="tx1">
                    <a:lumMod val="65000"/>
                    <a:lumOff val="35000"/>
                  </a:schemeClr>
                </a:solidFill>
                <a:latin typeface="THE정고딕140"/>
                <a:ea typeface="THE정고딕140"/>
              </a:rPr>
              <a:t>금융제도</a:t>
            </a:r>
          </a:p>
        </p:txBody>
      </p:sp>
      <p:cxnSp>
        <p:nvCxnSpPr>
          <p:cNvPr id="118" name="구부러진 연결선 117"/>
          <p:cNvCxnSpPr>
            <a:stCxn id="105" idx="1"/>
            <a:endCxn id="107" idx="1"/>
          </p:cNvCxnSpPr>
          <p:nvPr/>
        </p:nvCxnSpPr>
        <p:spPr>
          <a:xfrm>
            <a:off x="4551075" y="2588779"/>
            <a:ext cx="1588" cy="1219662"/>
          </a:xfrm>
          <a:prstGeom prst="curvedConnector3">
            <a:avLst>
              <a:gd name="adj1" fmla="val -833880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구부러진 연결선 118"/>
          <p:cNvCxnSpPr>
            <a:stCxn id="105" idx="3"/>
            <a:endCxn id="111" idx="1"/>
          </p:cNvCxnSpPr>
          <p:nvPr/>
        </p:nvCxnSpPr>
        <p:spPr>
          <a:xfrm>
            <a:off x="5829300" y="2588778"/>
            <a:ext cx="1128278" cy="5775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구부러진 연결선 119"/>
          <p:cNvCxnSpPr>
            <a:stCxn id="107" idx="3"/>
            <a:endCxn id="109" idx="1"/>
          </p:cNvCxnSpPr>
          <p:nvPr/>
        </p:nvCxnSpPr>
        <p:spPr>
          <a:xfrm>
            <a:off x="5829300" y="3808441"/>
            <a:ext cx="1155324" cy="9862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구부러진 연결선 120"/>
          <p:cNvCxnSpPr>
            <a:stCxn id="52" idx="3"/>
            <a:endCxn id="106" idx="1"/>
          </p:cNvCxnSpPr>
          <p:nvPr/>
        </p:nvCxnSpPr>
        <p:spPr>
          <a:xfrm>
            <a:off x="8257846" y="2598351"/>
            <a:ext cx="903330" cy="9958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구부러진 연결선 121"/>
          <p:cNvCxnSpPr>
            <a:stCxn id="109" idx="3"/>
            <a:endCxn id="108" idx="1"/>
          </p:cNvCxnSpPr>
          <p:nvPr/>
        </p:nvCxnSpPr>
        <p:spPr>
          <a:xfrm>
            <a:off x="8262848" y="3818303"/>
            <a:ext cx="888803" cy="10246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구부러진 연결선 122"/>
          <p:cNvCxnSpPr>
            <a:stCxn id="106" idx="3"/>
            <a:endCxn id="108" idx="3"/>
          </p:cNvCxnSpPr>
          <p:nvPr/>
        </p:nvCxnSpPr>
        <p:spPr>
          <a:xfrm flipH="1">
            <a:off x="10429875" y="2608310"/>
            <a:ext cx="9525" cy="1220239"/>
          </a:xfrm>
          <a:prstGeom prst="curvedConnector3">
            <a:avLst>
              <a:gd name="adj1" fmla="val -139182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직선 연결선 103"/>
          <p:cNvCxnSpPr/>
          <p:nvPr/>
        </p:nvCxnSpPr>
        <p:spPr>
          <a:xfrm>
            <a:off x="804333" y="5377064"/>
            <a:ext cx="9961797" cy="1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5" name="그림 124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820618" y="1832841"/>
            <a:ext cx="3293905" cy="3192318"/>
          </a:xfrm>
          <a:prstGeom prst="rect">
            <a:avLst/>
          </a:prstGeom>
        </p:spPr>
      </p:pic>
      <p:sp>
        <p:nvSpPr>
          <p:cNvPr id="126" name="모서리가 둥근 직사각형 125"/>
          <p:cNvSpPr/>
          <p:nvPr/>
        </p:nvSpPr>
        <p:spPr>
          <a:xfrm>
            <a:off x="4431527" y="4607597"/>
            <a:ext cx="2539998" cy="432954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r>
              <a:rPr lang="ko-KR" altLang="en-US"/>
              <a:t>신자유주의적 성향</a:t>
            </a:r>
          </a:p>
        </p:txBody>
      </p:sp>
      <p:sp>
        <p:nvSpPr>
          <p:cNvPr id="127" name="모서리가 둥근 직사각형 126"/>
          <p:cNvSpPr/>
          <p:nvPr/>
        </p:nvSpPr>
        <p:spPr>
          <a:xfrm>
            <a:off x="7768550" y="4606059"/>
            <a:ext cx="2539998" cy="432954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r>
              <a:rPr lang="ko-KR" altLang="en-US"/>
              <a:t>신정치 기반마련</a:t>
            </a:r>
          </a:p>
        </p:txBody>
      </p:sp>
    </p:spTree>
    <p:extLst>
      <p:ext uri="{BB962C8B-B14F-4D97-AF65-F5344CB8AC3E}">
        <p14:creationId xmlns:p14="http://schemas.microsoft.com/office/powerpoint/2010/main" val="25816403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0" y="-1"/>
            <a:ext cx="12192000" cy="975964"/>
            <a:chOff x="0" y="-1"/>
            <a:chExt cx="12192000" cy="975964"/>
          </a:xfrm>
        </p:grpSpPr>
        <p:sp>
          <p:nvSpPr>
            <p:cNvPr id="5" name="직사각형 4"/>
            <p:cNvSpPr/>
            <p:nvPr/>
          </p:nvSpPr>
          <p:spPr>
            <a:xfrm>
              <a:off x="0" y="-1"/>
              <a:ext cx="12192000" cy="94253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cxnSp>
          <p:nvCxnSpPr>
            <p:cNvPr id="6" name="직선 연결선 5"/>
            <p:cNvCxnSpPr/>
            <p:nvPr/>
          </p:nvCxnSpPr>
          <p:spPr>
            <a:xfrm>
              <a:off x="0" y="747880"/>
              <a:ext cx="970671" cy="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soli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970424" y="613684"/>
              <a:ext cx="829995" cy="346436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>
              <a:spAutoFit/>
            </a:bodyPr>
            <a:lstStyle/>
            <a:p>
              <a:pPr algn="ctr">
                <a:lnSpc>
                  <a:spcPts val="1950"/>
                </a:lnSpc>
                <a:defRPr lang="ko-KR" altLang="en-US"/>
              </a:pPr>
              <a:r>
                <a:rPr lang="ko-KR" altLang="en-US" sz="2600" b="0" spc="-150">
                  <a:solidFill>
                    <a:schemeClr val="bg2">
                      <a:lumMod val="25000"/>
                    </a:schemeClr>
                  </a:solidFill>
                  <a:latin typeface="THE정고딕140"/>
                  <a:ea typeface="THE정고딕140"/>
                </a:rPr>
                <a:t>경제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45903" y="223269"/>
              <a:ext cx="1589408" cy="346326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>
              <a:spAutoFit/>
            </a:bodyPr>
            <a:lstStyle/>
            <a:p>
              <a:pPr algn="ctr">
                <a:lnSpc>
                  <a:spcPts val="1950"/>
                </a:lnSpc>
                <a:defRPr lang="ko-KR" altLang="en-US"/>
              </a:pPr>
              <a:r>
                <a:rPr lang="en-US" altLang="ko-KR" b="0" spc="-150">
                  <a:solidFill>
                    <a:schemeClr val="bg2">
                      <a:lumMod val="25000"/>
                    </a:schemeClr>
                  </a:solidFill>
                  <a:latin typeface="THE정고딕140"/>
                  <a:ea typeface="THE정고딕140"/>
                </a:rPr>
                <a:t>1990</a:t>
              </a:r>
              <a:r>
                <a:rPr lang="ko-KR" altLang="en-US" b="0" spc="-150">
                  <a:solidFill>
                    <a:schemeClr val="bg2">
                      <a:lumMod val="25000"/>
                    </a:schemeClr>
                  </a:solidFill>
                  <a:latin typeface="THE정고딕140"/>
                  <a:ea typeface="THE정고딕140"/>
                </a:rPr>
                <a:t>년대</a:t>
              </a: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1772279" y="541605"/>
              <a:ext cx="45719" cy="9847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1698428" y="583732"/>
              <a:ext cx="45719" cy="5634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876887" y="1394715"/>
            <a:ext cx="3060136" cy="346455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lnSpc>
                <a:spcPts val="1950"/>
              </a:lnSpc>
              <a:defRPr lang="ko-KR" altLang="en-US"/>
            </a:pPr>
            <a:r>
              <a:rPr lang="ko-KR" altLang="en-US" sz="2600" b="0" spc="-150">
                <a:latin typeface="THE정고딕140"/>
                <a:ea typeface="THE정고딕140"/>
              </a:rPr>
              <a:t>버블경제의 붕괴 원인</a:t>
            </a: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2"/>
          <a:srcRect l="46300"/>
          <a:stretch>
            <a:fillRect/>
          </a:stretch>
        </p:blipFill>
        <p:spPr>
          <a:xfrm>
            <a:off x="1926813" y="2298600"/>
            <a:ext cx="3416712" cy="3175200"/>
          </a:xfrm>
          <a:prstGeom prst="rect">
            <a:avLst/>
          </a:prstGeom>
          <a:ln w="9525" cap="flat" cmpd="sng">
            <a:solidFill>
              <a:schemeClr val="accent1"/>
            </a:solidFill>
            <a:prstDash val="solid"/>
            <a:round/>
          </a:ln>
        </p:spPr>
      </p:pic>
      <p:sp>
        <p:nvSpPr>
          <p:cNvPr id="18" name="직사각형 17"/>
          <p:cNvSpPr/>
          <p:nvPr/>
        </p:nvSpPr>
        <p:spPr>
          <a:xfrm>
            <a:off x="6617374" y="2370859"/>
            <a:ext cx="3865804" cy="577272"/>
          </a:xfrm>
          <a:prstGeom prst="rect">
            <a:avLst/>
          </a:prstGeom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r>
              <a:rPr lang="ko-KR" altLang="en-US"/>
              <a:t>플라자 합의로 엔화의 평가절상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6615544" y="4861214"/>
            <a:ext cx="3856183" cy="577272"/>
          </a:xfrm>
          <a:prstGeom prst="rect">
            <a:avLst/>
          </a:prstGeom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r>
              <a:rPr lang="ko-KR" altLang="en-US"/>
              <a:t>부동산 폭등 및 내수 경기 과열</a:t>
            </a:r>
          </a:p>
        </p:txBody>
      </p:sp>
      <p:sp>
        <p:nvSpPr>
          <p:cNvPr id="20" name="직사각형 19"/>
          <p:cNvSpPr/>
          <p:nvPr/>
        </p:nvSpPr>
        <p:spPr>
          <a:xfrm>
            <a:off x="6617372" y="4032250"/>
            <a:ext cx="3885047" cy="577272"/>
          </a:xfrm>
          <a:prstGeom prst="rect">
            <a:avLst/>
          </a:prstGeom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r>
              <a:rPr lang="ko-KR" altLang="en-US"/>
              <a:t>저금리의 대자본들이 부동산에 몰림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6636613" y="3203094"/>
            <a:ext cx="3846561" cy="577272"/>
          </a:xfrm>
          <a:prstGeom prst="rect">
            <a:avLst/>
          </a:prstGeom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r>
              <a:rPr lang="ko-KR" altLang="en-US"/>
              <a:t>수출 경쟁력 하락을 걱정한 일본  정부의 금리 인하</a:t>
            </a:r>
          </a:p>
        </p:txBody>
      </p:sp>
      <p:cxnSp>
        <p:nvCxnSpPr>
          <p:cNvPr id="22" name="꺾인 연결선 21"/>
          <p:cNvCxnSpPr/>
          <p:nvPr/>
        </p:nvCxnSpPr>
        <p:spPr>
          <a:xfrm>
            <a:off x="5318510" y="3886199"/>
            <a:ext cx="1374003" cy="1263651"/>
          </a:xfrm>
          <a:prstGeom prst="bentConnector3">
            <a:avLst>
              <a:gd name="adj1" fmla="val 4795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꺾인 연결선 22"/>
          <p:cNvCxnSpPr/>
          <p:nvPr/>
        </p:nvCxnSpPr>
        <p:spPr>
          <a:xfrm>
            <a:off x="5343525" y="3886200"/>
            <a:ext cx="1273847" cy="434686"/>
          </a:xfrm>
          <a:prstGeom prst="bentConnector3">
            <a:avLst>
              <a:gd name="adj1" fmla="val 4897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꺾인 연결선 23"/>
          <p:cNvCxnSpPr>
            <a:stCxn id="17" idx="3"/>
            <a:endCxn id="21" idx="1"/>
          </p:cNvCxnSpPr>
          <p:nvPr/>
        </p:nvCxnSpPr>
        <p:spPr>
          <a:xfrm flipV="1">
            <a:off x="5343525" y="3491730"/>
            <a:ext cx="1293088" cy="39447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꺾인 연결선 24"/>
          <p:cNvCxnSpPr>
            <a:stCxn id="17" idx="3"/>
            <a:endCxn id="18" idx="1"/>
          </p:cNvCxnSpPr>
          <p:nvPr/>
        </p:nvCxnSpPr>
        <p:spPr>
          <a:xfrm flipV="1">
            <a:off x="5343525" y="2659495"/>
            <a:ext cx="1273849" cy="1226705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화살표 연결선 25"/>
          <p:cNvCxnSpPr>
            <a:stCxn id="18" idx="2"/>
            <a:endCxn id="21" idx="0"/>
          </p:cNvCxnSpPr>
          <p:nvPr/>
        </p:nvCxnSpPr>
        <p:spPr>
          <a:xfrm rot="16200000" flipH="1">
            <a:off x="8427604" y="3070804"/>
            <a:ext cx="254963" cy="9616"/>
          </a:xfrm>
          <a:prstGeom prst="straightConnector1">
            <a:avLst/>
          </a:prstGeom>
          <a:ln>
            <a:solidFill>
              <a:schemeClr val="tx1"/>
            </a:solidFill>
            <a:tailEnd type="arrow" w="med" len="med"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7" name="직선 화살표 연결선 26"/>
          <p:cNvCxnSpPr>
            <a:stCxn id="21" idx="2"/>
            <a:endCxn id="20" idx="0"/>
          </p:cNvCxnSpPr>
          <p:nvPr/>
        </p:nvCxnSpPr>
        <p:spPr>
          <a:xfrm rot="5400000">
            <a:off x="8433955" y="3906307"/>
            <a:ext cx="251884" cy="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화살표 연결선 27"/>
          <p:cNvCxnSpPr>
            <a:stCxn id="20" idx="2"/>
            <a:endCxn id="19" idx="0"/>
          </p:cNvCxnSpPr>
          <p:nvPr/>
        </p:nvCxnSpPr>
        <p:spPr>
          <a:xfrm rot="5400000">
            <a:off x="8425921" y="4727237"/>
            <a:ext cx="251692" cy="162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화살표 연결선 28"/>
          <p:cNvCxnSpPr>
            <a:endCxn id="17" idx="3"/>
          </p:cNvCxnSpPr>
          <p:nvPr/>
        </p:nvCxnSpPr>
        <p:spPr>
          <a:xfrm rot="10800000">
            <a:off x="5343525" y="3886200"/>
            <a:ext cx="608157" cy="19051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44258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0" y="-1"/>
            <a:ext cx="12192000" cy="975964"/>
            <a:chOff x="0" y="-1"/>
            <a:chExt cx="12192000" cy="975964"/>
          </a:xfrm>
        </p:grpSpPr>
        <p:sp>
          <p:nvSpPr>
            <p:cNvPr id="5" name="직사각형 4"/>
            <p:cNvSpPr/>
            <p:nvPr/>
          </p:nvSpPr>
          <p:spPr>
            <a:xfrm>
              <a:off x="0" y="-1"/>
              <a:ext cx="12192000" cy="94253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cxnSp>
          <p:nvCxnSpPr>
            <p:cNvPr id="6" name="직선 연결선 5"/>
            <p:cNvCxnSpPr/>
            <p:nvPr/>
          </p:nvCxnSpPr>
          <p:spPr>
            <a:xfrm>
              <a:off x="0" y="747880"/>
              <a:ext cx="970671" cy="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soli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970424" y="613684"/>
              <a:ext cx="829995" cy="346436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>
              <a:spAutoFit/>
            </a:bodyPr>
            <a:lstStyle/>
            <a:p>
              <a:pPr algn="ctr">
                <a:lnSpc>
                  <a:spcPts val="1950"/>
                </a:lnSpc>
                <a:defRPr lang="ko-KR" altLang="en-US"/>
              </a:pPr>
              <a:r>
                <a:rPr lang="ko-KR" altLang="en-US" sz="2600" b="0" spc="-150">
                  <a:solidFill>
                    <a:schemeClr val="bg2">
                      <a:lumMod val="25000"/>
                    </a:schemeClr>
                  </a:solidFill>
                  <a:latin typeface="THE정고딕140"/>
                  <a:ea typeface="THE정고딕140"/>
                </a:rPr>
                <a:t>경제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45903" y="223269"/>
              <a:ext cx="1589408" cy="346326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>
              <a:spAutoFit/>
            </a:bodyPr>
            <a:lstStyle/>
            <a:p>
              <a:pPr algn="ctr">
                <a:lnSpc>
                  <a:spcPts val="1950"/>
                </a:lnSpc>
                <a:defRPr lang="ko-KR" altLang="en-US"/>
              </a:pPr>
              <a:r>
                <a:rPr lang="en-US" altLang="ko-KR" b="0" spc="-150">
                  <a:solidFill>
                    <a:schemeClr val="bg2">
                      <a:lumMod val="25000"/>
                    </a:schemeClr>
                  </a:solidFill>
                  <a:latin typeface="THE정고딕140"/>
                  <a:ea typeface="THE정고딕140"/>
                </a:rPr>
                <a:t>1990</a:t>
              </a:r>
              <a:r>
                <a:rPr lang="ko-KR" altLang="en-US" b="0" spc="-150">
                  <a:solidFill>
                    <a:schemeClr val="bg2">
                      <a:lumMod val="25000"/>
                    </a:schemeClr>
                  </a:solidFill>
                  <a:latin typeface="THE정고딕140"/>
                  <a:ea typeface="THE정고딕140"/>
                </a:rPr>
                <a:t>년대</a:t>
              </a: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1772279" y="541605"/>
              <a:ext cx="45719" cy="9847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1698428" y="583732"/>
              <a:ext cx="45719" cy="5634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572000" y="1233078"/>
            <a:ext cx="3060137" cy="850992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lnSpc>
                <a:spcPts val="1950"/>
              </a:lnSpc>
              <a:defRPr lang="ko-KR" altLang="en-US"/>
            </a:pPr>
            <a:r>
              <a:rPr lang="ko-KR" altLang="en-US" sz="2600" b="0" spc="-150">
                <a:latin typeface="THE정고딕140"/>
                <a:ea typeface="THE정고딕140"/>
              </a:rPr>
              <a:t>버블경제의 붕괴 여파</a:t>
            </a:r>
            <a:br>
              <a:rPr lang="ko-KR" altLang="en-US" sz="2600" b="0" spc="-150">
                <a:latin typeface="THE정고딕140"/>
                <a:ea typeface="THE정고딕140"/>
              </a:rPr>
            </a:br>
            <a:r>
              <a:rPr lang="ko-KR" altLang="en-US" sz="2600" b="0" spc="-150">
                <a:latin typeface="THE정고딕140"/>
                <a:ea typeface="THE정고딕140"/>
              </a:rPr>
              <a:t/>
            </a:r>
            <a:br>
              <a:rPr lang="ko-KR" altLang="en-US" sz="2600" b="0" spc="-150">
                <a:latin typeface="THE정고딕140"/>
                <a:ea typeface="THE정고딕140"/>
              </a:rPr>
            </a:br>
            <a:r>
              <a:rPr lang="ko-KR" altLang="en-US" sz="2600" b="0" spc="-150">
                <a:latin typeface="THE정고딕140"/>
                <a:ea typeface="THE정고딕140"/>
              </a:rPr>
              <a:t>잃어버린 10년</a:t>
            </a:r>
          </a:p>
        </p:txBody>
      </p:sp>
      <p:pic>
        <p:nvPicPr>
          <p:cNvPr id="30" name="그림 10" descr="니케이주가.gif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54701" y="2025221"/>
            <a:ext cx="5819260" cy="4670854"/>
          </a:xfrm>
          <a:prstGeom prst="rect">
            <a:avLst/>
          </a:prstGeom>
        </p:spPr>
      </p:pic>
      <p:sp>
        <p:nvSpPr>
          <p:cNvPr id="31" name="모서리가 둥근 직사각형 30"/>
          <p:cNvSpPr/>
          <p:nvPr/>
        </p:nvSpPr>
        <p:spPr>
          <a:xfrm>
            <a:off x="6307665" y="3765068"/>
            <a:ext cx="5041515" cy="634999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r>
              <a:rPr lang="ko-KR" altLang="en-US"/>
              <a:t>반값이 되어버린 집값</a:t>
            </a:r>
          </a:p>
        </p:txBody>
      </p:sp>
      <p:sp>
        <p:nvSpPr>
          <p:cNvPr id="32" name="모서리가 둥근 직사각형 31"/>
          <p:cNvSpPr/>
          <p:nvPr/>
        </p:nvSpPr>
        <p:spPr>
          <a:xfrm>
            <a:off x="6306126" y="4606925"/>
            <a:ext cx="5041515" cy="634999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r>
              <a:rPr lang="ko-KR" altLang="en-US"/>
              <a:t>고스란히 남은 대출금</a:t>
            </a:r>
          </a:p>
        </p:txBody>
      </p:sp>
      <p:sp>
        <p:nvSpPr>
          <p:cNvPr id="33" name="모서리가 둥근 직사각형 32"/>
          <p:cNvSpPr/>
          <p:nvPr/>
        </p:nvSpPr>
        <p:spPr>
          <a:xfrm>
            <a:off x="6304490" y="5442431"/>
            <a:ext cx="5041515" cy="634999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r>
              <a:rPr lang="ko-KR" altLang="en-US"/>
              <a:t>계속되는 무분별한 토목건설로 인한 국채</a:t>
            </a:r>
          </a:p>
        </p:txBody>
      </p:sp>
      <p:sp>
        <p:nvSpPr>
          <p:cNvPr id="34" name="모서리가 둥근 직사각형 33"/>
          <p:cNvSpPr/>
          <p:nvPr/>
        </p:nvSpPr>
        <p:spPr>
          <a:xfrm>
            <a:off x="6296503" y="2916863"/>
            <a:ext cx="5041515" cy="634999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r>
              <a:rPr lang="ko-KR" altLang="en-US"/>
              <a:t>곤두박질 치는 부동산가격</a:t>
            </a:r>
          </a:p>
        </p:txBody>
      </p:sp>
    </p:spTree>
    <p:extLst>
      <p:ext uri="{BB962C8B-B14F-4D97-AF65-F5344CB8AC3E}">
        <p14:creationId xmlns:p14="http://schemas.microsoft.com/office/powerpoint/2010/main" val="19481801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0" y="-1"/>
            <a:ext cx="12192000" cy="975964"/>
            <a:chOff x="0" y="-1"/>
            <a:chExt cx="12192000" cy="975964"/>
          </a:xfrm>
        </p:grpSpPr>
        <p:sp>
          <p:nvSpPr>
            <p:cNvPr id="5" name="직사각형 4"/>
            <p:cNvSpPr/>
            <p:nvPr/>
          </p:nvSpPr>
          <p:spPr>
            <a:xfrm>
              <a:off x="0" y="-1"/>
              <a:ext cx="12192000" cy="94253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cxnSp>
          <p:nvCxnSpPr>
            <p:cNvPr id="6" name="직선 연결선 5"/>
            <p:cNvCxnSpPr/>
            <p:nvPr/>
          </p:nvCxnSpPr>
          <p:spPr>
            <a:xfrm>
              <a:off x="0" y="747880"/>
              <a:ext cx="970671" cy="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soli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970424" y="613684"/>
              <a:ext cx="829995" cy="346436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>
              <a:spAutoFit/>
            </a:bodyPr>
            <a:lstStyle/>
            <a:p>
              <a:pPr algn="ctr">
                <a:lnSpc>
                  <a:spcPts val="1950"/>
                </a:lnSpc>
                <a:defRPr lang="ko-KR" altLang="en-US"/>
              </a:pPr>
              <a:r>
                <a:rPr lang="ko-KR" altLang="en-US" sz="2600" b="0" spc="-150">
                  <a:solidFill>
                    <a:schemeClr val="bg2">
                      <a:lumMod val="25000"/>
                    </a:schemeClr>
                  </a:solidFill>
                  <a:latin typeface="THE정고딕140"/>
                  <a:ea typeface="THE정고딕140"/>
                </a:rPr>
                <a:t>사회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45903" y="223269"/>
              <a:ext cx="1589408" cy="346326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>
              <a:spAutoFit/>
            </a:bodyPr>
            <a:lstStyle/>
            <a:p>
              <a:pPr algn="ctr">
                <a:lnSpc>
                  <a:spcPts val="1950"/>
                </a:lnSpc>
                <a:defRPr lang="ko-KR" altLang="en-US"/>
              </a:pPr>
              <a:r>
                <a:rPr lang="en-US" altLang="ko-KR" b="0" spc="-150">
                  <a:solidFill>
                    <a:schemeClr val="bg2">
                      <a:lumMod val="25000"/>
                    </a:schemeClr>
                  </a:solidFill>
                  <a:latin typeface="THE정고딕140"/>
                  <a:ea typeface="THE정고딕140"/>
                </a:rPr>
                <a:t>1990</a:t>
              </a:r>
              <a:r>
                <a:rPr lang="ko-KR" altLang="en-US" b="0" spc="-150">
                  <a:solidFill>
                    <a:schemeClr val="bg2">
                      <a:lumMod val="25000"/>
                    </a:schemeClr>
                  </a:solidFill>
                  <a:latin typeface="THE정고딕140"/>
                  <a:ea typeface="THE정고딕140"/>
                </a:rPr>
                <a:t>년대</a:t>
              </a: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1772279" y="541605"/>
              <a:ext cx="45719" cy="9847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1698428" y="583732"/>
              <a:ext cx="45719" cy="5634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443932" y="1539030"/>
            <a:ext cx="3387257" cy="347420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lnSpc>
                <a:spcPts val="1950"/>
              </a:lnSpc>
              <a:defRPr lang="ko-KR" altLang="en-US"/>
            </a:pPr>
            <a:r>
              <a:rPr lang="ko-KR" altLang="en-US" sz="2600" b="0" spc="-150">
                <a:latin typeface="THE정고딕140"/>
                <a:ea typeface="THE정고딕140"/>
              </a:rPr>
              <a:t>90년대 일본의 자살률</a:t>
            </a: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2566939" y="2066638"/>
            <a:ext cx="6836833" cy="448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717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0" y="-1"/>
            <a:ext cx="12192000" cy="975964"/>
            <a:chOff x="0" y="-1"/>
            <a:chExt cx="12192000" cy="975964"/>
          </a:xfrm>
        </p:grpSpPr>
        <p:sp>
          <p:nvSpPr>
            <p:cNvPr id="3" name="직사각형 2"/>
            <p:cNvSpPr/>
            <p:nvPr/>
          </p:nvSpPr>
          <p:spPr>
            <a:xfrm>
              <a:off x="0" y="-1"/>
              <a:ext cx="12192000" cy="94253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cxnSp>
          <p:nvCxnSpPr>
            <p:cNvPr id="4" name="직선 연결선 3"/>
            <p:cNvCxnSpPr/>
            <p:nvPr/>
          </p:nvCxnSpPr>
          <p:spPr>
            <a:xfrm>
              <a:off x="0" y="747880"/>
              <a:ext cx="970671" cy="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soli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970424" y="613684"/>
              <a:ext cx="829995" cy="346436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>
              <a:spAutoFit/>
            </a:bodyPr>
            <a:lstStyle/>
            <a:p>
              <a:pPr algn="ctr">
                <a:lnSpc>
                  <a:spcPts val="1950"/>
                </a:lnSpc>
                <a:defRPr lang="ko-KR" altLang="en-US"/>
              </a:pPr>
              <a:r>
                <a:rPr lang="ko-KR" altLang="en-US" sz="2600" b="0" spc="-150">
                  <a:solidFill>
                    <a:schemeClr val="bg2">
                      <a:lumMod val="25000"/>
                    </a:schemeClr>
                  </a:solidFill>
                  <a:latin typeface="THE정고딕140"/>
                  <a:ea typeface="THE정고딕140"/>
                </a:rPr>
                <a:t>사회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45903" y="223269"/>
              <a:ext cx="1589408" cy="346326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>
              <a:spAutoFit/>
            </a:bodyPr>
            <a:lstStyle/>
            <a:p>
              <a:pPr algn="ctr">
                <a:lnSpc>
                  <a:spcPts val="1950"/>
                </a:lnSpc>
                <a:defRPr lang="ko-KR" altLang="en-US"/>
              </a:pPr>
              <a:r>
                <a:rPr lang="en-US" altLang="ko-KR" b="0" spc="-150">
                  <a:solidFill>
                    <a:schemeClr val="bg2">
                      <a:lumMod val="25000"/>
                    </a:schemeClr>
                  </a:solidFill>
                  <a:latin typeface="THE정고딕140"/>
                  <a:ea typeface="THE정고딕140"/>
                </a:rPr>
                <a:t>1990</a:t>
              </a:r>
              <a:r>
                <a:rPr lang="ko-KR" altLang="en-US" b="0" spc="-150">
                  <a:solidFill>
                    <a:schemeClr val="bg2">
                      <a:lumMod val="25000"/>
                    </a:schemeClr>
                  </a:solidFill>
                  <a:latin typeface="THE정고딕140"/>
                  <a:ea typeface="THE정고딕140"/>
                </a:rPr>
                <a:t>년대</a:t>
              </a:r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1772279" y="541605"/>
              <a:ext cx="45719" cy="9847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1698428" y="583732"/>
              <a:ext cx="45719" cy="5634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sp>
        <p:nvSpPr>
          <p:cNvPr id="9" name="직사각형 8"/>
          <p:cNvSpPr/>
          <p:nvPr/>
        </p:nvSpPr>
        <p:spPr>
          <a:xfrm>
            <a:off x="3467910" y="1277165"/>
            <a:ext cx="6096000" cy="359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en-US" altLang="ko-KR"/>
              <a:t>90</a:t>
            </a:r>
            <a:r>
              <a:rPr lang="ko-KR" altLang="en-US"/>
              <a:t>년대 일본의 사회문제 </a:t>
            </a:r>
            <a:r>
              <a:rPr lang="en-US" altLang="ko-KR"/>
              <a:t>– </a:t>
            </a:r>
            <a:r>
              <a:rPr lang="ko-KR" altLang="en-US"/>
              <a:t>이지메</a:t>
            </a:r>
            <a:r>
              <a:rPr lang="en-US" altLang="ko-KR"/>
              <a:t> (</a:t>
            </a:r>
            <a:r>
              <a:rPr lang="ko-KR" altLang="en-US"/>
              <a:t>집단 괴롭힘</a:t>
            </a:r>
            <a:r>
              <a:rPr lang="en-US" altLang="ko-KR"/>
              <a:t>)</a:t>
            </a: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277091" y="1812522"/>
            <a:ext cx="5489863" cy="4339396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078680" y="1774036"/>
            <a:ext cx="5778500" cy="440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584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0" y="-1"/>
            <a:ext cx="12192000" cy="975964"/>
            <a:chOff x="0" y="-1"/>
            <a:chExt cx="12192000" cy="975964"/>
          </a:xfrm>
        </p:grpSpPr>
        <p:sp>
          <p:nvSpPr>
            <p:cNvPr id="5" name="직사각형 4"/>
            <p:cNvSpPr/>
            <p:nvPr/>
          </p:nvSpPr>
          <p:spPr>
            <a:xfrm>
              <a:off x="0" y="-1"/>
              <a:ext cx="12192000" cy="94253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cxnSp>
          <p:nvCxnSpPr>
            <p:cNvPr id="6" name="직선 연결선 5"/>
            <p:cNvCxnSpPr/>
            <p:nvPr/>
          </p:nvCxnSpPr>
          <p:spPr>
            <a:xfrm>
              <a:off x="0" y="747880"/>
              <a:ext cx="970671" cy="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soli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970424" y="613684"/>
              <a:ext cx="829995" cy="346436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>
              <a:spAutoFit/>
            </a:bodyPr>
            <a:lstStyle/>
            <a:p>
              <a:pPr algn="ctr">
                <a:lnSpc>
                  <a:spcPts val="1950"/>
                </a:lnSpc>
                <a:defRPr lang="ko-KR" altLang="en-US"/>
              </a:pPr>
              <a:r>
                <a:rPr lang="ko-KR" altLang="en-US" sz="2600" b="0" spc="-150">
                  <a:solidFill>
                    <a:schemeClr val="bg2">
                      <a:lumMod val="25000"/>
                    </a:schemeClr>
                  </a:solidFill>
                  <a:latin typeface="THE정고딕140"/>
                  <a:ea typeface="THE정고딕140"/>
                </a:rPr>
                <a:t>문화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45903" y="223269"/>
              <a:ext cx="1589408" cy="346326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>
              <a:spAutoFit/>
            </a:bodyPr>
            <a:lstStyle/>
            <a:p>
              <a:pPr algn="ctr">
                <a:lnSpc>
                  <a:spcPts val="1950"/>
                </a:lnSpc>
                <a:defRPr lang="ko-KR" altLang="en-US"/>
              </a:pPr>
              <a:r>
                <a:rPr lang="en-US" altLang="ko-KR" b="0" spc="-150">
                  <a:solidFill>
                    <a:schemeClr val="bg2">
                      <a:lumMod val="25000"/>
                    </a:schemeClr>
                  </a:solidFill>
                  <a:latin typeface="THE정고딕140"/>
                  <a:ea typeface="THE정고딕140"/>
                </a:rPr>
                <a:t>1990</a:t>
              </a:r>
              <a:r>
                <a:rPr lang="ko-KR" altLang="en-US" b="0" spc="-150">
                  <a:solidFill>
                    <a:schemeClr val="bg2">
                      <a:lumMod val="25000"/>
                    </a:schemeClr>
                  </a:solidFill>
                  <a:latin typeface="THE정고딕140"/>
                  <a:ea typeface="THE정고딕140"/>
                </a:rPr>
                <a:t>년대</a:t>
              </a: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1772279" y="541605"/>
              <a:ext cx="45719" cy="9847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1698428" y="583732"/>
              <a:ext cx="45719" cy="5634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2226749" y="1042456"/>
            <a:ext cx="3600000" cy="3012725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2251688" y="4150697"/>
            <a:ext cx="3600000" cy="263055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6722790" y="4150696"/>
            <a:ext cx="3608313" cy="2630553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6731103" y="1042456"/>
            <a:ext cx="3600000" cy="301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800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560</Words>
  <Application>Microsoft Office PowerPoint</Application>
  <PresentationFormat>와이드스크린</PresentationFormat>
  <Paragraphs>148</Paragraphs>
  <Slides>21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21</vt:i4>
      </vt:variant>
    </vt:vector>
  </HeadingPairs>
  <TitlesOfParts>
    <vt:vector size="27" baseType="lpstr">
      <vt:lpstr>THE정고딕140</vt:lpstr>
      <vt:lpstr>맑은 고딕</vt:lpstr>
      <vt:lpstr>THE정고딕150</vt:lpstr>
      <vt:lpstr>THE정고딕160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이석현</dc:creator>
  <cp:lastModifiedBy>이석현</cp:lastModifiedBy>
  <cp:revision>4</cp:revision>
  <dcterms:created xsi:type="dcterms:W3CDTF">2015-11-29T11:31:09Z</dcterms:created>
  <dcterms:modified xsi:type="dcterms:W3CDTF">2015-11-29T11:52:08Z</dcterms:modified>
</cp:coreProperties>
</file>