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67" r:id="rId3"/>
    <p:sldId id="271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278" r:id="rId12"/>
    <p:sldId id="275" r:id="rId13"/>
    <p:sldId id="279" r:id="rId14"/>
    <p:sldId id="280" r:id="rId15"/>
    <p:sldId id="281" r:id="rId16"/>
    <p:sldId id="304" r:id="rId17"/>
    <p:sldId id="286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296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287" r:id="rId36"/>
    <p:sldId id="314" r:id="rId37"/>
    <p:sldId id="315" r:id="rId38"/>
    <p:sldId id="316" r:id="rId39"/>
    <p:sldId id="317" r:id="rId40"/>
    <p:sldId id="318" r:id="rId41"/>
    <p:sldId id="333" r:id="rId42"/>
    <p:sldId id="334" r:id="rId43"/>
    <p:sldId id="335" r:id="rId44"/>
    <p:sldId id="336" r:id="rId45"/>
    <p:sldId id="337" r:id="rId46"/>
    <p:sldId id="277" r:id="rId47"/>
  </p:sldIdLst>
  <p:sldSz cx="12192000" cy="6858000"/>
  <p:notesSz cx="6858000" cy="9144000"/>
  <p:embeddedFontLst>
    <p:embeddedFont>
      <p:font typeface="맑은 고딕" pitchFamily="50" charset="-127"/>
      <p:regular r:id="rId48"/>
      <p:bold r:id="rId49"/>
    </p:embeddedFont>
    <p:embeddedFont>
      <p:font typeface="조선일보명조" pitchFamily="18" charset="-127"/>
      <p:regular r:id="rId50"/>
    </p:embeddedFont>
    <p:embeddedFont>
      <p:font typeface="나눔바른펜" pitchFamily="50" charset="-127"/>
      <p:regular r:id="rId51"/>
    </p:embeddedFont>
    <p:embeddedFont>
      <p:font typeface="함초롬돋움" pitchFamily="18" charset="-127"/>
      <p:regular r:id="rId52"/>
      <p:bold r:id="rId5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9D9D9"/>
    <a:srgbClr val="F6BB00"/>
    <a:srgbClr val="996600"/>
    <a:srgbClr val="663300"/>
    <a:srgbClr val="FFDF79"/>
    <a:srgbClr val="62C4C6"/>
    <a:srgbClr val="262827"/>
    <a:srgbClr val="EE4847"/>
    <a:srgbClr val="EEB500"/>
    <a:srgbClr val="B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3972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6274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6474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6595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3597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9884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3604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6772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565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0000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EE88-0728-4EC4-9CE2-183A903952A5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484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EE88-0728-4EC4-9CE2-183A903952A5}" type="datetimeFigureOut">
              <a:rPr lang="ko-KR" altLang="en-US" smtClean="0"/>
              <a:pPr/>
              <a:t>2016-05-18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CB0-894E-4B63-891A-01871B975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7138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BdpxP_diRJ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1bq0SMA18A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hyperlink" Target="https://youtu.be/zi1yedKi3FE?list=PLTQT5bmvtFj84Q-zpufA7gHgrJ-iCeLyQ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jpeg"/><Relationship Id="rId4" Type="http://schemas.openxmlformats.org/officeDocument/2006/relationships/hyperlink" Target="https://youtu.be/CpM_dLskxLs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336799" y="1866549"/>
            <a:ext cx="7372591" cy="1978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00095" y="4334046"/>
            <a:ext cx="372769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관광경영학과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21416122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우지원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dist"/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관광경영학과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21416164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윤나연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dist"/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일본어일본학과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215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윤정섭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dist"/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일본어일본학과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21302443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이수진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dist"/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일본어일본학과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21501859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이원영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dist"/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일본어일본학과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21501655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이지현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687395" y="4346746"/>
            <a:ext cx="372769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6700095" y="6176241"/>
            <a:ext cx="3727691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2790" y="2260719"/>
            <a:ext cx="7086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근대국민국가와 </a:t>
            </a:r>
            <a:r>
              <a:rPr lang="ko-KR" altLang="en-US" sz="2800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</a:t>
            </a:r>
            <a:r>
              <a:rPr lang="en-US" altLang="ko-KR" sz="2800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~</a:t>
            </a:r>
            <a:r>
              <a:rPr lang="ko-KR" altLang="en-US" sz="2800" dirty="0" err="1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쇼와시대의</a:t>
            </a:r>
            <a:r>
              <a:rPr lang="ko-KR" altLang="en-US" sz="2800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 대중문화</a:t>
            </a:r>
            <a:endParaRPr lang="ko-KR" altLang="en-US" sz="2800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  <a:p>
            <a:endParaRPr lang="ko-KR" altLang="en-US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2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800" b="1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</a:t>
            </a:r>
          </a:p>
        </p:txBody>
      </p:sp>
      <p:pic>
        <p:nvPicPr>
          <p:cNvPr id="10" name="내용 개체 틀 3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586156" y="2070530"/>
            <a:ext cx="4989144" cy="3873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500" y="1221432"/>
            <a:ext cx="3594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ko-KR" altLang="en-US" sz="2400" b="1" dirty="0">
                <a:latin typeface="나눔바른펜" pitchFamily="50" charset="-127"/>
                <a:ea typeface="나눔바른펜" pitchFamily="50" charset="-127"/>
              </a:rPr>
              <a:t>국민개병제</a:t>
            </a:r>
          </a:p>
        </p:txBody>
      </p:sp>
      <p:sp>
        <p:nvSpPr>
          <p:cNvPr id="11" name="직사각형 10"/>
          <p:cNvSpPr txBox="1"/>
          <p:nvPr/>
        </p:nvSpPr>
        <p:spPr>
          <a:xfrm>
            <a:off x="5816600" y="2089150"/>
            <a:ext cx="5689600" cy="474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 typeface="Wingdings"/>
            </a:pP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&gt; 1873년 </a:t>
            </a:r>
            <a:r>
              <a:rPr lang="ko-KR" altLang="en-US" sz="2400" dirty="0" err="1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징병령</a:t>
            </a: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발포.</a:t>
            </a:r>
          </a:p>
          <a:p>
            <a:pPr>
              <a:lnSpc>
                <a:spcPct val="130000"/>
              </a:lnSpc>
              <a:buFont typeface="Wingdings"/>
            </a:pP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&gt; 만 20세에 이른 남자는 모두 3년 동안</a:t>
            </a:r>
          </a:p>
          <a:p>
            <a:pPr>
              <a:lnSpc>
                <a:spcPct val="130000"/>
              </a:lnSpc>
              <a:buFont typeface="Wingdings"/>
            </a:pP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병역의무를 </a:t>
            </a:r>
            <a:r>
              <a:rPr lang="ko-KR" altLang="en-US" sz="2400" dirty="0" err="1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지게함으로써</a:t>
            </a: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국민 개병제</a:t>
            </a:r>
          </a:p>
          <a:p>
            <a:pPr>
              <a:lnSpc>
                <a:spcPct val="130000"/>
              </a:lnSpc>
              <a:buFont typeface="Wingdings"/>
            </a:pP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추구.</a:t>
            </a:r>
          </a:p>
          <a:p>
            <a:pPr>
              <a:lnSpc>
                <a:spcPct val="130000"/>
              </a:lnSpc>
              <a:buFont typeface="Wingdings"/>
            </a:pP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&gt; 국민개병제도를 통해 만들어진 군대는</a:t>
            </a:r>
          </a:p>
          <a:p>
            <a:pPr>
              <a:lnSpc>
                <a:spcPct val="130000"/>
              </a:lnSpc>
              <a:buFont typeface="Wingdings"/>
            </a:pP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제국주의의 길로 들어가면서 황군, 즉</a:t>
            </a:r>
          </a:p>
          <a:p>
            <a:pPr>
              <a:lnSpc>
                <a:spcPct val="130000"/>
              </a:lnSpc>
              <a:buFont typeface="Wingdings"/>
            </a:pP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천황의 군대로서의 성격을 강화.</a:t>
            </a:r>
          </a:p>
          <a:p>
            <a:pPr>
              <a:lnSpc>
                <a:spcPct val="130000"/>
              </a:lnSpc>
              <a:buFont typeface="Wingdings"/>
            </a:pPr>
            <a:endParaRPr lang="ko-KR" altLang="en-US" sz="2300" dirty="0">
              <a:solidFill>
                <a:schemeClr val="tx1"/>
              </a:solidFill>
            </a:endParaRPr>
          </a:p>
          <a:p>
            <a:pPr>
              <a:buFont typeface="Wingdings"/>
              <a:buChar char="v"/>
            </a:pPr>
            <a:endParaRPr lang="ko-KR" altLang="en-US" dirty="0"/>
          </a:p>
          <a:p>
            <a:pPr>
              <a:buFont typeface="Wingdings"/>
              <a:buChar char="v"/>
            </a:pPr>
            <a:endParaRPr lang="ko-KR" altLang="en-US" dirty="0"/>
          </a:p>
          <a:p>
            <a:pPr>
              <a:buFont typeface="Wingdings"/>
              <a:buChar char="v"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16001" y="3606270"/>
            <a:ext cx="3337712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8265" y="2894542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02</a:t>
            </a:r>
            <a:endParaRPr lang="ko-KR" altLang="en-US" sz="40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6676" y="2894542"/>
            <a:ext cx="2517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메이지시대</a:t>
            </a:r>
            <a:endParaRPr lang="ko-KR" altLang="en-US" sz="4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1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메이지시대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연극문화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1025" name="_x189221456" descr="EMB0000239836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1" y="1274974"/>
            <a:ext cx="2953115" cy="4204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66" y="1319861"/>
            <a:ext cx="3306434" cy="414113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418277" y="1190111"/>
            <a:ext cx="507802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850" dirty="0">
                <a:latin typeface="나눔바른펜" pitchFamily="50" charset="-127"/>
                <a:ea typeface="나눔바른펜" pitchFamily="50" charset="-127"/>
              </a:rPr>
              <a:t>―</a:t>
            </a:r>
            <a:r>
              <a:rPr lang="ko-KR" altLang="en-US" sz="1850" dirty="0" err="1">
                <a:latin typeface="나눔바른펜" pitchFamily="50" charset="-127"/>
                <a:ea typeface="나눔바른펜" pitchFamily="50" charset="-127"/>
              </a:rPr>
              <a:t>고쿠세이갓센</a:t>
            </a:r>
            <a:r>
              <a:rPr lang="en-US" altLang="ko-KR" sz="1850" dirty="0">
                <a:latin typeface="나눔바른펜" pitchFamily="50" charset="-127"/>
                <a:ea typeface="나눔바른펜" pitchFamily="50" charset="-127"/>
              </a:rPr>
              <a:t>(</a:t>
            </a:r>
            <a:r>
              <a:rPr lang="ko-KR" altLang="en-US" sz="1850" dirty="0" err="1">
                <a:latin typeface="나눔바른펜" pitchFamily="50" charset="-127"/>
                <a:ea typeface="나눔바른펜" pitchFamily="50" charset="-127"/>
              </a:rPr>
              <a:t>国性爺合戦</a:t>
            </a:r>
            <a:r>
              <a:rPr lang="en-US" altLang="ko-KR" sz="1850" dirty="0">
                <a:latin typeface="나눔바른펜" pitchFamily="50" charset="-127"/>
                <a:ea typeface="나눔바른펜" pitchFamily="50" charset="-127"/>
              </a:rPr>
              <a:t>)</a:t>
            </a:r>
            <a:r>
              <a:rPr lang="ko-KR" altLang="en-US" sz="1850" dirty="0">
                <a:latin typeface="나눔바른펜" pitchFamily="50" charset="-127"/>
                <a:ea typeface="나눔바른펜" pitchFamily="50" charset="-127"/>
              </a:rPr>
              <a:t>과 가부키연극을 통해 자신들이 중국에 대응하는 일본의 존재를 의식한 </a:t>
            </a:r>
            <a:r>
              <a:rPr lang="ko-KR" altLang="en-US" sz="1850" dirty="0" err="1">
                <a:latin typeface="나눔바른펜" pitchFamily="50" charset="-127"/>
                <a:ea typeface="나눔바른펜" pitchFamily="50" charset="-127"/>
              </a:rPr>
              <a:t>에스닉한</a:t>
            </a:r>
            <a:r>
              <a:rPr lang="ko-KR" altLang="en-US" sz="1850" dirty="0">
                <a:latin typeface="나눔바른펜" pitchFamily="50" charset="-127"/>
                <a:ea typeface="나눔바른펜" pitchFamily="50" charset="-127"/>
              </a:rPr>
              <a:t> 감정이 있었다고 추측할 수 있다</a:t>
            </a:r>
            <a:r>
              <a:rPr lang="en-US" altLang="ko-KR" sz="1850" dirty="0">
                <a:latin typeface="나눔바른펜" pitchFamily="50" charset="-127"/>
                <a:ea typeface="나눔바른펜" pitchFamily="50" charset="-127"/>
              </a:rPr>
              <a:t>. </a:t>
            </a:r>
            <a:endParaRPr lang="ko-KR" altLang="en-US" sz="1850" dirty="0">
              <a:latin typeface="나눔바른펜" pitchFamily="50" charset="-127"/>
              <a:ea typeface="나눔바른펜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850" dirty="0" smtClean="0">
                <a:latin typeface="나눔바른펜" pitchFamily="50" charset="-127"/>
                <a:ea typeface="나눔바른펜" pitchFamily="50" charset="-127"/>
              </a:rPr>
              <a:t>→</a:t>
            </a:r>
            <a:r>
              <a:rPr lang="ko-KR" altLang="en-US" sz="1850" dirty="0" err="1" smtClean="0">
                <a:latin typeface="나눔바른펜" pitchFamily="50" charset="-127"/>
                <a:ea typeface="나눔바른펜" pitchFamily="50" charset="-127"/>
              </a:rPr>
              <a:t>고쿠세이갓센</a:t>
            </a:r>
            <a:r>
              <a:rPr lang="ko-KR" altLang="en-US" sz="1850" dirty="0" smtClean="0">
                <a:latin typeface="나눔바른펜" pitchFamily="50" charset="-127"/>
                <a:ea typeface="나눔바른펜" pitchFamily="50" charset="-127"/>
              </a:rPr>
              <a:t> 은 </a:t>
            </a:r>
            <a:r>
              <a:rPr lang="ko-KR" altLang="en-US" sz="1850" dirty="0" err="1" smtClean="0">
                <a:latin typeface="나눔바른펜" pitchFamily="50" charset="-127"/>
                <a:ea typeface="나눔바른펜" pitchFamily="50" charset="-127"/>
              </a:rPr>
              <a:t>신국사상</a:t>
            </a:r>
            <a:r>
              <a:rPr lang="en-US" altLang="ko-KR" sz="1850" dirty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50" dirty="0">
                <a:latin typeface="나눔바른펜" pitchFamily="50" charset="-127"/>
                <a:ea typeface="나눔바른펜" pitchFamily="50" charset="-127"/>
              </a:rPr>
              <a:t>대외 우월 의식을 기반으로 하여</a:t>
            </a:r>
            <a:r>
              <a:rPr lang="en-US" altLang="ko-KR" sz="1850" dirty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1850" dirty="0">
                <a:latin typeface="나눔바른펜" pitchFamily="50" charset="-127"/>
                <a:ea typeface="나눔바른펜" pitchFamily="50" charset="-127"/>
              </a:rPr>
              <a:t>주인공 </a:t>
            </a:r>
            <a:r>
              <a:rPr lang="ko-KR" altLang="en-US" sz="1850" dirty="0" err="1">
                <a:latin typeface="나눔바른펜" pitchFamily="50" charset="-127"/>
                <a:ea typeface="나눔바른펜" pitchFamily="50" charset="-127"/>
              </a:rPr>
              <a:t>와토나이를</a:t>
            </a:r>
            <a:r>
              <a:rPr lang="ko-KR" altLang="en-US" sz="1850" dirty="0">
                <a:latin typeface="나눔바른펜" pitchFamily="50" charset="-127"/>
                <a:ea typeface="나눔바른펜" pitchFamily="50" charset="-127"/>
              </a:rPr>
              <a:t> 통해 일본을 중심으로 하는 동아시아의 새로운 질서라는 </a:t>
            </a:r>
            <a:r>
              <a:rPr lang="en-US" altLang="ko-KR" sz="1850" dirty="0">
                <a:latin typeface="나눔바른펜" pitchFamily="50" charset="-127"/>
                <a:ea typeface="나눔바른펜" pitchFamily="50" charset="-127"/>
              </a:rPr>
              <a:t>〈</a:t>
            </a:r>
            <a:r>
              <a:rPr lang="ko-KR" altLang="en-US" sz="1850" dirty="0">
                <a:latin typeface="나눔바른펜" pitchFamily="50" charset="-127"/>
                <a:ea typeface="나눔바른펜" pitchFamily="50" charset="-127"/>
              </a:rPr>
              <a:t>대일본</a:t>
            </a:r>
            <a:r>
              <a:rPr lang="en-US" altLang="ko-KR" sz="1850" dirty="0">
                <a:latin typeface="나눔바른펜" pitchFamily="50" charset="-127"/>
                <a:ea typeface="나눔바른펜" pitchFamily="50" charset="-127"/>
              </a:rPr>
              <a:t>〉</a:t>
            </a:r>
            <a:r>
              <a:rPr lang="ko-KR" altLang="en-US" sz="1850" dirty="0">
                <a:latin typeface="나눔바른펜" pitchFamily="50" charset="-127"/>
                <a:ea typeface="나눔바른펜" pitchFamily="50" charset="-127"/>
              </a:rPr>
              <a:t>의 실현을 꿈꾸었다는 것을 알 수 있었다</a:t>
            </a:r>
            <a:r>
              <a:rPr lang="en-US" altLang="ko-KR" sz="1850" dirty="0">
                <a:latin typeface="나눔바른펜" pitchFamily="50" charset="-127"/>
                <a:ea typeface="나눔바른펜" pitchFamily="50" charset="-127"/>
              </a:rPr>
              <a:t>. </a:t>
            </a:r>
            <a:endParaRPr lang="en-US" altLang="ko-KR" sz="1850" dirty="0" smtClean="0">
              <a:latin typeface="나눔바른펜" pitchFamily="50" charset="-127"/>
              <a:ea typeface="나눔바른펜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850" dirty="0">
                <a:latin typeface="나눔바른펜" pitchFamily="50" charset="-127"/>
                <a:ea typeface="나눔바른펜" pitchFamily="50" charset="-127"/>
              </a:rPr>
              <a:t>→</a:t>
            </a:r>
            <a:r>
              <a:rPr lang="ko-KR" altLang="en-US" sz="1850" dirty="0" err="1">
                <a:latin typeface="나눔바른펜" pitchFamily="50" charset="-127"/>
                <a:ea typeface="나눔바른펜" pitchFamily="50" charset="-127"/>
              </a:rPr>
              <a:t>에도시대</a:t>
            </a:r>
            <a:r>
              <a:rPr lang="ko-KR" altLang="en-US" sz="1850" dirty="0">
                <a:latin typeface="나눔바른펜" pitchFamily="50" charset="-127"/>
                <a:ea typeface="나눔바른펜" pitchFamily="50" charset="-127"/>
              </a:rPr>
              <a:t> 초기부터 발생한 가부키연극은 메이지 초기에는 일본 사회가 근대화와 서구화를 과정에 발맞춰서 재미있고 독특하게 각색해 새로운 유형의 가부키연극을 </a:t>
            </a:r>
            <a:r>
              <a:rPr lang="ko-KR" altLang="en-US" sz="1850" dirty="0" err="1">
                <a:latin typeface="나눔바른펜" pitchFamily="50" charset="-127"/>
                <a:ea typeface="나눔바른펜" pitchFamily="50" charset="-127"/>
              </a:rPr>
              <a:t>탄생했다고한다</a:t>
            </a:r>
            <a:r>
              <a:rPr lang="en-US" altLang="ko-KR" sz="1850" dirty="0">
                <a:latin typeface="나눔바른펜" pitchFamily="50" charset="-127"/>
                <a:ea typeface="나눔바른펜" pitchFamily="50" charset="-127"/>
              </a:rPr>
              <a:t>.</a:t>
            </a:r>
            <a:endParaRPr lang="ko-KR" altLang="en-US" sz="1850" dirty="0">
              <a:latin typeface="나눔바른펜" pitchFamily="50" charset="-127"/>
              <a:ea typeface="나눔바른펜" pitchFamily="50" charset="-127"/>
            </a:endParaRPr>
          </a:p>
          <a:p>
            <a:pPr fontAlgn="base">
              <a:lnSpc>
                <a:spcPct val="150000"/>
              </a:lnSpc>
            </a:pPr>
            <a:endParaRPr lang="ko-KR" altLang="en-US" sz="1900" dirty="0">
              <a:latin typeface="나눔바른펜" pitchFamily="50" charset="-127"/>
              <a:ea typeface="나눔바른펜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9990" y="114000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메이지시대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건축물</a:t>
            </a:r>
            <a:endParaRPr lang="en-US" altLang="ko-KR" sz="2800" b="1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3" y="1952119"/>
            <a:ext cx="3679144" cy="244785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77" y="1960395"/>
            <a:ext cx="4182367" cy="243463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425910" y="5014519"/>
            <a:ext cx="534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www.youtube.com/watch?v=BdpxP_diRJA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44" y="1960396"/>
            <a:ext cx="3667141" cy="244126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809605" y="1759140"/>
            <a:ext cx="6819900" cy="2820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메이지 </a:t>
            </a:r>
            <a:r>
              <a:rPr lang="ko-KR" altLang="en-US" sz="2000" dirty="0" err="1">
                <a:latin typeface="나눔바른펜" pitchFamily="50" charset="-127"/>
                <a:ea typeface="나눔바른펜" pitchFamily="50" charset="-127"/>
              </a:rPr>
              <a:t>시대때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2000" dirty="0" err="1">
                <a:latin typeface="나눔바른펜" pitchFamily="50" charset="-127"/>
                <a:ea typeface="나눔바른펜" pitchFamily="50" charset="-127"/>
              </a:rPr>
              <a:t>부터는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 영국풍의 서양건축물이 들어서면서 관공서나 기업 등이 사무소나 공장에 또한 서양풍의 건축물로 바뀌기 시작했다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. </a:t>
            </a:r>
            <a:endParaRPr lang="ko-KR" altLang="en-US" sz="2000" dirty="0">
              <a:latin typeface="나눔바른펜" pitchFamily="50" charset="-127"/>
              <a:ea typeface="나눔바른펜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b="1" dirty="0">
                <a:latin typeface="나눔바른펜" pitchFamily="50" charset="-127"/>
                <a:ea typeface="나눔바른펜" pitchFamily="50" charset="-127"/>
              </a:rPr>
              <a:t>―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영국의 시계탑을 모티브로 한 서양풍 시계탑이 등장해 많은 사람들의 활동이 분단위로 철저해졌다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. </a:t>
            </a:r>
            <a:endParaRPr lang="ko-KR" altLang="en-US" sz="2000" dirty="0">
              <a:latin typeface="나눔바른펜" pitchFamily="50" charset="-127"/>
              <a:ea typeface="나눔바른펜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b="1" dirty="0">
                <a:latin typeface="나눔바른펜" pitchFamily="50" charset="-127"/>
                <a:ea typeface="나눔바른펜" pitchFamily="50" charset="-127"/>
              </a:rPr>
              <a:t>―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동물원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식물원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박물관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미술관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백화점 등이 생겨났으며 이러한 근대적 건축물을 통해 일상에서 근대생활을 경험하였다는 것을 알 수 있다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.</a:t>
            </a:r>
            <a:endParaRPr lang="ko-KR" altLang="en-US" sz="2000" dirty="0">
              <a:latin typeface="나눔바른펜" pitchFamily="50" charset="-127"/>
              <a:ea typeface="나눔바른펜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76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5390" y="152100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메이지시대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도시와농촌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4" y="1874837"/>
            <a:ext cx="3925784" cy="2572980"/>
          </a:xfrm>
          <a:prstGeom prst="rect">
            <a:avLst/>
          </a:prstGeom>
        </p:spPr>
      </p:pic>
      <p:pic>
        <p:nvPicPr>
          <p:cNvPr id="2049" name="_x189220736" descr="EMB0000239836c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88" y="1874837"/>
            <a:ext cx="3341876" cy="2572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3" name="_x186859096" descr="EMB0000239836d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64" y="1874837"/>
            <a:ext cx="3346688" cy="25729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270000" y="4684574"/>
            <a:ext cx="9398000" cy="1435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신분제도가 폐지된 한편 </a:t>
            </a:r>
            <a:r>
              <a:rPr lang="ko-KR" altLang="en-US" sz="2000" dirty="0" err="1">
                <a:latin typeface="나눔바른펜" pitchFamily="50" charset="-127"/>
                <a:ea typeface="나눔바른펜" pitchFamily="50" charset="-127"/>
              </a:rPr>
              <a:t>도시와농촌간의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 격차 도시 안에서 빈부격차가 커진 것을 </a:t>
            </a:r>
            <a:r>
              <a:rPr lang="ko-KR" altLang="en-US" sz="2000" dirty="0" err="1">
                <a:latin typeface="나눔바른펜" pitchFamily="50" charset="-127"/>
                <a:ea typeface="나눔바른펜" pitchFamily="50" charset="-127"/>
              </a:rPr>
              <a:t>알수있다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농촌에서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농업을 하던 사람은 그대로 농업을 이어갔지만 도시 안에서는 빈부격차가 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커져서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도시에 하층민들은 일정하지 못한 직업을 가졌으며 절대적 빈곤상태인 것을 </a:t>
            </a:r>
            <a:r>
              <a:rPr lang="ko-KR" altLang="en-US" sz="2000" dirty="0" err="1">
                <a:latin typeface="나눔바른펜" pitchFamily="50" charset="-127"/>
                <a:ea typeface="나눔바른펜" pitchFamily="50" charset="-127"/>
              </a:rPr>
              <a:t>알수있었다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.</a:t>
            </a:r>
            <a:endParaRPr lang="ko-KR" altLang="en-US" sz="2000" dirty="0">
              <a:latin typeface="나눔바른펜" pitchFamily="50" charset="-127"/>
              <a:ea typeface="나눔바른펜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76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3490" y="177500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메이지시대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박람회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86858776" descr="EMB0000239836d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9" y="1161070"/>
            <a:ext cx="4113694" cy="2736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8" y="3897312"/>
            <a:ext cx="4158513" cy="250800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054600" y="1278444"/>
            <a:ext cx="657860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메이지 </a:t>
            </a:r>
            <a:r>
              <a:rPr lang="ko-KR" altLang="en-US" sz="2100" dirty="0" err="1">
                <a:latin typeface="나눔바른펜" pitchFamily="50" charset="-127"/>
                <a:ea typeface="나눔바른펜" pitchFamily="50" charset="-127"/>
              </a:rPr>
              <a:t>유신후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 일본에서는 박람회 또한 매우 중요한 의미를 가지게 되었다</a:t>
            </a:r>
            <a:r>
              <a:rPr lang="en-US" altLang="ko-KR" sz="2100" dirty="0">
                <a:latin typeface="나눔바른펜" pitchFamily="50" charset="-127"/>
                <a:ea typeface="나눔바른펜" pitchFamily="50" charset="-127"/>
              </a:rPr>
              <a:t>. </a:t>
            </a:r>
            <a:endParaRPr lang="ko-KR" altLang="en-US" sz="2100" dirty="0">
              <a:latin typeface="나눔바른펜" pitchFamily="50" charset="-127"/>
              <a:ea typeface="나눔바른펜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100" b="1" dirty="0" smtClean="0">
                <a:latin typeface="나눔바른펜" pitchFamily="50" charset="-127"/>
                <a:ea typeface="나눔바른펜" pitchFamily="50" charset="-127"/>
              </a:rPr>
              <a:t>-&gt;</a:t>
            </a:r>
            <a:r>
              <a:rPr lang="ko-KR" altLang="en-US" sz="2100" dirty="0" smtClean="0">
                <a:latin typeface="나눔바른펜" pitchFamily="50" charset="-127"/>
                <a:ea typeface="나눔바른펜" pitchFamily="50" charset="-127"/>
              </a:rPr>
              <a:t>두 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번에 걸쳐 런던 만국박람회에 동양인 최초로 참가하여 도자기나 </a:t>
            </a:r>
            <a:r>
              <a:rPr lang="ko-KR" altLang="en-US" sz="2100" dirty="0" err="1">
                <a:latin typeface="나눔바른펜" pitchFamily="50" charset="-127"/>
                <a:ea typeface="나눔바른펜" pitchFamily="50" charset="-127"/>
              </a:rPr>
              <a:t>우키요에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 등을 가지고 적극적으로 출전함으로써 서양인들의 이국취미를 자극하는 </a:t>
            </a:r>
            <a:r>
              <a:rPr lang="ko-KR" altLang="en-US" sz="2100" dirty="0" err="1">
                <a:latin typeface="나눔바른펜" pitchFamily="50" charset="-127"/>
                <a:ea typeface="나눔바른펜" pitchFamily="50" charset="-127"/>
              </a:rPr>
              <a:t>연추로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 일본의 인상을 심어주었다</a:t>
            </a:r>
            <a:r>
              <a:rPr lang="en-US" altLang="ko-KR" sz="2100" dirty="0" smtClean="0">
                <a:latin typeface="나눔바른펜" pitchFamily="50" charset="-127"/>
                <a:ea typeface="나눔바른펜" pitchFamily="50" charset="-127"/>
              </a:rPr>
              <a:t>.</a:t>
            </a:r>
            <a:endParaRPr lang="ko-KR" altLang="en-US" sz="2100" dirty="0">
              <a:latin typeface="나눔바른펜" pitchFamily="50" charset="-127"/>
              <a:ea typeface="나눔바른펜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100" b="1" dirty="0" smtClean="0">
                <a:latin typeface="나눔바른펜" pitchFamily="50" charset="-127"/>
                <a:ea typeface="나눔바른펜" pitchFamily="50" charset="-127"/>
              </a:rPr>
              <a:t>-&gt;</a:t>
            </a:r>
            <a:r>
              <a:rPr lang="en-US" altLang="ko-KR" sz="2100" dirty="0" smtClean="0">
                <a:latin typeface="나눔바른펜" pitchFamily="50" charset="-127"/>
                <a:ea typeface="나눔바른펜" pitchFamily="50" charset="-127"/>
              </a:rPr>
              <a:t>1877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년부터 </a:t>
            </a:r>
            <a:r>
              <a:rPr lang="en-US" altLang="ko-KR" sz="2100" dirty="0">
                <a:latin typeface="나눔바른펜" pitchFamily="50" charset="-127"/>
                <a:ea typeface="나눔바른펜" pitchFamily="50" charset="-127"/>
              </a:rPr>
              <a:t>5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회에 걸쳐 열린 </a:t>
            </a:r>
            <a:r>
              <a:rPr lang="ko-KR" altLang="en-US" sz="2100" dirty="0" err="1">
                <a:latin typeface="나눔바른펜" pitchFamily="50" charset="-127"/>
                <a:ea typeface="나눔바른펜" pitchFamily="50" charset="-127"/>
              </a:rPr>
              <a:t>내국근업박람회는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 기술발전과 산업진흥에 공헌하였다</a:t>
            </a:r>
            <a:r>
              <a:rPr lang="en-US" altLang="ko-KR" sz="2100" dirty="0" smtClean="0">
                <a:latin typeface="나눔바른펜" pitchFamily="50" charset="-127"/>
                <a:ea typeface="나눔바른펜" pitchFamily="50" charset="-127"/>
              </a:rPr>
              <a:t>.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2100" dirty="0" smtClean="0">
                <a:latin typeface="나눔바른펜" pitchFamily="50" charset="-127"/>
                <a:ea typeface="나눔바른펜" pitchFamily="50" charset="-127"/>
              </a:rPr>
              <a:t>1872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년 도쿄 </a:t>
            </a:r>
            <a:r>
              <a:rPr lang="ko-KR" altLang="en-US" sz="2100" dirty="0" err="1">
                <a:latin typeface="나눔바른펜" pitchFamily="50" charset="-127"/>
                <a:ea typeface="나눔바른펜" pitchFamily="50" charset="-127"/>
              </a:rPr>
              <a:t>유시마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 성당에서 일본이 최초로 성당박람회를 열었다</a:t>
            </a:r>
            <a:r>
              <a:rPr lang="en-US" altLang="ko-KR" sz="2100" dirty="0"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이를 통해 일본을 문화를 소개함과 동시에 세계각국에 동양의 신비한 나라라는 인상을 심어주었다</a:t>
            </a:r>
            <a:r>
              <a:rPr lang="en-US" altLang="ko-KR" sz="2100" dirty="0">
                <a:latin typeface="나눔바른펜" pitchFamily="50" charset="-127"/>
                <a:ea typeface="나눔바른펜" pitchFamily="50" charset="-127"/>
              </a:rPr>
              <a:t>. </a:t>
            </a:r>
            <a:endParaRPr lang="ko-KR" altLang="en-US" sz="2100" dirty="0">
              <a:latin typeface="나눔바른펜" pitchFamily="50" charset="-127"/>
              <a:ea typeface="나눔바른펜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766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메이지시대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대중매</a:t>
            </a:r>
            <a:r>
              <a:rPr lang="ko-KR" altLang="en-US" sz="2800" b="1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체</a:t>
            </a:r>
          </a:p>
        </p:txBody>
      </p:sp>
      <p:pic>
        <p:nvPicPr>
          <p:cNvPr id="5" name="Picture 3" descr="C:\Users\Administrator\Desktop\5c1cd8341d87fc205447751a298385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91" y="1370390"/>
            <a:ext cx="3108385" cy="3642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4" y="1370390"/>
            <a:ext cx="3012686" cy="364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_x186856696" descr="EMB0000239836d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76" y="1370390"/>
            <a:ext cx="4706178" cy="3647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452355" y="5289372"/>
            <a:ext cx="928728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이시기에 대중매체라는 것이 탄생하였다</a:t>
            </a:r>
            <a:r>
              <a:rPr lang="en-US" altLang="ko-KR" sz="2100" dirty="0"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신문</a:t>
            </a:r>
            <a:r>
              <a:rPr lang="en-US" altLang="ko-KR" sz="2100" dirty="0">
                <a:latin typeface="나눔바른펜" pitchFamily="50" charset="-127"/>
                <a:ea typeface="나눔바른펜" pitchFamily="50" charset="-127"/>
              </a:rPr>
              <a:t>,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서적</a:t>
            </a:r>
            <a:r>
              <a:rPr lang="en-US" altLang="ko-KR" sz="2100" dirty="0">
                <a:latin typeface="나눔바른펜" pitchFamily="50" charset="-127"/>
                <a:ea typeface="나눔바른펜" pitchFamily="50" charset="-127"/>
              </a:rPr>
              <a:t>,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잡지 같은 출판물이 등장하였으며 철도망을 타고 전국에 배포되었다</a:t>
            </a:r>
            <a:r>
              <a:rPr lang="en-US" altLang="ko-KR" sz="2100" dirty="0"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이는‘우리’라는 </a:t>
            </a:r>
            <a:r>
              <a:rPr lang="ko-KR" altLang="en-US" sz="2100" dirty="0" err="1">
                <a:latin typeface="나눔바른펜" pitchFamily="50" charset="-127"/>
                <a:ea typeface="나눔바른펜" pitchFamily="50" charset="-127"/>
              </a:rPr>
              <a:t>인식과함께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 같은 정보를 </a:t>
            </a:r>
            <a:r>
              <a:rPr lang="ko-KR" altLang="en-US" sz="2100" dirty="0" err="1">
                <a:latin typeface="나눔바른펜" pitchFamily="50" charset="-127"/>
                <a:ea typeface="나눔바른펜" pitchFamily="50" charset="-127"/>
              </a:rPr>
              <a:t>공유함으로서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 국민국가의 성원이라는 </a:t>
            </a:r>
            <a:r>
              <a:rPr lang="ko-KR" altLang="en-US" sz="2100" dirty="0" err="1">
                <a:latin typeface="나눔바른펜" pitchFamily="50" charset="-127"/>
                <a:ea typeface="나눔바른펜" pitchFamily="50" charset="-127"/>
              </a:rPr>
              <a:t>의식또한</a:t>
            </a:r>
            <a:r>
              <a:rPr lang="ko-KR" altLang="en-US" sz="2100" dirty="0">
                <a:latin typeface="나눔바른펜" pitchFamily="50" charset="-127"/>
                <a:ea typeface="나눔바른펜" pitchFamily="50" charset="-127"/>
              </a:rPr>
              <a:t> 담겨있다</a:t>
            </a:r>
            <a:r>
              <a:rPr lang="en-US" altLang="ko-KR" sz="2100" dirty="0">
                <a:latin typeface="나눔바른펜" pitchFamily="50" charset="-127"/>
                <a:ea typeface="나눔바른펜" pitchFamily="50" charset="-127"/>
              </a:rPr>
              <a:t>. </a:t>
            </a:r>
            <a:endParaRPr lang="ko-KR" altLang="en-US" sz="2100" dirty="0">
              <a:latin typeface="나눔바른펜" pitchFamily="50" charset="-127"/>
              <a:ea typeface="나눔바른펜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4590" y="152100"/>
            <a:ext cx="263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메이지시대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음식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05" y="1486646"/>
            <a:ext cx="3840165" cy="290755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70" y="1486646"/>
            <a:ext cx="3058607" cy="290755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5" y="1486646"/>
            <a:ext cx="4372960" cy="290755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23900" y="4656435"/>
            <a:ext cx="10731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dirty="0"/>
              <a:t>메이지 </a:t>
            </a:r>
            <a:r>
              <a:rPr lang="ko-KR" altLang="en-US" dirty="0" err="1"/>
              <a:t>유신이후</a:t>
            </a:r>
            <a:r>
              <a:rPr lang="ko-KR" altLang="en-US" dirty="0"/>
              <a:t> 메이지 </a:t>
            </a:r>
            <a:r>
              <a:rPr lang="ko-KR" altLang="en-US" dirty="0" err="1"/>
              <a:t>일왕에</a:t>
            </a:r>
            <a:r>
              <a:rPr lang="ko-KR" altLang="en-US" dirty="0"/>
              <a:t> 의해 육식기피 전통이 깨졌다</a:t>
            </a:r>
            <a:r>
              <a:rPr lang="en-US" altLang="ko-KR" dirty="0"/>
              <a:t>. </a:t>
            </a:r>
            <a:r>
              <a:rPr lang="ko-KR" altLang="en-US" dirty="0" smtClean="0"/>
              <a:t>왕이 솔선수범해 </a:t>
            </a:r>
            <a:r>
              <a:rPr lang="ko-KR" altLang="en-US" dirty="0"/>
              <a:t>고기를 먹으며 국민에게도 육식을 장려했다</a:t>
            </a:r>
            <a:r>
              <a:rPr lang="en-US" altLang="ko-KR" dirty="0" smtClean="0"/>
              <a:t>.</a:t>
            </a:r>
            <a:r>
              <a:rPr lang="ko-KR" altLang="en-US" dirty="0"/>
              <a:t>  </a:t>
            </a:r>
            <a:r>
              <a:rPr lang="ko-KR" altLang="en-US" dirty="0" smtClean="0"/>
              <a:t>이 영향으로 점차 서양식 </a:t>
            </a:r>
            <a:r>
              <a:rPr lang="ko-KR" altLang="en-US" dirty="0"/>
              <a:t>레스토랑이 </a:t>
            </a:r>
            <a:r>
              <a:rPr lang="ko-KR" altLang="en-US" dirty="0" err="1"/>
              <a:t>하나둘씩</a:t>
            </a:r>
            <a:r>
              <a:rPr lang="ko-KR" altLang="en-US" dirty="0"/>
              <a:t> 생기기 시작했으며 </a:t>
            </a:r>
            <a:r>
              <a:rPr lang="ko-KR" altLang="en-US" dirty="0" smtClean="0"/>
              <a:t>이를 </a:t>
            </a:r>
            <a:r>
              <a:rPr lang="ko-KR" altLang="en-US" dirty="0"/>
              <a:t>통해 </a:t>
            </a:r>
            <a:r>
              <a:rPr lang="ko-KR" altLang="en-US" dirty="0" err="1" smtClean="0"/>
              <a:t>알수있는</a:t>
            </a:r>
            <a:r>
              <a:rPr lang="ko-KR" altLang="en-US" dirty="0" smtClean="0"/>
              <a:t> 사실로 </a:t>
            </a:r>
            <a:r>
              <a:rPr lang="ko-KR" altLang="en-US" dirty="0"/>
              <a:t>메이지 시대 이후 일본에선 음식혁명이 일어난 </a:t>
            </a:r>
            <a:r>
              <a:rPr lang="ko-KR" altLang="en-US" dirty="0" smtClean="0"/>
              <a:t>것을 알 수 있다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 시대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–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서양문물의 적극적 수용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21" y="1106964"/>
            <a:ext cx="683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• 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서양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문물을 적극 수용하여 문명 개화를 달성하고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중앙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집권적인 입헌 군주체제를 확립하여 부국 강병을 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도모</a:t>
            </a:r>
            <a:endParaRPr lang="en-US" altLang="ko-KR" sz="2000" dirty="0" smtClean="0">
              <a:latin typeface="나눔바른펜" pitchFamily="50" charset="-127"/>
              <a:ea typeface="나눔바른펜" pitchFamily="50" charset="-127"/>
            </a:endParaRPr>
          </a:p>
          <a:p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•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일상 생활에서의 서양 문물 모방 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서양식 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머리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모자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양복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회중 시계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양력 사용 등 일반인들도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서양식 생활 풍습 모방</a:t>
            </a:r>
            <a:endParaRPr lang="ko-KR" altLang="en-US" sz="2000" dirty="0">
              <a:latin typeface="나눔바른펜" pitchFamily="50" charset="-127"/>
              <a:ea typeface="나눔바른펜" pitchFamily="50" charset="-127"/>
              <a:cs typeface="함초롬돋움" pitchFamily="18" charset="-127"/>
            </a:endParaRPr>
          </a:p>
        </p:txBody>
      </p:sp>
      <p:pic>
        <p:nvPicPr>
          <p:cNvPr id="1026" name="Picture 2" descr="C:\Users\Administrator\Desktop\gimoa77_14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603500"/>
            <a:ext cx="3752850" cy="3752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519362"/>
            <a:ext cx="3556000" cy="3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85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 시대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머리스타일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11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007627"/>
            <a:ext cx="3441701" cy="3516874"/>
          </a:xfrm>
          <a:prstGeom prst="rect">
            <a:avLst/>
          </a:prstGeom>
        </p:spPr>
      </p:pic>
      <p:sp>
        <p:nvSpPr>
          <p:cNvPr id="12" name="오른쪽 화살표 11"/>
          <p:cNvSpPr/>
          <p:nvPr/>
        </p:nvSpPr>
        <p:spPr>
          <a:xfrm>
            <a:off x="5461000" y="3213100"/>
            <a:ext cx="1435100" cy="1092200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1" y="1965523"/>
            <a:ext cx="3479799" cy="355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5899" y="5746234"/>
            <a:ext cx="7710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서구 사절단의 화려한 외모에 매료되어 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1871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년 헤어스타일을 일본 전통헤어스타일인 </a:t>
            </a:r>
            <a:endParaRPr lang="en-US" altLang="ko-KR" sz="2000" dirty="0" smtClean="0">
              <a:latin typeface="나눔바른펜" pitchFamily="50" charset="-127"/>
              <a:ea typeface="나눔바른펜" pitchFamily="50" charset="-127"/>
            </a:endParaRPr>
          </a:p>
          <a:p>
            <a:r>
              <a:rPr lang="ko-KR" altLang="en-US" sz="2000" dirty="0" err="1" smtClean="0">
                <a:latin typeface="나눔바른펜" pitchFamily="50" charset="-127"/>
                <a:ea typeface="나눔바른펜" pitchFamily="50" charset="-127"/>
              </a:rPr>
              <a:t>촌마게를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 자르고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서양식 단발 머리로 바꾸는 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‘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단발령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’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을 실시하였다</a:t>
            </a:r>
            <a:r>
              <a:rPr lang="en-US" altLang="ko-KR" dirty="0" smtClean="0">
                <a:latin typeface="나눔바른펜" pitchFamily="50" charset="-127"/>
                <a:ea typeface="나눔바른펜" pitchFamily="50" charset="-127"/>
              </a:rPr>
              <a:t>.</a:t>
            </a:r>
            <a:r>
              <a:rPr lang="ko-KR" altLang="en-US" dirty="0" smtClean="0">
                <a:latin typeface="나눔바른펜" pitchFamily="50" charset="-127"/>
                <a:ea typeface="나눔바른펜" pitchFamily="50" charset="-127"/>
              </a:rPr>
              <a:t> </a:t>
            </a:r>
            <a:endParaRPr lang="ko-KR" altLang="en-US" dirty="0">
              <a:latin typeface="나눔바른펜" pitchFamily="50" charset="-127"/>
              <a:ea typeface="나눔바른펜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8416" y="2844225"/>
            <a:ext cx="58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01</a:t>
            </a:r>
            <a:endParaRPr lang="ko-KR" altLang="en-US" sz="32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90" y="12400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목차</a:t>
            </a:r>
            <a:endParaRPr lang="ko-KR" altLang="en-US" sz="36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416" y="3429000"/>
            <a:ext cx="2425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근대국민국가</a:t>
            </a:r>
            <a:endParaRPr lang="ko-KR" altLang="en-US" sz="32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3347" y="2844225"/>
            <a:ext cx="58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02</a:t>
            </a:r>
            <a:endParaRPr lang="ko-KR" altLang="en-US" sz="32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3347" y="3429000"/>
            <a:ext cx="2175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메이지시대</a:t>
            </a:r>
            <a:r>
              <a:rPr lang="ko-KR" altLang="en-US" sz="32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en-US" altLang="ko-KR" sz="32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8278" y="2844225"/>
            <a:ext cx="58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03</a:t>
            </a:r>
            <a:endParaRPr lang="ko-KR" altLang="en-US" sz="32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8278" y="3429000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다이쇼시대</a:t>
            </a:r>
            <a:endParaRPr lang="ko-KR" altLang="en-US" sz="32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73209" y="2844225"/>
            <a:ext cx="588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04</a:t>
            </a:r>
            <a:endParaRPr lang="ko-KR" altLang="en-US" sz="32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73209" y="3429000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endParaRPr lang="ko-KR" altLang="en-US" sz="32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3116472" y="3005775"/>
            <a:ext cx="0" cy="1500443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H="1">
            <a:off x="6095999" y="2983423"/>
            <a:ext cx="1" cy="152279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9063385" y="2997937"/>
            <a:ext cx="0" cy="1508281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404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 시대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복장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188897"/>
            <a:ext cx="4110037" cy="480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57883"/>
            <a:ext cx="2235200" cy="473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2209" y="6059269"/>
            <a:ext cx="6800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단발령으로 인하여 머리를 서양식 단발머리로 바꾸고 나서는</a:t>
            </a:r>
            <a:endParaRPr lang="en-US" altLang="ko-KR" sz="2000" dirty="0" smtClean="0">
              <a:latin typeface="나눔바른펜" pitchFamily="50" charset="-127"/>
              <a:ea typeface="나눔바른펜" pitchFamily="50" charset="-127"/>
            </a:endParaRPr>
          </a:p>
          <a:p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복장도 자연스럽게 서양식에 맞춰서 양복이나 군복이 서양식으로 바뀌었다</a:t>
            </a:r>
            <a:endParaRPr lang="en-US" altLang="ko-KR" sz="2000" dirty="0" smtClean="0">
              <a:latin typeface="나눔바른펜" pitchFamily="50" charset="-127"/>
              <a:ea typeface="나눔바른펜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 시대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교통수단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5" name="내용 개체 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1" r="1673" b="1230"/>
          <a:stretch>
            <a:fillRect/>
          </a:stretch>
        </p:blipFill>
        <p:spPr>
          <a:xfrm>
            <a:off x="3840693" y="2095965"/>
            <a:ext cx="3312253" cy="300513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6" y="2096197"/>
            <a:ext cx="3407567" cy="301352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46" y="2087569"/>
            <a:ext cx="4572960" cy="30051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90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 시대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 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신</a:t>
            </a:r>
            <a:r>
              <a:rPr lang="ko-KR" altLang="en-US" sz="2800" b="1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500" y="1219200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에도 시대에 지역의 정보지로서 </a:t>
            </a:r>
            <a:r>
              <a:rPr lang="ko-KR" altLang="en-US" sz="2400" dirty="0" err="1" smtClean="0">
                <a:latin typeface="나눔바른펜" pitchFamily="50" charset="-127"/>
                <a:ea typeface="나눔바른펜" pitchFamily="50" charset="-127"/>
              </a:rPr>
              <a:t>에도나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 오사카와 같은 도시에서는</a:t>
            </a:r>
            <a:endParaRPr lang="en-US" altLang="ko-KR" sz="2400" dirty="0" smtClean="0">
              <a:latin typeface="나눔바른펜" pitchFamily="50" charset="-127"/>
              <a:ea typeface="나눔바른펜" pitchFamily="50" charset="-127"/>
            </a:endParaRPr>
          </a:p>
          <a:p>
            <a:r>
              <a:rPr lang="ko-KR" altLang="en-US" sz="2400" dirty="0" err="1" smtClean="0">
                <a:latin typeface="나눔바른펜" pitchFamily="50" charset="-127"/>
                <a:ea typeface="나눔바른펜" pitchFamily="50" charset="-127"/>
              </a:rPr>
              <a:t>가와라반</a:t>
            </a:r>
            <a:r>
              <a:rPr lang="ko-KR" altLang="en-US" sz="2400" dirty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또는 </a:t>
            </a:r>
            <a:r>
              <a:rPr lang="ko-KR" altLang="en-US" sz="2400" dirty="0" err="1" smtClean="0">
                <a:latin typeface="나눔바른펜" pitchFamily="50" charset="-127"/>
                <a:ea typeface="나눔바른펜" pitchFamily="50" charset="-127"/>
              </a:rPr>
              <a:t>요미우라라는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 신문의 전신이라고 할 수 있는 것들이</a:t>
            </a:r>
            <a:endParaRPr lang="en-US" altLang="ko-KR" sz="2400" dirty="0" smtClean="0">
              <a:latin typeface="나눔바른펜" pitchFamily="50" charset="-127"/>
              <a:ea typeface="나눔바른펜" pitchFamily="50" charset="-127"/>
            </a:endParaRPr>
          </a:p>
          <a:p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발행되었는데</a:t>
            </a:r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근대적인 형태의 신문이 등장한 것은 서양으로부터 </a:t>
            </a:r>
            <a:endParaRPr lang="en-US" altLang="ko-KR" sz="2400" dirty="0" smtClean="0">
              <a:latin typeface="나눔바른펜" pitchFamily="50" charset="-127"/>
              <a:ea typeface="나눔바른펜" pitchFamily="50" charset="-127"/>
            </a:endParaRPr>
          </a:p>
          <a:p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전래된 신문을 모델로 했기 때문이다</a:t>
            </a:r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.</a:t>
            </a:r>
          </a:p>
          <a:p>
            <a:endParaRPr lang="en-US" altLang="ko-KR" sz="2400" dirty="0">
              <a:latin typeface="나눔바른펜" pitchFamily="50" charset="-127"/>
              <a:ea typeface="나눔바른펜" pitchFamily="50" charset="-127"/>
            </a:endParaRPr>
          </a:p>
          <a:p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※</a:t>
            </a:r>
            <a:r>
              <a:rPr lang="ko-KR" altLang="en-US" sz="2400" dirty="0" err="1" smtClean="0">
                <a:latin typeface="나눔바른펜" pitchFamily="50" charset="-127"/>
                <a:ea typeface="나눔바른펜" pitchFamily="50" charset="-127"/>
              </a:rPr>
              <a:t>아사히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 신문</a:t>
            </a:r>
            <a:endParaRPr lang="en-US" altLang="ko-KR" sz="2400" dirty="0" smtClean="0">
              <a:latin typeface="나눔바른펜" pitchFamily="50" charset="-127"/>
              <a:ea typeface="나눔바른펜" pitchFamily="50" charset="-127"/>
            </a:endParaRPr>
          </a:p>
          <a:p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1879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년에 오사카에서 창간된 </a:t>
            </a:r>
            <a:r>
              <a:rPr lang="ko-KR" altLang="en-US" sz="2400" dirty="0" err="1" smtClean="0">
                <a:latin typeface="나눔바른펜" pitchFamily="50" charset="-127"/>
                <a:ea typeface="나눔바른펜" pitchFamily="50" charset="-127"/>
              </a:rPr>
              <a:t>아사히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 신문은 처음부터 대중들이 이해하기 쉽도록 그림을 넣고 한자에 </a:t>
            </a:r>
            <a:r>
              <a:rPr lang="ko-KR" altLang="en-US" sz="2400" dirty="0" err="1" smtClean="0">
                <a:latin typeface="나눔바른펜" pitchFamily="50" charset="-127"/>
                <a:ea typeface="나눔바른펜" pitchFamily="50" charset="-127"/>
              </a:rPr>
              <a:t>후리가나를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 첨가함으로써 대중을</a:t>
            </a:r>
            <a:endParaRPr lang="en-US" altLang="ko-KR" sz="2400" dirty="0" smtClean="0">
              <a:latin typeface="나눔바른펜" pitchFamily="50" charset="-127"/>
              <a:ea typeface="나눔바른펜" pitchFamily="50" charset="-127"/>
            </a:endParaRPr>
          </a:p>
          <a:p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상대로 한 보도중심</a:t>
            </a:r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,</a:t>
            </a:r>
            <a:r>
              <a:rPr lang="ko-KR" altLang="en-US" sz="2400" dirty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오락중심의 신문으로 출발하였다</a:t>
            </a:r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. 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오사카에서</a:t>
            </a:r>
            <a:endParaRPr lang="en-US" altLang="ko-KR" sz="2400" dirty="0" smtClean="0">
              <a:latin typeface="나눔바른펜" pitchFamily="50" charset="-127"/>
              <a:ea typeface="나눔바른펜" pitchFamily="50" charset="-127"/>
            </a:endParaRPr>
          </a:p>
          <a:p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기반을 닦은 뒤 도쿄로 진출하여 </a:t>
            </a:r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1888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년 </a:t>
            </a:r>
            <a:r>
              <a:rPr lang="ko-KR" altLang="en-US" sz="2400" dirty="0" err="1" smtClean="0">
                <a:latin typeface="나눔바른펜" pitchFamily="50" charset="-127"/>
                <a:ea typeface="나눔바른펜" pitchFamily="50" charset="-127"/>
              </a:rPr>
              <a:t>메자마시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 신문을 매수한 후 도쿄 </a:t>
            </a:r>
            <a:r>
              <a:rPr lang="ko-KR" altLang="en-US" sz="2400" dirty="0" err="1" smtClean="0">
                <a:latin typeface="나눔바른펜" pitchFamily="50" charset="-127"/>
                <a:ea typeface="나눔바른펜" pitchFamily="50" charset="-127"/>
              </a:rPr>
              <a:t>아사히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 신문으로 개칭하였고</a:t>
            </a:r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, 1889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년부터 오사카에서 발행하는 </a:t>
            </a:r>
            <a:r>
              <a:rPr lang="ko-KR" altLang="en-US" sz="2400" dirty="0" err="1" smtClean="0">
                <a:latin typeface="나눔바른펜" pitchFamily="50" charset="-127"/>
                <a:ea typeface="나눔바른펜" pitchFamily="50" charset="-127"/>
              </a:rPr>
              <a:t>오사카아사히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 신문으로 개칭하였다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992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 시대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 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신</a:t>
            </a:r>
            <a:r>
              <a:rPr lang="ko-KR" altLang="en-US" sz="2800" b="1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문</a:t>
            </a:r>
          </a:p>
        </p:txBody>
      </p:sp>
      <p:pic>
        <p:nvPicPr>
          <p:cNvPr id="7" name="_x186856696" descr="EMB0000239836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1421189"/>
            <a:ext cx="3852354" cy="4244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Desktop\9c431004_c5a9b1e2baafc8af_bec6bbe7c8f7bdc9bad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09" y="1421188"/>
            <a:ext cx="3835591" cy="4244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8ac10933_c5a9b1e2baafc8af_bec6bbe7c8f7bdc9bad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421190"/>
            <a:ext cx="3632009" cy="4244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 시대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–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소설특징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500" y="1371600"/>
            <a:ext cx="1007038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*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일본의 근대문학은 처음에는 권선징악</a:t>
            </a:r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우국충정</a:t>
            </a:r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문명개화를 부르짖는 계몽주의적</a:t>
            </a:r>
            <a:endParaRPr lang="en-US" altLang="ko-KR" sz="2400" dirty="0" smtClean="0">
              <a:latin typeface="나눔바른펜" pitchFamily="50" charset="-127"/>
              <a:ea typeface="나눔바른펜" pitchFamily="50" charset="-127"/>
            </a:endParaRPr>
          </a:p>
          <a:p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 성격이 강한 문학으로부터 출발하였으나 인간의 근대적 자각에 의한 개인주의와 자유주의를</a:t>
            </a:r>
            <a:endParaRPr lang="en-US" altLang="ko-KR" sz="2400" dirty="0" smtClean="0">
              <a:latin typeface="나눔바른펜" pitchFamily="50" charset="-127"/>
              <a:ea typeface="나눔바른펜" pitchFamily="50" charset="-127"/>
            </a:endParaRPr>
          </a:p>
          <a:p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 기반으로 인간 개인을 추구해가는 문학으로 이행되어갔다</a:t>
            </a:r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.</a:t>
            </a:r>
          </a:p>
          <a:p>
            <a:endParaRPr lang="en-US" altLang="ko-KR" sz="2400" dirty="0">
              <a:latin typeface="나눔바른펜" pitchFamily="50" charset="-127"/>
              <a:ea typeface="나눔바른펜" pitchFamily="50" charset="-127"/>
            </a:endParaRPr>
          </a:p>
          <a:p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*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작가가 대개 작품 속의 주인공으로서</a:t>
            </a:r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 </a:t>
            </a:r>
          </a:p>
          <a:p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자신을 드러내어 서술하는 것이 특징인 사소설의 경향이</a:t>
            </a:r>
            <a:r>
              <a:rPr lang="en-US" altLang="ko-KR" sz="2400" dirty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2400" dirty="0" smtClean="0">
                <a:latin typeface="나눔바른펜" pitchFamily="50" charset="-127"/>
                <a:ea typeface="나눔바른펜" pitchFamily="50" charset="-127"/>
              </a:rPr>
              <a:t>강하다</a:t>
            </a:r>
            <a:r>
              <a:rPr lang="en-US" altLang="ko-KR" sz="2400" dirty="0" smtClean="0">
                <a:latin typeface="나눔바른펜" pitchFamily="50" charset="-127"/>
                <a:ea typeface="나눔바른펜" pitchFamily="50" charset="-127"/>
              </a:rPr>
              <a:t>.</a:t>
            </a:r>
          </a:p>
          <a:p>
            <a:endParaRPr lang="en-US" altLang="ko-KR" sz="2400" dirty="0">
              <a:latin typeface="나눔바른펜" pitchFamily="50" charset="-127"/>
              <a:ea typeface="나눔바른펜" pitchFamily="50" charset="-127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="" xmlns:p14="http://schemas.microsoft.com/office/powerpoint/2010/main" val="17945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1" y="177801"/>
            <a:ext cx="577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 시대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–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소설작가와 작품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5" name="내용 개체 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493292"/>
            <a:ext cx="3110631" cy="3878809"/>
          </a:xfrm>
          <a:prstGeom prst="rect">
            <a:avLst/>
          </a:prstGeom>
        </p:spPr>
      </p:pic>
      <p:pic>
        <p:nvPicPr>
          <p:cNvPr id="6" name="Picture 2" descr="C:\Users\Administrator\Desktop\400310103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493293"/>
            <a:ext cx="2616200" cy="3878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404100120x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7384"/>
            <a:ext cx="3048000" cy="3884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7812" y="5536168"/>
            <a:ext cx="89270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메이지 시대 말기 소설작가 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‘</a:t>
            </a:r>
            <a:r>
              <a:rPr lang="ko-KR" altLang="en-US" sz="2000" dirty="0" err="1" smtClean="0">
                <a:latin typeface="나눔바른펜" pitchFamily="50" charset="-127"/>
                <a:ea typeface="나눔바른펜" pitchFamily="50" charset="-127"/>
              </a:rPr>
              <a:t>나츠메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 소세키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’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 왼쪽은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’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마음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’,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오른쪽은 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‘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도련님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’</a:t>
            </a:r>
            <a:endParaRPr lang="ko-KR" altLang="en-US" sz="2000" dirty="0">
              <a:latin typeface="나눔바른펜" pitchFamily="50" charset="-127"/>
              <a:ea typeface="나눔바른펜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 시대 </a:t>
            </a:r>
            <a:r>
              <a:rPr lang="en-US" altLang="ko-KR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–</a:t>
            </a:r>
            <a:r>
              <a:rPr lang="ko-KR" altLang="en-US" sz="2800" b="1" dirty="0" smtClean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소설작가와 작품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  <p:pic>
        <p:nvPicPr>
          <p:cNvPr id="5" name="Picture 2" descr="C:\Users\Administrator\Desktop\k0sbRk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17" r="16813"/>
          <a:stretch>
            <a:fillRect/>
          </a:stretch>
        </p:blipFill>
        <p:spPr bwMode="auto">
          <a:xfrm>
            <a:off x="7616627" y="1455192"/>
            <a:ext cx="2667000" cy="3853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내용 개체 틀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27" y="1449958"/>
            <a:ext cx="2844179" cy="3853408"/>
          </a:xfrm>
          <a:prstGeom prst="rect">
            <a:avLst/>
          </a:prstGeom>
        </p:spPr>
      </p:pic>
      <p:pic>
        <p:nvPicPr>
          <p:cNvPr id="7" name="Picture 3" descr="C:\Users\Administrator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33" y="1449958"/>
            <a:ext cx="2721794" cy="3858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6100" y="5421868"/>
            <a:ext cx="88392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메이지 시대 말기 소설작가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’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모리 </a:t>
            </a:r>
            <a:r>
              <a:rPr lang="ko-KR" altLang="en-US" sz="2000" dirty="0" err="1" smtClean="0">
                <a:latin typeface="나눔바른펜" pitchFamily="50" charset="-127"/>
                <a:ea typeface="나눔바른펜" pitchFamily="50" charset="-127"/>
              </a:rPr>
              <a:t>오가이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’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 왼쪽은 한글로 번역이 되어있는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’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기러기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’, 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오른쪽은</a:t>
            </a:r>
            <a:r>
              <a:rPr lang="en-US" altLang="ko-KR" sz="2000" dirty="0">
                <a:latin typeface="나눔바른펜" pitchFamily="50" charset="-127"/>
                <a:ea typeface="나눔바른펜" pitchFamily="50" charset="-127"/>
              </a:rPr>
              <a:t>’</a:t>
            </a:r>
            <a:r>
              <a:rPr lang="ko-KR" altLang="en-US" sz="2000" dirty="0">
                <a:latin typeface="나눔바른펜" pitchFamily="50" charset="-127"/>
                <a:ea typeface="나눔바른펜" pitchFamily="50" charset="-127"/>
              </a:rPr>
              <a:t>무희</a:t>
            </a:r>
            <a:r>
              <a:rPr lang="en-US" altLang="ko-KR" dirty="0"/>
              <a:t>’</a:t>
            </a:r>
            <a:r>
              <a:rPr lang="ko-KR" altLang="en-US" dirty="0"/>
              <a:t> 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616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16001" y="3606270"/>
            <a:ext cx="3337712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68265" y="2894542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03</a:t>
            </a:r>
            <a:endParaRPr lang="ko-KR" altLang="en-US" sz="40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6676" y="2894542"/>
            <a:ext cx="2517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</a:t>
            </a:r>
            <a:r>
              <a:rPr lang="ko-KR" altLang="en-US" sz="40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</a:t>
            </a:r>
            <a:r>
              <a:rPr lang="ko-KR" altLang="en-US" sz="40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시대</a:t>
            </a:r>
            <a:endParaRPr lang="ko-KR" altLang="en-US" sz="4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1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7290" y="215600"/>
            <a:ext cx="3490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문명개화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18" y="2120514"/>
            <a:ext cx="4616173" cy="33178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1249" y="1124808"/>
            <a:ext cx="381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6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7290" y="202900"/>
            <a:ext cx="5093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대중소비문화의등장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0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94" y="1133775"/>
            <a:ext cx="5110547" cy="280391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133775"/>
            <a:ext cx="5383764" cy="280391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425" y="4226636"/>
            <a:ext cx="4239883" cy="234606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154" y="4145661"/>
            <a:ext cx="4546256" cy="250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4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62000" y="3606270"/>
            <a:ext cx="3804185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4265" y="2894542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01</a:t>
            </a:r>
            <a:endParaRPr lang="ko-KR" altLang="en-US" sz="40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2676" y="2894542"/>
            <a:ext cx="2983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근대국민국가</a:t>
            </a:r>
            <a:endParaRPr lang="ko-KR" altLang="en-US" sz="4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4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7800" y="202900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도시문화번영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2" t="2723" r="2387"/>
          <a:stretch>
            <a:fillRect/>
          </a:stretch>
        </p:blipFill>
        <p:spPr>
          <a:xfrm>
            <a:off x="716064" y="2279268"/>
            <a:ext cx="3632200" cy="215593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5838" y="2279268"/>
            <a:ext cx="3408744" cy="215584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301" y="1685550"/>
            <a:ext cx="28575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6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6190" y="190200"/>
            <a:ext cx="434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소비생활의변화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456" y="1528378"/>
            <a:ext cx="4009080" cy="300681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3288" y="2022133"/>
            <a:ext cx="3333750" cy="20193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0025" y="1614617"/>
            <a:ext cx="1971709" cy="28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3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8890" y="164800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정보의 대중화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03655" y="1087395"/>
            <a:ext cx="106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나눔바른펜" pitchFamily="50" charset="-127"/>
                <a:ea typeface="나눔바른펜" pitchFamily="50" charset="-127"/>
              </a:rPr>
              <a:t>신문</a:t>
            </a:r>
            <a:endParaRPr lang="ko-KR" altLang="en-US" sz="3200" dirty="0">
              <a:latin typeface="나눔바른펜" pitchFamily="50" charset="-127"/>
              <a:ea typeface="나눔바른펜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5403" y="1379782"/>
            <a:ext cx="3102267" cy="413635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060" y="1672170"/>
            <a:ext cx="3886421" cy="372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4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9400" y="184091"/>
            <a:ext cx="413125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정보의 대중화</a:t>
            </a:r>
          </a:p>
          <a:p>
            <a:endParaRPr lang="ko-KR" alt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03654" y="1087395"/>
            <a:ext cx="144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나눔바른펜" pitchFamily="50" charset="-127"/>
                <a:ea typeface="나눔바른펜" pitchFamily="50" charset="-127"/>
              </a:rPr>
              <a:t>라디오</a:t>
            </a:r>
            <a:endParaRPr lang="ko-KR" altLang="en-US" sz="3200" dirty="0">
              <a:latin typeface="나눔바른펜" pitchFamily="50" charset="-127"/>
              <a:ea typeface="나눔바른펜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6471" y="1994844"/>
            <a:ext cx="4388972" cy="301376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2038" y="2206324"/>
            <a:ext cx="3810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7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8890" y="215900"/>
            <a:ext cx="4772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다이쇼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데모크라시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1492" y="2123227"/>
            <a:ext cx="4344006" cy="292458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971" y="2123227"/>
            <a:ext cx="4003591" cy="29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2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92201" y="3606270"/>
            <a:ext cx="2973799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44465" y="2894542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04</a:t>
            </a:r>
            <a:endParaRPr lang="ko-KR" altLang="en-US" sz="40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2876" y="2894542"/>
            <a:ext cx="2050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</a:t>
            </a:r>
            <a:r>
              <a:rPr lang="ko-KR" altLang="en-US" sz="4000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와</a:t>
            </a:r>
            <a:r>
              <a:rPr lang="ko-KR" altLang="en-US" sz="40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시대</a:t>
            </a:r>
            <a:endParaRPr lang="ko-KR" altLang="en-US" sz="4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4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6990" y="177500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그림 11" descr="j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587" y="1973263"/>
            <a:ext cx="2638425" cy="3106738"/>
          </a:xfrm>
          <a:prstGeom prst="rect">
            <a:avLst/>
          </a:prstGeom>
        </p:spPr>
      </p:pic>
      <p:pic>
        <p:nvPicPr>
          <p:cNvPr id="13" name="그림 12" descr="dg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6975" y="1979612"/>
            <a:ext cx="4438650" cy="3076575"/>
          </a:xfrm>
          <a:prstGeom prst="rect">
            <a:avLst/>
          </a:prstGeom>
        </p:spPr>
      </p:pic>
      <p:pic>
        <p:nvPicPr>
          <p:cNvPr id="14" name="그림 13" descr="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9300" y="1955800"/>
            <a:ext cx="1751013" cy="31115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387600" y="1612900"/>
            <a:ext cx="7721600" cy="3606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1926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년  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~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　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1989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년</a:t>
            </a:r>
          </a:p>
          <a:p>
            <a:pPr algn="ctr" fontAlgn="base"/>
            <a:endParaRPr lang="en-US" altLang="ko-K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pPr algn="ctr" fontAlgn="base">
              <a:buFont typeface="Arial" pitchFamily="34" charset="0"/>
              <a:buChar char="•"/>
            </a:pP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 격동의 시대’라고 불릴 정도로 일본에 큰 변화가 있었던 시대</a:t>
            </a:r>
            <a:endParaRPr lang="en-US" altLang="ko-K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pPr algn="ctr" fontAlgn="base"/>
            <a:endParaRPr lang="ko-KR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pPr algn="ctr" fontAlgn="base">
              <a:buFont typeface="Arial" pitchFamily="34" charset="0"/>
              <a:buChar char="•"/>
            </a:pP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    두 차례의 세계대전을 극복하고 경제대국으로 성장한 시대</a:t>
            </a:r>
          </a:p>
          <a:p>
            <a:pPr algn="ctr"/>
            <a:endParaRPr lang="ko-KR" altLang="en-US" sz="2000" dirty="0">
              <a:latin typeface="나눔바른펜" pitchFamily="50" charset="-127"/>
              <a:ea typeface="나눔바른펜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8890" y="177500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영화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4" descr="라쇼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1" y="2031999"/>
            <a:ext cx="2112962" cy="2933699"/>
          </a:xfrm>
          <a:prstGeom prst="rect">
            <a:avLst/>
          </a:prstGeom>
        </p:spPr>
      </p:pic>
      <p:pic>
        <p:nvPicPr>
          <p:cNvPr id="16" name="그림 15" descr="오하루의 일생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37" y="2017712"/>
            <a:ext cx="1947863" cy="299878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476500" y="1778000"/>
            <a:ext cx="7721600" cy="3606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1930~1950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년대 일본영화의 황금기</a:t>
            </a:r>
          </a:p>
          <a:p>
            <a:pPr algn="ctr"/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이후 패전과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60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년대 청년문화를 겪으면서 새로운 영화 등장</a:t>
            </a:r>
            <a:endParaRPr lang="en-US" altLang="ko-K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pPr algn="ctr"/>
            <a:endParaRPr lang="en-US" altLang="ko-K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pPr algn="ctr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1970-80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년대 일본 영화의 침체기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.</a:t>
            </a:r>
          </a:p>
          <a:p>
            <a:pPr algn="ctr"/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로망 포르노라고 불리는 영화들이 등장 </a:t>
            </a:r>
            <a:endParaRPr lang="en-US" altLang="ko-K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pPr algn="ctr"/>
            <a:endParaRPr lang="ko-KR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pPr algn="ctr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1980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년대 후반 등장한 비디오로 인해 성인 비디오 홍수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.</a:t>
            </a:r>
          </a:p>
          <a:p>
            <a:pPr algn="ctr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다시 침체기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.</a:t>
            </a:r>
            <a:endParaRPr lang="ko-KR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pPr algn="ctr"/>
            <a:endParaRPr lang="ko-KR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ko-KR" alt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6190" y="164800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만화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그림 14" descr="d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63" y="2017712"/>
            <a:ext cx="3899800" cy="3062287"/>
          </a:xfrm>
          <a:prstGeom prst="rect">
            <a:avLst/>
          </a:prstGeom>
        </p:spPr>
      </p:pic>
      <p:pic>
        <p:nvPicPr>
          <p:cNvPr id="16" name="그림 15" descr="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7037" y="1996626"/>
            <a:ext cx="2341563" cy="3070674"/>
          </a:xfrm>
          <a:prstGeom prst="rect">
            <a:avLst/>
          </a:prstGeom>
        </p:spPr>
      </p:pic>
      <p:pic>
        <p:nvPicPr>
          <p:cNvPr id="17" name="그림 16" descr="j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8600" y="1997075"/>
            <a:ext cx="2692400" cy="30575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8800" y="5168900"/>
            <a:ext cx="351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나눔바른펜" pitchFamily="50" charset="-127"/>
                <a:ea typeface="나눔바른펜" pitchFamily="50" charset="-127"/>
              </a:rPr>
              <a:t>마징가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Z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87800" y="5232400"/>
            <a:ext cx="351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아톰 </a:t>
            </a:r>
            <a:endParaRPr lang="ko-KR" altLang="en-US" sz="2000" dirty="0">
              <a:latin typeface="나눔바른펜" pitchFamily="50" charset="-127"/>
              <a:ea typeface="나눔바른펜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5400" y="5194300"/>
            <a:ext cx="351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나눔바른펜" pitchFamily="50" charset="-127"/>
                <a:ea typeface="나눔바른펜" pitchFamily="50" charset="-127"/>
              </a:rPr>
              <a:t>도라에몽</a:t>
            </a:r>
            <a:endParaRPr lang="ko-KR" altLang="en-US" sz="2000" dirty="0">
              <a:latin typeface="나눔바른펜" pitchFamily="50" charset="-127"/>
              <a:ea typeface="나눔바른펜" pitchFamily="50" charset="-127"/>
            </a:endParaRPr>
          </a:p>
        </p:txBody>
      </p:sp>
      <p:pic>
        <p:nvPicPr>
          <p:cNvPr id="12290" name="_x183588088" descr="EMB00000e0c6c4a"/>
          <p:cNvPicPr>
            <a:picLocks noChangeAspect="1" noChangeArrowheads="1"/>
          </p:cNvPicPr>
          <p:nvPr/>
        </p:nvPicPr>
        <p:blipFill>
          <a:blip r:embed="rId5" cstate="print"/>
          <a:srcRect l="49731" b="903"/>
          <a:stretch>
            <a:fillRect/>
          </a:stretch>
        </p:blipFill>
        <p:spPr bwMode="auto">
          <a:xfrm>
            <a:off x="9283700" y="1989137"/>
            <a:ext cx="2095500" cy="307816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674100" y="5181600"/>
            <a:ext cx="351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파렴치학원</a:t>
            </a:r>
            <a:endParaRPr lang="ko-KR" altLang="en-US" sz="2000" dirty="0">
              <a:latin typeface="나눔바른펜" pitchFamily="50" charset="-127"/>
              <a:ea typeface="나눔바른펜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476500" y="1778000"/>
            <a:ext cx="7721600" cy="3606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base"/>
            <a:endParaRPr lang="ko-KR" altLang="en-US" dirty="0" smtClean="0"/>
          </a:p>
          <a:p>
            <a:pPr fontAlgn="base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40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년대 만화</a:t>
            </a:r>
            <a:r>
              <a:rPr lang="en-US" altLang="ko-KR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전행으로 폐허가 된 일본은 금지되었던 미국의 만화가 </a:t>
            </a:r>
            <a:r>
              <a:rPr lang="en-US" altLang="ko-KR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1950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년부터 밤비</a:t>
            </a:r>
            <a:r>
              <a:rPr lang="en-US" altLang="ko-KR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피노키오 등 만화들이 동시 상영이 됨</a:t>
            </a:r>
            <a:r>
              <a:rPr lang="en-US" altLang="ko-KR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 </a:t>
            </a:r>
          </a:p>
          <a:p>
            <a:pPr fontAlgn="base"/>
            <a:endParaRPr lang="ko-KR" altLang="en-US" sz="200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60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년대 만화</a:t>
            </a:r>
            <a:r>
              <a:rPr lang="en-US" altLang="ko-KR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1963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년 일본최초</a:t>
            </a:r>
            <a:r>
              <a:rPr lang="en-US" altLang="ko-KR" sz="200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tv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만화 </a:t>
            </a:r>
            <a:r>
              <a:rPr lang="ko-KR" altLang="en-US" sz="200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데츠카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200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오사무의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&lt;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철완 아톰</a:t>
            </a:r>
            <a:r>
              <a:rPr lang="en-US" altLang="ko-KR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&gt;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이 방영되기 시작</a:t>
            </a:r>
            <a:endParaRPr lang="en-US" altLang="ko-KR" sz="200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 fontAlgn="base"/>
            <a:endParaRPr lang="ko-KR" altLang="en-US" sz="200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 fontAlgn="base"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70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년대 만화</a:t>
            </a:r>
            <a:r>
              <a:rPr lang="en-US" altLang="ko-KR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: 70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년대 </a:t>
            </a:r>
            <a:r>
              <a:rPr lang="ko-KR" altLang="en-US" sz="200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로봇물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효시는 </a:t>
            </a:r>
            <a:r>
              <a:rPr lang="ko-KR" altLang="en-US" sz="200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마징가</a:t>
            </a:r>
            <a:r>
              <a:rPr lang="en-US" altLang="ko-KR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Z </a:t>
            </a:r>
            <a:endParaRPr lang="ko-KR" altLang="en-US" sz="2000" dirty="0" smtClean="0">
              <a:solidFill>
                <a:schemeClr val="tx1"/>
              </a:solidFill>
              <a:latin typeface="나눔바른펜" pitchFamily="50" charset="-127"/>
              <a:ea typeface="나눔바른펜" pitchFamily="50" charset="-127"/>
            </a:endParaRPr>
          </a:p>
          <a:p>
            <a:pPr algn="ctr"/>
            <a:endParaRPr lang="ko-KR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pPr algn="ctr"/>
            <a:endParaRPr lang="ko-KR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8890" y="190200"/>
            <a:ext cx="3704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기성세대변화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9" name="_x186859016" descr="EMB0000239836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7981950"/>
            <a:ext cx="2946400" cy="1920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직선 연결선 15"/>
          <p:cNvCxnSpPr/>
          <p:nvPr/>
        </p:nvCxnSpPr>
        <p:spPr>
          <a:xfrm>
            <a:off x="1117600" y="3429000"/>
            <a:ext cx="101981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타원 20"/>
          <p:cNvSpPr/>
          <p:nvPr/>
        </p:nvSpPr>
        <p:spPr>
          <a:xfrm>
            <a:off x="9156700" y="3238500"/>
            <a:ext cx="355600" cy="355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346200" y="3810000"/>
            <a:ext cx="303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~1950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년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 </a:t>
            </a:r>
          </a:p>
          <a:p>
            <a:pPr algn="ctr"/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태양족세대</a:t>
            </a:r>
            <a:endParaRPr lang="ko-KR" altLang="en-US" sz="2000" dirty="0">
              <a:latin typeface="나눔바른펜" pitchFamily="50" charset="-127"/>
              <a:ea typeface="나눔바른펜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6300" y="3797300"/>
            <a:ext cx="303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1960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년 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~ 1970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년</a:t>
            </a:r>
            <a:endParaRPr lang="en-US" altLang="ko-KR" sz="2000" dirty="0" smtClean="0">
              <a:latin typeface="나눔바른펜" pitchFamily="50" charset="-127"/>
              <a:ea typeface="나눔바른펜" pitchFamily="50" charset="-127"/>
            </a:endParaRPr>
          </a:p>
          <a:p>
            <a:pPr algn="ctr"/>
            <a:r>
              <a:rPr lang="ko-KR" altLang="en-US" sz="2000" dirty="0" err="1" smtClean="0">
                <a:latin typeface="나눔바른펜" pitchFamily="50" charset="-127"/>
                <a:ea typeface="나눔바른펜" pitchFamily="50" charset="-127"/>
              </a:rPr>
              <a:t>단카이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 세대</a:t>
            </a:r>
            <a:endParaRPr lang="ko-KR" altLang="en-US" sz="2000" dirty="0">
              <a:latin typeface="나눔바른펜" pitchFamily="50" charset="-127"/>
              <a:ea typeface="나눔바른펜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35900" y="3797300"/>
            <a:ext cx="303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1980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년대 후반 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~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en-US" altLang="ko-KR" sz="2000" dirty="0" smtClean="0">
                <a:latin typeface="나눔바른펜" pitchFamily="50" charset="-127"/>
                <a:ea typeface="나눔바른펜" pitchFamily="50" charset="-127"/>
              </a:rPr>
              <a:t>1990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년대</a:t>
            </a:r>
            <a:endParaRPr lang="en-US" altLang="ko-KR" sz="2000" dirty="0" smtClean="0">
              <a:latin typeface="나눔바른펜" pitchFamily="50" charset="-127"/>
              <a:ea typeface="나눔바른펜" pitchFamily="50" charset="-127"/>
            </a:endParaRPr>
          </a:p>
          <a:p>
            <a:pPr algn="ctr"/>
            <a:r>
              <a:rPr lang="ko-KR" altLang="en-US" sz="2000" dirty="0" err="1" smtClean="0">
                <a:latin typeface="나눔바른펜" pitchFamily="50" charset="-127"/>
                <a:ea typeface="나눔바른펜" pitchFamily="50" charset="-127"/>
              </a:rPr>
              <a:t>신인류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 세대</a:t>
            </a:r>
            <a:endParaRPr lang="ko-KR" altLang="en-US" sz="2000" dirty="0">
              <a:latin typeface="나눔바른펜" pitchFamily="50" charset="-127"/>
              <a:ea typeface="나눔바른펜" pitchFamily="50" charset="-127"/>
            </a:endParaRPr>
          </a:p>
        </p:txBody>
      </p:sp>
      <p:pic>
        <p:nvPicPr>
          <p:cNvPr id="11266" name="Picture 2" descr="https://upload.wikimedia.org/wikipedia/commons/thumb/7/7f/Season_of_the_Sun_poster.jpg/220px-Season_of_the_Sun_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900112"/>
            <a:ext cx="1723933" cy="2452688"/>
          </a:xfrm>
          <a:prstGeom prst="rect">
            <a:avLst/>
          </a:prstGeom>
          <a:noFill/>
        </p:spPr>
      </p:pic>
      <p:sp>
        <p:nvSpPr>
          <p:cNvPr id="17" name="타원 16"/>
          <p:cNvSpPr/>
          <p:nvPr/>
        </p:nvSpPr>
        <p:spPr>
          <a:xfrm>
            <a:off x="2692400" y="3263900"/>
            <a:ext cx="355600" cy="355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68" name="AutoShape 4" descr="단카이세대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70" name="AutoShape 6" descr="단카이세대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72" name="AutoShape 8" descr="단카이세대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274" name="AutoShape 10" descr="단카이세대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276" name="Picture 12" descr="http://cfs8.blog.daum.net/upload_control/download.blog?fhandle=MERtSGNAZnM4LmJsb2cuZGF1bS5uZXQ6L0lNQUdFLzAvMjQuanBnLnRodW1i&amp;filename=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75" y="917576"/>
            <a:ext cx="1901825" cy="2415318"/>
          </a:xfrm>
          <a:prstGeom prst="rect">
            <a:avLst/>
          </a:prstGeom>
          <a:noFill/>
        </p:spPr>
      </p:pic>
      <p:sp>
        <p:nvSpPr>
          <p:cNvPr id="20" name="타원 19"/>
          <p:cNvSpPr/>
          <p:nvPr/>
        </p:nvSpPr>
        <p:spPr>
          <a:xfrm>
            <a:off x="6007100" y="3225800"/>
            <a:ext cx="355600" cy="355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184400" y="1790700"/>
            <a:ext cx="7721600" cy="3606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태양족 세대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: 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일본에서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, 1950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년대에 기성의 도덕이나 질서를 거부하며 자유분방한 사고방식을 가진 젊은 세대를 이르던 말 </a:t>
            </a:r>
            <a:endParaRPr lang="en-US" altLang="ko-K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endParaRPr lang="en-US" altLang="ko-K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단카이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 세대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:  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제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2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차 세계대전이 끝난 후인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1947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년에서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1949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년 사이에  태어난 일본의 베이비 붐 세대를 뜻하는 말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.</a:t>
            </a:r>
          </a:p>
          <a:p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1970~1980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년대 일본의 고도성장을 이끌어내며 일본을 경제대국으로 키운 견인차 역할을 한 세대</a:t>
            </a:r>
            <a:endParaRPr lang="en-US" altLang="ko-K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endParaRPr lang="en-US" altLang="ko-K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신인류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 세대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펜" pitchFamily="50" charset="-127"/>
                <a:ea typeface="나눔바른펜" pitchFamily="50" charset="-127"/>
              </a:rPr>
              <a:t>: </a:t>
            </a:r>
            <a:r>
              <a:rPr lang="ko-KR" altLang="en-US" sz="2000" dirty="0" err="1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단카이</a:t>
            </a:r>
            <a:r>
              <a:rPr lang="ko-KR" altLang="en-US" sz="2000" dirty="0" smtClean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세대가 만든 고도성장기에 태어난 세대이며 경제적으로 윤택하다는 특징</a:t>
            </a:r>
          </a:p>
          <a:p>
            <a:pPr>
              <a:buFont typeface="Arial" pitchFamily="34" charset="0"/>
              <a:buChar char="•"/>
            </a:pPr>
            <a:endParaRPr lang="ko-KR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나눔바른펜" pitchFamily="50" charset="-127"/>
              <a:ea typeface="나눔바른펜" pitchFamily="50" charset="-127"/>
            </a:endParaRPr>
          </a:p>
          <a:p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P spid="25" grpId="0"/>
      <p:bldP spid="17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800" b="1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</a:t>
            </a:r>
          </a:p>
        </p:txBody>
      </p:sp>
      <p:grpSp>
        <p:nvGrpSpPr>
          <p:cNvPr id="2" name="그룹 -1"/>
          <p:cNvGrpSpPr/>
          <p:nvPr/>
        </p:nvGrpSpPr>
        <p:grpSpPr>
          <a:xfrm>
            <a:off x="677334" y="1879600"/>
            <a:ext cx="6147673" cy="3535051"/>
            <a:chOff x="677334" y="1879600"/>
            <a:chExt cx="6147673" cy="3535051"/>
          </a:xfrm>
        </p:grpSpPr>
        <p:sp>
          <p:nvSpPr>
            <p:cNvPr id="3" name="오른쪽 화살표 -1"/>
            <p:cNvSpPr/>
            <p:nvPr/>
          </p:nvSpPr>
          <p:spPr>
            <a:xfrm>
              <a:off x="677334" y="1879600"/>
              <a:ext cx="6147669" cy="353505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>
                <a:tint val="40000"/>
                <a:hueOff val="0"/>
                <a:satOff val="0"/>
                <a:lumOff val="0"/>
                <a:alphaOff val="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rgbClr r="0" g="0" b="0"/>
            </a:fontRef>
          </p:style>
        </p:sp>
        <p:grpSp>
          <p:nvGrpSpPr>
            <p:cNvPr id="6" name="그룹 -1"/>
            <p:cNvGrpSpPr/>
            <p:nvPr/>
          </p:nvGrpSpPr>
          <p:grpSpPr>
            <a:xfrm>
              <a:off x="677334" y="2940115"/>
              <a:ext cx="1844301" cy="1414020"/>
              <a:chOff x="677334" y="2940115"/>
              <a:chExt cx="1844301" cy="1414020"/>
            </a:xfrm>
          </p:grpSpPr>
          <p:sp>
            <p:nvSpPr>
              <p:cNvPr id="7" name="모서리가 둥근 직사각형 -1"/>
              <p:cNvSpPr/>
              <p:nvPr/>
            </p:nvSpPr>
            <p:spPr>
              <a:xfrm>
                <a:off x="677334" y="2940115"/>
                <a:ext cx="1844301" cy="1414020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ln w="19050" cap="flat" cmpd="sng" algn="ctr">
                <a:solidFill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" name="직사각형 -1"/>
              <p:cNvSpPr txBox="1"/>
              <p:nvPr/>
            </p:nvSpPr>
            <p:spPr>
              <a:xfrm>
                <a:off x="746361" y="3009142"/>
                <a:ext cx="1706247" cy="1275966"/>
              </a:xfrm>
              <a:prstGeom prst="rect">
                <a:avLst/>
              </a:prstGeom>
            </p:spPr>
            <p:txBody>
              <a:bodyPr vert="horz" wrap="square" lIns="106680" tIns="106680" rIns="106680" bIns="106680" anchor="ctr" anchorCtr="0">
                <a:noAutofit/>
              </a:bodyPr>
              <a:lstStyle/>
              <a:p>
                <a:pPr lvl="0" algn="ctr" defTabSz="1620202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800" dirty="0">
                    <a:latin typeface="나눔바른펜" pitchFamily="50" charset="-127"/>
                    <a:ea typeface="나눔바른펜" pitchFamily="50" charset="-127"/>
                  </a:rPr>
                  <a:t>메이지</a:t>
                </a:r>
              </a:p>
              <a:p>
                <a:pPr lvl="0" algn="ctr" defTabSz="1620202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800" dirty="0">
                    <a:latin typeface="나눔바른펜" pitchFamily="50" charset="-127"/>
                    <a:ea typeface="나눔바른펜" pitchFamily="50" charset="-127"/>
                  </a:rPr>
                  <a:t>시대</a:t>
                </a:r>
              </a:p>
            </p:txBody>
          </p:sp>
        </p:grpSp>
        <p:grpSp>
          <p:nvGrpSpPr>
            <p:cNvPr id="10" name="그룹 -1"/>
            <p:cNvGrpSpPr/>
            <p:nvPr/>
          </p:nvGrpSpPr>
          <p:grpSpPr>
            <a:xfrm>
              <a:off x="2649910" y="2958964"/>
              <a:ext cx="1844301" cy="1414020"/>
              <a:chOff x="2649910" y="2958964"/>
              <a:chExt cx="1844301" cy="1414020"/>
            </a:xfrm>
          </p:grpSpPr>
          <p:sp>
            <p:nvSpPr>
              <p:cNvPr id="11" name="모서리가 둥근 직사각형 -1"/>
              <p:cNvSpPr/>
              <p:nvPr/>
            </p:nvSpPr>
            <p:spPr>
              <a:xfrm>
                <a:off x="2649910" y="2958964"/>
                <a:ext cx="1844301" cy="1414020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ln w="19050" cap="flat" cmpd="sng" algn="ctr">
                <a:solidFill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2" name="직사각형 -1"/>
              <p:cNvSpPr txBox="1"/>
              <p:nvPr/>
            </p:nvSpPr>
            <p:spPr>
              <a:xfrm>
                <a:off x="2718937" y="3027991"/>
                <a:ext cx="1706247" cy="1275966"/>
              </a:xfrm>
              <a:prstGeom prst="rect">
                <a:avLst/>
              </a:prstGeom>
            </p:spPr>
            <p:txBody>
              <a:bodyPr vert="horz" wrap="square" lIns="106680" tIns="106680" rIns="106680" bIns="106680" anchor="ctr" anchorCtr="0">
                <a:noAutofit/>
              </a:bodyPr>
              <a:lstStyle/>
              <a:p>
                <a:pPr lvl="0" algn="ctr" defTabSz="1620202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800" dirty="0" err="1">
                    <a:latin typeface="나눔바른펜" pitchFamily="50" charset="-127"/>
                    <a:ea typeface="나눔바른펜" pitchFamily="50" charset="-127"/>
                  </a:rPr>
                  <a:t>다이쇼</a:t>
                </a:r>
                <a:endParaRPr lang="ko-KR" altLang="en-US" sz="2800" dirty="0">
                  <a:latin typeface="나눔바른펜" pitchFamily="50" charset="-127"/>
                  <a:ea typeface="나눔바른펜" pitchFamily="50" charset="-127"/>
                </a:endParaRPr>
              </a:p>
              <a:p>
                <a:pPr lvl="0" algn="ctr" defTabSz="1620202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800" dirty="0">
                    <a:latin typeface="나눔바른펜" pitchFamily="50" charset="-127"/>
                    <a:ea typeface="나눔바른펜" pitchFamily="50" charset="-127"/>
                  </a:rPr>
                  <a:t>시대</a:t>
                </a:r>
              </a:p>
            </p:txBody>
          </p:sp>
        </p:grpSp>
        <p:grpSp>
          <p:nvGrpSpPr>
            <p:cNvPr id="13" name="그룹 -1"/>
            <p:cNvGrpSpPr/>
            <p:nvPr/>
          </p:nvGrpSpPr>
          <p:grpSpPr>
            <a:xfrm>
              <a:off x="4650765" y="2949546"/>
              <a:ext cx="1844301" cy="1414020"/>
              <a:chOff x="4650765" y="2949546"/>
              <a:chExt cx="1844301" cy="1414020"/>
            </a:xfrm>
          </p:grpSpPr>
          <p:sp>
            <p:nvSpPr>
              <p:cNvPr id="14" name="모서리가 둥근 직사각형 -1"/>
              <p:cNvSpPr/>
              <p:nvPr/>
            </p:nvSpPr>
            <p:spPr>
              <a:xfrm>
                <a:off x="4650765" y="2949546"/>
                <a:ext cx="1844301" cy="1414020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ln w="19050" cap="flat" cmpd="sng" algn="ctr">
                <a:solidFill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  <a:miter/>
              </a:ln>
              <a:effectLst/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5" name="직사각형 -1"/>
              <p:cNvSpPr txBox="1"/>
              <p:nvPr/>
            </p:nvSpPr>
            <p:spPr>
              <a:xfrm>
                <a:off x="4719792" y="3018573"/>
                <a:ext cx="1706247" cy="1275966"/>
              </a:xfrm>
              <a:prstGeom prst="rect">
                <a:avLst/>
              </a:prstGeom>
            </p:spPr>
            <p:txBody>
              <a:bodyPr vert="horz" wrap="square" lIns="106680" tIns="106680" rIns="106680" bIns="106680" anchor="ctr" anchorCtr="0">
                <a:noAutofit/>
              </a:bodyPr>
              <a:lstStyle/>
              <a:p>
                <a:pPr lvl="0" algn="ctr" defTabSz="1620202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800" dirty="0" err="1">
                    <a:latin typeface="나눔바른펜" pitchFamily="50" charset="-127"/>
                    <a:ea typeface="나눔바른펜" pitchFamily="50" charset="-127"/>
                  </a:rPr>
                  <a:t>쇼와시대</a:t>
                </a:r>
                <a:endParaRPr lang="ko-KR" altLang="en-US" sz="2800" dirty="0">
                  <a:latin typeface="나눔바른펜" pitchFamily="50" charset="-127"/>
                  <a:ea typeface="나눔바른펜" pitchFamily="50" charset="-127"/>
                </a:endParaRPr>
              </a:p>
            </p:txBody>
          </p:sp>
        </p:grpSp>
      </p:grpSp>
      <p:sp>
        <p:nvSpPr>
          <p:cNvPr id="8" name="타원 7"/>
          <p:cNvSpPr/>
          <p:nvPr/>
        </p:nvSpPr>
        <p:spPr>
          <a:xfrm>
            <a:off x="7070103" y="2306162"/>
            <a:ext cx="3082565" cy="268192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3600" b="1" dirty="0">
                <a:latin typeface="나눔바른펜" pitchFamily="50" charset="-127"/>
                <a:ea typeface="나눔바른펜" pitchFamily="50" charset="-127"/>
              </a:rPr>
              <a:t>근대국민국가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84290" y="202900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 </a:t>
            </a:r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아이돌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 descr="kj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9016" y="1535584"/>
            <a:ext cx="2768647" cy="3738736"/>
          </a:xfrm>
          <a:prstGeom prst="rect">
            <a:avLst/>
          </a:prstGeom>
        </p:spPr>
      </p:pic>
      <p:pic>
        <p:nvPicPr>
          <p:cNvPr id="11" name="그림 10" descr="jlj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4608" y="1524000"/>
            <a:ext cx="2783249" cy="38227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126632" y="58403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>
                <a:latin typeface="나눔바른펜" pitchFamily="50" charset="-127"/>
                <a:ea typeface="나눔바른펜" pitchFamily="50" charset="-127"/>
                <a:hlinkClick r:id="rId4"/>
              </a:rPr>
              <a:t>https://www.youtube.com/watch?v=1bq0SMA18Ag</a:t>
            </a:r>
            <a:endParaRPr lang="ko-KR" altLang="en-US" dirty="0">
              <a:latin typeface="나눔바른펜" pitchFamily="50" charset="-127"/>
              <a:ea typeface="나눔바른펜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3100" y="5359400"/>
            <a:ext cx="246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나눔바른펜" pitchFamily="50" charset="-127"/>
                <a:ea typeface="나눔바른펜" pitchFamily="50" charset="-127"/>
              </a:rPr>
              <a:t>마츠다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2000" dirty="0" err="1" smtClean="0">
                <a:latin typeface="나눔바른펜" pitchFamily="50" charset="-127"/>
                <a:ea typeface="나눔바른펜" pitchFamily="50" charset="-127"/>
              </a:rPr>
              <a:t>세이코</a:t>
            </a:r>
            <a:endParaRPr lang="ko-KR" altLang="en-US" sz="2000" dirty="0" smtClean="0">
              <a:latin typeface="나눔바른펜" pitchFamily="50" charset="-127"/>
              <a:ea typeface="나눔바른펜" pitchFamily="50" charset="-127"/>
            </a:endParaRPr>
          </a:p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53300" y="53848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나눔바른펜" pitchFamily="50" charset="-127"/>
                <a:ea typeface="나눔바른펜" pitchFamily="50" charset="-127"/>
              </a:rPr>
              <a:t>나카모리</a:t>
            </a:r>
            <a:r>
              <a:rPr lang="ko-KR" altLang="en-US" sz="2000" dirty="0" smtClean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2000" dirty="0" err="1" smtClean="0">
                <a:latin typeface="나눔바른펜" pitchFamily="50" charset="-127"/>
                <a:ea typeface="나눔바른펜" pitchFamily="50" charset="-127"/>
              </a:rPr>
              <a:t>아키나가</a:t>
            </a:r>
            <a:endParaRPr lang="ko-KR" altLang="en-US" sz="2000" dirty="0">
              <a:latin typeface="나눔바른펜" pitchFamily="50" charset="-127"/>
              <a:ea typeface="나눔바른펜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3490" y="164800"/>
            <a:ext cx="4772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?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대중문화 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?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그림 12" descr="2012-10-06_19;22;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2062" y="1577960"/>
            <a:ext cx="4000500" cy="2505075"/>
          </a:xfrm>
          <a:prstGeom prst="rect">
            <a:avLst/>
          </a:prstGeom>
        </p:spPr>
      </p:pic>
      <p:pic>
        <p:nvPicPr>
          <p:cNvPr id="14" name="그림 13" descr="히로히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557400"/>
            <a:ext cx="2476500" cy="3454718"/>
          </a:xfrm>
          <a:prstGeom prst="rect">
            <a:avLst/>
          </a:prstGeom>
        </p:spPr>
      </p:pic>
      <p:pic>
        <p:nvPicPr>
          <p:cNvPr id="15" name="그림 14" descr="2012-10-06_19;24;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4282" y="1574804"/>
            <a:ext cx="4000500" cy="2657475"/>
          </a:xfrm>
          <a:prstGeom prst="rect">
            <a:avLst/>
          </a:prstGeom>
        </p:spPr>
      </p:pic>
      <p:pic>
        <p:nvPicPr>
          <p:cNvPr id="16" name="그림 15" descr="370dea8d7cd18f3af9a9a7cae16cf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12" y="4214794"/>
            <a:ext cx="1751124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0790" y="202900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프롤레타리아 문학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그림 11" descr="Pyramid_of_Capitalist_System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882620" y="1795458"/>
            <a:ext cx="2928958" cy="3797882"/>
          </a:xfrm>
          <a:prstGeom prst="rect">
            <a:avLst/>
          </a:prstGeom>
        </p:spPr>
      </p:pic>
      <p:pic>
        <p:nvPicPr>
          <p:cNvPr id="14" name="그림 13" descr="imagesCAMPUN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9100" y="1795458"/>
            <a:ext cx="2320925" cy="379788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1578" y="1795458"/>
            <a:ext cx="2957522" cy="379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7290" y="202900"/>
            <a:ext cx="3810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신감각파</a:t>
            </a:r>
            <a:r>
              <a:rPr lang="en-US" altLang="ko-KR" sz="2800" b="1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문학</a:t>
            </a:r>
            <a:endParaRPr lang="en-US" altLang="ko-KR" sz="2800" b="1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그림 10" descr="eb62_99_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888" y="1816104"/>
            <a:ext cx="3170878" cy="3784596"/>
          </a:xfrm>
          <a:prstGeom prst="rect">
            <a:avLst/>
          </a:prstGeom>
        </p:spPr>
      </p:pic>
      <p:pic>
        <p:nvPicPr>
          <p:cNvPr id="13" name="그림 12" descr="설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4560" y="1811342"/>
            <a:ext cx="3803640" cy="38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2690" y="190200"/>
            <a:ext cx="3384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무뢰파문학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712" y="1141884"/>
            <a:ext cx="6729288" cy="5385916"/>
          </a:xfrm>
          <a:prstGeom prst="rect">
            <a:avLst/>
          </a:prstGeom>
        </p:spPr>
      </p:pic>
      <p:pic>
        <p:nvPicPr>
          <p:cNvPr id="12" name="그림 11" descr="다자이 오사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850" y="1346200"/>
            <a:ext cx="4177594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3490" y="164800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쇼와시대</a:t>
            </a:r>
            <a:r>
              <a:rPr lang="en-US" altLang="ko-KR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28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800" b="1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엔카비교</a:t>
            </a:r>
            <a:endParaRPr lang="ko-KR" altLang="en-US" sz="2800" b="1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그림 1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8384" y="1726208"/>
            <a:ext cx="3384376" cy="4001492"/>
          </a:xfrm>
          <a:prstGeom prst="rect">
            <a:avLst/>
          </a:prstGeom>
        </p:spPr>
      </p:pic>
      <p:pic>
        <p:nvPicPr>
          <p:cNvPr id="8" name="그림 7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6286" y="1726208"/>
            <a:ext cx="2722385" cy="40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2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62000" y="3606270"/>
            <a:ext cx="4068000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83782" y="2898384"/>
            <a:ext cx="2624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감사합니다</a:t>
            </a:r>
            <a:r>
              <a:rPr lang="en-US" altLang="ko-KR" sz="4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ko-KR" altLang="en-US" sz="4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1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800" b="1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근대국민국가의 형성</a:t>
            </a:r>
          </a:p>
        </p:txBody>
      </p:sp>
      <p:pic>
        <p:nvPicPr>
          <p:cNvPr id="6" name="내용 개체 틀 3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746760" y="1737361"/>
            <a:ext cx="4831080" cy="4274594"/>
          </a:xfrm>
          <a:prstGeom prst="rect">
            <a:avLst/>
          </a:prstGeom>
        </p:spPr>
      </p:pic>
      <p:sp>
        <p:nvSpPr>
          <p:cNvPr id="7" name="직사각형 6"/>
          <p:cNvSpPr txBox="1"/>
          <p:nvPr/>
        </p:nvSpPr>
        <p:spPr>
          <a:xfrm>
            <a:off x="5956300" y="2267902"/>
            <a:ext cx="5524500" cy="265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&gt;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1868년 </a:t>
            </a:r>
            <a:r>
              <a:rPr lang="ko-KR" altLang="en-US" sz="2400" dirty="0" err="1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메이지유신을</a:t>
            </a: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기점으로 근대</a:t>
            </a:r>
          </a:p>
          <a:p>
            <a:pPr>
              <a:lnSpc>
                <a:spcPct val="140000"/>
              </a:lnSpc>
            </a:pP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가 시작.</a:t>
            </a:r>
          </a:p>
          <a:p>
            <a:pPr>
              <a:lnSpc>
                <a:spcPct val="140000"/>
              </a:lnSpc>
            </a:pP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&gt; 근세의 일본은 </a:t>
            </a:r>
            <a:r>
              <a:rPr lang="ko-KR" altLang="en-US" sz="2400" dirty="0" err="1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에도막부가</a:t>
            </a: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지배하는</a:t>
            </a:r>
          </a:p>
          <a:p>
            <a:pPr>
              <a:lnSpc>
                <a:spcPct val="140000"/>
              </a:lnSpc>
            </a:pP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  중앙집권적 성격, </a:t>
            </a:r>
            <a:r>
              <a:rPr lang="ko-KR" altLang="en-US" sz="2400" dirty="0" err="1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막번체제</a:t>
            </a: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&gt;</a:t>
            </a:r>
            <a:r>
              <a:rPr lang="en-US" altLang="ko-KR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나눔바른펜" pitchFamily="50" charset="-127"/>
                <a:ea typeface="나눔바른펜" pitchFamily="50" charset="-127"/>
              </a:rPr>
              <a:t>번의 질서 안에서 생활.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3688011" y="1277693"/>
            <a:ext cx="2769851" cy="3734345"/>
          </a:xfrm>
          <a:prstGeom prst="rect">
            <a:avLst/>
          </a:prstGeom>
          <a:noFill/>
          <a:ln w="9525">
            <a:noFill/>
            <a:round/>
          </a:ln>
          <a:effectLst/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6472986" y="1299283"/>
            <a:ext cx="4859189" cy="3729211"/>
          </a:xfrm>
          <a:prstGeom prst="rect">
            <a:avLst/>
          </a:prstGeom>
        </p:spPr>
      </p:pic>
      <p:pic>
        <p:nvPicPr>
          <p:cNvPr id="19" name="Picture 3" descr="fImage35296527429.jpg"/>
          <p:cNvPicPr>
            <a:picLocks noChangeAspect="1" noChangeArrowheads="1"/>
          </p:cNvPicPr>
          <p:nvPr/>
        </p:nvPicPr>
        <p:blipFill rotWithShape="1"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958762" y="1272293"/>
            <a:ext cx="2669063" cy="372921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800" b="1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 </a:t>
            </a:r>
            <a:r>
              <a:rPr lang="en-US" altLang="ko-KR" sz="2800" b="1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-</a:t>
            </a:r>
            <a:r>
              <a:rPr lang="ko-KR" altLang="en-US" sz="2800" b="1" dirty="0" err="1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메이지유신</a:t>
            </a:r>
            <a:endParaRPr lang="ko-KR" altLang="en-US" sz="2800" b="1" dirty="0">
              <a:latin typeface="조선일보명조" pitchFamily="18" charset="-127"/>
              <a:ea typeface="조선일보명조" pitchFamily="18" charset="-127"/>
              <a:cs typeface="조선일보명조" pitchFamily="18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800" b="1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  설계</a:t>
            </a:r>
          </a:p>
        </p:txBody>
      </p:sp>
      <p:sp>
        <p:nvSpPr>
          <p:cNvPr id="9" name="내용 개체 틀 2"/>
          <p:cNvSpPr txBox="1"/>
          <p:nvPr/>
        </p:nvSpPr>
        <p:spPr>
          <a:xfrm>
            <a:off x="677334" y="1463041"/>
            <a:ext cx="10323868" cy="457832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/>
              <a:buChar char="ü"/>
            </a:pPr>
            <a:r>
              <a:rPr lang="ko-KR" altLang="en-US" sz="3200" b="1" dirty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3200" b="1" dirty="0" err="1">
                <a:latin typeface="나눔바른펜" pitchFamily="50" charset="-127"/>
                <a:ea typeface="나눔바른펜" pitchFamily="50" charset="-127"/>
              </a:rPr>
              <a:t>판적봉환</a:t>
            </a:r>
            <a:r>
              <a:rPr lang="ko-KR" altLang="en-US" sz="3200" b="1" dirty="0">
                <a:latin typeface="나눔바른펜" pitchFamily="50" charset="-127"/>
                <a:ea typeface="나눔바른펜" pitchFamily="50" charset="-127"/>
              </a:rPr>
              <a:t>  </a:t>
            </a:r>
            <a:r>
              <a:rPr lang="en-US" altLang="ko-KR" sz="3200" b="1" dirty="0">
                <a:latin typeface="나눔바른펜" pitchFamily="50" charset="-127"/>
                <a:ea typeface="나눔바른펜" pitchFamily="50" charset="-127"/>
              </a:rPr>
              <a:t>(</a:t>
            </a:r>
            <a:r>
              <a:rPr lang="ko-KR" altLang="en-US" sz="3200" b="1" dirty="0">
                <a:latin typeface="나눔바른펜" pitchFamily="50" charset="-127"/>
                <a:ea typeface="나눔바른펜" pitchFamily="50" charset="-127"/>
              </a:rPr>
              <a:t>봉건제도 폐지</a:t>
            </a:r>
            <a:r>
              <a:rPr lang="en-US" altLang="ko-KR" sz="3200" b="1" dirty="0">
                <a:latin typeface="나눔바른펜" pitchFamily="50" charset="-127"/>
                <a:ea typeface="나눔바른펜" pitchFamily="50" charset="-127"/>
              </a:rPr>
              <a:t>)</a:t>
            </a:r>
          </a:p>
          <a:p>
            <a:pPr marL="457200" indent="-457200" algn="l">
              <a:buFont typeface="Wingdings"/>
              <a:buChar char="ü"/>
            </a:pPr>
            <a:endParaRPr lang="en-US" altLang="ko-KR" sz="3200" b="1" dirty="0">
              <a:latin typeface="나눔바른펜" pitchFamily="50" charset="-127"/>
              <a:ea typeface="나눔바른펜" pitchFamily="50" charset="-127"/>
            </a:endParaRPr>
          </a:p>
          <a:p>
            <a:pPr marL="457200" indent="-457200" algn="l">
              <a:buFont typeface="Wingdings"/>
              <a:buChar char="ü"/>
            </a:pPr>
            <a:r>
              <a:rPr lang="en-US" altLang="ko-KR" sz="3200" b="1" dirty="0">
                <a:latin typeface="나눔바른펜" pitchFamily="50" charset="-127"/>
                <a:ea typeface="나눔바른펜" pitchFamily="50" charset="-127"/>
              </a:rPr>
              <a:t> </a:t>
            </a:r>
            <a:r>
              <a:rPr lang="ko-KR" altLang="en-US" sz="3200" b="1" dirty="0" err="1">
                <a:latin typeface="나눔바른펜" pitchFamily="50" charset="-127"/>
                <a:ea typeface="나눔바른펜" pitchFamily="50" charset="-127"/>
              </a:rPr>
              <a:t>폐번치현</a:t>
            </a:r>
            <a:r>
              <a:rPr lang="ko-KR" altLang="en-US" sz="3200" b="1" dirty="0">
                <a:latin typeface="나눔바른펜" pitchFamily="50" charset="-127"/>
                <a:ea typeface="나눔바른펜" pitchFamily="50" charset="-127"/>
              </a:rPr>
              <a:t>  (통일 국가 건설의 기초가 마련)</a:t>
            </a:r>
          </a:p>
          <a:p>
            <a:pPr marL="457200" indent="-457200" algn="l">
              <a:buFont typeface="Wingdings"/>
              <a:buChar char="ü"/>
            </a:pPr>
            <a:endParaRPr lang="en-US" altLang="ko-KR" sz="3200" b="1" dirty="0">
              <a:latin typeface="나눔바른펜" pitchFamily="50" charset="-127"/>
              <a:ea typeface="나눔바른펜" pitchFamily="50" charset="-127"/>
            </a:endParaRPr>
          </a:p>
          <a:p>
            <a:pPr marL="457200" indent="-457200" algn="l">
              <a:buFont typeface="Wingdings"/>
              <a:buChar char="ü"/>
            </a:pPr>
            <a:r>
              <a:rPr lang="ko-KR" altLang="en-US" sz="3200" b="1" dirty="0">
                <a:latin typeface="나눔바른펜" pitchFamily="50" charset="-127"/>
                <a:ea typeface="나눔바른펜" pitchFamily="50" charset="-127"/>
              </a:rPr>
              <a:t> 식산흥업  (</a:t>
            </a:r>
            <a:r>
              <a:rPr lang="ko-KR" altLang="en-US" sz="3200" b="1" dirty="0" err="1">
                <a:latin typeface="나눔바른펜" pitchFamily="50" charset="-127"/>
                <a:ea typeface="나눔바른펜" pitchFamily="50" charset="-127"/>
              </a:rPr>
              <a:t>메이지시대</a:t>
            </a:r>
            <a:r>
              <a:rPr lang="ko-KR" altLang="en-US" sz="3200" b="1" dirty="0">
                <a:latin typeface="나눔바른펜" pitchFamily="50" charset="-127"/>
                <a:ea typeface="나눔바른펜" pitchFamily="50" charset="-127"/>
              </a:rPr>
              <a:t> 초기의 산업보호육성정책)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800" b="1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 설계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500" y="1244600"/>
            <a:ext cx="459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ko-KR" altLang="en-US" sz="2400" b="1" dirty="0">
                <a:latin typeface="나눔바른펜" pitchFamily="50" charset="-127"/>
                <a:ea typeface="나눔바른펜" pitchFamily="50" charset="-127"/>
              </a:rPr>
              <a:t>사민평등</a:t>
            </a:r>
          </a:p>
        </p:txBody>
      </p:sp>
      <p:pic>
        <p:nvPicPr>
          <p:cNvPr id="10" name="내용 개체 틀 11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5671979" y="1211659"/>
            <a:ext cx="5997249" cy="4002881"/>
          </a:xfrm>
          <a:prstGeom prst="rect">
            <a:avLst/>
          </a:prstGeom>
        </p:spPr>
      </p:pic>
      <p:pic>
        <p:nvPicPr>
          <p:cNvPr id="9" name="내용 개체 틀 7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639234" y="2434423"/>
            <a:ext cx="5701505" cy="3841440"/>
          </a:xfrm>
          <a:prstGeom prst="rect">
            <a:avLst/>
          </a:prstGeom>
        </p:spPr>
      </p:pic>
      <p:pic>
        <p:nvPicPr>
          <p:cNvPr id="11" name="내용 개체 틀 9"/>
          <p:cNvPicPr>
            <a:picLocks noChangeAspect="1"/>
          </p:cNvPicPr>
          <p:nvPr/>
        </p:nvPicPr>
        <p:blipFill rotWithShape="1">
          <a:blip r:embed="rId4" cstate="print">
            <a:alphaModFix/>
            <a:lum/>
          </a:blip>
          <a:stretch>
            <a:fillRect/>
          </a:stretch>
        </p:blipFill>
        <p:spPr>
          <a:xfrm>
            <a:off x="3360261" y="1696558"/>
            <a:ext cx="4993799" cy="4139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8721" y="725556"/>
            <a:ext cx="11774557" cy="119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17500" y="177801"/>
            <a:ext cx="492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800" b="1" dirty="0">
                <a:latin typeface="조선일보명조" pitchFamily="18" charset="-127"/>
                <a:ea typeface="조선일보명조" pitchFamily="18" charset="-127"/>
                <a:cs typeface="조선일보명조" pitchFamily="18" charset="-127"/>
              </a:rPr>
              <a:t>근대국민국가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721" y="1130299"/>
            <a:ext cx="30352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ü"/>
            </a:pPr>
            <a:r>
              <a:rPr lang="ko-KR" altLang="en-US" sz="2400" b="1" dirty="0">
                <a:latin typeface="나눔바른펜" pitchFamily="50" charset="-127"/>
                <a:ea typeface="나눔바른펜" pitchFamily="50" charset="-127"/>
              </a:rPr>
              <a:t>학제의 제정</a:t>
            </a: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1181100" y="2165351"/>
            <a:ext cx="1828800" cy="698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3200" b="1">
                <a:solidFill>
                  <a:schemeClr val="tx1"/>
                </a:solidFill>
              </a:rPr>
              <a:t>1872년</a:t>
            </a: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1181099" y="3276600"/>
            <a:ext cx="1828800" cy="698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3200" b="1">
                <a:solidFill>
                  <a:schemeClr val="tx1"/>
                </a:solidFill>
              </a:rPr>
              <a:t>1875년</a:t>
            </a:r>
          </a:p>
        </p:txBody>
      </p:sp>
      <p:sp>
        <p:nvSpPr>
          <p:cNvPr id="12" name="직사각형 11"/>
          <p:cNvSpPr txBox="1"/>
          <p:nvPr/>
        </p:nvSpPr>
        <p:spPr>
          <a:xfrm>
            <a:off x="5207000" y="1835150"/>
            <a:ext cx="914400" cy="57277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sz="3200" b="1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 txBox="1"/>
          <p:nvPr/>
        </p:nvSpPr>
        <p:spPr>
          <a:xfrm>
            <a:off x="3289295" y="1974850"/>
            <a:ext cx="7823204" cy="1147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/>
              <a:tabLst>
                <a:tab pos="4140517" algn="l"/>
              </a:tabLst>
            </a:pPr>
            <a:r>
              <a:rPr lang="ko-KR" altLang="en-US" sz="2300" dirty="0">
                <a:latin typeface="나눔바른펜" pitchFamily="50" charset="-127"/>
                <a:ea typeface="나눔바른펜" pitchFamily="50" charset="-127"/>
              </a:rPr>
              <a:t>&gt; 근대적 학교제도의 기본을 정한 학제가 제정됨.</a:t>
            </a:r>
          </a:p>
          <a:p>
            <a:pPr lvl="0">
              <a:buFont typeface="Wingdings"/>
              <a:tabLst>
                <a:tab pos="4140517" algn="l"/>
              </a:tabLst>
            </a:pPr>
            <a:r>
              <a:rPr lang="ko-KR" altLang="en-US" sz="2300" dirty="0">
                <a:latin typeface="나눔바른펜" pitchFamily="50" charset="-127"/>
                <a:ea typeface="나눔바른펜" pitchFamily="50" charset="-127"/>
              </a:rPr>
              <a:t>&gt; 전국을 8대학구, 1대학구를 32중학구, 1중학구를 21학구         </a:t>
            </a:r>
          </a:p>
          <a:p>
            <a:pPr lvl="0">
              <a:buFont typeface="Wingdings"/>
              <a:tabLst>
                <a:tab pos="4140517" algn="l"/>
              </a:tabLst>
            </a:pPr>
            <a:r>
              <a:rPr lang="ko-KR" altLang="en-US" sz="2300" dirty="0">
                <a:latin typeface="나눔바른펜" pitchFamily="50" charset="-127"/>
                <a:ea typeface="나눔바른펜" pitchFamily="50" charset="-127"/>
              </a:rPr>
              <a:t>   </a:t>
            </a:r>
            <a:r>
              <a:rPr lang="ko-KR" altLang="en-US" sz="2300" dirty="0" err="1">
                <a:latin typeface="나눔바른펜" pitchFamily="50" charset="-127"/>
                <a:ea typeface="나눔바른펜" pitchFamily="50" charset="-127"/>
              </a:rPr>
              <a:t>로</a:t>
            </a:r>
            <a:r>
              <a:rPr lang="ko-KR" altLang="en-US" sz="2300" dirty="0">
                <a:latin typeface="나눔바른펜" pitchFamily="50" charset="-127"/>
                <a:ea typeface="나눔바른펜" pitchFamily="50" charset="-127"/>
              </a:rPr>
              <a:t> 나눔.</a:t>
            </a:r>
          </a:p>
        </p:txBody>
      </p:sp>
      <p:sp>
        <p:nvSpPr>
          <p:cNvPr id="14" name="직사각형 13"/>
          <p:cNvSpPr txBox="1"/>
          <p:nvPr/>
        </p:nvSpPr>
        <p:spPr>
          <a:xfrm>
            <a:off x="3263900" y="3429000"/>
            <a:ext cx="7632699" cy="44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>
                <a:latin typeface="나눔바른펜" pitchFamily="50" charset="-127"/>
                <a:ea typeface="나눔바른펜" pitchFamily="50" charset="-127"/>
              </a:rPr>
              <a:t>&gt; 2만 개 이상(24,225개)의 소학교 설립.</a:t>
            </a:r>
          </a:p>
        </p:txBody>
      </p:sp>
      <p:sp>
        <p:nvSpPr>
          <p:cNvPr id="15" name="대각선 방향의 모서리가 둥근 사각형 9"/>
          <p:cNvSpPr/>
          <p:nvPr/>
        </p:nvSpPr>
        <p:spPr>
          <a:xfrm>
            <a:off x="1193799" y="4305300"/>
            <a:ext cx="1828800" cy="698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3200" b="1">
                <a:solidFill>
                  <a:schemeClr val="tx1"/>
                </a:solidFill>
              </a:rPr>
              <a:t>1879년</a:t>
            </a:r>
          </a:p>
        </p:txBody>
      </p:sp>
      <p:sp>
        <p:nvSpPr>
          <p:cNvPr id="16" name="대각선 방향의 모서리가 둥근 사각형 9"/>
          <p:cNvSpPr/>
          <p:nvPr/>
        </p:nvSpPr>
        <p:spPr>
          <a:xfrm>
            <a:off x="1168398" y="5321300"/>
            <a:ext cx="1828800" cy="698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3200" b="1">
                <a:solidFill>
                  <a:schemeClr val="tx1"/>
                </a:solidFill>
              </a:rPr>
              <a:t>1886년</a:t>
            </a:r>
          </a:p>
        </p:txBody>
      </p:sp>
      <p:sp>
        <p:nvSpPr>
          <p:cNvPr id="17" name="직사각형 16"/>
          <p:cNvSpPr txBox="1"/>
          <p:nvPr/>
        </p:nvSpPr>
        <p:spPr>
          <a:xfrm>
            <a:off x="3302000" y="4438650"/>
            <a:ext cx="5626100" cy="44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>
                <a:latin typeface="나눔바른펜" pitchFamily="50" charset="-127"/>
                <a:ea typeface="나눔바른펜" pitchFamily="50" charset="-127"/>
              </a:rPr>
              <a:t>&gt; </a:t>
            </a:r>
            <a:r>
              <a:rPr lang="ko-KR" altLang="en-US" sz="2300" dirty="0" err="1">
                <a:latin typeface="나눔바른펜" pitchFamily="50" charset="-127"/>
                <a:ea typeface="나눔바른펜" pitchFamily="50" charset="-127"/>
              </a:rPr>
              <a:t>교육령</a:t>
            </a:r>
            <a:endParaRPr lang="ko-KR" altLang="en-US" sz="2300" dirty="0">
              <a:latin typeface="나눔바른펜" pitchFamily="50" charset="-127"/>
              <a:ea typeface="나눔바른펜" pitchFamily="50" charset="-127"/>
            </a:endParaRPr>
          </a:p>
        </p:txBody>
      </p:sp>
      <p:sp>
        <p:nvSpPr>
          <p:cNvPr id="18" name="직사각형 17"/>
          <p:cNvSpPr txBox="1"/>
          <p:nvPr/>
        </p:nvSpPr>
        <p:spPr>
          <a:xfrm>
            <a:off x="3314697" y="5264150"/>
            <a:ext cx="7670802" cy="1147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 dirty="0">
                <a:latin typeface="나눔바른펜" pitchFamily="50" charset="-127"/>
                <a:ea typeface="나눔바른펜" pitchFamily="50" charset="-127"/>
              </a:rPr>
              <a:t>&gt; </a:t>
            </a:r>
            <a:r>
              <a:rPr lang="ko-KR" altLang="en-US" sz="2300" dirty="0" err="1">
                <a:latin typeface="나눔바른펜" pitchFamily="50" charset="-127"/>
                <a:ea typeface="나눔바른펜" pitchFamily="50" charset="-127"/>
              </a:rPr>
              <a:t>소학교령</a:t>
            </a:r>
            <a:r>
              <a:rPr lang="ko-KR" altLang="en-US" sz="2300" dirty="0">
                <a:latin typeface="나눔바른펜" pitchFamily="50" charset="-127"/>
                <a:ea typeface="나눔바른펜" pitchFamily="50" charset="-127"/>
              </a:rPr>
              <a:t>, 기타 모든 </a:t>
            </a:r>
            <a:r>
              <a:rPr lang="ko-KR" altLang="en-US" sz="2300" dirty="0" err="1">
                <a:latin typeface="나눔바른펜" pitchFamily="50" charset="-127"/>
                <a:ea typeface="나눔바른펜" pitchFamily="50" charset="-127"/>
              </a:rPr>
              <a:t>학교령</a:t>
            </a:r>
            <a:endParaRPr lang="ko-KR" altLang="en-US" sz="2300" dirty="0">
              <a:latin typeface="나눔바른펜" pitchFamily="50" charset="-127"/>
              <a:ea typeface="나눔바른펜" pitchFamily="50" charset="-127"/>
            </a:endParaRPr>
          </a:p>
          <a:p>
            <a:r>
              <a:rPr lang="ko-KR" altLang="en-US" sz="2300" dirty="0">
                <a:latin typeface="나눔바른펜" pitchFamily="50" charset="-127"/>
                <a:ea typeface="나눔바른펜" pitchFamily="50" charset="-127"/>
              </a:rPr>
              <a:t>&gt; 소학교, 중학교, 사범학교, 제국대학 등의 학교체계의</a:t>
            </a:r>
          </a:p>
          <a:p>
            <a:r>
              <a:rPr lang="ko-KR" altLang="en-US" sz="2300" dirty="0">
                <a:latin typeface="나눔바른펜" pitchFamily="50" charset="-127"/>
                <a:ea typeface="나눔바른펜" pitchFamily="50" charset="-127"/>
              </a:rPr>
              <a:t>   기본이 이루어짐.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1077</Words>
  <Application>Microsoft Office PowerPoint</Application>
  <PresentationFormat>사용자 지정</PresentationFormat>
  <Paragraphs>194</Paragraphs>
  <Slides>46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54" baseType="lpstr">
      <vt:lpstr>굴림</vt:lpstr>
      <vt:lpstr>Arial</vt:lpstr>
      <vt:lpstr>맑은 고딕</vt:lpstr>
      <vt:lpstr>조선일보명조</vt:lpstr>
      <vt:lpstr>나눔바른펜</vt:lpstr>
      <vt:lpstr>Wingdings</vt:lpstr>
      <vt:lpstr>함초롬돋움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구다현</dc:creator>
  <cp:lastModifiedBy>우지원</cp:lastModifiedBy>
  <cp:revision>150</cp:revision>
  <dcterms:created xsi:type="dcterms:W3CDTF">2016-02-12T13:56:08Z</dcterms:created>
  <dcterms:modified xsi:type="dcterms:W3CDTF">2016-05-17T22:57:54Z</dcterms:modified>
</cp:coreProperties>
</file>