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0" r:id="rId9"/>
    <p:sldId id="265" r:id="rId10"/>
    <p:sldId id="259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8268EE2-4588-469E-BE43-9A1E124B3A94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6F379C-BB18-48D7-89A8-A007CFAF08D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youtube.com/watch?v=fsAx8-NAYj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ichannela.com/inter/3/02/20120816/48659585/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DIIDVYlB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terms.naver.com/entry.nhn?docId=2447156&amp;cid=51642&amp;categoryId=5164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aver.com/main/read.nhn?mode=LPOD&amp;mid=tvh&amp;oid=057&amp;aid=000014506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4149080"/>
            <a:ext cx="6400800" cy="1752600"/>
          </a:xfrm>
        </p:spPr>
        <p:txBody>
          <a:bodyPr/>
          <a:lstStyle/>
          <a:p>
            <a:r>
              <a:rPr lang="ko-KR" altLang="en-US" dirty="0" smtClean="0"/>
              <a:t>일본어 일본학과 </a:t>
            </a:r>
            <a:endParaRPr lang="en-US" altLang="ko-KR" dirty="0" smtClean="0"/>
          </a:p>
          <a:p>
            <a:r>
              <a:rPr lang="en-US" altLang="ko-KR" dirty="0" smtClean="0"/>
              <a:t>21247252</a:t>
            </a:r>
          </a:p>
          <a:p>
            <a:r>
              <a:rPr lang="ko-KR" altLang="en-US" dirty="0" smtClean="0"/>
              <a:t>한상열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90872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독도에 대한 일본의 주장과 반박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31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1988840"/>
            <a:ext cx="3279308" cy="3268958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dirty="0"/>
              <a:t>일본은 독도영유권에 관한 문제로 국제사법재판소에 회부할 것을 제안하고 있지만</a:t>
            </a:r>
            <a:r>
              <a:rPr lang="en-US" altLang="ko-KR" dirty="0"/>
              <a:t>, </a:t>
            </a:r>
            <a:r>
              <a:rPr lang="ko-KR" altLang="en-US" dirty="0"/>
              <a:t>한국이 이를 거부하고 </a:t>
            </a:r>
            <a:r>
              <a:rPr lang="ko-KR" altLang="en-US" dirty="0" smtClean="0"/>
              <a:t>있다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 smtClean="0"/>
              <a:t>일본 </a:t>
            </a:r>
            <a:r>
              <a:rPr lang="ko-KR" altLang="en-US" dirty="0"/>
              <a:t>정부는 </a:t>
            </a:r>
            <a:r>
              <a:rPr lang="en-US" altLang="ko-KR" dirty="0"/>
              <a:t>1954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</a:t>
            </a:r>
            <a:r>
              <a:rPr lang="en-US" altLang="ko-KR" dirty="0"/>
              <a:t>, 1962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월에 국제사법재판소 회부를 제안했으나</a:t>
            </a:r>
            <a:r>
              <a:rPr lang="en-US" altLang="ko-KR" dirty="0"/>
              <a:t>, </a:t>
            </a:r>
            <a:r>
              <a:rPr lang="ko-KR" altLang="en-US" dirty="0"/>
              <a:t>한국측이 이를 거부하였다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국제재판소 회부 제의</a:t>
            </a:r>
            <a:endParaRPr lang="ko-KR" altLang="en-US" dirty="0"/>
          </a:p>
        </p:txBody>
      </p:sp>
      <p:sp>
        <p:nvSpPr>
          <p:cNvPr id="4" name="톱니 모양의 오른쪽 화살표 3"/>
          <p:cNvSpPr/>
          <p:nvPr/>
        </p:nvSpPr>
        <p:spPr>
          <a:xfrm>
            <a:off x="3779912" y="2677229"/>
            <a:ext cx="1296144" cy="10081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5096845" y="1988840"/>
            <a:ext cx="3279308" cy="3268958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/>
              <a:buChar char="u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/>
              <a:buChar char="u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"/>
              <a:buChar char="u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70000"/>
              <a:buFont typeface="Wingdings"/>
              <a:buChar char="u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u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u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일본은 조어도</a:t>
            </a:r>
            <a:r>
              <a:rPr lang="en-US" altLang="ko-KR" dirty="0"/>
              <a:t>(</a:t>
            </a:r>
            <a:r>
              <a:rPr lang="ko-KR" altLang="en-US" dirty="0" err="1"/>
              <a:t>센카쿠제도</a:t>
            </a:r>
            <a:r>
              <a:rPr lang="en-US" altLang="ko-KR" dirty="0"/>
              <a:t>)</a:t>
            </a:r>
            <a:r>
              <a:rPr lang="ko-KR" altLang="en-US" dirty="0"/>
              <a:t>나 </a:t>
            </a:r>
            <a:r>
              <a:rPr lang="ko-KR" altLang="en-US" dirty="0" err="1"/>
              <a:t>남쿠릴열도</a:t>
            </a:r>
            <a:r>
              <a:rPr lang="en-US" altLang="ko-KR" dirty="0"/>
              <a:t>(</a:t>
            </a:r>
            <a:r>
              <a:rPr lang="ko-KR" altLang="en-US" dirty="0"/>
              <a:t>북방 </a:t>
            </a:r>
            <a:r>
              <a:rPr lang="en-US" altLang="ko-KR" dirty="0"/>
              <a:t>4</a:t>
            </a:r>
            <a:r>
              <a:rPr lang="ko-KR" altLang="en-US" dirty="0" err="1"/>
              <a:t>개섬</a:t>
            </a:r>
            <a:r>
              <a:rPr lang="en-US" altLang="ko-KR" dirty="0"/>
              <a:t>)</a:t>
            </a:r>
            <a:r>
              <a:rPr lang="ko-KR" altLang="en-US" dirty="0"/>
              <a:t>에 대해서는 국제사법재판소 회부를 거부하면서 유독 독도에 대해서만 회부를 주장하고 있는 모순적인 태도를 보이고 </a:t>
            </a:r>
            <a:r>
              <a:rPr lang="ko-KR" altLang="en-US" dirty="0" smtClean="0"/>
              <a:t>있다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 smtClean="0"/>
          </a:p>
          <a:p>
            <a:r>
              <a:rPr lang="ko-KR" altLang="en-US" dirty="0" smtClean="0"/>
              <a:t>독도는 </a:t>
            </a:r>
            <a:r>
              <a:rPr lang="ko-KR" altLang="en-US" dirty="0"/>
              <a:t>일본 제국주의의 한반도 침략과정에서 침탈되었다가 되찾은 역사의 </a:t>
            </a:r>
            <a:r>
              <a:rPr lang="ko-KR" altLang="en-US" dirty="0" smtClean="0"/>
              <a:t>땅이다</a:t>
            </a: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r>
              <a:rPr lang="ko-KR" altLang="en-US" dirty="0" smtClean="0"/>
              <a:t>독도는 </a:t>
            </a:r>
            <a:r>
              <a:rPr lang="ko-KR" altLang="en-US" dirty="0"/>
              <a:t>명백한 대한민국의 영토이며</a:t>
            </a:r>
            <a:r>
              <a:rPr lang="en-US" altLang="ko-KR" dirty="0"/>
              <a:t>, </a:t>
            </a:r>
            <a:r>
              <a:rPr lang="ko-KR" altLang="en-US" dirty="0"/>
              <a:t>재판소에 회부할 어떠한 이유도 </a:t>
            </a:r>
            <a:r>
              <a:rPr lang="ko-KR" altLang="en-US" dirty="0" smtClean="0"/>
              <a:t>없다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3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pPr fontAlgn="base" latinLnBrk="0"/>
            <a:r>
              <a:rPr lang="ko-KR" altLang="en-US" dirty="0"/>
              <a:t>● 일본의 독도 정책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7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다케시마의</a:t>
            </a:r>
            <a:r>
              <a:rPr lang="ko-KR" altLang="en-US" dirty="0" smtClean="0"/>
              <a:t> 날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340768"/>
            <a:ext cx="8381259" cy="5112568"/>
          </a:xfrm>
        </p:spPr>
      </p:pic>
    </p:spTree>
    <p:extLst>
      <p:ext uri="{BB962C8B-B14F-4D97-AF65-F5344CB8AC3E}">
        <p14:creationId xmlns:p14="http://schemas.microsoft.com/office/powerpoint/2010/main" val="15294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en-US" altLang="ko-KR" dirty="0"/>
              <a:t>YouTube</a:t>
            </a:r>
            <a:r>
              <a:rPr lang="ko-KR" altLang="en-US" dirty="0"/>
              <a:t>를 통한 독도 </a:t>
            </a:r>
            <a:r>
              <a:rPr lang="ko-KR" altLang="en-US" dirty="0" smtClean="0"/>
              <a:t>홍보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88832" cy="448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</a:t>
            </a:r>
            <a:r>
              <a:rPr lang="ko-KR" altLang="en-US" dirty="0" smtClean="0"/>
              <a:t>독도 교육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67927"/>
              </p:ext>
            </p:extLst>
          </p:nvPr>
        </p:nvGraphicFramePr>
        <p:xfrm>
          <a:off x="0" y="1556792"/>
          <a:ext cx="9144000" cy="47147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35696"/>
                <a:gridCol w="3528392"/>
                <a:gridCol w="3779912"/>
              </a:tblGrid>
              <a:tr h="1296144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 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출판사 및 과목</a:t>
                      </a:r>
                      <a:endParaRPr lang="ko-KR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출판사의 검정 신청내용</a:t>
                      </a:r>
                      <a:endParaRPr lang="ko-KR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 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문부성 지적 이후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수정해 검정 통과한 내용</a:t>
                      </a:r>
                      <a:endParaRPr lang="ko-KR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721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err="1" smtClean="0"/>
                        <a:t>시미즈서원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 현대사회</a:t>
                      </a:r>
                      <a:endParaRPr lang="ko-KR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한국과의 사이에는 시네마 현에 속한 </a:t>
                      </a:r>
                      <a:r>
                        <a:rPr lang="ko-KR" altLang="en-US" sz="2000" dirty="0" err="1" smtClean="0"/>
                        <a:t>다케시마를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 둘러싼 </a:t>
                      </a:r>
                      <a:r>
                        <a:rPr lang="ko-KR" altLang="en-US" sz="2000" b="1" dirty="0" smtClean="0"/>
                        <a:t>영유권 문제가 있다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b="1" dirty="0" smtClean="0"/>
                        <a:t>한국이 불법 점거하고 있어 </a:t>
                      </a:r>
                      <a:r>
                        <a:rPr lang="ko-KR" altLang="en-US" sz="2000" dirty="0" smtClean="0"/>
                        <a:t>영유권을 국제사법 재판소에 위탁하는 등 방법으로 해결을 모색하고 있다</a:t>
                      </a:r>
                      <a:endParaRPr lang="ko-KR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923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제</a:t>
                      </a:r>
                      <a:r>
                        <a:rPr lang="en-US" altLang="ko-KR" sz="2000" dirty="0" smtClean="0"/>
                        <a:t>1</a:t>
                      </a:r>
                      <a:r>
                        <a:rPr lang="ko-KR" altLang="en-US" sz="2000" dirty="0" err="1" smtClean="0"/>
                        <a:t>학습사</a:t>
                      </a:r>
                      <a:r>
                        <a:rPr lang="ko-KR" altLang="en-US" sz="2000" dirty="0" smtClean="0"/>
                        <a:t> 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지리</a:t>
                      </a:r>
                      <a:r>
                        <a:rPr lang="en-US" altLang="ko-KR" sz="2000" dirty="0" smtClean="0"/>
                        <a:t>A</a:t>
                      </a:r>
                      <a:endParaRPr lang="ko-KR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한국과의 사이에 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err="1" smtClean="0"/>
                        <a:t>다케시마</a:t>
                      </a:r>
                      <a:r>
                        <a:rPr lang="ko-KR" altLang="en-US" sz="2000" dirty="0" smtClean="0"/>
                        <a:t> </a:t>
                      </a:r>
                      <a:r>
                        <a:rPr lang="ko-KR" altLang="en-US" sz="2000" b="1" dirty="0" smtClean="0"/>
                        <a:t>영유권 문제가</a:t>
                      </a:r>
                      <a:endParaRPr lang="en-US" altLang="ko-KR" sz="2000" b="1" dirty="0" smtClean="0"/>
                    </a:p>
                    <a:p>
                      <a:pPr algn="ctr" latinLnBrk="1"/>
                      <a:r>
                        <a:rPr lang="ko-KR" altLang="en-US" sz="2000" b="1" dirty="0" smtClean="0"/>
                        <a:t> 걸려있다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b="1" dirty="0" smtClean="0"/>
                        <a:t>일본의 영토인 </a:t>
                      </a:r>
                      <a:r>
                        <a:rPr lang="ko-KR" altLang="en-US" sz="2000" b="1" dirty="0" err="1" smtClean="0"/>
                        <a:t>다케시마는</a:t>
                      </a:r>
                      <a:r>
                        <a:rPr lang="ko-KR" altLang="en-US" sz="2000" b="1" dirty="0" smtClean="0"/>
                        <a:t> </a:t>
                      </a:r>
                      <a:endParaRPr lang="en-US" altLang="ko-KR" sz="2000" b="1" dirty="0" smtClean="0"/>
                    </a:p>
                    <a:p>
                      <a:pPr algn="ctr" latinLnBrk="1"/>
                      <a:r>
                        <a:rPr lang="ko-KR" altLang="en-US" sz="2000" b="1" dirty="0" smtClean="0"/>
                        <a:t>한국에 점거되어 </a:t>
                      </a:r>
                      <a:r>
                        <a:rPr lang="ko-KR" altLang="en-US" sz="2000" dirty="0" smtClean="0"/>
                        <a:t>일본은 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국제법에 따라 평화적인 해결을 계속 요구하고 있다</a:t>
                      </a:r>
                      <a:endParaRPr lang="ko-KR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6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국제 재판소 제소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5760640" cy="4769810"/>
          </a:xfrm>
        </p:spPr>
      </p:pic>
    </p:spTree>
    <p:extLst>
      <p:ext uri="{BB962C8B-B14F-4D97-AF65-F5344CB8AC3E}">
        <p14:creationId xmlns:p14="http://schemas.microsoft.com/office/powerpoint/2010/main" val="9458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● 한국의 독도 정책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5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683568" y="461417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dirty="0"/>
              <a:t>1.</a:t>
            </a:r>
            <a:r>
              <a:rPr lang="ko-KR" altLang="en-US" dirty="0"/>
              <a:t>독도의 날</a:t>
            </a:r>
            <a:r>
              <a:rPr lang="en-US" altLang="ko-KR" dirty="0"/>
              <a:t>, </a:t>
            </a:r>
            <a:r>
              <a:rPr lang="ko-KR" altLang="en-US" dirty="0"/>
              <a:t>독도 박물관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8" y="1850453"/>
            <a:ext cx="3168352" cy="44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840"/>
            <a:ext cx="5090326" cy="3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en-US" altLang="ko-KR" dirty="0"/>
              <a:t>2.</a:t>
            </a:r>
            <a:r>
              <a:rPr lang="ko-KR" altLang="en-US" dirty="0"/>
              <a:t>침묵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552728" cy="492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2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독도영유권 해결방안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한국정부 혼자서 해결하기보다 국제사회에 도움을 </a:t>
            </a:r>
            <a:r>
              <a:rPr lang="ko-KR" altLang="en-US" dirty="0" err="1" smtClean="0"/>
              <a:t>청해야한다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국내 독도 교육을 활성화 시켜야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1484785"/>
            <a:ext cx="3456385" cy="3888432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sz="3100" dirty="0" smtClean="0"/>
              <a:t>일본은 </a:t>
            </a:r>
            <a:r>
              <a:rPr lang="ko-KR" altLang="en-US" sz="3100" dirty="0"/>
              <a:t>옛날부터 독도의 존재를 인식하고 있었다</a:t>
            </a:r>
            <a:r>
              <a:rPr lang="en-US" altLang="ko-KR" sz="3100" dirty="0"/>
              <a:t>.</a:t>
            </a:r>
            <a:br>
              <a:rPr lang="en-US" altLang="ko-KR" sz="3100" dirty="0"/>
            </a:br>
            <a:endParaRPr lang="en-US" altLang="ko-KR" sz="3100" dirty="0" smtClean="0"/>
          </a:p>
          <a:p>
            <a:r>
              <a:rPr lang="ko-KR" altLang="en-US" sz="3100" dirty="0" smtClean="0"/>
              <a:t>경위도선을 </a:t>
            </a:r>
            <a:r>
              <a:rPr lang="ko-KR" altLang="en-US" sz="3100" dirty="0"/>
              <a:t>표시한 일본지도로서 가장 대표적인 </a:t>
            </a:r>
            <a:r>
              <a:rPr lang="ko-KR" altLang="en-US" sz="3100" dirty="0" err="1"/>
              <a:t>나가구보</a:t>
            </a:r>
            <a:r>
              <a:rPr lang="ko-KR" altLang="en-US" sz="3100" dirty="0"/>
              <a:t> </a:t>
            </a:r>
            <a:r>
              <a:rPr lang="ko-KR" altLang="en-US" sz="3100" dirty="0" err="1"/>
              <a:t>세키스이</a:t>
            </a:r>
            <a:r>
              <a:rPr lang="en-US" altLang="ko-KR" sz="3100" dirty="0"/>
              <a:t>(</a:t>
            </a:r>
            <a:r>
              <a:rPr lang="ko-KR" altLang="en-US" sz="3100" dirty="0" err="1"/>
              <a:t>長久保赤水</a:t>
            </a:r>
            <a:r>
              <a:rPr lang="en-US" altLang="ko-KR" sz="3100" dirty="0"/>
              <a:t>)</a:t>
            </a:r>
            <a:r>
              <a:rPr lang="ko-KR" altLang="en-US" sz="3100" dirty="0"/>
              <a:t>의「개정 일본여지노정전도」</a:t>
            </a:r>
            <a:br>
              <a:rPr lang="ko-KR" altLang="en-US" sz="3100" dirty="0"/>
            </a:br>
            <a:r>
              <a:rPr lang="en-US" altLang="ko-KR" sz="3100" dirty="0"/>
              <a:t>(1779</a:t>
            </a:r>
            <a:r>
              <a:rPr lang="ko-KR" altLang="en-US" sz="3100" dirty="0"/>
              <a:t>년</a:t>
            </a:r>
            <a:r>
              <a:rPr lang="en-US" altLang="ko-KR" sz="3100" dirty="0"/>
              <a:t>) </a:t>
            </a:r>
            <a:r>
              <a:rPr lang="ko-KR" altLang="en-US" sz="3100" dirty="0"/>
              <a:t>등 일본의 각종 지도와 문헌이 이를 확인해 주고 있다</a:t>
            </a:r>
            <a:r>
              <a:rPr lang="en-US" altLang="ko-KR" sz="3100" dirty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0" dirty="0" smtClean="0"/>
              <a:t>일본은 옛날부터 독도를 인식했다</a:t>
            </a:r>
            <a:endParaRPr lang="ko-KR" altLang="en-US" sz="2800" b="0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4860032" y="1484784"/>
            <a:ext cx="3927380" cy="420933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/>
              <a:buChar char="u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/>
              <a:buChar char="u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"/>
              <a:buChar char="u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70000"/>
              <a:buFont typeface="Wingdings"/>
              <a:buChar char="u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u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u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/>
              <a:t>「 개정 일본여지노정전도」는 </a:t>
            </a:r>
            <a:r>
              <a:rPr lang="ko-KR" altLang="en-US" sz="1400" dirty="0" err="1" smtClean="0"/>
              <a:t>사찬지도로서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1779</a:t>
            </a:r>
            <a:r>
              <a:rPr lang="ko-KR" altLang="en-US" sz="1400" dirty="0"/>
              <a:t>년 원본에는 울릉도와 독도가 조선 본토와 함께 채색되지 않은 상태로 경위도선 밖에 그려져 있어서 일본 영역 밖의 섬으로 인식하고 </a:t>
            </a:r>
            <a:r>
              <a:rPr lang="ko-KR" altLang="en-US" sz="1400" dirty="0" smtClean="0"/>
              <a:t>있다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endParaRPr lang="en-US" altLang="ko-KR" sz="1400" dirty="0" smtClean="0"/>
          </a:p>
          <a:p>
            <a:r>
              <a:rPr lang="ko-KR" altLang="en-US" sz="1400" dirty="0" smtClean="0"/>
              <a:t>더욱이 </a:t>
            </a:r>
            <a:r>
              <a:rPr lang="ko-KR" altLang="en-US" sz="1400" dirty="0"/>
              <a:t>일본 해군성의「조선동해안도</a:t>
            </a:r>
            <a:r>
              <a:rPr lang="ko-KR" altLang="en-US" sz="1400" dirty="0" smtClean="0"/>
              <a:t>」</a:t>
            </a:r>
            <a:r>
              <a:rPr lang="en-US" altLang="ko-KR" sz="1400" dirty="0" smtClean="0"/>
              <a:t>(1876</a:t>
            </a:r>
            <a:r>
              <a:rPr lang="ko-KR" altLang="en-US" sz="1400" dirty="0" smtClean="0"/>
              <a:t>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와 </a:t>
            </a:r>
            <a:r>
              <a:rPr lang="ko-KR" altLang="en-US" sz="1400" dirty="0"/>
              <a:t>같은 </a:t>
            </a:r>
            <a:r>
              <a:rPr lang="ko-KR" altLang="en-US" sz="1400" dirty="0" err="1"/>
              <a:t>관찬지도들은</a:t>
            </a:r>
            <a:r>
              <a:rPr lang="ko-KR" altLang="en-US" sz="1400" dirty="0"/>
              <a:t> 오히려 독도를 한국의 영토에 포함시키고 </a:t>
            </a:r>
            <a:r>
              <a:rPr lang="ko-KR" altLang="en-US" sz="1400" dirty="0" smtClean="0"/>
              <a:t>있다</a:t>
            </a:r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1696</a:t>
            </a:r>
            <a:r>
              <a:rPr lang="ko-KR" altLang="en-US" sz="1400" dirty="0"/>
              <a:t>년 </a:t>
            </a:r>
            <a:r>
              <a:rPr lang="ko-KR" altLang="en-US" sz="1400" dirty="0" err="1" smtClean="0"/>
              <a:t>도쿠가와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막부정권이 일본 어민들의 울릉도 도해를 금지한 이후 두 섬에 대한 인식이 흐려져 독도를 </a:t>
            </a:r>
            <a:r>
              <a:rPr lang="ko-KR" altLang="en-US" sz="1400" dirty="0" err="1" smtClean="0"/>
              <a:t>마츠시마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리양코도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랑코도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다케시마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등으로 혼란스럽게 불렀을 뿐만 아니라 지리적 위치도 완전히 망각하게 </a:t>
            </a:r>
            <a:r>
              <a:rPr lang="ko-KR" altLang="en-US" sz="1400" dirty="0" smtClean="0"/>
              <a:t>되었다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endParaRPr lang="ko-KR" altLang="en-US" sz="1400" dirty="0"/>
          </a:p>
        </p:txBody>
      </p:sp>
      <p:pic>
        <p:nvPicPr>
          <p:cNvPr id="1028" name="Picture 4" descr="일본 해군성의 조선동해안도(1876년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5" y="1484784"/>
            <a:ext cx="3648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톱니 모양의 오른쪽 화살표 3"/>
          <p:cNvSpPr/>
          <p:nvPr/>
        </p:nvSpPr>
        <p:spPr>
          <a:xfrm>
            <a:off x="3635896" y="2672916"/>
            <a:ext cx="1296144" cy="10081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반박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74652" y="222032"/>
            <a:ext cx="6858000" cy="973723"/>
          </a:xfrm>
        </p:spPr>
        <p:txBody>
          <a:bodyPr/>
          <a:lstStyle/>
          <a:p>
            <a:r>
              <a:rPr lang="ko-KR" altLang="en-US" b="1" dirty="0">
                <a:solidFill>
                  <a:srgbClr val="0070C0"/>
                </a:solidFill>
              </a:rPr>
              <a:t>센카쿠열도</a:t>
            </a:r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ko-KR" altLang="en-US" b="1" dirty="0" err="1">
                <a:solidFill>
                  <a:srgbClr val="0070C0"/>
                </a:solidFill>
              </a:rPr>
              <a:t>댜오위다오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mblogthumb4.phinf.naver.net/20140103_219/kd741_1388721927524KWqk5_JPEG/%BC%BE%C4%AB%C4%ED%BF%AD%B5%B5_%B4%F4%BF%C0%C0%A7%B4%D9%BF%C0_%BA%D0%C0%EF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575583"/>
            <a:ext cx="6298809" cy="48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6000" b="1" dirty="0">
                <a:solidFill>
                  <a:srgbClr val="0070C0"/>
                </a:solidFill>
              </a:rPr>
              <a:t>일본의 주장</a:t>
            </a:r>
          </a:p>
        </p:txBody>
      </p:sp>
      <p:pic>
        <p:nvPicPr>
          <p:cNvPr id="2050" name="Picture 2" descr="http://www.kr.emb-japan.go.jp/territory/senkaku/images/qa/im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5" y="2458536"/>
            <a:ext cx="3825170" cy="35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세계지도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65" y="2458537"/>
            <a:ext cx="3352499" cy="36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6000" b="1" dirty="0">
                <a:solidFill>
                  <a:srgbClr val="0070C0"/>
                </a:solidFill>
              </a:rPr>
              <a:t>일본 중국 </a:t>
            </a:r>
            <a:r>
              <a:rPr lang="ko-KR" altLang="en-US" sz="6000" b="1" dirty="0" err="1">
                <a:solidFill>
                  <a:srgbClr val="0070C0"/>
                </a:solidFill>
              </a:rPr>
              <a:t>분쟁사건</a:t>
            </a:r>
            <a:endParaRPr lang="ko-KR" altLang="en-US" sz="6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cfile9.uf.tistory.com/image/133A113C505AAB69125B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4" y="1969478"/>
            <a:ext cx="6826348" cy="44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日 센카쿠 국유화 1년… 中-日 해상 추격전 ‘일촉즉발’ 기사의 사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27" y="492369"/>
            <a:ext cx="6393765" cy="57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http://news.ichannela.com/inter/3/02/20120816/48659585/1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63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https://www.youtube.com/watch?v=ExDIIDVYlBs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61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okdocenter.org/dokdo_news/wys2/file_attach/2012/07/09/1341801959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88" y="928469"/>
            <a:ext cx="7026812" cy="54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1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6000" b="1" dirty="0">
                <a:solidFill>
                  <a:srgbClr val="0070C0"/>
                </a:solidFill>
              </a:rPr>
              <a:t>중국의 반일시위</a:t>
            </a:r>
          </a:p>
        </p:txBody>
      </p:sp>
      <p:pic>
        <p:nvPicPr>
          <p:cNvPr id="5122" name="Picture 2" descr="http://www.futurekorea.co.kr/news/photo/200404/5251_3693_3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96" y="2078037"/>
            <a:ext cx="5634111" cy="42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file222.uf.daum.net/image/123BA4465055E48B143B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76" y="407963"/>
            <a:ext cx="5876777" cy="6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ws.hankyung.com/nas_photo/201209/2012092161421_2012092197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62" y="109116"/>
            <a:ext cx="5876779" cy="67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1988840"/>
            <a:ext cx="3279308" cy="3556989"/>
          </a:xfrm>
        </p:spPr>
        <p:txBody>
          <a:bodyPr/>
          <a:lstStyle/>
          <a:p>
            <a:r>
              <a:rPr lang="ko-KR" altLang="en-US" sz="1600" dirty="0"/>
              <a:t>한국이 옛날부터 독도를 인식하고 있었다는 근거는 없다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endParaRPr lang="en-US" altLang="ko-KR" sz="1600" dirty="0"/>
          </a:p>
          <a:p>
            <a:r>
              <a:rPr lang="ko-KR" altLang="en-US" sz="1600" dirty="0" smtClean="0"/>
              <a:t>한국측이 </a:t>
            </a:r>
            <a:r>
              <a:rPr lang="ko-KR" altLang="en-US" sz="1600" dirty="0"/>
              <a:t>주장하는 우산도가 독도라는 것을 뒷받침하는 명확한 근거가 없으며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우산도는</a:t>
            </a:r>
            <a:r>
              <a:rPr lang="ko-KR" altLang="en-US" sz="1600" dirty="0"/>
              <a:t> 울릉도의 다른 이름이거나</a:t>
            </a:r>
            <a:br>
              <a:rPr lang="ko-KR" altLang="en-US" sz="1600" dirty="0"/>
            </a:br>
            <a:r>
              <a:rPr lang="ko-KR" altLang="en-US" sz="1600" dirty="0"/>
              <a:t>가상의 섬이다</a:t>
            </a:r>
            <a:r>
              <a:rPr lang="en-US" altLang="ko-KR" sz="1600" dirty="0"/>
              <a:t>.</a:t>
            </a:r>
            <a:r>
              <a:rPr lang="ko-KR" altLang="en-US" b="1" dirty="0"/>
              <a:t/>
            </a:r>
            <a:br>
              <a:rPr lang="ko-KR" altLang="en-US" b="1" dirty="0"/>
            </a:b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27584" y="357166"/>
            <a:ext cx="7787778" cy="1000132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한국은 옛날부터 독도를 인식하지 못했다</a:t>
            </a:r>
            <a:endParaRPr lang="ko-KR" altLang="en-US" sz="2800" dirty="0"/>
          </a:p>
        </p:txBody>
      </p:sp>
      <p:sp>
        <p:nvSpPr>
          <p:cNvPr id="4" name="톱니 모양의 오른쪽 화살표 3"/>
          <p:cNvSpPr/>
          <p:nvPr/>
        </p:nvSpPr>
        <p:spPr>
          <a:xfrm>
            <a:off x="3923928" y="2672916"/>
            <a:ext cx="1296144" cy="10081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5076056" y="1988840"/>
            <a:ext cx="3279308" cy="3556989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/>
              <a:buChar char="u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/>
              <a:buChar char="u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"/>
              <a:buChar char="u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70000"/>
              <a:buFont typeface="Wingdings"/>
              <a:buChar char="u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u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u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500" dirty="0"/>
              <a:t>「독도는 울릉도에서 육안으로도 바라볼 수 있어서 울릉도에 사람이 거주하기 시작한 때부터 인식할 수 </a:t>
            </a:r>
            <a:r>
              <a:rPr lang="ko-KR" altLang="en-US" sz="3500" dirty="0" smtClean="0"/>
              <a:t>있었다</a:t>
            </a:r>
            <a:r>
              <a:rPr lang="en-US" altLang="ko-KR" sz="3500" dirty="0" smtClean="0"/>
              <a:t> </a:t>
            </a:r>
          </a:p>
          <a:p>
            <a:endParaRPr lang="en-US" altLang="ko-KR" sz="3500" dirty="0"/>
          </a:p>
          <a:p>
            <a:r>
              <a:rPr lang="ko-KR" altLang="en-US" sz="3500" dirty="0" smtClean="0"/>
              <a:t>이러한 </a:t>
            </a:r>
            <a:r>
              <a:rPr lang="ko-KR" altLang="en-US" sz="3500" dirty="0"/>
              <a:t>인식의 결과 세종실록지리지</a:t>
            </a:r>
            <a:r>
              <a:rPr lang="en-US" altLang="ko-KR" sz="3500" dirty="0"/>
              <a:t>(1454</a:t>
            </a:r>
            <a:r>
              <a:rPr lang="ko-KR" altLang="en-US" sz="3500" dirty="0"/>
              <a:t>년</a:t>
            </a:r>
            <a:r>
              <a:rPr lang="en-US" altLang="ko-KR" sz="3500" dirty="0"/>
              <a:t>), </a:t>
            </a:r>
            <a:r>
              <a:rPr lang="ko-KR" altLang="en-US" sz="3500" dirty="0" err="1"/>
              <a:t>신증동국여지승람</a:t>
            </a:r>
            <a:r>
              <a:rPr lang="en-US" altLang="ko-KR" sz="3500" dirty="0"/>
              <a:t>(1530</a:t>
            </a:r>
            <a:r>
              <a:rPr lang="ko-KR" altLang="en-US" sz="3500" dirty="0"/>
              <a:t>년</a:t>
            </a:r>
            <a:r>
              <a:rPr lang="en-US" altLang="ko-KR" sz="3500" dirty="0"/>
              <a:t>), </a:t>
            </a:r>
            <a:r>
              <a:rPr lang="ko-KR" altLang="en-US" sz="3500" dirty="0"/>
              <a:t>동국문헌비고</a:t>
            </a:r>
            <a:r>
              <a:rPr lang="en-US" altLang="ko-KR" sz="3500" dirty="0"/>
              <a:t>(1770</a:t>
            </a:r>
            <a:r>
              <a:rPr lang="ko-KR" altLang="en-US" sz="3500" dirty="0"/>
              <a:t>년</a:t>
            </a:r>
            <a:r>
              <a:rPr lang="en-US" altLang="ko-KR" sz="3500" dirty="0"/>
              <a:t>), </a:t>
            </a:r>
            <a:r>
              <a:rPr lang="ko-KR" altLang="en-US" sz="3500" dirty="0"/>
              <a:t>만기요람</a:t>
            </a:r>
            <a:r>
              <a:rPr lang="en-US" altLang="ko-KR" sz="3500" dirty="0"/>
              <a:t>(1808</a:t>
            </a:r>
            <a:r>
              <a:rPr lang="ko-KR" altLang="en-US" sz="3500" dirty="0"/>
              <a:t>년</a:t>
            </a:r>
            <a:r>
              <a:rPr lang="en-US" altLang="ko-KR" sz="3500" dirty="0"/>
              <a:t>) </a:t>
            </a:r>
            <a:r>
              <a:rPr lang="ko-KR" altLang="en-US" sz="3500" dirty="0"/>
              <a:t>등 한국의 수많은 정부 </a:t>
            </a:r>
            <a:r>
              <a:rPr lang="ko-KR" altLang="en-US" sz="3500" dirty="0" err="1"/>
              <a:t>관찬문서에</a:t>
            </a:r>
            <a:r>
              <a:rPr lang="ko-KR" altLang="en-US" sz="3500" dirty="0"/>
              <a:t> 독도가 명확히 표기되어 </a:t>
            </a:r>
            <a:r>
              <a:rPr lang="ko-KR" altLang="en-US" sz="3500" dirty="0" smtClean="0"/>
              <a:t>있다</a:t>
            </a:r>
            <a:r>
              <a:rPr lang="en-US" altLang="ko-KR" sz="3500" dirty="0"/>
              <a:t/>
            </a:r>
            <a:br>
              <a:rPr lang="en-US" altLang="ko-KR" sz="3500" dirty="0"/>
            </a:br>
            <a:r>
              <a:rPr lang="en-US" altLang="ko-KR" sz="3500" dirty="0"/>
              <a:t/>
            </a:r>
            <a:br>
              <a:rPr lang="en-US" altLang="ko-KR" sz="3500" dirty="0"/>
            </a:br>
            <a:r>
              <a:rPr lang="ko-KR" altLang="en-US" b="1" dirty="0" smtClean="0"/>
              <a:t/>
            </a:r>
            <a:br>
              <a:rPr lang="ko-KR" altLang="en-US" b="1" dirty="0" smtClean="0"/>
            </a:br>
            <a:endParaRPr lang="ko-KR" altLang="en-US" dirty="0"/>
          </a:p>
        </p:txBody>
      </p:sp>
      <p:pic>
        <p:nvPicPr>
          <p:cNvPr id="2050" name="Picture 2" descr="울릉도에서 바라본 독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3" y="1772816"/>
            <a:ext cx="3333750" cy="26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768" y="5143512"/>
            <a:ext cx="1643074" cy="982651"/>
          </a:xfrm>
        </p:spPr>
        <p:txBody>
          <a:bodyPr>
            <a:normAutofit/>
          </a:bodyPr>
          <a:lstStyle/>
          <a:p>
            <a:r>
              <a:rPr lang="ko-KR" altLang="en-US" sz="1600" dirty="0" smtClean="0"/>
              <a:t>발표자</a:t>
            </a:r>
            <a:r>
              <a:rPr lang="en-US" altLang="ko-KR" sz="1600" dirty="0" smtClean="0"/>
              <a:t>                        21402149                           </a:t>
            </a:r>
            <a:r>
              <a:rPr lang="ko-KR" altLang="en-US" sz="1600" dirty="0" smtClean="0"/>
              <a:t>이경민</a:t>
            </a:r>
            <a:endParaRPr lang="en-US" altLang="ko-KR" sz="1600" dirty="0" smtClean="0"/>
          </a:p>
          <a:p>
            <a:endParaRPr lang="ko-KR" altLang="en-US" sz="16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ko-KR" altLang="en-US" b="1" dirty="0" err="1" smtClean="0"/>
              <a:t>남쿠릴열도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북방영토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분쟁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82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14827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>
                <a:hlinkClick r:id="rId2"/>
              </a:rPr>
              <a:t>http://terms.naver.com/entry.nhn?docId=2447156&amp;cid=51642&amp;categoryId=51644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시작하기 앞서서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0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남쿠릴열도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북방영토</a:t>
            </a:r>
            <a:r>
              <a:rPr lang="en-US" altLang="ko-KR" dirty="0" smtClean="0"/>
              <a:t>)</a:t>
            </a:r>
            <a:r>
              <a:rPr lang="ko-KR" altLang="en-US" dirty="0" smtClean="0"/>
              <a:t>위치</a:t>
            </a:r>
            <a:endParaRPr lang="ko-KR" altLang="en-US" dirty="0"/>
          </a:p>
        </p:txBody>
      </p:sp>
      <p:pic>
        <p:nvPicPr>
          <p:cNvPr id="5" name="내용 개체 틀 4" descr="쿠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4181737" cy="3214710"/>
          </a:xfrm>
        </p:spPr>
      </p:pic>
      <p:pic>
        <p:nvPicPr>
          <p:cNvPr id="6" name="내용 개체 틀 5" descr="쿠릴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181737" cy="3214710"/>
          </a:xfrm>
        </p:spPr>
      </p:pic>
    </p:spTree>
    <p:extLst>
      <p:ext uri="{BB962C8B-B14F-4D97-AF65-F5344CB8AC3E}">
        <p14:creationId xmlns:p14="http://schemas.microsoft.com/office/powerpoint/2010/main" val="2766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영유권 주장</a:t>
            </a:r>
            <a:endParaRPr lang="ko-KR" altLang="en-US" dirty="0"/>
          </a:p>
        </p:txBody>
      </p:sp>
      <p:pic>
        <p:nvPicPr>
          <p:cNvPr id="5" name="내용 개체 틀 4" descr="쿠릴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4367744" cy="2928958"/>
          </a:xfrm>
        </p:spPr>
      </p:pic>
      <p:pic>
        <p:nvPicPr>
          <p:cNvPr id="6" name="내용 개체 틀 5" descr="쿠릴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214554"/>
            <a:ext cx="3786214" cy="3048640"/>
          </a:xfrm>
        </p:spPr>
      </p:pic>
    </p:spTree>
    <p:extLst>
      <p:ext uri="{BB962C8B-B14F-4D97-AF65-F5344CB8AC3E}">
        <p14:creationId xmlns:p14="http://schemas.microsoft.com/office/powerpoint/2010/main" val="2676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err="1" smtClean="0"/>
              <a:t>남쿠릴열도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북방영토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분쟁 명칭</a:t>
            </a:r>
            <a:br>
              <a:rPr lang="ko-KR" altLang="en-US" b="1" dirty="0" smtClean="0"/>
            </a:b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4055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7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얄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6929486" cy="3857652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영토의 </a:t>
            </a:r>
            <a:r>
              <a:rPr lang="ko-KR" altLang="en-US" b="1" dirty="0"/>
              <a:t>귀속과 평화협정 체결 문제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3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2</a:t>
            </a:r>
            <a:r>
              <a:rPr lang="ko-KR" altLang="en-US" b="1" dirty="0"/>
              <a:t>도 반환 대 </a:t>
            </a:r>
            <a:r>
              <a:rPr lang="en-US" altLang="ko-KR" b="1" dirty="0"/>
              <a:t>4</a:t>
            </a:r>
            <a:r>
              <a:rPr lang="ko-KR" altLang="en-US" b="1" dirty="0"/>
              <a:t>도 일괄반환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4038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714776" cy="412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65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2857496"/>
            <a:ext cx="8229600" cy="1614486"/>
          </a:xfrm>
        </p:spPr>
        <p:txBody>
          <a:bodyPr/>
          <a:lstStyle/>
          <a:p>
            <a:r>
              <a:rPr lang="en-US" altLang="ko-KR" dirty="0" smtClean="0">
                <a:hlinkClick r:id="rId2"/>
              </a:rPr>
              <a:t>http://news.naver.com/main/read.nhn?mode=LPOD&amp;mid=tvh&amp;oid=057&amp;aid=0000145061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쿠릴열도의 </a:t>
            </a:r>
            <a:r>
              <a:rPr lang="ko-KR" altLang="en-US" b="1" dirty="0"/>
              <a:t>재무장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32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푸틴아베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7858180" cy="4857784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ko-KR" altLang="en-US" dirty="0" err="1" smtClean="0"/>
              <a:t>향후전망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47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감사합니다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600203"/>
            <a:ext cx="3351316" cy="3773014"/>
          </a:xfrm>
        </p:spPr>
        <p:txBody>
          <a:bodyPr>
            <a:normAutofit fontScale="47500" lnSpcReduction="20000"/>
          </a:bodyPr>
          <a:lstStyle/>
          <a:p>
            <a:r>
              <a:rPr lang="ko-KR" altLang="en-US" dirty="0"/>
              <a:t>일본은 울릉도로 건너갈 때의 </a:t>
            </a:r>
            <a:r>
              <a:rPr lang="ko-KR" altLang="en-US" dirty="0" err="1"/>
              <a:t>정박장이나</a:t>
            </a:r>
            <a:r>
              <a:rPr lang="ko-KR" altLang="en-US" dirty="0"/>
              <a:t> </a:t>
            </a:r>
            <a:r>
              <a:rPr lang="ko-KR" altLang="en-US" dirty="0" err="1"/>
              <a:t>어채지로</a:t>
            </a:r>
            <a:r>
              <a:rPr lang="ko-KR" altLang="en-US" dirty="0"/>
              <a:t> 독도를 이용하여 늦어도 </a:t>
            </a:r>
            <a:r>
              <a:rPr lang="en-US" altLang="ko-KR" dirty="0"/>
              <a:t>17</a:t>
            </a:r>
            <a:r>
              <a:rPr lang="ko-KR" altLang="en-US" dirty="0"/>
              <a:t>세기 중엽에는 독도의 영유권을</a:t>
            </a:r>
            <a:br>
              <a:rPr lang="ko-KR" altLang="en-US" dirty="0"/>
            </a:br>
            <a:r>
              <a:rPr lang="ko-KR" altLang="en-US" dirty="0"/>
              <a:t>확립했다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 smtClean="0"/>
              <a:t>에도</a:t>
            </a:r>
            <a:r>
              <a:rPr lang="en-US" altLang="ko-KR" dirty="0"/>
              <a:t>(</a:t>
            </a:r>
            <a:r>
              <a:rPr lang="ko-KR" altLang="en-US" dirty="0"/>
              <a:t>江戶</a:t>
            </a:r>
            <a:r>
              <a:rPr lang="en-US" altLang="ko-KR" dirty="0"/>
              <a:t>)</a:t>
            </a:r>
            <a:r>
              <a:rPr lang="ko-KR" altLang="en-US" dirty="0"/>
              <a:t>시대 초기</a:t>
            </a:r>
            <a:r>
              <a:rPr lang="en-US" altLang="ko-KR" dirty="0"/>
              <a:t>(1618</a:t>
            </a:r>
            <a:r>
              <a:rPr lang="ko-KR" altLang="en-US" dirty="0"/>
              <a:t>년</a:t>
            </a:r>
            <a:r>
              <a:rPr lang="en-US" altLang="ko-KR" dirty="0"/>
              <a:t>), </a:t>
            </a:r>
            <a:r>
              <a:rPr lang="ko-KR" altLang="en-US" dirty="0" err="1"/>
              <a:t>돗토리번의</a:t>
            </a:r>
            <a:r>
              <a:rPr lang="ko-KR" altLang="en-US" dirty="0"/>
              <a:t> </a:t>
            </a:r>
            <a:r>
              <a:rPr lang="ko-KR" altLang="en-US" dirty="0" err="1"/>
              <a:t>요나고</a:t>
            </a:r>
            <a:r>
              <a:rPr lang="ko-KR" altLang="en-US" dirty="0"/>
              <a:t> 주민인 오야</a:t>
            </a:r>
            <a:r>
              <a:rPr lang="en-US" altLang="ko-KR" dirty="0"/>
              <a:t>(</a:t>
            </a:r>
            <a:r>
              <a:rPr lang="ko-KR" altLang="en-US" dirty="0"/>
              <a:t>大谷</a:t>
            </a:r>
            <a:r>
              <a:rPr lang="en-US" altLang="ko-KR" dirty="0"/>
              <a:t>), </a:t>
            </a:r>
            <a:r>
              <a:rPr lang="ko-KR" altLang="en-US" dirty="0"/>
              <a:t>무라 </a:t>
            </a:r>
            <a:r>
              <a:rPr lang="ko-KR" altLang="en-US" dirty="0" err="1"/>
              <a:t>카와</a:t>
            </a:r>
            <a:r>
              <a:rPr lang="en-US" altLang="ko-KR" dirty="0"/>
              <a:t>(</a:t>
            </a:r>
            <a:r>
              <a:rPr lang="ko-KR" altLang="en-US" dirty="0" err="1"/>
              <a:t>村川</a:t>
            </a:r>
            <a:r>
              <a:rPr lang="en-US" altLang="ko-KR" dirty="0"/>
              <a:t>) </a:t>
            </a:r>
            <a:r>
              <a:rPr lang="ko-KR" altLang="en-US" dirty="0"/>
              <a:t>양가는 막부로부터 도해</a:t>
            </a:r>
            <a:r>
              <a:rPr lang="en-US" altLang="ko-KR" dirty="0"/>
              <a:t>(</a:t>
            </a:r>
            <a:r>
              <a:rPr lang="ko-KR" altLang="en-US" dirty="0"/>
              <a:t>渡海</a:t>
            </a:r>
            <a:r>
              <a:rPr lang="en-US" altLang="ko-KR" dirty="0" smtClean="0"/>
              <a:t>) </a:t>
            </a:r>
            <a:r>
              <a:rPr lang="ko-KR" altLang="en-US" dirty="0" smtClean="0"/>
              <a:t>면허를 </a:t>
            </a:r>
            <a:r>
              <a:rPr lang="ko-KR" altLang="en-US" dirty="0"/>
              <a:t>받아 울릉도에서 독점적으로 어업을 하며 전복을 막부에 헌상했다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독도는 </a:t>
            </a:r>
            <a:r>
              <a:rPr lang="ko-KR" altLang="en-US" dirty="0"/>
              <a:t>울릉도로 도항하기 위한 항행의 목표나 도중의 </a:t>
            </a:r>
            <a:r>
              <a:rPr lang="ko-KR" altLang="en-US" dirty="0" err="1"/>
              <a:t>정박장으로서</a:t>
            </a:r>
            <a:r>
              <a:rPr lang="en-US" altLang="ko-KR" dirty="0"/>
              <a:t>, </a:t>
            </a:r>
            <a:r>
              <a:rPr lang="ko-KR" altLang="en-US" dirty="0"/>
              <a:t>또 </a:t>
            </a:r>
            <a:r>
              <a:rPr lang="ko-KR" altLang="en-US" dirty="0" err="1"/>
              <a:t>강치나</a:t>
            </a:r>
            <a:r>
              <a:rPr lang="ko-KR" altLang="en-US" dirty="0"/>
              <a:t> 전복포획의 좋은 </a:t>
            </a:r>
            <a:r>
              <a:rPr lang="ko-KR" altLang="en-US" dirty="0" smtClean="0"/>
              <a:t>어장으로서 자연스럽게 </a:t>
            </a:r>
            <a:r>
              <a:rPr lang="ko-KR" altLang="en-US" dirty="0"/>
              <a:t>이용되었다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83568" y="357166"/>
            <a:ext cx="7931794" cy="1000132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일본은 </a:t>
            </a:r>
            <a:r>
              <a:rPr lang="en-US" altLang="ko-KR" sz="2800" dirty="0" smtClean="0"/>
              <a:t>17</a:t>
            </a:r>
            <a:r>
              <a:rPr lang="ko-KR" altLang="en-US" sz="2800" dirty="0" smtClean="0"/>
              <a:t>세기 중엽에 독도의 영유권을 확립했다</a:t>
            </a:r>
            <a:endParaRPr lang="ko-KR" altLang="en-US" sz="2800" dirty="0"/>
          </a:p>
        </p:txBody>
      </p:sp>
      <p:sp>
        <p:nvSpPr>
          <p:cNvPr id="4" name="톱니 모양의 오른쪽 화살표 3"/>
          <p:cNvSpPr/>
          <p:nvPr/>
        </p:nvSpPr>
        <p:spPr>
          <a:xfrm>
            <a:off x="3923928" y="2688489"/>
            <a:ext cx="1296144" cy="10081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4932040" y="1600203"/>
            <a:ext cx="3351316" cy="3773014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/>
              <a:buChar char="u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/>
              <a:buChar char="u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"/>
              <a:buChar char="u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70000"/>
              <a:buFont typeface="Wingdings"/>
              <a:buChar char="u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u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u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dirty="0"/>
              <a:t>도해면허는 내국 섬으로 도항하는 데는 필요가 없는 문서이므로 이는 오히려 일본이 울릉도・독도를 일본의 영토로 인식하지 않고 있었다는 사실을 입증하는 것이다</a:t>
            </a:r>
            <a:r>
              <a:rPr lang="en-US" altLang="ko-KR" sz="1200" dirty="0" smtClean="0"/>
              <a:t>.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endParaRPr lang="en-US" altLang="ko-KR" sz="1200" dirty="0" smtClean="0"/>
          </a:p>
          <a:p>
            <a:r>
              <a:rPr lang="en-US" altLang="ko-KR" sz="1200" dirty="0" smtClean="0"/>
              <a:t>1877</a:t>
            </a:r>
            <a:r>
              <a:rPr lang="ko-KR" altLang="en-US" sz="1200" dirty="0"/>
              <a:t>년 일본 국가최고기관인 태정관은 </a:t>
            </a:r>
            <a:r>
              <a:rPr lang="en-US" altLang="ko-KR" sz="1200" dirty="0"/>
              <a:t>17</a:t>
            </a:r>
            <a:r>
              <a:rPr lang="ko-KR" altLang="en-US" sz="1200" dirty="0"/>
              <a:t>세기말 한일간 교섭결과를 토대로 “</a:t>
            </a:r>
            <a:r>
              <a:rPr lang="en-US" altLang="ko-KR" sz="1200" dirty="0"/>
              <a:t>…</a:t>
            </a:r>
            <a:r>
              <a:rPr lang="ko-KR" altLang="en-US" sz="1200" dirty="0"/>
              <a:t>품의한 취지의 죽도</a:t>
            </a:r>
            <a:r>
              <a:rPr lang="en-US" altLang="ko-KR" sz="1200" dirty="0"/>
              <a:t>(</a:t>
            </a:r>
            <a:r>
              <a:rPr lang="ko-KR" altLang="en-US" sz="1200" dirty="0"/>
              <a:t>竹島</a:t>
            </a:r>
            <a:r>
              <a:rPr lang="en-US" altLang="ko-KR" sz="1200" dirty="0"/>
              <a:t>, </a:t>
            </a:r>
            <a:r>
              <a:rPr lang="ko-KR" altLang="en-US" sz="1200" dirty="0"/>
              <a:t>울릉도</a:t>
            </a:r>
            <a:r>
              <a:rPr lang="en-US" altLang="ko-KR" sz="1200" dirty="0"/>
              <a:t>)</a:t>
            </a:r>
            <a:r>
              <a:rPr lang="ko-KR" altLang="en-US" sz="1200" dirty="0"/>
              <a:t>외 일도</a:t>
            </a:r>
            <a:r>
              <a:rPr lang="en-US" altLang="ko-KR" sz="1200" dirty="0"/>
              <a:t>(</a:t>
            </a:r>
            <a:r>
              <a:rPr lang="ko-KR" altLang="en-US" sz="1200" dirty="0"/>
              <a:t>一島</a:t>
            </a:r>
            <a:r>
              <a:rPr lang="en-US" altLang="ko-KR" sz="1200" dirty="0"/>
              <a:t>, </a:t>
            </a:r>
            <a:r>
              <a:rPr lang="ko-KR" altLang="en-US" sz="1200" dirty="0"/>
              <a:t>독도</a:t>
            </a:r>
            <a:r>
              <a:rPr lang="en-US" altLang="ko-KR" sz="1200" dirty="0"/>
              <a:t>)</a:t>
            </a:r>
            <a:r>
              <a:rPr lang="ko-KR" altLang="en-US" sz="1200" dirty="0"/>
              <a:t>의 건에 대해 일본은 관계가 없다는 것을 명심할 것”이라고 하면서 독도가 일본의 영토가 아님을 공식적으로 인정하였다</a:t>
            </a:r>
            <a:r>
              <a:rPr lang="en-US" altLang="ko-KR" sz="1200" dirty="0"/>
              <a:t>.</a:t>
            </a:r>
            <a:br>
              <a:rPr lang="en-US" altLang="ko-KR" sz="1200" dirty="0"/>
            </a:br>
            <a:endParaRPr lang="en-US" altLang="ko-KR" sz="1200" dirty="0" smtClean="0"/>
          </a:p>
          <a:p>
            <a:r>
              <a:rPr lang="ko-KR" altLang="en-US" sz="1200" dirty="0" smtClean="0"/>
              <a:t>한편 </a:t>
            </a:r>
            <a:r>
              <a:rPr lang="ko-KR" altLang="en-US" sz="1200" dirty="0"/>
              <a:t>일본 외무성도 </a:t>
            </a:r>
            <a:r>
              <a:rPr lang="en-US" altLang="ko-KR" sz="1200" dirty="0"/>
              <a:t>『</a:t>
            </a:r>
            <a:r>
              <a:rPr lang="ko-KR" altLang="en-US" sz="1200" dirty="0" smtClean="0"/>
              <a:t>조선국교제시말내탐서</a:t>
            </a:r>
            <a:r>
              <a:rPr lang="en-US" altLang="ko-KR" sz="1200" dirty="0" smtClean="0"/>
              <a:t>』(</a:t>
            </a:r>
            <a:r>
              <a:rPr lang="en-US" altLang="ko-KR" sz="1200" dirty="0"/>
              <a:t>1870</a:t>
            </a:r>
            <a:r>
              <a:rPr lang="ko-KR" altLang="en-US" sz="1200" dirty="0"/>
              <a:t>년</a:t>
            </a:r>
            <a:r>
              <a:rPr lang="en-US" altLang="ko-KR" sz="1200" dirty="0"/>
              <a:t>)</a:t>
            </a:r>
            <a:r>
              <a:rPr lang="ko-KR" altLang="en-US" sz="1200" dirty="0"/>
              <a:t>에서 ‘죽도</a:t>
            </a:r>
            <a:r>
              <a:rPr lang="en-US" altLang="ko-KR" sz="1200" dirty="0"/>
              <a:t>(</a:t>
            </a:r>
            <a:r>
              <a:rPr lang="ko-KR" altLang="en-US" sz="1200" dirty="0"/>
              <a:t>울릉도</a:t>
            </a:r>
            <a:r>
              <a:rPr lang="en-US" altLang="ko-KR" sz="1200" dirty="0"/>
              <a:t>)</a:t>
            </a:r>
            <a:r>
              <a:rPr lang="ko-KR" altLang="en-US" sz="1200" dirty="0"/>
              <a:t>와 송도</a:t>
            </a:r>
            <a:r>
              <a:rPr lang="en-US" altLang="ko-KR" sz="1200" dirty="0"/>
              <a:t>(</a:t>
            </a:r>
            <a:r>
              <a:rPr lang="ko-KR" altLang="en-US" sz="1200" dirty="0"/>
              <a:t>독도</a:t>
            </a:r>
            <a:r>
              <a:rPr lang="en-US" altLang="ko-KR" sz="1200" dirty="0"/>
              <a:t>)</a:t>
            </a:r>
            <a:r>
              <a:rPr lang="ko-KR" altLang="en-US" sz="1200" dirty="0"/>
              <a:t>가 조선부속으로 되어 있는 시말’이라는 보고서를 작성하였으므로 송도</a:t>
            </a:r>
            <a:r>
              <a:rPr lang="en-US" altLang="ko-KR" sz="1200" dirty="0"/>
              <a:t>(</a:t>
            </a:r>
            <a:r>
              <a:rPr lang="ko-KR" altLang="en-US" sz="1200" dirty="0"/>
              <a:t>독도</a:t>
            </a:r>
            <a:r>
              <a:rPr lang="en-US" altLang="ko-KR" sz="1200" dirty="0"/>
              <a:t>)</a:t>
            </a:r>
            <a:r>
              <a:rPr lang="ko-KR" altLang="en-US" sz="1200" dirty="0"/>
              <a:t>가 한국땅임을 자인하였다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3074" name="Picture 2" descr="조선국교제시말내탐서(187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6" y="1509725"/>
            <a:ext cx="3333750" cy="38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600203"/>
            <a:ext cx="3351316" cy="3340966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dirty="0"/>
              <a:t>한국이 자국 주장의 근거로 인용하는 안용복의 진술 내용에는 많은 의문점이 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 smtClean="0"/>
              <a:t>안용복의 </a:t>
            </a:r>
            <a:r>
              <a:rPr lang="ko-KR" altLang="en-US" dirty="0"/>
              <a:t>도일</a:t>
            </a:r>
            <a:r>
              <a:rPr lang="en-US" altLang="ko-KR" dirty="0"/>
              <a:t>(</a:t>
            </a:r>
            <a:r>
              <a:rPr lang="ko-KR" altLang="en-US" dirty="0"/>
              <a:t>渡日</a:t>
            </a:r>
            <a:r>
              <a:rPr lang="en-US" altLang="ko-KR" dirty="0"/>
              <a:t>)</a:t>
            </a:r>
            <a:r>
              <a:rPr lang="ko-KR" altLang="en-US" dirty="0"/>
              <a:t>활동은 자신의 불법 </a:t>
            </a:r>
            <a:r>
              <a:rPr lang="ko-KR" altLang="en-US" dirty="0" err="1"/>
              <a:t>도일죄를</a:t>
            </a:r>
            <a:r>
              <a:rPr lang="ko-KR" altLang="en-US" dirty="0"/>
              <a:t> 감하기 위하여 과장한 것으로 일본의 기록과도 부합하지 않기</a:t>
            </a:r>
            <a:br>
              <a:rPr lang="ko-KR" altLang="en-US" dirty="0"/>
            </a:br>
            <a:r>
              <a:rPr lang="ko-KR" altLang="en-US" dirty="0"/>
              <a:t>때문에 사실이 아니다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안용복의 진술 내용</a:t>
            </a:r>
            <a:endParaRPr lang="ko-KR" altLang="en-US" sz="2800" dirty="0"/>
          </a:p>
        </p:txBody>
      </p:sp>
      <p:sp>
        <p:nvSpPr>
          <p:cNvPr id="4" name="톱니 모양의 오른쪽 화살표 3"/>
          <p:cNvSpPr/>
          <p:nvPr/>
        </p:nvSpPr>
        <p:spPr>
          <a:xfrm>
            <a:off x="3935551" y="2672916"/>
            <a:ext cx="1296144" cy="10081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5220072" y="1600203"/>
            <a:ext cx="3351316" cy="3340966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/>
              <a:buChar char="u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/>
              <a:buChar char="u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"/>
              <a:buChar char="u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70000"/>
              <a:buFont typeface="Wingdings"/>
              <a:buChar char="u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u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u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400" dirty="0"/>
              <a:t>안용복의 도일활동에 관해서는 조선의 비변사에서도 철저한 조사가 이루어졌으므로 그것을 기록한 조선의 </a:t>
            </a:r>
            <a:r>
              <a:rPr lang="ko-KR" altLang="en-US" sz="6400" dirty="0" err="1"/>
              <a:t>관찬서</a:t>
            </a:r>
            <a:r>
              <a:rPr lang="ko-KR" altLang="en-US" sz="6400" dirty="0"/>
              <a:t> 기록이 진실이 아니라고 하는 일본측 주장은 받아들이기 어렵다</a:t>
            </a:r>
            <a:r>
              <a:rPr lang="en-US" altLang="ko-KR" sz="6400" dirty="0"/>
              <a:t>.</a:t>
            </a:r>
            <a:br>
              <a:rPr lang="en-US" altLang="ko-KR" sz="6400" dirty="0"/>
            </a:br>
            <a:endParaRPr lang="en-US" altLang="ko-KR" sz="6400" dirty="0" smtClean="0"/>
          </a:p>
          <a:p>
            <a:r>
              <a:rPr lang="en-US" altLang="ko-KR" sz="6400" dirty="0"/>
              <a:t>2005</a:t>
            </a:r>
            <a:r>
              <a:rPr lang="ko-KR" altLang="en-US" sz="6400" dirty="0"/>
              <a:t>년 일본에서 발견된 </a:t>
            </a:r>
            <a:r>
              <a:rPr lang="ko-KR" altLang="en-US" sz="6400" dirty="0" err="1"/>
              <a:t>안용복관련</a:t>
            </a:r>
            <a:r>
              <a:rPr lang="ko-KR" altLang="en-US" sz="6400" dirty="0"/>
              <a:t> 조사보고서인 「</a:t>
            </a:r>
            <a:r>
              <a:rPr lang="ko-KR" altLang="en-US" sz="6400" dirty="0" err="1"/>
              <a:t>원록</a:t>
            </a:r>
            <a:r>
              <a:rPr lang="en-US" altLang="ko-KR" sz="6400" dirty="0"/>
              <a:t>9</a:t>
            </a:r>
            <a:r>
              <a:rPr lang="ko-KR" altLang="en-US" sz="6400" dirty="0" err="1"/>
              <a:t>병자년조선주착안일권지각서</a:t>
            </a:r>
            <a:r>
              <a:rPr lang="ko-KR" altLang="en-US" sz="6400" dirty="0" smtClean="0"/>
              <a:t>」는 </a:t>
            </a:r>
            <a:r>
              <a:rPr lang="ko-KR" altLang="en-US" sz="6400" dirty="0"/>
              <a:t>그 말미에 안용복이 휴대한 지도를 참조하여 조선 팔도의 이름을 기술하면서 울릉도와 독도가 강원도에 소속됨을 명기하고 있어 당시 안용복이 독도를 조선 땅이라고 진술한 사실을 명백히 입증하고 있다</a:t>
            </a:r>
            <a:r>
              <a:rPr lang="en-US" altLang="ko-KR" sz="6400" dirty="0"/>
              <a:t>.</a:t>
            </a:r>
            <a:br>
              <a:rPr lang="en-US" altLang="ko-KR" sz="6400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4098" name="Picture 2" descr="1696년 안용복 관련 조사보고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33375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8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600203"/>
            <a:ext cx="3279308" cy="3701006"/>
          </a:xfrm>
        </p:spPr>
        <p:txBody>
          <a:bodyPr>
            <a:normAutofit fontScale="25000" lnSpcReduction="20000"/>
          </a:bodyPr>
          <a:lstStyle/>
          <a:p>
            <a:r>
              <a:rPr lang="ko-KR" altLang="en-US" sz="5600" dirty="0"/>
              <a:t>일본 정부는 </a:t>
            </a:r>
            <a:r>
              <a:rPr lang="en-US" altLang="ko-KR" sz="5600" dirty="0"/>
              <a:t>1905</a:t>
            </a:r>
            <a:r>
              <a:rPr lang="ko-KR" altLang="en-US" sz="5600" dirty="0"/>
              <a:t>년 독도를 </a:t>
            </a:r>
            <a:r>
              <a:rPr lang="ko-KR" altLang="en-US" sz="5600" dirty="0" err="1"/>
              <a:t>시마네현에</a:t>
            </a:r>
            <a:r>
              <a:rPr lang="ko-KR" altLang="en-US" sz="5600" dirty="0"/>
              <a:t> 편입하여 독도 영유의사를 재확인했다</a:t>
            </a:r>
            <a:r>
              <a:rPr lang="en-US" altLang="ko-KR" sz="5600" dirty="0"/>
              <a:t>.</a:t>
            </a:r>
            <a:br>
              <a:rPr lang="en-US" altLang="ko-KR" sz="5600" dirty="0"/>
            </a:br>
            <a:endParaRPr lang="en-US" altLang="ko-KR" sz="5600" dirty="0" smtClean="0"/>
          </a:p>
          <a:p>
            <a:r>
              <a:rPr lang="ko-KR" altLang="en-US" sz="5600" dirty="0" err="1" smtClean="0"/>
              <a:t>시마네현</a:t>
            </a:r>
            <a:r>
              <a:rPr lang="ko-KR" altLang="en-US" sz="5600" dirty="0" smtClean="0"/>
              <a:t> </a:t>
            </a:r>
            <a:r>
              <a:rPr lang="ko-KR" altLang="en-US" sz="5600" dirty="0" err="1"/>
              <a:t>오키도민인</a:t>
            </a:r>
            <a:r>
              <a:rPr lang="ko-KR" altLang="en-US" sz="5600" dirty="0"/>
              <a:t> </a:t>
            </a:r>
            <a:r>
              <a:rPr lang="ko-KR" altLang="en-US" sz="5600" dirty="0" err="1"/>
              <a:t>나카이</a:t>
            </a:r>
            <a:r>
              <a:rPr lang="ko-KR" altLang="en-US" sz="5600" dirty="0"/>
              <a:t> </a:t>
            </a:r>
            <a:r>
              <a:rPr lang="ko-KR" altLang="en-US" sz="5600" dirty="0" err="1"/>
              <a:t>요사부로의</a:t>
            </a:r>
            <a:r>
              <a:rPr lang="ko-KR" altLang="en-US" sz="5600" dirty="0"/>
              <a:t> 독도 영토편입 청원을 접수한 일본 정부는 </a:t>
            </a:r>
            <a:r>
              <a:rPr lang="en-US" altLang="ko-KR" sz="5600" dirty="0"/>
              <a:t>1905</a:t>
            </a:r>
            <a:r>
              <a:rPr lang="ko-KR" altLang="en-US" sz="5600" dirty="0"/>
              <a:t>년 </a:t>
            </a:r>
            <a:r>
              <a:rPr lang="en-US" altLang="ko-KR" sz="5600" dirty="0"/>
              <a:t>1</a:t>
            </a:r>
            <a:r>
              <a:rPr lang="ko-KR" altLang="en-US" sz="5600" dirty="0"/>
              <a:t>월 각의결정으로 </a:t>
            </a:r>
            <a:r>
              <a:rPr lang="ko-KR" altLang="en-US" sz="5600" dirty="0" smtClean="0"/>
              <a:t>독도를 </a:t>
            </a:r>
            <a:r>
              <a:rPr lang="ko-KR" altLang="en-US" sz="5600" dirty="0"/>
              <a:t>영유한다는 의사를 재확인하였으며</a:t>
            </a:r>
            <a:r>
              <a:rPr lang="en-US" altLang="ko-KR" sz="5600" dirty="0"/>
              <a:t>, 2</a:t>
            </a:r>
            <a:r>
              <a:rPr lang="ko-KR" altLang="en-US" sz="5600" dirty="0"/>
              <a:t>월 </a:t>
            </a:r>
            <a:r>
              <a:rPr lang="ko-KR" altLang="en-US" sz="5600" dirty="0" err="1"/>
              <a:t>시마네현</a:t>
            </a:r>
            <a:r>
              <a:rPr lang="ko-KR" altLang="en-US" sz="5600" dirty="0"/>
              <a:t> 지사는 독도가 </a:t>
            </a:r>
            <a:r>
              <a:rPr lang="ko-KR" altLang="en-US" sz="5600" dirty="0" err="1"/>
              <a:t>오키도사의</a:t>
            </a:r>
            <a:r>
              <a:rPr lang="ko-KR" altLang="en-US" sz="5600" dirty="0"/>
              <a:t> 소관이 되었음을 </a:t>
            </a:r>
            <a:r>
              <a:rPr lang="ko-KR" altLang="en-US" sz="5600" dirty="0" smtClean="0"/>
              <a:t>고시함과 동시에 </a:t>
            </a:r>
            <a:r>
              <a:rPr lang="ko-KR" altLang="en-US" sz="5600" dirty="0"/>
              <a:t>당시 신문에도 게재되어 널리 일반에게 전해졌다</a:t>
            </a:r>
            <a:r>
              <a:rPr lang="en-US" altLang="ko-KR" sz="5600" dirty="0"/>
              <a:t>.</a:t>
            </a:r>
            <a:br>
              <a:rPr lang="en-US" altLang="ko-KR" sz="5600" dirty="0"/>
            </a:br>
            <a:endParaRPr lang="en-US" altLang="ko-KR" sz="5600" dirty="0"/>
          </a:p>
          <a:p>
            <a:r>
              <a:rPr lang="ko-KR" altLang="en-US" sz="5600" dirty="0" smtClean="0"/>
              <a:t>일본은 </a:t>
            </a:r>
            <a:r>
              <a:rPr lang="ko-KR" altLang="en-US" sz="5600" dirty="0"/>
              <a:t>독도를 관유지대장에 등록하고 </a:t>
            </a:r>
            <a:r>
              <a:rPr lang="ko-KR" altLang="en-US" sz="5600" dirty="0" err="1"/>
              <a:t>강치포획을</a:t>
            </a:r>
            <a:r>
              <a:rPr lang="ko-KR" altLang="en-US" sz="5600" dirty="0"/>
              <a:t> 허가제로 하여 </a:t>
            </a:r>
            <a:r>
              <a:rPr lang="en-US" altLang="ko-KR" sz="5600" dirty="0"/>
              <a:t>1941</a:t>
            </a:r>
            <a:r>
              <a:rPr lang="ko-KR" altLang="en-US" sz="5600" dirty="0"/>
              <a:t>년 제</a:t>
            </a:r>
            <a:r>
              <a:rPr lang="en-US" altLang="ko-KR" sz="5600" dirty="0"/>
              <a:t>2</a:t>
            </a:r>
            <a:r>
              <a:rPr lang="ko-KR" altLang="en-US" sz="5600" dirty="0"/>
              <a:t>차 대전으로 중지될 때까지 </a:t>
            </a:r>
            <a:r>
              <a:rPr lang="ko-KR" altLang="en-US" sz="5600" dirty="0" err="1" smtClean="0"/>
              <a:t>강치포획을</a:t>
            </a:r>
            <a:r>
              <a:rPr lang="ko-KR" altLang="en-US" sz="5600" dirty="0" smtClean="0"/>
              <a:t> </a:t>
            </a:r>
            <a:r>
              <a:rPr lang="ko-KR" altLang="en-US" sz="5600" dirty="0"/>
              <a:t>계속하였다</a:t>
            </a:r>
            <a:r>
              <a:rPr lang="en-US" altLang="ko-KR" sz="5600" dirty="0"/>
              <a:t>.</a:t>
            </a:r>
            <a:br>
              <a:rPr lang="en-US" altLang="ko-KR" sz="5600" dirty="0"/>
            </a:br>
            <a:endParaRPr lang="en-US" altLang="ko-KR" sz="5600" dirty="0"/>
          </a:p>
          <a:p>
            <a:r>
              <a:rPr lang="en-US" altLang="ko-KR" sz="5600" dirty="0" smtClean="0"/>
              <a:t>1900</a:t>
            </a:r>
            <a:r>
              <a:rPr lang="ko-KR" altLang="en-US" sz="5600" dirty="0"/>
              <a:t>년 대한제국 칙령 제</a:t>
            </a:r>
            <a:r>
              <a:rPr lang="en-US" altLang="ko-KR" sz="5600" dirty="0"/>
              <a:t>41</a:t>
            </a:r>
            <a:r>
              <a:rPr lang="ko-KR" altLang="en-US" sz="5600" dirty="0"/>
              <a:t>호의 </a:t>
            </a:r>
            <a:r>
              <a:rPr lang="ko-KR" altLang="en-US" sz="5600" dirty="0" err="1"/>
              <a:t>석도를</a:t>
            </a:r>
            <a:r>
              <a:rPr lang="ko-KR" altLang="en-US" sz="5600" dirty="0"/>
              <a:t> 독도라고 하는 데는 의문이 있으며</a:t>
            </a:r>
            <a:r>
              <a:rPr lang="en-US" altLang="ko-KR" sz="5600" dirty="0"/>
              <a:t>, </a:t>
            </a:r>
            <a:r>
              <a:rPr lang="ko-KR" altLang="en-US" sz="5600" dirty="0"/>
              <a:t>의문이 해소된다고 하더라도 </a:t>
            </a:r>
            <a:r>
              <a:rPr lang="ko-KR" altLang="en-US" sz="5600" dirty="0" smtClean="0"/>
              <a:t>한국이 독도를 </a:t>
            </a:r>
            <a:r>
              <a:rPr lang="ko-KR" altLang="en-US" sz="5600" dirty="0"/>
              <a:t>실효적으로 지배했던 사실은 없다</a:t>
            </a:r>
            <a:r>
              <a:rPr lang="en-US" altLang="ko-KR" sz="5600" dirty="0" smtClean="0"/>
              <a:t>.</a:t>
            </a:r>
            <a:endParaRPr lang="ko-KR" altLang="en-US" sz="5600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1905</a:t>
            </a:r>
            <a:r>
              <a:rPr lang="ko-KR" altLang="en-US" sz="2800" dirty="0" smtClean="0"/>
              <a:t>년 </a:t>
            </a:r>
            <a:r>
              <a:rPr lang="ko-KR" altLang="en-US" sz="2800" dirty="0" err="1" smtClean="0"/>
              <a:t>시네마현</a:t>
            </a:r>
            <a:r>
              <a:rPr lang="ko-KR" altLang="en-US" sz="2800" dirty="0" smtClean="0"/>
              <a:t> 편입</a:t>
            </a:r>
            <a:endParaRPr lang="ko-KR" altLang="en-US" sz="2800" dirty="0"/>
          </a:p>
        </p:txBody>
      </p:sp>
      <p:sp>
        <p:nvSpPr>
          <p:cNvPr id="4" name="톱니 모양의 오른쪽 화살표 3"/>
          <p:cNvSpPr/>
          <p:nvPr/>
        </p:nvSpPr>
        <p:spPr>
          <a:xfrm>
            <a:off x="3995936" y="2672916"/>
            <a:ext cx="1296144" cy="10081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5004048" y="1600203"/>
            <a:ext cx="3279308" cy="3701006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/>
              <a:buChar char="u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/>
              <a:buChar char="u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"/>
              <a:buChar char="u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70000"/>
              <a:buFont typeface="Wingdings"/>
              <a:buChar char="u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u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u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/>
              <a:t>1905</a:t>
            </a:r>
            <a:r>
              <a:rPr lang="ko-KR" altLang="en-US" sz="1200" dirty="0"/>
              <a:t>년 </a:t>
            </a:r>
            <a:r>
              <a:rPr lang="ko-KR" altLang="en-US" sz="1200" dirty="0" err="1"/>
              <a:t>시마네현</a:t>
            </a:r>
            <a:r>
              <a:rPr lang="ko-KR" altLang="en-US" sz="1200" dirty="0"/>
              <a:t> 편입조치는 러일전쟁 중인 한반도 침탈과정에서 이루어진 것이며</a:t>
            </a:r>
            <a:r>
              <a:rPr lang="en-US" altLang="ko-KR" sz="1200" dirty="0"/>
              <a:t>, </a:t>
            </a:r>
            <a:r>
              <a:rPr lang="ko-KR" altLang="en-US" sz="1200" dirty="0"/>
              <a:t>이미 확립된 대한민국의 독도 영유권에 대해 행해진 불법</a:t>
            </a:r>
            <a:r>
              <a:rPr lang="en-US" altLang="ko-KR" sz="1200" dirty="0"/>
              <a:t>, </a:t>
            </a:r>
            <a:r>
              <a:rPr lang="ko-KR" altLang="en-US" sz="1200" dirty="0"/>
              <a:t>무효한 조치이다</a:t>
            </a:r>
            <a:r>
              <a:rPr lang="en-US" altLang="ko-KR" sz="1200" dirty="0"/>
              <a:t>.</a:t>
            </a:r>
            <a:br>
              <a:rPr lang="en-US" altLang="ko-KR" sz="1200" dirty="0"/>
            </a:br>
            <a:endParaRPr lang="en-US" altLang="ko-KR" sz="1200" dirty="0" smtClean="0"/>
          </a:p>
          <a:p>
            <a:r>
              <a:rPr lang="ko-KR" altLang="en-US" sz="1200" dirty="0" smtClean="0"/>
              <a:t>대한제국 </a:t>
            </a:r>
            <a:r>
              <a:rPr lang="ko-KR" altLang="en-US" sz="1200" dirty="0"/>
              <a:t>칙령 제</a:t>
            </a:r>
            <a:r>
              <a:rPr lang="en-US" altLang="ko-KR" sz="1200" dirty="0"/>
              <a:t>41</a:t>
            </a:r>
            <a:r>
              <a:rPr lang="ko-KR" altLang="en-US" sz="1200" dirty="0"/>
              <a:t>호</a:t>
            </a:r>
            <a:r>
              <a:rPr lang="en-US" altLang="ko-KR" sz="1200" dirty="0"/>
              <a:t>(1900</a:t>
            </a:r>
            <a:r>
              <a:rPr lang="ko-KR" altLang="en-US" sz="1200" dirty="0"/>
              <a:t>년</a:t>
            </a:r>
            <a:r>
              <a:rPr lang="en-US" altLang="ko-KR" sz="1200" dirty="0"/>
              <a:t>)</a:t>
            </a:r>
            <a:r>
              <a:rPr lang="ko-KR" altLang="en-US" sz="1200" dirty="0"/>
              <a:t>를 통해 독도의 행정구역을 재편하는 등 한국의 독도에 대한 영유권은 </a:t>
            </a:r>
            <a:r>
              <a:rPr lang="ko-KR" altLang="en-US" sz="1200" dirty="0" err="1"/>
              <a:t>확고하였는</a:t>
            </a:r>
            <a:r>
              <a:rPr lang="ko-KR" altLang="en-US" sz="1200" dirty="0"/>
              <a:t> 바</a:t>
            </a:r>
            <a:r>
              <a:rPr lang="en-US" altLang="ko-KR" sz="1200" dirty="0"/>
              <a:t>, 1905</a:t>
            </a:r>
            <a:r>
              <a:rPr lang="ko-KR" altLang="en-US" sz="1200" dirty="0"/>
              <a:t>년 당시 독도는 무주지가 아니었으므로</a:t>
            </a:r>
            <a:r>
              <a:rPr lang="en-US" altLang="ko-KR" sz="1200" dirty="0"/>
              <a:t>, </a:t>
            </a:r>
            <a:r>
              <a:rPr lang="ko-KR" altLang="en-US" sz="1200" dirty="0"/>
              <a:t>일본의 독도편입조치는 국제법상 불법이다</a:t>
            </a:r>
            <a:r>
              <a:rPr lang="en-US" altLang="ko-KR" sz="1200" dirty="0"/>
              <a:t>.</a:t>
            </a:r>
            <a:br>
              <a:rPr lang="en-US" altLang="ko-KR" sz="1200" dirty="0"/>
            </a:br>
            <a:endParaRPr lang="en-US" altLang="ko-KR" sz="1200" dirty="0" smtClean="0"/>
          </a:p>
          <a:p>
            <a:r>
              <a:rPr lang="ko-KR" altLang="en-US" sz="1200" dirty="0" smtClean="0"/>
              <a:t>한국은 </a:t>
            </a:r>
            <a:r>
              <a:rPr lang="ko-KR" altLang="en-US" sz="1200" dirty="0"/>
              <a:t>일본의 조치 사실을 안 즉시 독도가 한국의 영토임을 재확인하였으나</a:t>
            </a:r>
            <a:r>
              <a:rPr lang="en-US" altLang="ko-KR" sz="1200" dirty="0"/>
              <a:t>(1906</a:t>
            </a:r>
            <a:r>
              <a:rPr lang="ko-KR" altLang="en-US" sz="1200" dirty="0"/>
              <a:t>년</a:t>
            </a:r>
            <a:r>
              <a:rPr lang="en-US" altLang="ko-KR" sz="1200" dirty="0"/>
              <a:t>), </a:t>
            </a:r>
            <a:r>
              <a:rPr lang="ko-KR" altLang="en-US" sz="1200" dirty="0" err="1"/>
              <a:t>을사늑약</a:t>
            </a:r>
            <a:r>
              <a:rPr lang="en-US" altLang="ko-KR" sz="1200" dirty="0"/>
              <a:t>(1905</a:t>
            </a:r>
            <a:r>
              <a:rPr lang="ko-KR" altLang="en-US" sz="1200" dirty="0"/>
              <a:t>년 </a:t>
            </a:r>
            <a:r>
              <a:rPr lang="en-US" altLang="ko-KR" sz="1200" dirty="0"/>
              <a:t>11</a:t>
            </a:r>
            <a:r>
              <a:rPr lang="ko-KR" altLang="en-US" sz="1200" dirty="0"/>
              <a:t>월</a:t>
            </a:r>
            <a:r>
              <a:rPr lang="en-US" altLang="ko-KR" sz="1200" dirty="0"/>
              <a:t>)</a:t>
            </a:r>
            <a:r>
              <a:rPr lang="ko-KR" altLang="en-US" sz="1200" dirty="0"/>
              <a:t>에 의해 외교권이 박탈된 상태였으므로 단지 외교적 항의를 제기하지 못하였을 뿐이다</a:t>
            </a:r>
            <a:r>
              <a:rPr lang="en-US" altLang="ko-KR" sz="1200" dirty="0"/>
              <a:t>.</a:t>
            </a:r>
            <a:br>
              <a:rPr lang="en-US" altLang="ko-KR" sz="1200" dirty="0"/>
            </a:br>
            <a:endParaRPr lang="ko-KR" altLang="en-US" sz="1200" dirty="0"/>
          </a:p>
        </p:txBody>
      </p:sp>
      <p:pic>
        <p:nvPicPr>
          <p:cNvPr id="5122" name="Picture 2" descr="대한제국 칙령 제41호(1900년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4" y="1484784"/>
            <a:ext cx="33337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600203"/>
            <a:ext cx="3135292" cy="4133054"/>
          </a:xfrm>
        </p:spPr>
        <p:txBody>
          <a:bodyPr>
            <a:normAutofit fontScale="55000" lnSpcReduction="20000"/>
          </a:bodyPr>
          <a:lstStyle/>
          <a:p>
            <a:r>
              <a:rPr lang="ko-KR" altLang="en-US" dirty="0"/>
              <a:t>대일강화조약 기초과정에서 한국은 일본이 포기해야 할 영토에 독도를 포함시키도록 요구했지만</a:t>
            </a:r>
            <a:r>
              <a:rPr lang="en-US" altLang="ko-KR" dirty="0"/>
              <a:t>, </a:t>
            </a:r>
            <a:r>
              <a:rPr lang="ko-KR" altLang="en-US" dirty="0"/>
              <a:t>미국은 </a:t>
            </a:r>
            <a:r>
              <a:rPr lang="ko-KR" altLang="en-US" dirty="0" smtClean="0"/>
              <a:t>독도가 일본의 </a:t>
            </a:r>
            <a:r>
              <a:rPr lang="ko-KR" altLang="en-US" dirty="0"/>
              <a:t>관할 하에 있다고 해서 이 요구를 거부했다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en-US" altLang="ko-KR" dirty="0"/>
          </a:p>
          <a:p>
            <a:r>
              <a:rPr lang="en-US" altLang="ko-KR" dirty="0" smtClean="0"/>
              <a:t>1951</a:t>
            </a:r>
            <a:r>
              <a:rPr lang="ko-KR" altLang="en-US" dirty="0"/>
              <a:t>년 대일강화조약에서 일본이 그 독립을 승인하고 모든 권리</a:t>
            </a:r>
            <a:r>
              <a:rPr lang="en-US" altLang="ko-KR" dirty="0"/>
              <a:t>, </a:t>
            </a:r>
            <a:r>
              <a:rPr lang="ko-KR" altLang="en-US" dirty="0"/>
              <a:t>권원 및 청구권을 </a:t>
            </a:r>
            <a:r>
              <a:rPr lang="ko-KR" altLang="en-US" dirty="0" smtClean="0"/>
              <a:t>포기한 「</a:t>
            </a:r>
            <a:r>
              <a:rPr lang="ko-KR" altLang="en-US" dirty="0"/>
              <a:t>조선」에 독도가 포함되지 않았다는 사실은 미국기록공개문서 등에서도 명백하다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전후 연합국의 조치</a:t>
            </a:r>
            <a:endParaRPr lang="ko-KR" altLang="en-US" sz="2800" dirty="0"/>
          </a:p>
        </p:txBody>
      </p:sp>
      <p:sp>
        <p:nvSpPr>
          <p:cNvPr id="4" name="톱니 모양의 오른쪽 화살표 3"/>
          <p:cNvSpPr/>
          <p:nvPr/>
        </p:nvSpPr>
        <p:spPr>
          <a:xfrm>
            <a:off x="3851920" y="2677229"/>
            <a:ext cx="1296144" cy="10081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4966633" y="1600203"/>
            <a:ext cx="3135292" cy="4133054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/>
              <a:buChar char="u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/>
              <a:buChar char="u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"/>
              <a:buChar char="u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70000"/>
              <a:buFont typeface="Wingdings"/>
              <a:buChar char="u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u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u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연합국총사령부는 </a:t>
            </a:r>
            <a:r>
              <a:rPr lang="ko-KR" altLang="en-US" dirty="0"/>
              <a:t>일본 점령 기간 내내 다른 특정한 명령을 내린 바 없이 연합국총사령부 훈령</a:t>
            </a:r>
            <a:r>
              <a:rPr lang="en-US" altLang="ko-KR" dirty="0"/>
              <a:t>(SCAPIN) </a:t>
            </a:r>
            <a:r>
              <a:rPr lang="ko-KR" altLang="en-US" dirty="0"/>
              <a:t>제</a:t>
            </a:r>
            <a:r>
              <a:rPr lang="en-US" altLang="ko-KR" dirty="0"/>
              <a:t>677</a:t>
            </a:r>
            <a:r>
              <a:rPr lang="ko-KR" altLang="en-US" dirty="0"/>
              <a:t>호를 적용하였으며</a:t>
            </a:r>
            <a:r>
              <a:rPr lang="en-US" altLang="ko-KR" dirty="0"/>
              <a:t>, </a:t>
            </a:r>
            <a:r>
              <a:rPr lang="ko-KR" altLang="en-US" dirty="0"/>
              <a:t>대일강화조약 체결 직후 일본 정부도 당시 독도가 일본의 관할구역에서 제외된 사실을 확인하였다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en-US" altLang="ko-KR" dirty="0" smtClean="0"/>
          </a:p>
          <a:p>
            <a:r>
              <a:rPr lang="en-US" altLang="ko-KR" dirty="0" smtClean="0"/>
              <a:t>1951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일본 정부는 대일강화조약에 근거하여 일본 영역을 표시한 ‘일본영역도’를 국회 중의원에 제출하였는데</a:t>
            </a:r>
            <a:r>
              <a:rPr lang="en-US" altLang="ko-KR" dirty="0"/>
              <a:t>, </a:t>
            </a:r>
            <a:r>
              <a:rPr lang="ko-KR" altLang="en-US" dirty="0"/>
              <a:t>그 지도에 분명하게 선을 그어 독도를 한국의 영역으로 표시하였다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6146" name="Picture 2" descr="일본영역도(『대일강화조약』(마이니치신문사편, 1952)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5" y="1161494"/>
            <a:ext cx="3333750" cy="40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600203"/>
            <a:ext cx="3567340" cy="3628998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독도는 </a:t>
            </a:r>
            <a:r>
              <a:rPr lang="en-US" altLang="ko-KR" sz="2000" dirty="0"/>
              <a:t>1952</a:t>
            </a:r>
            <a:r>
              <a:rPr lang="ko-KR" altLang="en-US" sz="2000" dirty="0"/>
              <a:t>년 </a:t>
            </a:r>
            <a:r>
              <a:rPr lang="ko-KR" altLang="en-US" sz="2000" dirty="0" smtClean="0"/>
              <a:t>주일미군의 </a:t>
            </a:r>
            <a:r>
              <a:rPr lang="ko-KR" altLang="en-US" sz="2000" dirty="0"/>
              <a:t>폭격훈련구역으로 지정되었으며</a:t>
            </a:r>
            <a:r>
              <a:rPr lang="en-US" altLang="ko-KR" sz="2000" dirty="0"/>
              <a:t>, </a:t>
            </a:r>
            <a:r>
              <a:rPr lang="ko-KR" altLang="en-US" sz="2000" dirty="0"/>
              <a:t>일본 영토로 취급되었음은 분명하다</a:t>
            </a:r>
            <a:br>
              <a:rPr lang="ko-KR" altLang="en-US" sz="2000" dirty="0"/>
            </a:br>
            <a:endParaRPr lang="en-US" altLang="ko-KR" sz="2000" dirty="0"/>
          </a:p>
          <a:p>
            <a:r>
              <a:rPr lang="ko-KR" altLang="en-US" sz="2000" dirty="0" smtClean="0"/>
              <a:t>미일행정협정에 </a:t>
            </a:r>
            <a:r>
              <a:rPr lang="ko-KR" altLang="en-US" sz="2000" dirty="0"/>
              <a:t>입각하여 주일미군이 사용하는 폭격훈련구역의 하나로 독도를 지정하는 동시에 외무성에 </a:t>
            </a:r>
            <a:r>
              <a:rPr lang="ko-KR" altLang="en-US" sz="2000" dirty="0" smtClean="0"/>
              <a:t>이를 고시하였다</a:t>
            </a:r>
            <a:r>
              <a:rPr lang="en-US" altLang="ko-KR" sz="2000" dirty="0"/>
              <a:t>. </a:t>
            </a:r>
            <a:br>
              <a:rPr lang="en-US" altLang="ko-KR" sz="2000" dirty="0"/>
            </a:b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미군의 독도 </a:t>
            </a:r>
            <a:r>
              <a:rPr lang="ko-KR" altLang="en-US" sz="2800" dirty="0" err="1" smtClean="0"/>
              <a:t>폭격연습지</a:t>
            </a:r>
            <a:r>
              <a:rPr lang="ko-KR" altLang="en-US" sz="2800" dirty="0" smtClean="0"/>
              <a:t> 지정</a:t>
            </a:r>
            <a:endParaRPr lang="ko-KR" altLang="en-US" sz="2800" dirty="0"/>
          </a:p>
        </p:txBody>
      </p:sp>
      <p:sp>
        <p:nvSpPr>
          <p:cNvPr id="4" name="톱니 모양의 오른쪽 화살표 3"/>
          <p:cNvSpPr/>
          <p:nvPr/>
        </p:nvSpPr>
        <p:spPr>
          <a:xfrm>
            <a:off x="3995936" y="2677229"/>
            <a:ext cx="1296144" cy="10081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5076056" y="1600203"/>
            <a:ext cx="3567340" cy="3628998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/>
              <a:buChar char="u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/>
              <a:buChar char="u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"/>
              <a:buChar char="u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70000"/>
              <a:buFont typeface="Wingdings"/>
              <a:buChar char="u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u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u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미 공군은 한국의 항의를 받고 독도를 폭격훈련구역에서 즉각 해제하였으며</a:t>
            </a:r>
            <a:r>
              <a:rPr lang="en-US" altLang="ko-KR" sz="2000" dirty="0"/>
              <a:t>, </a:t>
            </a:r>
            <a:r>
              <a:rPr lang="ko-KR" altLang="en-US" sz="2000" dirty="0"/>
              <a:t>그 사실을 한국측에 공식적으로 통고해 왔다</a:t>
            </a:r>
            <a:r>
              <a:rPr lang="en-US" altLang="ko-KR" sz="2000" dirty="0"/>
              <a:t>. </a:t>
            </a:r>
            <a:r>
              <a:rPr lang="ko-KR" altLang="en-US" sz="2000" dirty="0"/>
              <a:t>또한 독도가 그 즈음 설정된 한국의 방공식별구역</a:t>
            </a:r>
            <a:r>
              <a:rPr lang="en-US" altLang="ko-KR" sz="2000" dirty="0"/>
              <a:t>(KADIZ) </a:t>
            </a:r>
            <a:r>
              <a:rPr lang="ko-KR" altLang="en-US" sz="2000" dirty="0"/>
              <a:t>내에 있으면서</a:t>
            </a:r>
            <a:r>
              <a:rPr lang="en-US" altLang="ko-KR" sz="2000" dirty="0"/>
              <a:t>, </a:t>
            </a:r>
            <a:r>
              <a:rPr lang="ko-KR" altLang="en-US" sz="2000" dirty="0"/>
              <a:t>일본방공식별구역</a:t>
            </a:r>
            <a:r>
              <a:rPr lang="en-US" altLang="ko-KR" sz="2000" dirty="0"/>
              <a:t>(JADIZ) </a:t>
            </a:r>
            <a:r>
              <a:rPr lang="ko-KR" altLang="en-US" sz="2000" dirty="0"/>
              <a:t>밖에 있었다는 것도 독도가 한국의 영토임을 전제로 한 조치임을 다시 한번 확인시켜주고 있다</a:t>
            </a:r>
            <a:r>
              <a:rPr lang="en-US" altLang="ko-KR" sz="2000" dirty="0"/>
              <a:t>.</a:t>
            </a:r>
            <a:br>
              <a:rPr lang="en-US" altLang="ko-KR" sz="2000" dirty="0"/>
            </a:br>
            <a:endParaRPr lang="ko-KR" altLang="en-US" sz="2000" dirty="0"/>
          </a:p>
        </p:txBody>
      </p:sp>
      <p:pic>
        <p:nvPicPr>
          <p:cNvPr id="7170" name="Picture 2" descr="독도조난어민 위령비 제막식(1950년 6월 8일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8" y="1700808"/>
            <a:ext cx="339777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9515" y="2158874"/>
            <a:ext cx="4032448" cy="3052933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dirty="0"/>
              <a:t>한국은 독도를 불법점거하고 있으며</a:t>
            </a:r>
            <a:r>
              <a:rPr lang="en-US" altLang="ko-KR" dirty="0"/>
              <a:t>, </a:t>
            </a:r>
            <a:r>
              <a:rPr lang="ko-KR" altLang="en-US" dirty="0"/>
              <a:t>일본은 엄중하게 항의를 하고 </a:t>
            </a:r>
            <a:r>
              <a:rPr lang="ko-KR" altLang="en-US" dirty="0" smtClean="0"/>
              <a:t>있다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 smtClean="0"/>
              <a:t>한국에 </a:t>
            </a:r>
            <a:r>
              <a:rPr lang="ko-KR" altLang="en-US" dirty="0"/>
              <a:t>의한 독도 점거는 국제법상 아무런 근거 없이 이루어지고 있는 불법점거이며</a:t>
            </a:r>
            <a:r>
              <a:rPr lang="en-US" altLang="ko-KR" dirty="0"/>
              <a:t>, </a:t>
            </a:r>
            <a:r>
              <a:rPr lang="ko-KR" altLang="en-US" dirty="0"/>
              <a:t>한국이 독도에서 행하는 </a:t>
            </a:r>
            <a:r>
              <a:rPr lang="ko-KR" altLang="en-US" dirty="0" smtClean="0"/>
              <a:t>어떤 조치도 </a:t>
            </a:r>
            <a:r>
              <a:rPr lang="ko-KR" altLang="en-US" dirty="0"/>
              <a:t>법적인 정당성이 </a:t>
            </a:r>
            <a:r>
              <a:rPr lang="ko-KR" altLang="en-US" dirty="0" smtClean="0"/>
              <a:t>없다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한국의 독도에 대한 실효적 지배</a:t>
            </a:r>
            <a:endParaRPr lang="ko-KR" altLang="en-US" dirty="0"/>
          </a:p>
        </p:txBody>
      </p:sp>
      <p:sp>
        <p:nvSpPr>
          <p:cNvPr id="4" name="톱니 모양의 오른쪽 화살표 3"/>
          <p:cNvSpPr/>
          <p:nvPr/>
        </p:nvSpPr>
        <p:spPr>
          <a:xfrm>
            <a:off x="3995936" y="2677229"/>
            <a:ext cx="1296144" cy="10081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4932040" y="1988840"/>
            <a:ext cx="4104456" cy="3222967"/>
          </a:xfrm>
          <a:prstGeom prst="rect">
            <a:avLst/>
          </a:prstGeom>
        </p:spPr>
        <p:txBody>
          <a:bodyPr vert="horz" rtlCol="0">
            <a:normAutofit fontScale="40000" lnSpcReduction="20000"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/>
              <a:buChar char="u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/>
              <a:buChar char="u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"/>
              <a:buChar char="u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70000"/>
              <a:buFont typeface="Wingdings"/>
              <a:buChar char="u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Char char="u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u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/>
              <a:buChar char="u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일본은 어느 시기에도 독도에 대한 영유권을 확립한 바가 없으며</a:t>
            </a:r>
            <a:r>
              <a:rPr lang="en-US" altLang="ko-KR" dirty="0"/>
              <a:t>, </a:t>
            </a:r>
            <a:r>
              <a:rPr lang="ko-KR" altLang="en-US" dirty="0"/>
              <a:t>일본의 주장은 오히려 독도에 대한 대한민국의 영토주권을 침해하는 일방적이고 불법적인 것에 </a:t>
            </a:r>
            <a:r>
              <a:rPr lang="ko-KR" altLang="en-US" dirty="0" smtClean="0"/>
              <a:t>불과하다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일본이 </a:t>
            </a:r>
            <a:r>
              <a:rPr lang="ko-KR" altLang="en-US" dirty="0"/>
              <a:t>독도 영유권 확보를 의도한 것은 </a:t>
            </a:r>
            <a:r>
              <a:rPr lang="en-US" altLang="ko-KR" dirty="0"/>
              <a:t>1905</a:t>
            </a:r>
            <a:r>
              <a:rPr lang="ko-KR" altLang="en-US" dirty="0"/>
              <a:t>년 조치에 의해서이며</a:t>
            </a:r>
            <a:r>
              <a:rPr lang="en-US" altLang="ko-KR" dirty="0"/>
              <a:t>, </a:t>
            </a:r>
            <a:r>
              <a:rPr lang="ko-KR" altLang="en-US" dirty="0"/>
              <a:t>대한민국은 이미 그 이전에 독도에 대한 영유권을 </a:t>
            </a:r>
            <a:r>
              <a:rPr lang="ko-KR" altLang="en-US" dirty="0" smtClean="0"/>
              <a:t>확립하였다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 smtClean="0"/>
          </a:p>
          <a:p>
            <a:r>
              <a:rPr lang="en-US" altLang="ko-KR" dirty="0" smtClean="0"/>
              <a:t>1454</a:t>
            </a:r>
            <a:r>
              <a:rPr lang="ko-KR" altLang="en-US" dirty="0"/>
              <a:t>년 세종실록지리지</a:t>
            </a:r>
            <a:r>
              <a:rPr lang="en-US" altLang="ko-KR" dirty="0"/>
              <a:t>, 1808</a:t>
            </a:r>
            <a:r>
              <a:rPr lang="ko-KR" altLang="en-US" dirty="0"/>
              <a:t>년 만기요람</a:t>
            </a:r>
            <a:r>
              <a:rPr lang="en-US" altLang="ko-KR" dirty="0"/>
              <a:t>, 1900</a:t>
            </a:r>
            <a:r>
              <a:rPr lang="ko-KR" altLang="en-US" dirty="0"/>
              <a:t>년 대한제국 칙령 제</a:t>
            </a:r>
            <a:r>
              <a:rPr lang="en-US" altLang="ko-KR" dirty="0"/>
              <a:t>41</a:t>
            </a:r>
            <a:r>
              <a:rPr lang="ko-KR" altLang="en-US" dirty="0" smtClean="0"/>
              <a:t>호</a:t>
            </a:r>
            <a:r>
              <a:rPr lang="en-US" altLang="ko-KR" dirty="0" smtClean="0"/>
              <a:t>, </a:t>
            </a:r>
            <a:r>
              <a:rPr lang="en-US" altLang="ko-KR" dirty="0"/>
              <a:t>1696</a:t>
            </a:r>
            <a:r>
              <a:rPr lang="ko-KR" altLang="en-US" dirty="0"/>
              <a:t>년 </a:t>
            </a:r>
            <a:r>
              <a:rPr lang="ko-KR" altLang="en-US" dirty="0" err="1" smtClean="0"/>
              <a:t>에도막부의</a:t>
            </a:r>
            <a:r>
              <a:rPr lang="ko-KR" altLang="en-US" dirty="0" smtClean="0"/>
              <a:t> </a:t>
            </a:r>
            <a:r>
              <a:rPr lang="ko-KR" altLang="en-US" dirty="0"/>
              <a:t>도해금지령 공문</a:t>
            </a:r>
            <a:r>
              <a:rPr lang="en-US" altLang="ko-KR" dirty="0"/>
              <a:t>, </a:t>
            </a:r>
            <a:r>
              <a:rPr lang="ko-KR" altLang="en-US" dirty="0" err="1" smtClean="0"/>
              <a:t>메이지정부의</a:t>
            </a:r>
            <a:r>
              <a:rPr lang="ko-KR" altLang="en-US" dirty="0" smtClean="0"/>
              <a:t> </a:t>
            </a:r>
            <a:r>
              <a:rPr lang="en-US" altLang="ko-KR" dirty="0"/>
              <a:t>1870</a:t>
            </a:r>
            <a:r>
              <a:rPr lang="ko-KR" altLang="en-US" dirty="0"/>
              <a:t>년 조선국교제시말내탐서</a:t>
            </a:r>
            <a:r>
              <a:rPr lang="en-US" altLang="ko-KR" dirty="0"/>
              <a:t>, 1877</a:t>
            </a:r>
            <a:r>
              <a:rPr lang="ko-KR" altLang="en-US" dirty="0"/>
              <a:t>년 태정관 </a:t>
            </a:r>
            <a:r>
              <a:rPr lang="ko-KR" altLang="en-US" dirty="0" err="1" smtClean="0"/>
              <a:t>지시문</a:t>
            </a:r>
            <a:r>
              <a:rPr lang="en-US" altLang="ko-KR" dirty="0" smtClean="0"/>
              <a:t>, </a:t>
            </a:r>
            <a:r>
              <a:rPr lang="en-US" altLang="ko-KR" dirty="0"/>
              <a:t>1946</a:t>
            </a:r>
            <a:r>
              <a:rPr lang="ko-KR" altLang="en-US" dirty="0"/>
              <a:t>년 </a:t>
            </a:r>
            <a:r>
              <a:rPr lang="en-US" altLang="ko-KR" dirty="0"/>
              <a:t>SCAPIN </a:t>
            </a:r>
            <a:r>
              <a:rPr lang="ko-KR" altLang="en-US" dirty="0"/>
              <a:t>제</a:t>
            </a:r>
            <a:r>
              <a:rPr lang="en-US" altLang="ko-KR" dirty="0"/>
              <a:t>677</a:t>
            </a:r>
            <a:r>
              <a:rPr lang="ko-KR" altLang="en-US" dirty="0"/>
              <a:t>호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1033</a:t>
            </a:r>
            <a:r>
              <a:rPr lang="ko-KR" altLang="en-US" dirty="0" smtClean="0"/>
              <a:t>호</a:t>
            </a:r>
            <a:r>
              <a:rPr lang="en-US" altLang="ko-KR" dirty="0" smtClean="0"/>
              <a:t> </a:t>
            </a:r>
            <a:r>
              <a:rPr lang="ko-KR" altLang="en-US" dirty="0"/>
              <a:t>등은 독도가 한국의 영토임을 명확히 밝히고 있다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0406"/>
            <a:ext cx="3888888" cy="27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8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212</TotalTime>
  <Words>626</Words>
  <Application>Microsoft Office PowerPoint</Application>
  <PresentationFormat>화면 슬라이드 쇼(4:3)</PresentationFormat>
  <Paragraphs>132</Paragraphs>
  <Slides>39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고려청자</vt:lpstr>
      <vt:lpstr>독도에 대한 일본의 주장과 반박</vt:lpstr>
      <vt:lpstr>일본은 옛날부터 독도를 인식했다</vt:lpstr>
      <vt:lpstr>한국은 옛날부터 독도를 인식하지 못했다</vt:lpstr>
      <vt:lpstr>일본은 17세기 중엽에 독도의 영유권을 확립했다</vt:lpstr>
      <vt:lpstr>안용복의 진술 내용</vt:lpstr>
      <vt:lpstr>1905년 시네마현 편입</vt:lpstr>
      <vt:lpstr>전후 연합국의 조치</vt:lpstr>
      <vt:lpstr>미군의 독도 폭격연습지 지정</vt:lpstr>
      <vt:lpstr>한국의 독도에 대한 실효적 지배</vt:lpstr>
      <vt:lpstr>국제재판소 회부 제의</vt:lpstr>
      <vt:lpstr>● 일본의 독도 정책</vt:lpstr>
      <vt:lpstr>1. 다케시마의 날</vt:lpstr>
      <vt:lpstr>2. YouTube를 통한 독도 홍보 </vt:lpstr>
      <vt:lpstr>3.독도 교육</vt:lpstr>
      <vt:lpstr>4. 국제 재판소 제소</vt:lpstr>
      <vt:lpstr>● 한국의 독도 정책 </vt:lpstr>
      <vt:lpstr>1.독도의 날, 독도 박물관</vt:lpstr>
      <vt:lpstr>2.침묵</vt:lpstr>
      <vt:lpstr>독도영유권 해결방안</vt:lpstr>
      <vt:lpstr>센카쿠열도(댜오위다오)</vt:lpstr>
      <vt:lpstr>일본의 주장</vt:lpstr>
      <vt:lpstr>일본 중국 분쟁사건</vt:lpstr>
      <vt:lpstr>PowerPoint 프레젠테이션</vt:lpstr>
      <vt:lpstr>PowerPoint 프레젠테이션</vt:lpstr>
      <vt:lpstr>PowerPoint 프레젠테이션</vt:lpstr>
      <vt:lpstr>PowerPoint 프레젠테이션</vt:lpstr>
      <vt:lpstr>중국의 반일시위</vt:lpstr>
      <vt:lpstr>PowerPoint 프레젠테이션</vt:lpstr>
      <vt:lpstr>PowerPoint 프레젠테이션</vt:lpstr>
      <vt:lpstr>남쿠릴열도(북방영토) 분쟁</vt:lpstr>
      <vt:lpstr>시작하기 앞서서…</vt:lpstr>
      <vt:lpstr>남쿠릴열도(북방영토)위치</vt:lpstr>
      <vt:lpstr>일본의 영유권 주장</vt:lpstr>
      <vt:lpstr> 남쿠릴열도(북방영토) 분쟁 명칭 </vt:lpstr>
      <vt:lpstr> 영토의 귀속과 평화협정 체결 문제 </vt:lpstr>
      <vt:lpstr> 2도 반환 대 4도 일괄반환 </vt:lpstr>
      <vt:lpstr> 쿠릴열도의 재무장 </vt:lpstr>
      <vt:lpstr>향후전망</vt:lpstr>
      <vt:lpstr>감사합니다.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독도에 대한 일본의 주장과 반박</dc:title>
  <dc:creator>admin</dc:creator>
  <cp:lastModifiedBy>admin</cp:lastModifiedBy>
  <cp:revision>15</cp:revision>
  <dcterms:created xsi:type="dcterms:W3CDTF">2016-03-27T12:10:57Z</dcterms:created>
  <dcterms:modified xsi:type="dcterms:W3CDTF">2016-03-31T10:17:45Z</dcterms:modified>
</cp:coreProperties>
</file>