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F0B7271-1A9F-4E40-9DFC-754ADDE69FD6}" type="datetimeFigureOut">
              <a:rPr lang="ko-KR" altLang="en-US" smtClean="0"/>
              <a:pPr/>
              <a:t>2010-05-26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직사각형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선 연결선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직선 연결선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직사각형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타원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타원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타원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676D509-9013-4ABB-9A44-3A8C14BC21F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7271-1A9F-4E40-9DFC-754ADDE69FD6}" type="datetimeFigureOut">
              <a:rPr lang="ko-KR" altLang="en-US" smtClean="0"/>
              <a:pPr/>
              <a:t>2010-05-26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6D509-9013-4ABB-9A44-3A8C14BC21F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7271-1A9F-4E40-9DFC-754ADDE69FD6}" type="datetimeFigureOut">
              <a:rPr lang="ko-KR" altLang="en-US" smtClean="0"/>
              <a:pPr/>
              <a:t>2010-05-26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6D509-9013-4ABB-9A44-3A8C14BC21F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F0B7271-1A9F-4E40-9DFC-754ADDE69FD6}" type="datetimeFigureOut">
              <a:rPr lang="ko-KR" altLang="en-US" smtClean="0"/>
              <a:pPr/>
              <a:t>2010-05-26</a:t>
            </a:fld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676D509-9013-4ABB-9A44-3A8C14BC21F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F0B7271-1A9F-4E40-9DFC-754ADDE69FD6}" type="datetimeFigureOut">
              <a:rPr lang="ko-KR" altLang="en-US" smtClean="0"/>
              <a:pPr/>
              <a:t>2010-05-26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직사각형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선 연결선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직선 연결선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사각형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타원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타원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타원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직선 연결선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676D509-9013-4ABB-9A44-3A8C14BC21F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7271-1A9F-4E40-9DFC-754ADDE69FD6}" type="datetimeFigureOut">
              <a:rPr lang="ko-KR" altLang="en-US" smtClean="0"/>
              <a:pPr/>
              <a:t>2010-05-26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6D509-9013-4ABB-9A44-3A8C14BC21F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7271-1A9F-4E40-9DFC-754ADDE69FD6}" type="datetimeFigureOut">
              <a:rPr lang="ko-KR" altLang="en-US" smtClean="0"/>
              <a:pPr/>
              <a:t>2010-05-26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6D509-9013-4ABB-9A44-3A8C14BC21F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0B7271-1A9F-4E40-9DFC-754ADDE69FD6}" type="datetimeFigureOut">
              <a:rPr lang="ko-KR" altLang="en-US" smtClean="0"/>
              <a:pPr/>
              <a:t>2010-05-26</a:t>
            </a:fld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676D509-9013-4ABB-9A44-3A8C14BC21F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7271-1A9F-4E40-9DFC-754ADDE69FD6}" type="datetimeFigureOut">
              <a:rPr lang="ko-KR" altLang="en-US" smtClean="0"/>
              <a:pPr/>
              <a:t>2010-05-26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6D509-9013-4ABB-9A44-3A8C14BC21F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타원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내용 개체 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1" name="날짜 개체 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F0B7271-1A9F-4E40-9DFC-754ADDE69FD6}" type="datetimeFigureOut">
              <a:rPr lang="ko-KR" altLang="en-US" smtClean="0"/>
              <a:pPr/>
              <a:t>2010-05-26</a:t>
            </a:fld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676D509-9013-4ABB-9A44-3A8C14BC21F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3" name="바닥글 개체 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타원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선 연결선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직선 연결선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날짜 개체 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0B7271-1A9F-4E40-9DFC-754ADDE69FD6}" type="datetimeFigureOut">
              <a:rPr lang="ko-KR" altLang="en-US" smtClean="0"/>
              <a:pPr/>
              <a:t>2010-05-26</a:t>
            </a:fld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676D509-9013-4ABB-9A44-3A8C14BC21F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1" name="바닥글 개체 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F0B7271-1A9F-4E40-9DFC-754ADDE69FD6}" type="datetimeFigureOut">
              <a:rPr lang="ko-KR" altLang="en-US" smtClean="0"/>
              <a:pPr/>
              <a:t>2010-05-26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타원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676D509-9013-4ABB-9A44-3A8C14BC21F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l" rtl="0" eaLnBrk="1" latinLnBrk="1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1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1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928794" y="642918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ko-KR" altLang="en-US" sz="6000" dirty="0" err="1" smtClean="0"/>
              <a:t>센카쿠제도</a:t>
            </a:r>
            <a:endParaRPr lang="ko-KR" altLang="en-US" sz="60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214546" y="3000372"/>
            <a:ext cx="6172200" cy="1371600"/>
          </a:xfrm>
        </p:spPr>
        <p:txBody>
          <a:bodyPr/>
          <a:lstStyle/>
          <a:p>
            <a:r>
              <a:rPr lang="en-US" altLang="ko-KR" dirty="0" smtClean="0"/>
              <a:t>7</a:t>
            </a:r>
            <a:r>
              <a:rPr lang="ko-KR" altLang="en-US" dirty="0" smtClean="0"/>
              <a:t>조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5" name="웃는 얼굴 4"/>
          <p:cNvSpPr/>
          <p:nvPr/>
        </p:nvSpPr>
        <p:spPr>
          <a:xfrm>
            <a:off x="500034" y="3357562"/>
            <a:ext cx="1571636" cy="142876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웃는 얼굴 5"/>
          <p:cNvSpPr/>
          <p:nvPr/>
        </p:nvSpPr>
        <p:spPr>
          <a:xfrm>
            <a:off x="1285852" y="4857760"/>
            <a:ext cx="714380" cy="71438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웃는 얼굴 6"/>
          <p:cNvSpPr/>
          <p:nvPr/>
        </p:nvSpPr>
        <p:spPr>
          <a:xfrm>
            <a:off x="1857356" y="4429132"/>
            <a:ext cx="428628" cy="50006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웃는 얼굴 7"/>
          <p:cNvSpPr/>
          <p:nvPr/>
        </p:nvSpPr>
        <p:spPr>
          <a:xfrm>
            <a:off x="928662" y="5286388"/>
            <a:ext cx="357190" cy="642942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웃는 얼굴 8"/>
          <p:cNvSpPr/>
          <p:nvPr/>
        </p:nvSpPr>
        <p:spPr>
          <a:xfrm>
            <a:off x="1357290" y="5786454"/>
            <a:ext cx="714380" cy="285752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7467600" cy="6500858"/>
          </a:xfrm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r>
              <a:rPr lang="ko-KR" altLang="en-US" sz="2800" dirty="0" smtClean="0"/>
              <a:t>④ 일본의 영유권 주장에 대한 비판적인 시각</a:t>
            </a:r>
            <a:endParaRPr lang="en-US" altLang="ko-KR" sz="2800" dirty="0" smtClean="0"/>
          </a:p>
          <a:p>
            <a:pPr>
              <a:buNone/>
            </a:pPr>
            <a:endParaRPr lang="ko-KR" altLang="en-US" dirty="0" smtClean="0"/>
          </a:p>
          <a:p>
            <a:r>
              <a:rPr lang="en-US" altLang="ko-KR" sz="1800" dirty="0" smtClean="0"/>
              <a:t>1) </a:t>
            </a:r>
            <a:r>
              <a:rPr lang="ko-KR" altLang="en-US" sz="1800" dirty="0" smtClean="0"/>
              <a:t>첫 번째 주장인 무주지 선점 주장에 대해서는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센카쿠제도는</a:t>
            </a:r>
            <a:r>
              <a:rPr lang="ko-KR" altLang="en-US" sz="1800" dirty="0" smtClean="0"/>
              <a:t> 명나라 때부터 중국영토의 일부로서 각 </a:t>
            </a:r>
            <a:r>
              <a:rPr lang="ko-KR" altLang="en-US" sz="1800" dirty="0" err="1" smtClean="0"/>
              <a:t>조어대</a:t>
            </a:r>
            <a:r>
              <a:rPr lang="ko-KR" altLang="en-US" sz="1800" dirty="0" smtClean="0"/>
              <a:t> 혹은 조어서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황미서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적미서</a:t>
            </a:r>
            <a:r>
              <a:rPr lang="ko-KR" altLang="en-US" sz="1800" dirty="0" smtClean="0"/>
              <a:t> 등으로 알려져서 왜구의 침입을 막기 위한 방위구역에 포함되어 있었고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연안 방위를 위한 지도에도 게재되어 있다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중국이 최초로 발견하여 </a:t>
            </a:r>
            <a:r>
              <a:rPr lang="ko-KR" altLang="en-US" sz="1800" dirty="0" err="1" smtClean="0"/>
              <a:t>도명을</a:t>
            </a:r>
            <a:r>
              <a:rPr lang="ko-KR" altLang="en-US" sz="1800" dirty="0" smtClean="0"/>
              <a:t> 갖고 있었고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일본은 </a:t>
            </a:r>
            <a:r>
              <a:rPr lang="en-US" altLang="ko-KR" sz="1800" dirty="0" smtClean="0"/>
              <a:t>1895</a:t>
            </a:r>
            <a:r>
              <a:rPr lang="ko-KR" altLang="en-US" sz="1800" dirty="0" smtClean="0"/>
              <a:t>년 청일전쟁 중에 은밀한 내각회의를 거쳐 편입하고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그 </a:t>
            </a:r>
            <a:r>
              <a:rPr lang="en-US" altLang="ko-KR" sz="1800" dirty="0" smtClean="0"/>
              <a:t>5</a:t>
            </a:r>
            <a:r>
              <a:rPr lang="ko-KR" altLang="en-US" sz="1800" dirty="0" smtClean="0"/>
              <a:t>년 후 </a:t>
            </a:r>
            <a:r>
              <a:rPr lang="en-US" altLang="ko-KR" sz="1800" dirty="0" smtClean="0"/>
              <a:t>1900</a:t>
            </a:r>
            <a:r>
              <a:rPr lang="ko-KR" altLang="en-US" sz="1800" dirty="0" smtClean="0"/>
              <a:t>년에 </a:t>
            </a:r>
            <a:r>
              <a:rPr lang="ko-KR" altLang="en-US" sz="1800" dirty="0" err="1" smtClean="0"/>
              <a:t>센카쿠제도라는</a:t>
            </a:r>
            <a:r>
              <a:rPr lang="ko-KR" altLang="en-US" sz="1800" dirty="0" smtClean="0"/>
              <a:t> 이름으로 명명</a:t>
            </a:r>
            <a:endParaRPr lang="en-US" altLang="ko-KR" sz="1800" dirty="0" smtClean="0"/>
          </a:p>
          <a:p>
            <a:endParaRPr lang="ko-KR" altLang="en-US" sz="1800" dirty="0" smtClean="0"/>
          </a:p>
          <a:p>
            <a:r>
              <a:rPr lang="en-US" altLang="ko-KR" sz="1800" dirty="0" smtClean="0"/>
              <a:t>2) </a:t>
            </a:r>
            <a:r>
              <a:rPr lang="ko-KR" altLang="en-US" sz="1800" dirty="0" smtClean="0"/>
              <a:t>샌프란시스코 강화조약에 대해서는</a:t>
            </a:r>
            <a:r>
              <a:rPr lang="en-US" altLang="ko-KR" sz="1800" dirty="0" smtClean="0"/>
              <a:t>, 1945</a:t>
            </a:r>
            <a:r>
              <a:rPr lang="ko-KR" altLang="en-US" sz="1800" dirty="0" smtClean="0"/>
              <a:t>년 일본이 연합국에 무조건 항복함으로써 “</a:t>
            </a:r>
            <a:r>
              <a:rPr lang="ko-KR" altLang="en-US" sz="1800" dirty="0" err="1" smtClean="0"/>
              <a:t>메이지시대</a:t>
            </a:r>
            <a:r>
              <a:rPr lang="ko-KR" altLang="en-US" sz="1800" dirty="0" smtClean="0"/>
              <a:t> 이후 무력과 폭력으로 도취한 모든 영토에 대한 일본의 주권을 박탈한다</a:t>
            </a:r>
            <a:r>
              <a:rPr lang="en-US" altLang="ko-KR" sz="1800" dirty="0" smtClean="0"/>
              <a:t>.”</a:t>
            </a:r>
            <a:r>
              <a:rPr lang="ko-KR" altLang="en-US" sz="1800" dirty="0" smtClean="0"/>
              <a:t>고 하는 카이로 선언과 포츠담선언의 조항을 이행해야만 했다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따라서 </a:t>
            </a:r>
            <a:r>
              <a:rPr lang="ko-KR" altLang="en-US" sz="1800" dirty="0" err="1" smtClean="0"/>
              <a:t>센카쿠제도는</a:t>
            </a:r>
            <a:r>
              <a:rPr lang="ko-KR" altLang="en-US" sz="1800" dirty="0" smtClean="0"/>
              <a:t> 일본의 패전과 더불어 대만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팽호제도와</a:t>
            </a:r>
            <a:r>
              <a:rPr lang="ko-KR" altLang="en-US" sz="1800" dirty="0" smtClean="0"/>
              <a:t> 함께 우선적으로 청국에 반환되었고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최종적으로는 </a:t>
            </a:r>
            <a:r>
              <a:rPr lang="en-US" altLang="ko-KR" sz="1800" dirty="0" smtClean="0"/>
              <a:t>1951</a:t>
            </a:r>
            <a:r>
              <a:rPr lang="ko-KR" altLang="en-US" sz="1800" dirty="0" smtClean="0"/>
              <a:t>년 대일평화조약에 의해 중국영토로 처리되어야만 했다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그러나 중국은 공산진영 국가로서 자유진영 국가가 추진했던 대일강화조약체결 당사국에서 제외되었고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센카쿠제도의</a:t>
            </a:r>
            <a:r>
              <a:rPr lang="ko-KR" altLang="en-US" sz="1800" dirty="0" smtClean="0"/>
              <a:t> 영토처리도 대일강화조약에서 누락되고 말았다</a:t>
            </a:r>
            <a:r>
              <a:rPr lang="en-US" altLang="ko-KR" sz="1800" dirty="0" smtClean="0"/>
              <a:t>.</a:t>
            </a:r>
            <a:endParaRPr lang="ko-KR" altLang="en-US" sz="1800" dirty="0" smtClean="0"/>
          </a:p>
          <a:p>
            <a:endParaRPr lang="en-US" altLang="ko-KR" sz="1800" dirty="0" smtClean="0"/>
          </a:p>
          <a:p>
            <a:r>
              <a:rPr lang="en-US" altLang="ko-KR" sz="1800" dirty="0" smtClean="0"/>
              <a:t>3) </a:t>
            </a:r>
            <a:r>
              <a:rPr lang="ko-KR" altLang="en-US" sz="1800" dirty="0" smtClean="0"/>
              <a:t>오키나와 반환 때의 시정권 반환에 대해서는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일본의 패전 이후 유구열도를 점령한 미국은 </a:t>
            </a:r>
            <a:r>
              <a:rPr lang="en-US" altLang="ko-KR" sz="1800" dirty="0" smtClean="0"/>
              <a:t>1946</a:t>
            </a:r>
            <a:r>
              <a:rPr lang="ko-KR" altLang="en-US" sz="1800" dirty="0" smtClean="0"/>
              <a:t>년 </a:t>
            </a:r>
            <a:r>
              <a:rPr lang="en-US" altLang="ko-KR" sz="1800" dirty="0" smtClean="0"/>
              <a:t>1</a:t>
            </a:r>
            <a:r>
              <a:rPr lang="ko-KR" altLang="en-US" sz="1800" dirty="0" smtClean="0"/>
              <a:t>월 </a:t>
            </a:r>
            <a:r>
              <a:rPr lang="ko-KR" altLang="en-US" sz="1800" dirty="0" err="1" smtClean="0"/>
              <a:t>센카쿠제도도</a:t>
            </a:r>
            <a:r>
              <a:rPr lang="ko-KR" altLang="en-US" sz="1800" dirty="0" smtClean="0"/>
              <a:t> 관할권에 포함시켰다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미국이 </a:t>
            </a:r>
            <a:r>
              <a:rPr lang="ko-KR" altLang="en-US" sz="1800" dirty="0" err="1" smtClean="0"/>
              <a:t>센카쿠제도를</a:t>
            </a:r>
            <a:r>
              <a:rPr lang="ko-KR" altLang="en-US" sz="1800" dirty="0" smtClean="0"/>
              <a:t> 포함한 유구를 점령한 이유는 당시 유구열도가 일본영토라는 인식을 갖고 있어서가 아니라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유구 </a:t>
            </a:r>
            <a:r>
              <a:rPr lang="ko-KR" altLang="en-US" sz="1800" dirty="0" err="1" smtClean="0"/>
              <a:t>독립론과</a:t>
            </a:r>
            <a:r>
              <a:rPr lang="ko-KR" altLang="en-US" sz="1800" dirty="0" smtClean="0"/>
              <a:t> 중국 </a:t>
            </a:r>
            <a:r>
              <a:rPr lang="ko-KR" altLang="en-US" sz="1800" dirty="0" err="1" smtClean="0"/>
              <a:t>반환론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일본 </a:t>
            </a:r>
            <a:r>
              <a:rPr lang="ko-KR" altLang="en-US" sz="1800" dirty="0" err="1" smtClean="0"/>
              <a:t>반환론으로</a:t>
            </a:r>
            <a:r>
              <a:rPr lang="ko-KR" altLang="en-US" sz="1800" dirty="0" smtClean="0"/>
              <a:t> 논의되고 있었기 때문이다</a:t>
            </a:r>
            <a:r>
              <a:rPr lang="en-US" altLang="ko-KR" sz="1800" dirty="0" smtClean="0"/>
              <a:t>.</a:t>
            </a:r>
            <a:endParaRPr lang="ko-KR" altLang="en-US" sz="1800" dirty="0" smtClean="0"/>
          </a:p>
          <a:p>
            <a:endParaRPr lang="ko-KR" altLang="en-US" sz="1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7467600" cy="6188224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ko-KR" altLang="en-US" sz="2800" dirty="0" smtClean="0"/>
              <a:t>⑤ 일본과 중국의 영유권 주장의 목적</a:t>
            </a:r>
            <a:endParaRPr lang="en-US" altLang="ko-KR" sz="2800" dirty="0" smtClean="0"/>
          </a:p>
          <a:p>
            <a:endParaRPr lang="en-US" altLang="ko-KR" dirty="0" smtClean="0"/>
          </a:p>
          <a:p>
            <a:r>
              <a:rPr lang="en-US" altLang="ko-KR" sz="2000" dirty="0" smtClean="0"/>
              <a:t>1) </a:t>
            </a:r>
            <a:r>
              <a:rPr lang="ko-KR" altLang="en-US" sz="2000" dirty="0" smtClean="0"/>
              <a:t>자원확보 </a:t>
            </a:r>
          </a:p>
          <a:p>
            <a:r>
              <a:rPr lang="en-US" altLang="ko-KR" sz="2000" dirty="0" smtClean="0"/>
              <a:t>- </a:t>
            </a:r>
            <a:r>
              <a:rPr lang="ko-KR" altLang="en-US" sz="2000" dirty="0" err="1" smtClean="0"/>
              <a:t>센카쿠</a:t>
            </a:r>
            <a:r>
              <a:rPr lang="ko-KR" altLang="en-US" sz="2000" dirty="0" smtClean="0"/>
              <a:t> 열도 부근에 풍부한 석유와 천연가스 매장 가능성을 지적한 </a:t>
            </a:r>
            <a:r>
              <a:rPr lang="en-US" altLang="ko-KR" sz="2000" dirty="0" smtClean="0"/>
              <a:t>1969</a:t>
            </a:r>
            <a:r>
              <a:rPr lang="ko-KR" altLang="en-US" sz="2000" dirty="0" smtClean="0"/>
              <a:t>년의 보고서가 발단이 되어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중국과 대만은 </a:t>
            </a:r>
            <a:r>
              <a:rPr lang="en-US" altLang="ko-KR" sz="2000" dirty="0" smtClean="0"/>
              <a:t>70</a:t>
            </a:r>
            <a:r>
              <a:rPr lang="ko-KR" altLang="en-US" sz="2000" dirty="0" smtClean="0"/>
              <a:t>년대부터 영유권을 주장하기 시작</a:t>
            </a:r>
          </a:p>
          <a:p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 2) </a:t>
            </a:r>
            <a:r>
              <a:rPr lang="ko-KR" altLang="en-US" sz="2000" dirty="0" smtClean="0"/>
              <a:t>군사력 확장</a:t>
            </a:r>
          </a:p>
          <a:p>
            <a:r>
              <a:rPr lang="en-US" altLang="ko-KR" sz="2000" dirty="0" smtClean="0"/>
              <a:t>- </a:t>
            </a:r>
            <a:r>
              <a:rPr lang="ko-KR" altLang="en-US" sz="2000" dirty="0" err="1" smtClean="0"/>
              <a:t>센카쿠</a:t>
            </a:r>
            <a:r>
              <a:rPr lang="ko-KR" altLang="en-US" sz="2000" dirty="0" smtClean="0"/>
              <a:t> 열도가 있는 동지나해는 중국 해군이 태평양으로 군사력을 확장시키는 데 있어서 중요한 교두보이다</a:t>
            </a:r>
            <a:r>
              <a:rPr lang="en-US" altLang="ko-KR" sz="2000" dirty="0" smtClean="0"/>
              <a:t>.</a:t>
            </a:r>
            <a:endParaRPr lang="ko-KR" altLang="en-US" sz="2000" dirty="0" smtClean="0"/>
          </a:p>
          <a:p>
            <a:pPr algn="r">
              <a:buNone/>
            </a:pPr>
            <a:r>
              <a:rPr lang="en-US" altLang="ko-KR" sz="1800" dirty="0" smtClean="0"/>
              <a:t> </a:t>
            </a:r>
            <a:endParaRPr lang="ko-KR" altLang="en-US" sz="1800" dirty="0" smtClean="0"/>
          </a:p>
          <a:p>
            <a:pPr algn="r">
              <a:buNone/>
            </a:pPr>
            <a:endParaRPr lang="en-US" altLang="ko-KR" sz="1800" b="1" dirty="0" smtClean="0"/>
          </a:p>
          <a:p>
            <a:pPr algn="r">
              <a:buNone/>
            </a:pPr>
            <a:r>
              <a:rPr lang="ko-KR" altLang="en-US" sz="1800" b="1" dirty="0" smtClean="0"/>
              <a:t>시굴권 </a:t>
            </a:r>
            <a:r>
              <a:rPr lang="en-US" altLang="ko-KR" sz="1800" b="1" dirty="0" smtClean="0"/>
              <a:t>: </a:t>
            </a:r>
            <a:r>
              <a:rPr lang="ko-KR" altLang="en-US" sz="1800" b="1" dirty="0" smtClean="0"/>
              <a:t>특정한 광구 안에서 광물을 시굴할 수 있는 권리</a:t>
            </a:r>
            <a:endParaRPr lang="ko-KR" altLang="en-US" sz="1800" dirty="0" smtClean="0"/>
          </a:p>
        </p:txBody>
      </p:sp>
      <p:pic>
        <p:nvPicPr>
          <p:cNvPr id="4" name="그림 3" descr="sdkdjf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4286256"/>
            <a:ext cx="3448050" cy="2000264"/>
          </a:xfrm>
          <a:prstGeom prst="rect">
            <a:avLst/>
          </a:prstGeom>
        </p:spPr>
      </p:pic>
      <p:sp>
        <p:nvSpPr>
          <p:cNvPr id="5" name="왼쪽 화살표 4"/>
          <p:cNvSpPr/>
          <p:nvPr/>
        </p:nvSpPr>
        <p:spPr>
          <a:xfrm>
            <a:off x="4071934" y="4929198"/>
            <a:ext cx="285752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467600" cy="6116786"/>
          </a:xfrm>
        </p:spPr>
        <p:txBody>
          <a:bodyPr/>
          <a:lstStyle/>
          <a:p>
            <a:r>
              <a:rPr lang="ko-KR" altLang="en-US" dirty="0" smtClean="0"/>
              <a:t>⑥ 각국의 행태</a:t>
            </a:r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 smtClean="0"/>
              <a:t>일본국회의 결의문 ‘</a:t>
            </a:r>
            <a:r>
              <a:rPr lang="ko-KR" altLang="en-US" dirty="0" err="1" smtClean="0"/>
              <a:t>센카쿠열도는</a:t>
            </a:r>
            <a:r>
              <a:rPr lang="ko-KR" altLang="en-US" dirty="0" smtClean="0"/>
              <a:t> 우리 땅</a:t>
            </a:r>
          </a:p>
          <a:p>
            <a:r>
              <a:rPr lang="en-US" altLang="ko-KR" dirty="0" smtClean="0"/>
              <a:t>: “</a:t>
            </a:r>
            <a:r>
              <a:rPr lang="ko-KR" altLang="en-US" dirty="0" err="1" smtClean="0"/>
              <a:t>센카쿠열도가</a:t>
            </a:r>
            <a:r>
              <a:rPr lang="ko-KR" altLang="en-US" dirty="0" smtClean="0"/>
              <a:t> 일본 영토라는 것은 역사상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국제법상 명백하며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관계 부처</a:t>
            </a:r>
            <a:r>
              <a:rPr lang="en-US" altLang="ko-KR" dirty="0" smtClean="0"/>
              <a:t>, </a:t>
            </a:r>
            <a:r>
              <a:rPr lang="ko-KR" altLang="en-US" dirty="0" smtClean="0"/>
              <a:t>경찰 등이 긴밀하게 연계해서 주변 해역의 경계</a:t>
            </a:r>
            <a:r>
              <a:rPr lang="en-US" altLang="ko-KR" dirty="0" smtClean="0"/>
              <a:t>․</a:t>
            </a:r>
            <a:r>
              <a:rPr lang="ko-KR" altLang="en-US" dirty="0" smtClean="0"/>
              <a:t>경비에 만전을 기할 것”을 정부에 촉구했다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r>
              <a:rPr lang="en-US" altLang="ko-KR" sz="1800" dirty="0" smtClean="0"/>
              <a:t>- </a:t>
            </a:r>
            <a:r>
              <a:rPr lang="ko-KR" altLang="en-US" sz="1800" dirty="0" smtClean="0"/>
              <a:t>중국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반일시위 방치</a:t>
            </a:r>
            <a:endParaRPr lang="en-US" altLang="ko-KR" sz="1800" dirty="0" smtClean="0"/>
          </a:p>
          <a:p>
            <a:endParaRPr lang="en-US" altLang="ko-KR" sz="1800" dirty="0" smtClean="0"/>
          </a:p>
          <a:p>
            <a:endParaRPr lang="en-US" altLang="ko-KR" sz="1800" dirty="0" smtClean="0"/>
          </a:p>
          <a:p>
            <a:endParaRPr lang="en-US" altLang="ko-KR" sz="1800" dirty="0" smtClean="0"/>
          </a:p>
          <a:p>
            <a:endParaRPr lang="en-US" altLang="ko-KR" sz="1800" dirty="0" smtClean="0"/>
          </a:p>
          <a:p>
            <a:endParaRPr lang="en-US" altLang="ko-KR" sz="1800" dirty="0" smtClean="0"/>
          </a:p>
          <a:p>
            <a:endParaRPr lang="en-US" altLang="ko-KR" sz="1800" dirty="0" smtClean="0"/>
          </a:p>
          <a:p>
            <a:endParaRPr lang="en-US" altLang="ko-KR" sz="1800" dirty="0" smtClean="0"/>
          </a:p>
          <a:p>
            <a:r>
              <a:rPr lang="en-US" altLang="ko-KR" sz="1800" dirty="0" smtClean="0"/>
              <a:t>05</a:t>
            </a:r>
            <a:r>
              <a:rPr lang="ko-KR" altLang="en-US" sz="1800" dirty="0" smtClean="0"/>
              <a:t>년 </a:t>
            </a:r>
            <a:r>
              <a:rPr lang="en-US" altLang="ko-KR" sz="1800" dirty="0" smtClean="0"/>
              <a:t>9</a:t>
            </a:r>
            <a:r>
              <a:rPr lang="ko-KR" altLang="en-US" sz="1800" dirty="0" smtClean="0"/>
              <a:t>일과 </a:t>
            </a:r>
            <a:r>
              <a:rPr lang="en-US" altLang="ko-KR" sz="1800" dirty="0" smtClean="0"/>
              <a:t>10</a:t>
            </a:r>
            <a:r>
              <a:rPr lang="ko-KR" altLang="en-US" sz="1800" dirty="0" smtClean="0"/>
              <a:t>일 연이틀 베이징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北京</a:t>
            </a:r>
            <a:r>
              <a:rPr lang="en-US" altLang="ko-KR" sz="1800" dirty="0" smtClean="0"/>
              <a:t>) </a:t>
            </a:r>
            <a:r>
              <a:rPr lang="ko-KR" altLang="en-US" sz="1800" dirty="0" err="1" smtClean="0"/>
              <a:t>광저우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廣州</a:t>
            </a:r>
            <a:r>
              <a:rPr lang="en-US" altLang="ko-KR" sz="1800" dirty="0" smtClean="0"/>
              <a:t>) </a:t>
            </a:r>
            <a:r>
              <a:rPr lang="ko-KR" altLang="en-US" sz="1800" dirty="0" smtClean="0"/>
              <a:t>선전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深</a:t>
            </a:r>
            <a:r>
              <a:rPr lang="en-US" altLang="ko-KR" sz="1800" dirty="0" smtClean="0"/>
              <a:t>?) </a:t>
            </a:r>
            <a:r>
              <a:rPr lang="ko-KR" altLang="en-US" sz="1800" dirty="0" smtClean="0"/>
              <a:t>등 대도시에서 벌어졌던 대규모 시위는 </a:t>
            </a:r>
            <a:r>
              <a:rPr lang="en-US" altLang="ko-KR" sz="1800" dirty="0" smtClean="0"/>
              <a:t>11</a:t>
            </a:r>
            <a:r>
              <a:rPr lang="ko-KR" altLang="en-US" sz="1800" dirty="0" smtClean="0"/>
              <a:t>일에 수그러들었으나 인터넷 등을 매개로 한 반일운동은 언제 어떤 규모로 폭발할 지 모르는 상황이나 양국관계가 파국으로 갈 가능성은 낮다</a:t>
            </a:r>
            <a:r>
              <a:rPr lang="en-US" altLang="ko-KR" sz="1800" dirty="0" smtClean="0"/>
              <a:t>.</a:t>
            </a:r>
            <a:endParaRPr lang="ko-KR" altLang="en-US" sz="1800" dirty="0" smtClean="0"/>
          </a:p>
          <a:p>
            <a:endParaRPr lang="en-US" altLang="ko-KR" sz="1800" dirty="0" smtClean="0"/>
          </a:p>
          <a:p>
            <a:endParaRPr lang="ko-KR" altLang="en-US" sz="1800" dirty="0" smtClean="0"/>
          </a:p>
        </p:txBody>
      </p:sp>
      <p:pic>
        <p:nvPicPr>
          <p:cNvPr id="4" name="그림 3" descr="�������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2786058"/>
            <a:ext cx="3357586" cy="2345090"/>
          </a:xfrm>
          <a:prstGeom prst="rect">
            <a:avLst/>
          </a:prstGeom>
        </p:spPr>
      </p:pic>
      <p:pic>
        <p:nvPicPr>
          <p:cNvPr id="6" name="그림 5" descr="2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1934" y="2786058"/>
            <a:ext cx="3357586" cy="2353824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altLang="ko-KR" sz="4800" b="1" dirty="0" smtClean="0"/>
              <a:t>5. </a:t>
            </a:r>
            <a:r>
              <a:rPr lang="ko-KR" altLang="en-US" sz="4800" b="1" dirty="0" err="1" smtClean="0"/>
              <a:t>센카쿠</a:t>
            </a:r>
            <a:r>
              <a:rPr lang="ko-KR" altLang="en-US" sz="4800" b="1" dirty="0" smtClean="0"/>
              <a:t> 제도를 둘러싼 </a:t>
            </a:r>
            <a:r>
              <a:rPr lang="ko-KR" altLang="en-US" sz="4800" b="1" dirty="0" err="1" smtClean="0"/>
              <a:t>재분쟁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sz="3200" dirty="0" smtClean="0"/>
              <a:t>(1) </a:t>
            </a:r>
            <a:r>
              <a:rPr lang="ko-KR" altLang="en-US" sz="3200" dirty="0" smtClean="0"/>
              <a:t>일본이 주장하는 배타적 경제수역 내의 진입문제</a:t>
            </a:r>
            <a:endParaRPr lang="en-US" altLang="ko-KR" sz="3200" dirty="0" smtClean="0"/>
          </a:p>
          <a:p>
            <a:endParaRPr lang="en-US" altLang="ko-KR" sz="3200" dirty="0" smtClean="0"/>
          </a:p>
          <a:p>
            <a:endParaRPr lang="en-US" altLang="ko-KR" sz="3200" dirty="0" smtClean="0"/>
          </a:p>
          <a:p>
            <a:endParaRPr lang="en-US" altLang="ko-KR" sz="3200" dirty="0" smtClean="0"/>
          </a:p>
          <a:p>
            <a:endParaRPr lang="en-US" altLang="ko-KR" sz="3200" dirty="0" smtClean="0"/>
          </a:p>
          <a:p>
            <a:endParaRPr lang="ko-KR" altLang="en-US" sz="3200" dirty="0" smtClean="0"/>
          </a:p>
          <a:p>
            <a:r>
              <a:rPr lang="en-US" altLang="ko-KR" sz="3200" dirty="0" smtClean="0"/>
              <a:t>(2) </a:t>
            </a:r>
            <a:r>
              <a:rPr lang="ko-KR" altLang="en-US" sz="3200" dirty="0" err="1" smtClean="0"/>
              <a:t>센카쿠제도</a:t>
            </a:r>
            <a:r>
              <a:rPr lang="ko-KR" altLang="en-US" sz="3200" dirty="0" smtClean="0"/>
              <a:t> 주변해역의 석유 및 </a:t>
            </a:r>
            <a:r>
              <a:rPr lang="ko-KR" altLang="en-US" sz="3200" dirty="0" err="1" smtClean="0"/>
              <a:t>전연가스전</a:t>
            </a:r>
            <a:r>
              <a:rPr lang="ko-KR" altLang="en-US" sz="3200" dirty="0" smtClean="0"/>
              <a:t> 문제</a:t>
            </a:r>
          </a:p>
          <a:p>
            <a:endParaRPr lang="ko-KR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altLang="ko-KR" sz="4800" b="1" dirty="0" smtClean="0"/>
              <a:t>6. </a:t>
            </a:r>
            <a:r>
              <a:rPr lang="ko-KR" altLang="en-US" sz="4800" b="1" dirty="0" smtClean="0"/>
              <a:t>중･일 간의 영토관련 제 협상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sz="3200" dirty="0" smtClean="0"/>
              <a:t>1) </a:t>
            </a:r>
            <a:r>
              <a:rPr lang="ko-KR" altLang="en-US" sz="3200" dirty="0" smtClean="0"/>
              <a:t>영유권 협상</a:t>
            </a:r>
            <a:endParaRPr lang="en-US" altLang="ko-KR" sz="3200" dirty="0" smtClean="0"/>
          </a:p>
          <a:p>
            <a:endParaRPr lang="en-US" altLang="ko-KR" sz="3200" dirty="0" smtClean="0"/>
          </a:p>
          <a:p>
            <a:endParaRPr lang="en-US" altLang="ko-KR" sz="3200" dirty="0" smtClean="0"/>
          </a:p>
          <a:p>
            <a:r>
              <a:rPr lang="en-US" altLang="ko-KR" sz="3200" dirty="0" smtClean="0"/>
              <a:t>2) </a:t>
            </a:r>
            <a:r>
              <a:rPr lang="ko-KR" altLang="en-US" sz="3200" dirty="0" smtClean="0"/>
              <a:t>어업협정</a:t>
            </a:r>
            <a:endParaRPr lang="en-US" altLang="ko-KR" sz="3200" dirty="0" smtClean="0"/>
          </a:p>
          <a:p>
            <a:endParaRPr lang="en-US" altLang="ko-KR" sz="3200" dirty="0" smtClean="0"/>
          </a:p>
          <a:p>
            <a:endParaRPr lang="ko-KR" altLang="en-US" sz="3200" dirty="0" smtClean="0"/>
          </a:p>
          <a:p>
            <a:r>
              <a:rPr lang="en-US" altLang="ko-KR" sz="3200" dirty="0" smtClean="0"/>
              <a:t>3) </a:t>
            </a:r>
            <a:r>
              <a:rPr lang="ko-KR" altLang="en-US" sz="3200" dirty="0" smtClean="0"/>
              <a:t>석유 및 천연가스전 협상문제</a:t>
            </a:r>
          </a:p>
          <a:p>
            <a:endParaRPr lang="ko-KR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altLang="ko-KR" sz="5300" dirty="0" smtClean="0"/>
              <a:t>7. </a:t>
            </a:r>
            <a:r>
              <a:rPr lang="ko-KR" altLang="en-US" sz="5300" dirty="0" smtClean="0"/>
              <a:t>중</a:t>
            </a:r>
            <a:r>
              <a:rPr lang="ko-KR" altLang="en-US" sz="5300" b="1" dirty="0" smtClean="0"/>
              <a:t>･</a:t>
            </a:r>
            <a:r>
              <a:rPr lang="ko-KR" altLang="en-US" sz="5300" dirty="0" smtClean="0"/>
              <a:t>일의 영유권 분쟁의 추후전망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sz="3200" dirty="0" smtClean="0"/>
          </a:p>
          <a:p>
            <a:r>
              <a:rPr lang="ko-KR" altLang="en-US" sz="3200" dirty="0" err="1" smtClean="0"/>
              <a:t>센카쿠</a:t>
            </a:r>
            <a:r>
              <a:rPr lang="ko-KR" altLang="en-US" sz="3200" dirty="0" smtClean="0"/>
              <a:t> 열도를 둘러싸고 </a:t>
            </a:r>
            <a:r>
              <a:rPr lang="ko-KR" altLang="en-US" sz="3200" dirty="0" err="1" smtClean="0"/>
              <a:t>중일관계가</a:t>
            </a:r>
            <a:r>
              <a:rPr lang="ko-KR" altLang="en-US" sz="3200" dirty="0" smtClean="0"/>
              <a:t> 경색될 경우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이는 한국을 포함한 동북아시아에 여러 가지 파장을 초래할 가능성이 크나 무력충돌의 가능성은 거의 없다</a:t>
            </a:r>
            <a:r>
              <a:rPr lang="en-US" altLang="ko-KR" sz="3200" dirty="0" smtClean="0"/>
              <a:t>. </a:t>
            </a:r>
            <a:endParaRPr lang="ko-KR" altLang="en-US" sz="3200" dirty="0" smtClean="0"/>
          </a:p>
          <a:p>
            <a:endParaRPr lang="ko-KR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28596" y="214290"/>
            <a:ext cx="7467600" cy="6159636"/>
          </a:xfrm>
        </p:spPr>
        <p:txBody>
          <a:bodyPr>
            <a:normAutofit/>
          </a:bodyPr>
          <a:lstStyle/>
          <a:p>
            <a:endParaRPr lang="en-US" altLang="ko-KR" sz="8800" dirty="0" smtClean="0"/>
          </a:p>
          <a:p>
            <a:endParaRPr lang="en-US" altLang="ko-KR" sz="8800" dirty="0" smtClean="0"/>
          </a:p>
          <a:p>
            <a:endParaRPr lang="en-US" altLang="ko-KR" sz="8800" dirty="0" smtClean="0"/>
          </a:p>
          <a:p>
            <a:pPr algn="ctr"/>
            <a:r>
              <a:rPr lang="ko-KR" altLang="en-US" sz="8800" dirty="0" smtClean="0"/>
              <a:t>감사합니다</a:t>
            </a:r>
            <a:r>
              <a:rPr lang="en-US" altLang="ko-KR" sz="8800" dirty="0" smtClean="0"/>
              <a:t>.</a:t>
            </a:r>
            <a:endParaRPr lang="ko-KR" altLang="en-US" sz="8800" dirty="0"/>
          </a:p>
        </p:txBody>
      </p:sp>
      <p:sp>
        <p:nvSpPr>
          <p:cNvPr id="4" name="웃는 얼굴 3"/>
          <p:cNvSpPr/>
          <p:nvPr/>
        </p:nvSpPr>
        <p:spPr>
          <a:xfrm>
            <a:off x="2071670" y="857232"/>
            <a:ext cx="3929090" cy="3143272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웃는 얼굴 4"/>
          <p:cNvSpPr/>
          <p:nvPr/>
        </p:nvSpPr>
        <p:spPr>
          <a:xfrm>
            <a:off x="6715140" y="714356"/>
            <a:ext cx="714380" cy="85725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웃는 얼굴 5"/>
          <p:cNvSpPr/>
          <p:nvPr/>
        </p:nvSpPr>
        <p:spPr>
          <a:xfrm>
            <a:off x="571472" y="1000108"/>
            <a:ext cx="642942" cy="642942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웃는 얼굴 6"/>
          <p:cNvSpPr/>
          <p:nvPr/>
        </p:nvSpPr>
        <p:spPr>
          <a:xfrm>
            <a:off x="428596" y="2000240"/>
            <a:ext cx="571504" cy="642942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웃는 얼굴 7"/>
          <p:cNvSpPr/>
          <p:nvPr/>
        </p:nvSpPr>
        <p:spPr>
          <a:xfrm>
            <a:off x="6500826" y="2000240"/>
            <a:ext cx="1000132" cy="121444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웃는 얼굴 8"/>
          <p:cNvSpPr/>
          <p:nvPr/>
        </p:nvSpPr>
        <p:spPr>
          <a:xfrm>
            <a:off x="3786182" y="285728"/>
            <a:ext cx="2643206" cy="500066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웃는 얼굴 9"/>
          <p:cNvSpPr/>
          <p:nvPr/>
        </p:nvSpPr>
        <p:spPr>
          <a:xfrm>
            <a:off x="857224" y="2643182"/>
            <a:ext cx="857256" cy="2571768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웃는 얼굴 10"/>
          <p:cNvSpPr/>
          <p:nvPr/>
        </p:nvSpPr>
        <p:spPr>
          <a:xfrm>
            <a:off x="1857356" y="3857628"/>
            <a:ext cx="1214446" cy="642942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웃는 얼굴 11"/>
          <p:cNvSpPr/>
          <p:nvPr/>
        </p:nvSpPr>
        <p:spPr>
          <a:xfrm>
            <a:off x="6786578" y="3714752"/>
            <a:ext cx="357190" cy="178595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웃는 얼굴 12"/>
          <p:cNvSpPr/>
          <p:nvPr/>
        </p:nvSpPr>
        <p:spPr>
          <a:xfrm>
            <a:off x="5286380" y="3786190"/>
            <a:ext cx="1071570" cy="642942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웃는 얼굴 13"/>
          <p:cNvSpPr/>
          <p:nvPr/>
        </p:nvSpPr>
        <p:spPr>
          <a:xfrm>
            <a:off x="1071538" y="142852"/>
            <a:ext cx="1000132" cy="71438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웃는 얼굴 14"/>
          <p:cNvSpPr/>
          <p:nvPr/>
        </p:nvSpPr>
        <p:spPr>
          <a:xfrm>
            <a:off x="571472" y="5572140"/>
            <a:ext cx="1143008" cy="785794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wipe dir="d"/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4400" dirty="0" smtClean="0"/>
              <a:t>목차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42910" y="2000240"/>
            <a:ext cx="7467600" cy="3286148"/>
          </a:xfrm>
        </p:spPr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err="1" smtClean="0"/>
              <a:t>센카쿠</a:t>
            </a:r>
            <a:r>
              <a:rPr lang="ko-KR" altLang="en-US" dirty="0" smtClean="0"/>
              <a:t> 제도란</a:t>
            </a:r>
            <a:r>
              <a:rPr lang="en-US" altLang="ko-KR" dirty="0" smtClean="0"/>
              <a:t>?</a:t>
            </a:r>
            <a:endParaRPr lang="ko-KR" altLang="en-US" dirty="0" smtClean="0"/>
          </a:p>
          <a:p>
            <a:r>
              <a:rPr lang="en-US" altLang="ko-KR" dirty="0" smtClean="0"/>
              <a:t>2. </a:t>
            </a:r>
            <a:r>
              <a:rPr lang="ko-KR" altLang="en-US" dirty="0" err="1" smtClean="0"/>
              <a:t>센카쿠</a:t>
            </a:r>
            <a:r>
              <a:rPr lang="ko-KR" altLang="en-US" dirty="0" smtClean="0"/>
              <a:t> 열도의 위치</a:t>
            </a:r>
          </a:p>
          <a:p>
            <a:r>
              <a:rPr lang="en-US" altLang="ko-KR" dirty="0" smtClean="0"/>
              <a:t>3. </a:t>
            </a:r>
            <a:r>
              <a:rPr lang="ko-KR" altLang="en-US" dirty="0" err="1" smtClean="0"/>
              <a:t>센카쿠</a:t>
            </a:r>
            <a:r>
              <a:rPr lang="ko-KR" altLang="en-US" dirty="0" smtClean="0"/>
              <a:t> 제도의 역사</a:t>
            </a:r>
          </a:p>
          <a:p>
            <a:r>
              <a:rPr lang="en-US" altLang="ko-KR" dirty="0" smtClean="0"/>
              <a:t>4. </a:t>
            </a:r>
            <a:r>
              <a:rPr lang="ko-KR" altLang="en-US" dirty="0" err="1" smtClean="0"/>
              <a:t>센카쿠</a:t>
            </a:r>
            <a:r>
              <a:rPr lang="ko-KR" altLang="en-US" dirty="0" smtClean="0"/>
              <a:t> 제도를 둘러싼 분쟁</a:t>
            </a:r>
          </a:p>
          <a:p>
            <a:r>
              <a:rPr lang="en-US" altLang="ko-KR" dirty="0" smtClean="0"/>
              <a:t>5. </a:t>
            </a:r>
            <a:r>
              <a:rPr lang="ko-KR" altLang="en-US" dirty="0" err="1" smtClean="0"/>
              <a:t>센카쿠</a:t>
            </a:r>
            <a:r>
              <a:rPr lang="ko-KR" altLang="en-US" dirty="0" smtClean="0"/>
              <a:t> 제도를 둘러싼 </a:t>
            </a:r>
            <a:r>
              <a:rPr lang="ko-KR" altLang="en-US" dirty="0" err="1" smtClean="0"/>
              <a:t>재분쟁</a:t>
            </a:r>
            <a:endParaRPr lang="ko-KR" altLang="en-US" dirty="0" smtClean="0"/>
          </a:p>
          <a:p>
            <a:r>
              <a:rPr lang="en-US" altLang="ko-KR" dirty="0" smtClean="0"/>
              <a:t>6. </a:t>
            </a:r>
            <a:r>
              <a:rPr lang="ko-KR" altLang="en-US" dirty="0" smtClean="0"/>
              <a:t>중･일 간의 영토관련 제 협상</a:t>
            </a:r>
          </a:p>
          <a:p>
            <a:r>
              <a:rPr lang="en-US" altLang="ko-KR" dirty="0" smtClean="0"/>
              <a:t>7. </a:t>
            </a:r>
            <a:r>
              <a:rPr lang="ko-KR" altLang="en-US" dirty="0" smtClean="0"/>
              <a:t>중</a:t>
            </a:r>
            <a:r>
              <a:rPr lang="ko-KR" altLang="en-US" b="1" dirty="0" smtClean="0"/>
              <a:t>･</a:t>
            </a:r>
            <a:r>
              <a:rPr lang="ko-KR" altLang="en-US" dirty="0" smtClean="0"/>
              <a:t>일의 영유권 분쟁의 추후전망</a:t>
            </a:r>
          </a:p>
          <a:p>
            <a:endParaRPr lang="ko-KR" altLang="en-US" dirty="0"/>
          </a:p>
        </p:txBody>
      </p:sp>
    </p:spTree>
  </p:cSld>
  <p:clrMapOvr>
    <a:masterClrMapping/>
  </p:clrMapOvr>
  <p:transition>
    <p:wipe dir="d"/>
    <p:sndAc>
      <p:stSnd>
        <p:snd r:embed="rId2" name="whoo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en-US" altLang="ko-KR" sz="4400" dirty="0" smtClean="0"/>
              <a:t>1. </a:t>
            </a:r>
            <a:r>
              <a:rPr lang="ko-KR" altLang="en-US" sz="4400" dirty="0" err="1" smtClean="0"/>
              <a:t>센카쿠</a:t>
            </a:r>
            <a:r>
              <a:rPr lang="ko-KR" altLang="en-US" sz="4400" dirty="0" smtClean="0"/>
              <a:t> 제도란</a:t>
            </a:r>
            <a:r>
              <a:rPr lang="en-US" altLang="ko-KR" sz="4400" dirty="0" smtClean="0"/>
              <a:t>?</a:t>
            </a:r>
            <a:r>
              <a:rPr lang="ko-KR" altLang="en-US" sz="4400" dirty="0" smtClean="0"/>
              <a:t/>
            </a:r>
            <a:br>
              <a:rPr lang="ko-KR" altLang="en-US" sz="4400" dirty="0" smtClean="0"/>
            </a:b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7467600" cy="4759464"/>
          </a:xfrm>
        </p:spPr>
        <p:txBody>
          <a:bodyPr/>
          <a:lstStyle/>
          <a:p>
            <a:r>
              <a:rPr lang="ko-KR" altLang="en-US" dirty="0" err="1" smtClean="0"/>
              <a:t>센카쿠</a:t>
            </a:r>
            <a:r>
              <a:rPr lang="ko-KR" altLang="en-US" dirty="0" smtClean="0"/>
              <a:t> 제도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- ‘</a:t>
            </a:r>
            <a:r>
              <a:rPr lang="ko-KR" altLang="en-US" dirty="0" err="1" smtClean="0"/>
              <a:t>센카쿠</a:t>
            </a:r>
            <a:r>
              <a:rPr lang="ko-KR" altLang="en-US" dirty="0" smtClean="0"/>
              <a:t> 열도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를 일컫는 것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- </a:t>
            </a:r>
            <a:r>
              <a:rPr lang="ko-KR" altLang="en-US" dirty="0" smtClean="0"/>
              <a:t>타이완과 오키나와 제도 사이에 </a:t>
            </a:r>
            <a:r>
              <a:rPr lang="ko-KR" altLang="en-US" dirty="0" err="1" smtClean="0"/>
              <a:t>동중국해</a:t>
            </a:r>
            <a:r>
              <a:rPr lang="ko-KR" altLang="en-US" dirty="0" smtClean="0"/>
              <a:t> 남서쪽의 무인도와 암초로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 </a:t>
            </a:r>
            <a:r>
              <a:rPr lang="ko-KR" altLang="en-US" dirty="0" smtClean="0"/>
              <a:t>이루어진 제도 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한국에서는 한국식 한자음으로는 “조어도”</a:t>
            </a:r>
            <a:r>
              <a:rPr lang="en-US" altLang="ko-KR" dirty="0" smtClean="0"/>
              <a:t>(</a:t>
            </a:r>
            <a:r>
              <a:rPr lang="ko-KR" altLang="en-US" dirty="0" smtClean="0"/>
              <a:t>한국어</a:t>
            </a:r>
            <a:r>
              <a:rPr lang="en-US" altLang="ko-KR" dirty="0" smtClean="0"/>
              <a:t>: </a:t>
            </a:r>
            <a:r>
              <a:rPr lang="ko-KR" altLang="en-US" dirty="0" smtClean="0"/>
              <a:t>釣漁島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일본에서는 </a:t>
            </a:r>
            <a:r>
              <a:rPr lang="en-US" altLang="ko-KR" dirty="0" smtClean="0"/>
              <a:t>"</a:t>
            </a:r>
            <a:r>
              <a:rPr lang="ko-KR" altLang="en-US" dirty="0" err="1" smtClean="0"/>
              <a:t>센카쿠</a:t>
            </a:r>
            <a:r>
              <a:rPr lang="ko-KR" altLang="en-US" dirty="0" smtClean="0"/>
              <a:t> 제도</a:t>
            </a:r>
            <a:r>
              <a:rPr lang="en-US" altLang="ko-KR" dirty="0" smtClean="0"/>
              <a:t>" (</a:t>
            </a:r>
            <a:r>
              <a:rPr lang="ko-KR" altLang="en-US" dirty="0" smtClean="0"/>
              <a:t>일본어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尖閣諸島</a:t>
            </a:r>
            <a:r>
              <a:rPr lang="en-US" altLang="ko-KR" dirty="0" smtClean="0"/>
              <a:t>)</a:t>
            </a:r>
          </a:p>
          <a:p>
            <a:r>
              <a:rPr lang="en-US" altLang="ko-KR" dirty="0" smtClean="0"/>
              <a:t> </a:t>
            </a:r>
            <a:r>
              <a:rPr lang="ko-KR" altLang="en-US" dirty="0" smtClean="0"/>
              <a:t>중국에서는 “</a:t>
            </a:r>
            <a:r>
              <a:rPr lang="ko-KR" altLang="en-US" dirty="0" err="1" smtClean="0"/>
              <a:t>댜오위다오</a:t>
            </a:r>
            <a:r>
              <a:rPr lang="ko-KR" altLang="en-US" dirty="0" smtClean="0"/>
              <a:t>” </a:t>
            </a:r>
          </a:p>
          <a:p>
            <a:endParaRPr lang="ko-KR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4900" dirty="0" smtClean="0"/>
              <a:t>2. </a:t>
            </a:r>
            <a:r>
              <a:rPr lang="ko-KR" altLang="en-US" sz="4900" dirty="0" err="1" smtClean="0"/>
              <a:t>센카쿠</a:t>
            </a:r>
            <a:r>
              <a:rPr lang="ko-KR" altLang="en-US" sz="4900" dirty="0" smtClean="0"/>
              <a:t> 열도의 위치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1685924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센카쿠</a:t>
            </a:r>
            <a:r>
              <a:rPr lang="ko-KR" altLang="en-US" dirty="0" smtClean="0"/>
              <a:t> 열도는 </a:t>
            </a:r>
            <a:r>
              <a:rPr lang="en-US" altLang="ko-KR" dirty="0" smtClean="0"/>
              <a:t>5</a:t>
            </a:r>
            <a:r>
              <a:rPr lang="ko-KR" altLang="en-US" dirty="0" smtClean="0"/>
              <a:t>개의 무인도와 </a:t>
            </a:r>
            <a:r>
              <a:rPr lang="en-US" altLang="ko-KR" dirty="0" smtClean="0"/>
              <a:t>3</a:t>
            </a:r>
            <a:r>
              <a:rPr lang="ko-KR" altLang="en-US" dirty="0" smtClean="0"/>
              <a:t>개의 암초로 구성</a:t>
            </a:r>
            <a:endParaRPr lang="en-US" altLang="ko-KR" dirty="0" smtClean="0"/>
          </a:p>
          <a:p>
            <a:r>
              <a:rPr lang="ko-KR" altLang="en-US" dirty="0" smtClean="0"/>
              <a:t>총 주변 지역이 약 </a:t>
            </a:r>
            <a:r>
              <a:rPr lang="en-US" altLang="ko-KR" dirty="0" smtClean="0"/>
              <a:t>6.3 km2, </a:t>
            </a:r>
            <a:r>
              <a:rPr lang="ko-KR" altLang="en-US" dirty="0" err="1" smtClean="0"/>
              <a:t>이시카키섬의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북족</a:t>
            </a:r>
            <a:r>
              <a:rPr lang="ko-KR" altLang="en-US" dirty="0" smtClean="0"/>
              <a:t> </a:t>
            </a:r>
            <a:r>
              <a:rPr lang="en-US" altLang="ko-KR" dirty="0" smtClean="0"/>
              <a:t>175km, </a:t>
            </a:r>
            <a:r>
              <a:rPr lang="ko-KR" altLang="en-US" dirty="0" smtClean="0"/>
              <a:t>대만의 북동쪽으로 </a:t>
            </a:r>
            <a:r>
              <a:rPr lang="en-US" altLang="ko-KR" dirty="0" smtClean="0"/>
              <a:t>190km, </a:t>
            </a:r>
            <a:r>
              <a:rPr lang="ko-KR" altLang="en-US" dirty="0" smtClean="0"/>
              <a:t>중국대륙의 동쪽 </a:t>
            </a:r>
            <a:r>
              <a:rPr lang="en-US" altLang="ko-KR" dirty="0" smtClean="0"/>
              <a:t>420km</a:t>
            </a:r>
            <a:r>
              <a:rPr lang="ko-KR" altLang="en-US" dirty="0" smtClean="0"/>
              <a:t>에 위치함</a:t>
            </a:r>
          </a:p>
          <a:p>
            <a:endParaRPr lang="ko-KR" alt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64337584" descr="EMB00000d4433a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3000371"/>
            <a:ext cx="2786081" cy="2837919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7" name="_x64345368" descr="EMB00000d4433a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3143248"/>
            <a:ext cx="3138808" cy="2643206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9" name="_x64350280" descr="EMB00000d4433a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3214686"/>
            <a:ext cx="2871262" cy="2571768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altLang="ko-KR" sz="4400" b="1" dirty="0" smtClean="0"/>
              <a:t>3. </a:t>
            </a:r>
            <a:r>
              <a:rPr lang="ko-KR" altLang="en-US" sz="4400" b="1" dirty="0" err="1" smtClean="0"/>
              <a:t>센카쿠</a:t>
            </a:r>
            <a:r>
              <a:rPr lang="ko-KR" altLang="en-US" sz="4400" b="1" dirty="0" smtClean="0"/>
              <a:t> 제도의 역사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- </a:t>
            </a:r>
            <a:r>
              <a:rPr lang="ko-KR" altLang="en-US" dirty="0" smtClean="0"/>
              <a:t>최초로 이들 군도가 기록된 것은 </a:t>
            </a:r>
            <a:r>
              <a:rPr lang="en-US" altLang="ko-KR" dirty="0" smtClean="0"/>
              <a:t>1372</a:t>
            </a:r>
            <a:r>
              <a:rPr lang="ko-KR" altLang="en-US" dirty="0" smtClean="0"/>
              <a:t>년 중국 명나라 선원에 의해</a:t>
            </a:r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공식적으로 명칭이 나타난 것은 </a:t>
            </a:r>
            <a:r>
              <a:rPr lang="en-US" altLang="ko-KR" dirty="0" smtClean="0"/>
              <a:t>1863</a:t>
            </a:r>
            <a:r>
              <a:rPr lang="ko-KR" altLang="en-US" dirty="0" smtClean="0"/>
              <a:t>년에 작성된 세계지도로 </a:t>
            </a:r>
            <a:r>
              <a:rPr lang="ko-KR" altLang="en-US" dirty="0" err="1" smtClean="0"/>
              <a:t>푸젠</a:t>
            </a:r>
            <a:r>
              <a:rPr lang="ko-KR" altLang="en-US" dirty="0" smtClean="0"/>
              <a:t> 성에 속한 것으로 표시</a:t>
            </a:r>
          </a:p>
          <a:p>
            <a:r>
              <a:rPr lang="en-US" altLang="ko-KR" dirty="0" smtClean="0"/>
              <a:t>- 1895</a:t>
            </a:r>
            <a:r>
              <a:rPr lang="ko-KR" altLang="en-US" dirty="0" smtClean="0"/>
              <a:t>년 청</a:t>
            </a:r>
            <a:r>
              <a:rPr lang="en-US" altLang="ko-KR" dirty="0" smtClean="0"/>
              <a:t>,</a:t>
            </a:r>
            <a:r>
              <a:rPr lang="ko-KR" altLang="en-US" dirty="0" smtClean="0"/>
              <a:t>일 전쟁 중 일본은 센카쿠 열도를 포함한 대만을 침공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점령하여 통지하다가 제 </a:t>
            </a:r>
            <a:r>
              <a:rPr lang="en-US" altLang="ko-KR" dirty="0" smtClean="0"/>
              <a:t>2</a:t>
            </a:r>
            <a:r>
              <a:rPr lang="ko-KR" altLang="en-US" dirty="0" smtClean="0"/>
              <a:t>차 세계대전에서 미군에 의해 대만과 오키나와에서 물러나게 되었음</a:t>
            </a:r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일본의 항복 후 카이로와 포츠담 선언으로 대만은 중국에 귀속</a:t>
            </a:r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그 후 오키나와와 </a:t>
            </a:r>
            <a:r>
              <a:rPr lang="ko-KR" altLang="en-US" dirty="0" err="1" smtClean="0"/>
              <a:t>센카쿠</a:t>
            </a:r>
            <a:r>
              <a:rPr lang="ko-KR" altLang="en-US" dirty="0" smtClean="0"/>
              <a:t> 제도는 미국의 관리하에 놓여 있다가 </a:t>
            </a:r>
            <a:r>
              <a:rPr lang="en-US" altLang="ko-KR" dirty="0" smtClean="0"/>
              <a:t>1972</a:t>
            </a:r>
            <a:r>
              <a:rPr lang="ko-KR" altLang="en-US" dirty="0" smtClean="0"/>
              <a:t>년 일본에 귀속</a:t>
            </a:r>
          </a:p>
          <a:p>
            <a:endParaRPr lang="ko-KR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altLang="ko-KR" sz="4900" dirty="0" smtClean="0"/>
              <a:t>4. </a:t>
            </a:r>
            <a:r>
              <a:rPr lang="ko-KR" altLang="en-US" sz="4900" dirty="0" err="1" smtClean="0"/>
              <a:t>센카쿠</a:t>
            </a:r>
            <a:r>
              <a:rPr lang="ko-KR" altLang="en-US" sz="4900" dirty="0" smtClean="0"/>
              <a:t> 제도를 둘러싼 분쟁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err="1" smtClean="0"/>
              <a:t>센카쿠</a:t>
            </a:r>
            <a:r>
              <a:rPr lang="ko-KR" altLang="en-US" dirty="0" smtClean="0"/>
              <a:t> 제도에 관한 분쟁은 </a:t>
            </a:r>
            <a:r>
              <a:rPr lang="en-US" altLang="ko-KR" dirty="0" smtClean="0"/>
              <a:t>2</a:t>
            </a:r>
            <a:r>
              <a:rPr lang="ko-KR" altLang="en-US" dirty="0" smtClean="0"/>
              <a:t>차 대전 이후 </a:t>
            </a:r>
            <a:r>
              <a:rPr lang="ko-KR" altLang="en-US" dirty="0" err="1" smtClean="0"/>
              <a:t>센카쿠</a:t>
            </a:r>
            <a:r>
              <a:rPr lang="ko-KR" altLang="en-US" dirty="0" smtClean="0"/>
              <a:t> 열도를 점령한 미국이 </a:t>
            </a:r>
            <a:r>
              <a:rPr lang="en-US" altLang="ko-KR" dirty="0" smtClean="0"/>
              <a:t>1972</a:t>
            </a:r>
            <a:r>
              <a:rPr lang="ko-KR" altLang="en-US" dirty="0" smtClean="0"/>
              <a:t>년 오키나와와 함께 </a:t>
            </a:r>
            <a:r>
              <a:rPr lang="ko-KR" altLang="en-US" dirty="0" err="1" smtClean="0"/>
              <a:t>센카쿠</a:t>
            </a:r>
            <a:r>
              <a:rPr lang="ko-KR" altLang="en-US" dirty="0" smtClean="0"/>
              <a:t> 열도를 일본에 반환하면서 중국과 대만이 이에 강하게 항의하면서 촉발되었다</a:t>
            </a:r>
            <a:r>
              <a:rPr lang="en-US" altLang="ko-KR" dirty="0" smtClean="0"/>
              <a:t>.</a:t>
            </a:r>
            <a:br>
              <a:rPr lang="en-US" altLang="ko-KR" dirty="0" smtClean="0"/>
            </a:br>
            <a:endParaRPr lang="en-US" altLang="ko-KR" dirty="0" smtClean="0"/>
          </a:p>
          <a:p>
            <a:r>
              <a:rPr lang="ko-KR" altLang="en-US" dirty="0" smtClean="0"/>
              <a:t>현재 </a:t>
            </a:r>
            <a:r>
              <a:rPr lang="ko-KR" altLang="en-US" dirty="0" err="1" smtClean="0"/>
              <a:t>센카쿠</a:t>
            </a:r>
            <a:r>
              <a:rPr lang="ko-KR" altLang="en-US" dirty="0" smtClean="0"/>
              <a:t> 열도에 거주자가 없어 중일의 영유권 주장의 근거가 없는 상황이며 그 근거를 역사적 </a:t>
            </a:r>
            <a:r>
              <a:rPr lang="ko-KR" altLang="en-US" dirty="0" err="1" smtClean="0"/>
              <a:t>관계속에서</a:t>
            </a:r>
            <a:r>
              <a:rPr lang="ko-KR" altLang="en-US" dirty="0" smtClean="0"/>
              <a:t> 정당화 시켜야 한다고 </a:t>
            </a:r>
            <a:r>
              <a:rPr lang="ko-KR" altLang="en-US" dirty="0" err="1" smtClean="0"/>
              <a:t>보고있다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 </a:t>
            </a:r>
            <a:r>
              <a:rPr lang="ko-KR" altLang="en-US" sz="2000" dirty="0" smtClean="0"/>
              <a:t>① 현재의 </a:t>
            </a:r>
            <a:r>
              <a:rPr lang="ko-KR" altLang="en-US" sz="2000" dirty="0" err="1" smtClean="0"/>
              <a:t>센카쿠제도</a:t>
            </a:r>
            <a:r>
              <a:rPr lang="ko-KR" altLang="en-US" sz="2000" dirty="0" smtClean="0"/>
              <a:t> 문제 내용 요약</a:t>
            </a:r>
            <a:endParaRPr lang="en-US" altLang="ko-KR" sz="2000" dirty="0" smtClean="0"/>
          </a:p>
          <a:p>
            <a:endParaRPr lang="ko-KR" altLang="en-US" sz="2000" dirty="0" smtClean="0"/>
          </a:p>
          <a:p>
            <a:r>
              <a:rPr lang="en-US" altLang="ko-KR" sz="2000" dirty="0" smtClean="0"/>
              <a:t>- </a:t>
            </a:r>
            <a:r>
              <a:rPr lang="ko-KR" altLang="en-US" sz="2000" dirty="0" err="1" smtClean="0"/>
              <a:t>센카쿠</a:t>
            </a:r>
            <a:r>
              <a:rPr lang="ko-KR" altLang="en-US" sz="2000" dirty="0" smtClean="0"/>
              <a:t> 제도는 일본과 중국이 서로 영유권을 주장</a:t>
            </a:r>
          </a:p>
          <a:p>
            <a:r>
              <a:rPr lang="en-US" altLang="ko-KR" sz="2000" dirty="0" smtClean="0"/>
              <a:t>- </a:t>
            </a:r>
            <a:r>
              <a:rPr lang="ko-KR" altLang="en-US" sz="2000" dirty="0" smtClean="0"/>
              <a:t>현재는 일본이 실효 지배 하고 있음</a:t>
            </a:r>
          </a:p>
          <a:p>
            <a:r>
              <a:rPr lang="en-US" altLang="ko-KR" sz="2000" dirty="0" smtClean="0"/>
              <a:t>- </a:t>
            </a:r>
            <a:r>
              <a:rPr lang="ko-KR" altLang="en-US" sz="2000" dirty="0" smtClean="0"/>
              <a:t>중국이 </a:t>
            </a:r>
            <a:r>
              <a:rPr lang="ko-KR" altLang="en-US" sz="2000" dirty="0" err="1" smtClean="0"/>
              <a:t>센카쿠</a:t>
            </a:r>
            <a:r>
              <a:rPr lang="ko-KR" altLang="en-US" sz="2000" dirty="0" smtClean="0"/>
              <a:t> 제도의 역사성과 국제법적 문제점을 제기하면서 영유권을 주장</a:t>
            </a:r>
          </a:p>
          <a:p>
            <a:r>
              <a:rPr lang="en-US" altLang="ko-KR" sz="2000" dirty="0" smtClean="0"/>
              <a:t>- </a:t>
            </a:r>
            <a:r>
              <a:rPr lang="ko-KR" altLang="en-US" sz="2000" dirty="0" smtClean="0"/>
              <a:t>일본은 역사성과 국제법적 결함을 갖고 있음에도 불구하고 계속적으로 </a:t>
            </a:r>
            <a:r>
              <a:rPr lang="ko-KR" altLang="en-US" sz="2000" dirty="0" err="1" smtClean="0"/>
              <a:t>센카쿠</a:t>
            </a:r>
            <a:r>
              <a:rPr lang="ko-KR" altLang="en-US" sz="2000" dirty="0" smtClean="0"/>
              <a:t> 제도에 대 한 실효적 지배를 강화</a:t>
            </a:r>
          </a:p>
          <a:p>
            <a:endParaRPr lang="ko-KR" altLang="en-US" sz="12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57158" y="142852"/>
            <a:ext cx="7467600" cy="6572296"/>
          </a:xfrm>
        </p:spPr>
        <p:txBody>
          <a:bodyPr>
            <a:normAutofit/>
          </a:bodyPr>
          <a:lstStyle/>
          <a:p>
            <a:endParaRPr lang="en-US" altLang="ko-KR" sz="2800" dirty="0" smtClean="0"/>
          </a:p>
          <a:p>
            <a:pPr>
              <a:buNone/>
            </a:pPr>
            <a:r>
              <a:rPr lang="ko-KR" altLang="en-US" sz="2800" dirty="0" smtClean="0"/>
              <a:t>② </a:t>
            </a:r>
            <a:r>
              <a:rPr lang="ko-KR" altLang="en-US" sz="2800" dirty="0" err="1" smtClean="0"/>
              <a:t>센카쿠</a:t>
            </a:r>
            <a:r>
              <a:rPr lang="ko-KR" altLang="en-US" sz="2800" dirty="0" smtClean="0"/>
              <a:t> 제도 분쟁에 대한 중국측의 주장</a:t>
            </a:r>
            <a:endParaRPr lang="en-US" altLang="ko-KR" sz="2800" dirty="0" smtClean="0"/>
          </a:p>
          <a:p>
            <a:endParaRPr lang="en-US" altLang="ko-KR" sz="2800" dirty="0" smtClean="0"/>
          </a:p>
          <a:p>
            <a:endParaRPr lang="ko-KR" altLang="en-US" dirty="0" smtClean="0"/>
          </a:p>
          <a:p>
            <a:r>
              <a:rPr lang="en-US" altLang="ko-KR" sz="2000" dirty="0" smtClean="0"/>
              <a:t>- </a:t>
            </a:r>
            <a:r>
              <a:rPr lang="ko-KR" altLang="en-US" sz="2000" dirty="0" smtClean="0"/>
              <a:t>역사적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 중국이 </a:t>
            </a:r>
            <a:r>
              <a:rPr lang="ko-KR" altLang="en-US" sz="2000" dirty="0" err="1" smtClean="0"/>
              <a:t>댜오위다오를</a:t>
            </a:r>
            <a:r>
              <a:rPr lang="ko-KR" altLang="en-US" sz="2000" dirty="0" smtClean="0"/>
              <a:t>  영유한 것은 </a:t>
            </a:r>
            <a:r>
              <a:rPr lang="en-US" altLang="ko-KR" sz="2000" dirty="0" smtClean="0"/>
              <a:t>1372</a:t>
            </a:r>
            <a:r>
              <a:rPr lang="ko-KR" altLang="en-US" sz="2000" dirty="0" smtClean="0"/>
              <a:t>년</a:t>
            </a:r>
            <a:endParaRPr lang="en-US" altLang="ko-KR" sz="2000" dirty="0" smtClean="0"/>
          </a:p>
          <a:p>
            <a:endParaRPr lang="ko-KR" altLang="en-US" sz="2000" dirty="0" smtClean="0"/>
          </a:p>
          <a:p>
            <a:r>
              <a:rPr lang="en-US" altLang="ko-KR" sz="2000" dirty="0" smtClean="0"/>
              <a:t>- </a:t>
            </a:r>
            <a:r>
              <a:rPr lang="ko-KR" altLang="en-US" sz="2000" dirty="0" smtClean="0"/>
              <a:t>명나라 시조인 </a:t>
            </a:r>
            <a:r>
              <a:rPr lang="ko-KR" altLang="en-US" sz="2000" dirty="0" err="1" smtClean="0"/>
              <a:t>홍무제가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류큐왕국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지금의 오키나와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을 복속시킨 이래로 류큐의 왕들은 중국에 조공을 바쳤다는 기록이 남아 있는 것을  근거로  영유권 주장</a:t>
            </a:r>
            <a:endParaRPr lang="en-US" altLang="ko-KR" sz="2000" dirty="0" smtClean="0"/>
          </a:p>
          <a:p>
            <a:endParaRPr lang="ko-KR" altLang="en-US" sz="2000" dirty="0" smtClean="0"/>
          </a:p>
          <a:p>
            <a:r>
              <a:rPr lang="en-US" altLang="ko-KR" sz="2000" dirty="0" smtClean="0"/>
              <a:t>- </a:t>
            </a:r>
            <a:r>
              <a:rPr lang="ko-KR" altLang="en-US" sz="2000" dirty="0" smtClean="0"/>
              <a:t>중국과 </a:t>
            </a:r>
            <a:r>
              <a:rPr lang="ko-KR" altLang="en-US" sz="2000" dirty="0" err="1" smtClean="0"/>
              <a:t>류큐의</a:t>
            </a:r>
            <a:r>
              <a:rPr lang="ko-KR" altLang="en-US" sz="2000" dirty="0" smtClean="0"/>
              <a:t> 관계는 </a:t>
            </a:r>
            <a:r>
              <a:rPr lang="en-US" altLang="ko-KR" sz="2000" dirty="0" smtClean="0"/>
              <a:t>1879</a:t>
            </a:r>
            <a:r>
              <a:rPr lang="ko-KR" altLang="en-US" sz="2000" dirty="0" smtClean="0"/>
              <a:t>년 일본이 </a:t>
            </a:r>
            <a:r>
              <a:rPr lang="ko-KR" altLang="en-US" sz="2000" dirty="0" err="1" smtClean="0"/>
              <a:t>류큐왕국을</a:t>
            </a:r>
            <a:r>
              <a:rPr lang="ko-KR" altLang="en-US" sz="2000" dirty="0" smtClean="0"/>
              <a:t> 자국의 영토로 편입시킬 때까지 약 </a:t>
            </a:r>
            <a:r>
              <a:rPr lang="en-US" altLang="ko-KR" sz="2000" dirty="0" smtClean="0"/>
              <a:t>500</a:t>
            </a:r>
            <a:r>
              <a:rPr lang="ko-KR" altLang="en-US" sz="2000" dirty="0" smtClean="0"/>
              <a:t>년 동안 계속되었다고 중국측이 주장과 </a:t>
            </a:r>
            <a:r>
              <a:rPr lang="en-US" altLang="ko-KR" sz="2000" dirty="0" smtClean="0"/>
              <a:t>1880</a:t>
            </a:r>
            <a:r>
              <a:rPr lang="ko-KR" altLang="en-US" sz="2000" dirty="0" smtClean="0"/>
              <a:t>년대 청조의 실권자인 </a:t>
            </a:r>
            <a:r>
              <a:rPr lang="ko-KR" altLang="en-US" sz="2000" dirty="0" err="1" smtClean="0"/>
              <a:t>서태후가</a:t>
            </a:r>
            <a:r>
              <a:rPr lang="ko-KR" altLang="en-US" sz="2000" dirty="0" smtClean="0"/>
              <a:t> 자신의 병을 치료한 상해의 한약방 주인에게 </a:t>
            </a:r>
            <a:r>
              <a:rPr lang="en-US" altLang="ko-KR" sz="2000" dirty="0" smtClean="0"/>
              <a:t>3</a:t>
            </a:r>
            <a:r>
              <a:rPr lang="ko-KR" altLang="en-US" sz="2000" dirty="0" smtClean="0"/>
              <a:t>개의 섬을 하사였으며 그 기록을 현재 대만 외교부가 보관 하고 있다는 점을 근거로 제시</a:t>
            </a:r>
          </a:p>
          <a:p>
            <a:pPr>
              <a:buNone/>
            </a:pPr>
            <a:endParaRPr lang="ko-KR" altLang="en-US" dirty="0" smtClean="0">
              <a:latin typeface="굴림체" pitchFamily="49" charset="-127"/>
              <a:ea typeface="굴림체" pitchFamily="49" charset="-127"/>
            </a:endParaRPr>
          </a:p>
          <a:p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7467600" cy="6259662"/>
          </a:xfrm>
        </p:spPr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ko-KR" altLang="en-US" sz="2800" dirty="0" smtClean="0"/>
              <a:t>③ 영유권에 대한 일본측의 주장</a:t>
            </a:r>
            <a:endParaRPr lang="en-US" altLang="ko-KR" sz="2800" dirty="0" smtClean="0"/>
          </a:p>
          <a:p>
            <a:endParaRPr lang="en-US" altLang="ko-KR" dirty="0" smtClean="0"/>
          </a:p>
          <a:p>
            <a:pPr>
              <a:buNone/>
            </a:pPr>
            <a:endParaRPr lang="ko-KR" altLang="en-US" dirty="0" smtClean="0"/>
          </a:p>
          <a:p>
            <a:r>
              <a:rPr lang="en-US" altLang="ko-KR" sz="2000" dirty="0" smtClean="0"/>
              <a:t>- 1535</a:t>
            </a:r>
            <a:r>
              <a:rPr lang="ko-KR" altLang="en-US" sz="2000" dirty="0" smtClean="0"/>
              <a:t>년 </a:t>
            </a:r>
            <a:r>
              <a:rPr lang="ko-KR" altLang="en-US" sz="2000" dirty="0" err="1" smtClean="0"/>
              <a:t>류큐왕조에</a:t>
            </a:r>
            <a:r>
              <a:rPr lang="ko-KR" altLang="en-US" sz="2000" dirty="0" smtClean="0"/>
              <a:t> 대해 기록한 중국문헌에는 </a:t>
            </a:r>
            <a:r>
              <a:rPr lang="ko-KR" altLang="en-US" sz="2000" dirty="0" err="1" smtClean="0"/>
              <a:t>센카쿠</a:t>
            </a:r>
            <a:r>
              <a:rPr lang="ko-KR" altLang="en-US" sz="2000" dirty="0" smtClean="0"/>
              <a:t> 열도에 관한 기술이나 그 소속에 대해서 기록하지 않고 있다고 하면서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이를 근거로 국제법상으로나 역사적으로나 일본 영토라고 주장</a:t>
            </a:r>
            <a:endParaRPr lang="en-US" altLang="ko-KR" sz="2000" dirty="0" smtClean="0"/>
          </a:p>
          <a:p>
            <a:endParaRPr lang="ko-KR" altLang="en-US" sz="2000" dirty="0" smtClean="0"/>
          </a:p>
          <a:p>
            <a:r>
              <a:rPr lang="en-US" altLang="ko-KR" sz="2000" dirty="0" smtClean="0"/>
              <a:t>- </a:t>
            </a:r>
            <a:r>
              <a:rPr lang="ko-KR" altLang="en-US" sz="2000" dirty="0" smtClean="0"/>
              <a:t>일본은 </a:t>
            </a:r>
            <a:r>
              <a:rPr lang="en-US" altLang="ko-KR" sz="2000" dirty="0" smtClean="0"/>
              <a:t>1879</a:t>
            </a:r>
            <a:r>
              <a:rPr lang="ko-KR" altLang="en-US" sz="2000" dirty="0" smtClean="0"/>
              <a:t>년에 </a:t>
            </a:r>
            <a:r>
              <a:rPr lang="ko-KR" altLang="en-US" sz="2000" dirty="0" err="1" smtClean="0"/>
              <a:t>류큐왕국을</a:t>
            </a:r>
            <a:r>
              <a:rPr lang="ko-KR" altLang="en-US" sz="2000" dirty="0" smtClean="0"/>
              <a:t> 자국 영토에 편입시키고 그 후 청일전쟁에서 승리하자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일본은 </a:t>
            </a:r>
            <a:r>
              <a:rPr lang="en-US" altLang="ko-KR" sz="2000" dirty="0" smtClean="0"/>
              <a:t>1895</a:t>
            </a:r>
            <a:r>
              <a:rPr lang="ko-KR" altLang="en-US" sz="2000" dirty="0" smtClean="0"/>
              <a:t>년 ‘</a:t>
            </a:r>
            <a:r>
              <a:rPr lang="ko-KR" altLang="en-US" sz="2000" dirty="0" err="1" smtClean="0"/>
              <a:t>시모노세키</a:t>
            </a:r>
            <a:r>
              <a:rPr lang="ko-KR" altLang="en-US" sz="2000" dirty="0" smtClean="0"/>
              <a:t> 조약’ 을 체결하여 요동반도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대만과 함께 </a:t>
            </a:r>
            <a:r>
              <a:rPr lang="ko-KR" altLang="en-US" sz="2000" dirty="0" err="1" smtClean="0"/>
              <a:t>댜오위다오를</a:t>
            </a:r>
            <a:r>
              <a:rPr lang="ko-KR" altLang="en-US" sz="2000" dirty="0" smtClean="0"/>
              <a:t> 중국에서 이양 받아 </a:t>
            </a:r>
            <a:r>
              <a:rPr lang="ko-KR" altLang="en-US" sz="2000" dirty="0" err="1" smtClean="0"/>
              <a:t>오키나와현에</a:t>
            </a:r>
            <a:r>
              <a:rPr lang="ko-KR" altLang="en-US" sz="2000" dirty="0" smtClean="0"/>
              <a:t> 합법적으로 편입</a:t>
            </a:r>
            <a:endParaRPr lang="en-US" altLang="ko-KR" sz="2000" dirty="0" smtClean="0"/>
          </a:p>
          <a:p>
            <a:endParaRPr lang="ko-KR" altLang="en-US" sz="2000" dirty="0" smtClean="0"/>
          </a:p>
          <a:p>
            <a:r>
              <a:rPr lang="en-US" altLang="ko-KR" sz="2000" dirty="0" smtClean="0"/>
              <a:t>- </a:t>
            </a:r>
            <a:r>
              <a:rPr lang="ko-KR" altLang="en-US" sz="2000" dirty="0" err="1" smtClean="0"/>
              <a:t>센카쿠</a:t>
            </a:r>
            <a:r>
              <a:rPr lang="ko-KR" altLang="en-US" sz="2000" dirty="0" smtClean="0"/>
              <a:t> 제도는 </a:t>
            </a:r>
            <a:r>
              <a:rPr lang="en-US" altLang="ko-KR" sz="2000" dirty="0" smtClean="0"/>
              <a:t>1885</a:t>
            </a:r>
            <a:r>
              <a:rPr lang="ko-KR" altLang="en-US" sz="2000" dirty="0" smtClean="0"/>
              <a:t>년 이후 일본정부가 오키나와 현 당국을 통하는 방법으로 </a:t>
            </a:r>
            <a:r>
              <a:rPr lang="en-US" altLang="ko-KR" sz="2000" dirty="0" smtClean="0"/>
              <a:t>3</a:t>
            </a:r>
            <a:r>
              <a:rPr lang="ko-KR" altLang="en-US" sz="2000" dirty="0" smtClean="0"/>
              <a:t>차에 걸쳐 현지를 조사하여 이 섬이 무인도일 뿐만 아니라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청나라가 지배한 흔적이 없음을 신중히 확인한 후</a:t>
            </a:r>
            <a:r>
              <a:rPr lang="en-US" altLang="ko-KR" sz="2000" dirty="0" smtClean="0"/>
              <a:t>, 1895</a:t>
            </a:r>
            <a:r>
              <a:rPr lang="ko-KR" altLang="en-US" sz="2000" dirty="0" smtClean="0"/>
              <a:t>년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월 </a:t>
            </a:r>
            <a:r>
              <a:rPr lang="en-US" altLang="ko-KR" sz="2000" dirty="0" smtClean="0"/>
              <a:t>14</a:t>
            </a:r>
            <a:r>
              <a:rPr lang="ko-KR" altLang="en-US" sz="2000" dirty="0" smtClean="0"/>
              <a:t>일 현지에 일본 영토표시판을 설치한다는 취지의 각의 결정을 거쳐 정식으로 일본영토에 편입</a:t>
            </a:r>
          </a:p>
          <a:p>
            <a:endParaRPr lang="ko-KR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42852"/>
            <a:ext cx="7467600" cy="5572164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그 이후 역사적으로 일관해서 일본영토인 </a:t>
            </a:r>
            <a:r>
              <a:rPr lang="ko-KR" altLang="en-US" dirty="0" err="1" smtClean="0"/>
              <a:t>난세이제도의</a:t>
            </a:r>
            <a:r>
              <a:rPr lang="ko-KR" altLang="en-US" dirty="0" smtClean="0"/>
              <a:t> 일부로서 구성되어 있고</a:t>
            </a:r>
            <a:r>
              <a:rPr lang="en-US" altLang="ko-KR" dirty="0" smtClean="0"/>
              <a:t>, 1895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5</a:t>
            </a:r>
            <a:r>
              <a:rPr lang="ko-KR" altLang="en-US" dirty="0" smtClean="0"/>
              <a:t>월 발효된 </a:t>
            </a:r>
            <a:r>
              <a:rPr lang="ko-KR" altLang="en-US" dirty="0" err="1" smtClean="0"/>
              <a:t>시모노세키조약</a:t>
            </a:r>
            <a:r>
              <a:rPr lang="ko-KR" altLang="en-US" dirty="0" smtClean="0"/>
              <a:t> 제 </a:t>
            </a:r>
            <a:r>
              <a:rPr lang="en-US" altLang="ko-KR" dirty="0" smtClean="0"/>
              <a:t>2</a:t>
            </a:r>
            <a:r>
              <a:rPr lang="ko-KR" altLang="en-US" dirty="0" smtClean="0"/>
              <a:t>조에 근거하여 일본이 청국으로부터 </a:t>
            </a:r>
            <a:r>
              <a:rPr lang="ko-KR" altLang="en-US" dirty="0" err="1" smtClean="0"/>
              <a:t>할양받은</a:t>
            </a:r>
            <a:r>
              <a:rPr lang="ko-KR" altLang="en-US" dirty="0" smtClean="0"/>
              <a:t> 대만 및 </a:t>
            </a:r>
            <a:r>
              <a:rPr lang="ko-KR" altLang="en-US" dirty="0" err="1" smtClean="0"/>
              <a:t>팽호제도에는</a:t>
            </a:r>
            <a:r>
              <a:rPr lang="ko-KR" altLang="en-US" dirty="0" smtClean="0"/>
              <a:t> 포함되어 있지 않았으며 따라서 샌프란시스코 강화조약에 있어서도 </a:t>
            </a:r>
            <a:r>
              <a:rPr lang="ko-KR" altLang="en-US" dirty="0" err="1" smtClean="0"/>
              <a:t>센카쿠제도는</a:t>
            </a:r>
            <a:r>
              <a:rPr lang="ko-KR" altLang="en-US" dirty="0" smtClean="0"/>
              <a:t> 동 조약 제 </a:t>
            </a:r>
            <a:r>
              <a:rPr lang="en-US" altLang="ko-KR" dirty="0" smtClean="0"/>
              <a:t>2</a:t>
            </a:r>
            <a:r>
              <a:rPr lang="ko-KR" altLang="en-US" dirty="0" smtClean="0"/>
              <a:t>조에 근거하여 일본이 포기한 영토 속에 포함되지 않았다</a:t>
            </a:r>
            <a:endParaRPr lang="en-US" altLang="ko-KR" dirty="0" smtClean="0"/>
          </a:p>
          <a:p>
            <a:endParaRPr lang="ko-KR" altLang="en-US" dirty="0" smtClean="0"/>
          </a:p>
          <a:p>
            <a:r>
              <a:rPr lang="en-US" altLang="ko-KR" dirty="0" smtClean="0"/>
              <a:t>- 1919</a:t>
            </a:r>
            <a:r>
              <a:rPr lang="ko-KR" altLang="en-US" dirty="0" smtClean="0"/>
              <a:t>년 중국어선이 난파하여 구조에 대한 중국 영사의 감사 편지에서 </a:t>
            </a:r>
            <a:r>
              <a:rPr lang="ko-KR" altLang="en-US" dirty="0" err="1" smtClean="0"/>
              <a:t>센카쿠를</a:t>
            </a:r>
            <a:r>
              <a:rPr lang="ko-KR" altLang="en-US" dirty="0" smtClean="0"/>
              <a:t> 일본 제국의 영토로 칭하고 있으며 이를 현재 일본 외무성에서 보관</a:t>
            </a:r>
            <a:endParaRPr lang="en-US" altLang="ko-KR" dirty="0" smtClean="0"/>
          </a:p>
          <a:p>
            <a:endParaRPr lang="ko-KR" altLang="en-US" dirty="0" smtClean="0"/>
          </a:p>
          <a:p>
            <a:r>
              <a:rPr lang="en-US" altLang="ko-KR" dirty="0" smtClean="0"/>
              <a:t>- 2</a:t>
            </a:r>
            <a:r>
              <a:rPr lang="ko-KR" altLang="en-US" dirty="0" smtClean="0"/>
              <a:t>차 세계대전이 끝난 후 일본을 대신해서 이들 영토를 관할해오던 미국은 </a:t>
            </a:r>
            <a:r>
              <a:rPr lang="en-US" altLang="ko-KR" dirty="0" smtClean="0"/>
              <a:t>1971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6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17</a:t>
            </a:r>
            <a:r>
              <a:rPr lang="ko-KR" altLang="en-US" dirty="0" smtClean="0"/>
              <a:t>일 서명한 유구제도 및 다이토우제도에 관한 일본과 </a:t>
            </a:r>
            <a:r>
              <a:rPr lang="ko-KR" altLang="en-US" dirty="0" err="1" smtClean="0"/>
              <a:t>미국사이의</a:t>
            </a:r>
            <a:r>
              <a:rPr lang="ko-KR" altLang="en-US" dirty="0" smtClean="0"/>
              <a:t> 협정에 의해 오키나와와 </a:t>
            </a:r>
            <a:r>
              <a:rPr lang="ko-KR" altLang="en-US" dirty="0" err="1" smtClean="0"/>
              <a:t>센카쿠</a:t>
            </a:r>
            <a:r>
              <a:rPr lang="ko-KR" altLang="en-US" dirty="0" smtClean="0"/>
              <a:t> 열도를 공식적으로 일본에 반환</a:t>
            </a:r>
          </a:p>
          <a:p>
            <a:endParaRPr lang="ko-KR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오렌지">
  <a:themeElements>
    <a:clrScheme name="오렌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오렌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66</TotalTime>
  <Words>978</Words>
  <Application>Microsoft Office PowerPoint</Application>
  <PresentationFormat>화면 슬라이드 쇼(4:3)</PresentationFormat>
  <Paragraphs>118</Paragraphs>
  <Slides>16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7" baseType="lpstr">
      <vt:lpstr>오렌지</vt:lpstr>
      <vt:lpstr>센카쿠제도</vt:lpstr>
      <vt:lpstr>목차</vt:lpstr>
      <vt:lpstr>1. 센카쿠 제도란? </vt:lpstr>
      <vt:lpstr>2. 센카쿠 열도의 위치 </vt:lpstr>
      <vt:lpstr>3. 센카쿠 제도의 역사 </vt:lpstr>
      <vt:lpstr>4. 센카쿠 제도를 둘러싼 분쟁 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5. 센카쿠 제도를 둘러싼 재분쟁 </vt:lpstr>
      <vt:lpstr>6. 중･일 간의 영토관련 제 협상 </vt:lpstr>
      <vt:lpstr>7. 중･일의 영유권 분쟁의 추후전망 </vt:lpstr>
      <vt:lpstr>슬라이드 16</vt:lpstr>
    </vt:vector>
  </TitlesOfParts>
  <Company>로비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센카쿠제도</dc:title>
  <dc:creator>인문대</dc:creator>
  <cp:lastModifiedBy>인문대</cp:lastModifiedBy>
  <cp:revision>14</cp:revision>
  <dcterms:created xsi:type="dcterms:W3CDTF">2010-05-26T06:19:04Z</dcterms:created>
  <dcterms:modified xsi:type="dcterms:W3CDTF">2010-05-26T07:27:53Z</dcterms:modified>
</cp:coreProperties>
</file>