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0" r:id="rId7"/>
    <p:sldId id="286" r:id="rId8"/>
    <p:sldId id="287" r:id="rId9"/>
    <p:sldId id="263" r:id="rId10"/>
    <p:sldId id="264" r:id="rId11"/>
    <p:sldId id="265" r:id="rId12"/>
    <p:sldId id="291" r:id="rId13"/>
    <p:sldId id="268" r:id="rId14"/>
    <p:sldId id="296" r:id="rId15"/>
    <p:sldId id="269" r:id="rId16"/>
    <p:sldId id="298" r:id="rId17"/>
    <p:sldId id="297" r:id="rId18"/>
    <p:sldId id="288" r:id="rId19"/>
    <p:sldId id="299" r:id="rId20"/>
    <p:sldId id="270" r:id="rId21"/>
    <p:sldId id="271" r:id="rId22"/>
    <p:sldId id="289" r:id="rId23"/>
    <p:sldId id="272" r:id="rId24"/>
    <p:sldId id="293" r:id="rId25"/>
    <p:sldId id="274" r:id="rId26"/>
    <p:sldId id="275" r:id="rId27"/>
    <p:sldId id="276" r:id="rId28"/>
    <p:sldId id="294" r:id="rId29"/>
    <p:sldId id="301" r:id="rId30"/>
    <p:sldId id="277" r:id="rId31"/>
    <p:sldId id="278" r:id="rId32"/>
    <p:sldId id="303" r:id="rId33"/>
    <p:sldId id="279" r:id="rId34"/>
    <p:sldId id="280" r:id="rId35"/>
    <p:sldId id="285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HY나무B" pitchFamily="18" charset="-127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340" autoAdjust="0"/>
  </p:normalViewPr>
  <p:slideViewPr>
    <p:cSldViewPr>
      <p:cViewPr varScale="1">
        <p:scale>
          <a:sx n="72" d="100"/>
          <a:sy n="72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25D8EA-79FA-4273-B758-E290B705AF0F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D9AF02-336C-4417-880C-1344CE0367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AD01C-C215-4E4C-A1D3-9F2ECF3FD99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개체 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47107" name="텍스트 개체 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8461FB-D601-46CA-92AB-7E96AF28DB27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C3BB6C-1AA8-4085-A73B-83E241A07A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FF61-CD70-4DCB-8C26-DD034B18D7F8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4B1C-BF13-42C6-AD40-F3F4C8AB04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3D55-8655-4374-A964-8D6A1AB03579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8B81-9CCE-4347-B41C-B076513D11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5E3E-82F0-414F-AE09-DD0CAA95D10F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63C4-75E8-4D3D-84C3-09EDB0688B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7E2D-08C3-4572-8F0D-051B8D7D9B5D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8696-C798-49D5-A8A7-485C12592A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6DEA-5057-424B-96CB-E0B81EB6617D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AF20-47AA-4634-80FE-A878EFDC83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E036-2968-448C-B1C2-4972B671E149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B08E-58A0-4B23-87CA-AC78C64DAF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B552-71D4-41D2-B418-088C484E5EB2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DF35-8EB0-41D6-98D9-78BBAC8410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E861-AD4F-4FFC-96AA-E28E20A14B11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3D17-B001-4FC8-8F26-34014F0BCD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D593-A4C8-40F1-A61C-54924D9FF050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688B-F376-4962-B229-2919F116F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B3D8-EB7B-4151-8540-73376CDA7410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60B8-CEA5-4581-90C2-2F3B7E9205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9C50-75C2-441A-9408-2C487C2E02BA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5D5B-851A-467B-90DD-62E4490779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2EA855-4497-4687-8EBD-C5DEFD1587B5}" type="datetimeFigureOut">
              <a:rPr lang="ko-KR" altLang="en-US"/>
              <a:pPr>
                <a:defRPr/>
              </a:pPr>
              <a:t>2010-10-11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019624-DA09-48E4-BEAA-A74ABE0C72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ndAc>
      <p:stSnd>
        <p:snd r:embed="rId14" name="click.wav"/>
      </p:stSnd>
    </p:sndAc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type=video&amp;media_id=804436&amp;docid=37835&amp;dir_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type=video&amp;media_id=804718&amp;docid=999&amp;dir_id=09080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1" descr="MP900438938[1]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제목 3"/>
          <p:cNvSpPr>
            <a:spLocks noGrp="1"/>
          </p:cNvSpPr>
          <p:nvPr>
            <p:ph type="ctrTitle"/>
          </p:nvPr>
        </p:nvSpPr>
        <p:spPr>
          <a:xfrm>
            <a:off x="1042988" y="908050"/>
            <a:ext cx="7772400" cy="1470025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latin typeface="HY나무B" pitchFamily="18" charset="-127"/>
                <a:ea typeface="HY나무B" pitchFamily="18" charset="-127"/>
              </a:rPr>
              <a:t>중세</a:t>
            </a:r>
            <a:r>
              <a:rPr lang="en-US" altLang="ko-KR" b="1" smtClean="0">
                <a:ea typeface="HY나무B" pitchFamily="18" charset="-127"/>
              </a:rPr>
              <a:t>·</a:t>
            </a:r>
            <a:r>
              <a:rPr lang="ko-KR" altLang="en-US" b="1" smtClean="0">
                <a:latin typeface="HY나무B" pitchFamily="18" charset="-127"/>
                <a:ea typeface="HY나무B" pitchFamily="18" charset="-127"/>
              </a:rPr>
              <a:t>근세시대의</a:t>
            </a:r>
            <a:r>
              <a:rPr lang="en-US" altLang="ko-KR" b="1" smtClean="0">
                <a:latin typeface="HY나무B" pitchFamily="18" charset="-127"/>
                <a:ea typeface="HY나무B" pitchFamily="18" charset="-127"/>
              </a:rPr>
              <a:t/>
            </a:r>
            <a:br>
              <a:rPr lang="en-US" altLang="ko-KR" b="1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b="1" smtClean="0">
                <a:latin typeface="HY나무B" pitchFamily="18" charset="-127"/>
                <a:ea typeface="HY나무B" pitchFamily="18" charset="-127"/>
              </a:rPr>
              <a:t>일본 사회와 문화</a:t>
            </a:r>
          </a:p>
        </p:txBody>
      </p:sp>
      <p:sp>
        <p:nvSpPr>
          <p:cNvPr id="15363" name="부제목 2"/>
          <p:cNvSpPr>
            <a:spLocks noGrp="1"/>
          </p:cNvSpPr>
          <p:nvPr>
            <p:ph type="subTitle" idx="1"/>
          </p:nvPr>
        </p:nvSpPr>
        <p:spPr>
          <a:xfrm>
            <a:off x="4857750" y="4143375"/>
            <a:ext cx="4675188" cy="2714625"/>
          </a:xfrm>
        </p:spPr>
        <p:txBody>
          <a:bodyPr/>
          <a:lstStyle/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21012966 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무역학과 배진호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20621905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부동산학과 권정택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20308134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부동산학과 김태영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21012694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무역학과 이민수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21042648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일반사회교육학과 김태호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21012843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무역학과 김혜난솔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r>
              <a:rPr lang="en-US" altLang="ko-KR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21046466 </a:t>
            </a:r>
            <a:r>
              <a:rPr lang="ko-KR" altLang="en-US" sz="200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생물교육과 박지현</a:t>
            </a:r>
            <a:endParaRPr lang="en-US" altLang="ko-KR" sz="200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algn="l" eaLnBrk="1" hangingPunct="1"/>
            <a:endParaRPr lang="en-US" altLang="ko-KR" sz="2000" b="1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en-US" altLang="ko-KR" sz="2000" b="1" smtClean="0">
              <a:solidFill>
                <a:schemeClr val="tx1"/>
              </a:solidFill>
            </a:endParaRPr>
          </a:p>
          <a:p>
            <a:pPr eaLnBrk="1" hangingPunct="1"/>
            <a:endParaRPr lang="en-US" altLang="ko-KR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4" descr="몽고습래회사의 일부-원,고려 연합군의 화살과 폭탄에 맞는 일본의 사무라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149725"/>
            <a:ext cx="42846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그림 3" descr="%B8%F9%B0%F1%C0Ϻ%BB%C1%A4%B9%FA-payo20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96975"/>
            <a:ext cx="4284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8964613" cy="566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차 침입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(1247) -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분에이노에키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쿠빌라이칸이 일본에 조공을 요구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폭풍우로 실패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차 침입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(1281) -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고안노에키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규슈의 하카타만에 상륙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폭풍으로 실패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5604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400" b="0">
                <a:ea typeface="HY나무B" pitchFamily="18" charset="-127"/>
              </a:rPr>
              <a:t>몽골의 침입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8459788" y="3213100"/>
            <a:ext cx="433387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내용 개체 틀 4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2400" smtClean="0"/>
              <a:t> </a:t>
            </a:r>
            <a:endParaRPr lang="en-US" altLang="ko-KR" sz="2800" smtClean="0"/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1.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싯켄 정치체제의 붕괴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고케닌에 대한 보상이 제대로 이루어지지 않음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-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호조씨의 독재성향</a:t>
            </a:r>
            <a:endParaRPr lang="en-US" altLang="ko-KR" sz="28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- 1297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년 덕정령 공포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2.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신흥무사의 등장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 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가마쿠라 막부의 멸망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      </a:t>
            </a:r>
            <a:endParaRPr lang="ko-KR" altLang="en-US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6626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몽골 침입 후 사회 변화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250825" y="5229225"/>
            <a:ext cx="1044575" cy="647700"/>
          </a:xfrm>
          <a:prstGeom prst="rightArrow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endParaRPr lang="ko-KR" altLang="en-US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111111111111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76475"/>
            <a:ext cx="354488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ko-KR" altLang="en-US" sz="270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/>
              <a:t>   </a:t>
            </a: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고다이고 천황의 반란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→아시카가 다카우지의 배반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 가마쿠라 막부의 멸망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 고다이고천황의 </a:t>
            </a:r>
            <a:r>
              <a:rPr lang="en-US" altLang="ko-KR" sz="27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7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겐무의신정</a:t>
            </a:r>
            <a:r>
              <a:rPr lang="en-US" altLang="ko-KR" sz="27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 무사들의 반란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 천황의 군사 패배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ko-KR" altLang="en-US" sz="2700" smtClean="0">
                <a:latin typeface="HY나무B" pitchFamily="18" charset="-127"/>
                <a:ea typeface="HY나무B" pitchFamily="18" charset="-127"/>
              </a:rPr>
              <a:t> → 요시노로 도망</a:t>
            </a:r>
            <a:endParaRPr lang="en-US" altLang="ko-KR" sz="27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mtClean="0"/>
          </a:p>
          <a:p>
            <a:pPr eaLnBrk="1" hangingPunct="1">
              <a:buFont typeface="Arial" charset="0"/>
              <a:buNone/>
            </a:pPr>
            <a:endParaRPr lang="ko-KR" altLang="en-US" smtClean="0"/>
          </a:p>
        </p:txBody>
      </p:sp>
      <p:sp>
        <p:nvSpPr>
          <p:cNvPr id="27651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남북조의 동란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64163" y="616585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고다이고 천황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내용 개체 틀 4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남조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고다이고 천황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) VS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북조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아시카가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→</a:t>
            </a: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남북조 시대</a:t>
            </a:r>
            <a:endParaRPr lang="en-US" altLang="ko-KR" sz="25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아시카가 요시미쓰에 의해 전란 종식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    → </a:t>
            </a: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무로마치 막부의 수립</a:t>
            </a:r>
            <a:endParaRPr lang="en-US" altLang="ko-KR" sz="25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막부의 장군에 의해 전일본이 지배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→ </a:t>
            </a: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천황은 상징적인 존재</a:t>
            </a:r>
            <a:endParaRPr lang="en-US" altLang="ko-KR" sz="25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오닌의 난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→ </a:t>
            </a: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하극상의 풍조</a:t>
            </a:r>
          </a:p>
        </p:txBody>
      </p:sp>
      <p:sp>
        <p:nvSpPr>
          <p:cNvPr id="2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무로마치 시대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무로마치시대의 사무라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3862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무로마치시대의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997200"/>
            <a:ext cx="684053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200650" y="1562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b="0">
              <a:ea typeface="HY나무B" pitchFamily="18" charset="-127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43438" y="242093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무로마치 시대의 무사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492500" y="649128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무로마치 시대의 배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금각사-킨카쿠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40671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8229600" cy="5661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altLang="ko-KR" sz="2400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b="1" smtClean="0"/>
              <a:t> 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금각사 </a:t>
            </a:r>
            <a:r>
              <a:rPr lang="en-US" altLang="ko-KR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킨카쿠지</a:t>
            </a:r>
            <a:r>
              <a:rPr lang="en-US" altLang="ko-KR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쇼군 요시미쓰가 교토의 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기타야마에 만든 별장에서 유래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신덴즈쿠리 양식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+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선종양식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400" b="1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농업기술의 향상 → 이모작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쓰치잇키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상공업발달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 상품의 유통망 확대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0723" name="Rectangle 5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기타야마 문화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724525" y="6308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금각사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08275"/>
            <a:ext cx="40513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 descr="노 가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0"/>
            <a:ext cx="27352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1232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39290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7019925" y="21336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ko-KR">
                <a:ea typeface="HY나무B" pitchFamily="18" charset="-127"/>
              </a:rPr>
              <a:t>노</a:t>
            </a:r>
            <a:r>
              <a:rPr lang="ko-KR" altLang="en-US">
                <a:ea typeface="HY나무B" pitchFamily="18" charset="-127"/>
              </a:rPr>
              <a:t> 가면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4643438" y="602138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노 연기 장면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468313" y="544512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노 의상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교겐 공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3211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9" descr="교겐 공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0350"/>
            <a:ext cx="40322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교겐 공연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81300"/>
            <a:ext cx="4787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1" descr="교겐 공연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565400"/>
            <a:ext cx="38163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5076825" y="6237288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HY나무B" pitchFamily="18" charset="-127"/>
              </a:rPr>
              <a:t>&lt;</a:t>
            </a:r>
            <a:r>
              <a:rPr lang="ko-KR" altLang="en-US" sz="2000">
                <a:ea typeface="HY나무B" pitchFamily="18" charset="-127"/>
              </a:rPr>
              <a:t>교겐의 공연 모습</a:t>
            </a:r>
            <a:r>
              <a:rPr lang="en-US" altLang="ko-KR" sz="2000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ko-KR" b="1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b="1" smtClean="0">
                <a:latin typeface="HY나무B" pitchFamily="18" charset="-127"/>
                <a:ea typeface="HY나무B" pitchFamily="18" charset="-127"/>
              </a:rPr>
              <a:t>&lt;</a:t>
            </a:r>
            <a:r>
              <a:rPr lang="ko-KR" altLang="en-US" b="1" smtClean="0">
                <a:latin typeface="HY나무B" pitchFamily="18" charset="-127"/>
                <a:ea typeface="HY나무B" pitchFamily="18" charset="-127"/>
              </a:rPr>
              <a:t>노와 교겐의 비교</a:t>
            </a:r>
            <a:r>
              <a:rPr lang="en-US" altLang="ko-KR" b="1" smtClean="0">
                <a:latin typeface="HY나무B" pitchFamily="18" charset="-127"/>
                <a:ea typeface="HY나무B" pitchFamily="18" charset="-127"/>
              </a:rPr>
              <a:t>&gt;</a:t>
            </a:r>
          </a:p>
        </p:txBody>
      </p:sp>
      <p:graphicFrame>
        <p:nvGraphicFramePr>
          <p:cNvPr id="30759" name="Group 39"/>
          <p:cNvGraphicFramePr>
            <a:graphicFrameLocks noGrp="1"/>
          </p:cNvGraphicFramePr>
          <p:nvPr/>
        </p:nvGraphicFramePr>
        <p:xfrm>
          <a:off x="179388" y="1341438"/>
          <a:ext cx="8713787" cy="4824412"/>
        </p:xfrm>
        <a:graphic>
          <a:graphicData uri="http://schemas.openxmlformats.org/drawingml/2006/table">
            <a:tbl>
              <a:tblPr/>
              <a:tblGrid>
                <a:gridCol w="2927350"/>
                <a:gridCol w="2881312"/>
                <a:gridCol w="2905125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교겐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전달방식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노래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대사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배우의 움직임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동작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주제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유현미의 추구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인간의 정념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풍자와 웃음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인간의 우둔함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연극의 장르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비극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희극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표현 영역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인간의 표면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인간의 이면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공간적 배경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현실세계와 비현실적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나무B" pitchFamily="18" charset="-127"/>
                        <a:ea typeface="HY나무B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나무B" pitchFamily="18" charset="-127"/>
                          <a:ea typeface="HY나무B" pitchFamily="18" charset="-127"/>
                          <a:cs typeface="맑은 고딕"/>
                        </a:rPr>
                        <a:t>현실세계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4400">
                <a:ea typeface="HY나무B" pitchFamily="18" charset="-127"/>
              </a:rPr>
              <a:t>노</a:t>
            </a:r>
            <a:r>
              <a:rPr lang="en-US" altLang="ko-KR" sz="4400">
                <a:ea typeface="HY나무B" pitchFamily="18" charset="-127"/>
              </a:rPr>
              <a:t>(</a:t>
            </a:r>
            <a:r>
              <a:rPr lang="ko-KR" altLang="en-US" sz="4400">
                <a:ea typeface="HY나무B" pitchFamily="18" charset="-127"/>
              </a:rPr>
              <a:t>能</a:t>
            </a:r>
            <a:r>
              <a:rPr lang="en-US" altLang="ko-KR" sz="4400">
                <a:ea typeface="HY나무B" pitchFamily="18" charset="-127"/>
              </a:rPr>
              <a:t>)</a:t>
            </a:r>
            <a:r>
              <a:rPr lang="ko-KR" altLang="en-US" sz="4400">
                <a:ea typeface="HY나무B" pitchFamily="18" charset="-127"/>
              </a:rPr>
              <a:t> 관련 동영상</a:t>
            </a: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0" y="2276475"/>
            <a:ext cx="9582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>
                <a:ea typeface="HY나무B" pitchFamily="18" charset="-127"/>
                <a:hlinkClick r:id="rId3"/>
              </a:rPr>
              <a:t>http://100.naver.com/100.nhn?type=video&amp;media_id=804436&amp;docid=37835&amp;dir_</a:t>
            </a:r>
          </a:p>
          <a:p>
            <a:r>
              <a:rPr lang="en-US" altLang="ko-KR" sz="3600">
                <a:ea typeface="HY나무B" pitchFamily="18" charset="-127"/>
                <a:hlinkClick r:id="rId3"/>
              </a:rPr>
              <a:t>id=090801</a:t>
            </a:r>
            <a:endParaRPr lang="ko-KR" altLang="en-US" sz="3600">
              <a:ea typeface="HY나무B" pitchFamily="18" charset="-127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humbna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6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12"/>
          <p:cNvGrpSpPr>
            <a:grpSpLocks/>
          </p:cNvGrpSpPr>
          <p:nvPr/>
        </p:nvGrpSpPr>
        <p:grpSpPr bwMode="auto">
          <a:xfrm>
            <a:off x="5003800" y="3068638"/>
            <a:ext cx="3925888" cy="360362"/>
            <a:chOff x="2925" y="1570"/>
            <a:chExt cx="2722" cy="409"/>
          </a:xfrm>
        </p:grpSpPr>
        <p:sp>
          <p:nvSpPr>
            <p:cNvPr id="16404" name="Rectangle 7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405" name="Rectangle 8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000" b="0">
                  <a:solidFill>
                    <a:srgbClr val="000000"/>
                  </a:solidFill>
                  <a:ea typeface="HY나무B" pitchFamily="18" charset="-127"/>
                </a:rPr>
                <a:t>I .</a:t>
              </a:r>
              <a:r>
                <a:rPr kumimoji="0" lang="en-US" altLang="ko-KR" sz="2000" b="0">
                  <a:ea typeface="HY나무B" pitchFamily="18" charset="-127"/>
                </a:rPr>
                <a:t> </a:t>
              </a:r>
              <a:r>
                <a:rPr kumimoji="0" lang="ko-KR" altLang="en-US" sz="2000" b="0">
                  <a:ea typeface="HY나무B" pitchFamily="18" charset="-127"/>
                </a:rPr>
                <a:t>원정과 중세의 개막</a:t>
              </a:r>
            </a:p>
          </p:txBody>
        </p:sp>
      </p:grpSp>
      <p:grpSp>
        <p:nvGrpSpPr>
          <p:cNvPr id="16388" name="Group 22"/>
          <p:cNvGrpSpPr>
            <a:grpSpLocks/>
          </p:cNvGrpSpPr>
          <p:nvPr/>
        </p:nvGrpSpPr>
        <p:grpSpPr bwMode="auto">
          <a:xfrm>
            <a:off x="5003800" y="3716338"/>
            <a:ext cx="3925888" cy="360362"/>
            <a:chOff x="2925" y="1570"/>
            <a:chExt cx="2722" cy="409"/>
          </a:xfrm>
        </p:grpSpPr>
        <p:sp>
          <p:nvSpPr>
            <p:cNvPr id="16402" name="Rectangle 23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403" name="Rectangle 24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ko-KR" sz="2000">
                  <a:solidFill>
                    <a:srgbClr val="000000"/>
                  </a:solidFill>
                  <a:ea typeface="HY나무B" pitchFamily="18" charset="-127"/>
                </a:rPr>
                <a:t>Ⅱ</a:t>
              </a:r>
              <a:r>
                <a:rPr kumimoji="0" lang="en-US" altLang="ko-KR" sz="2000" b="0">
                  <a:ea typeface="HY나무B" pitchFamily="18" charset="-127"/>
                </a:rPr>
                <a:t>. </a:t>
              </a:r>
              <a:r>
                <a:rPr kumimoji="0" lang="ko-KR" altLang="en-US" sz="2000" b="0">
                  <a:ea typeface="HY나무B" pitchFamily="18" charset="-127"/>
                </a:rPr>
                <a:t>무가사회의 형성</a:t>
              </a:r>
              <a:endParaRPr kumimoji="0" lang="en-US" altLang="ko-KR" sz="2000" b="0">
                <a:ea typeface="HY나무B" pitchFamily="18" charset="-127"/>
              </a:endParaRPr>
            </a:p>
          </p:txBody>
        </p:sp>
      </p:grpSp>
      <p:grpSp>
        <p:nvGrpSpPr>
          <p:cNvPr id="16389" name="Group 25"/>
          <p:cNvGrpSpPr>
            <a:grpSpLocks/>
          </p:cNvGrpSpPr>
          <p:nvPr/>
        </p:nvGrpSpPr>
        <p:grpSpPr bwMode="auto">
          <a:xfrm>
            <a:off x="5003800" y="5661025"/>
            <a:ext cx="3925888" cy="360363"/>
            <a:chOff x="2925" y="1570"/>
            <a:chExt cx="2722" cy="409"/>
          </a:xfrm>
        </p:grpSpPr>
        <p:sp>
          <p:nvSpPr>
            <p:cNvPr id="16400" name="Rectangle 26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401" name="Rectangle 27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000">
                  <a:solidFill>
                    <a:srgbClr val="000000"/>
                  </a:solidFill>
                  <a:ea typeface="HY나무B" pitchFamily="18" charset="-127"/>
                </a:rPr>
                <a:t>Ⅴ</a:t>
              </a:r>
              <a:r>
                <a:rPr kumimoji="0" lang="en-US" altLang="ko-KR" sz="2000" b="0">
                  <a:ea typeface="HY나무B" pitchFamily="18" charset="-127"/>
                </a:rPr>
                <a:t>. </a:t>
              </a:r>
              <a:r>
                <a:rPr kumimoji="0" lang="ko-KR" altLang="en-US" sz="2000" b="0">
                  <a:ea typeface="HY나무B" pitchFamily="18" charset="-127"/>
                </a:rPr>
                <a:t>통일 정권의 성립</a:t>
              </a:r>
            </a:p>
          </p:txBody>
        </p:sp>
      </p:grpSp>
      <p:grpSp>
        <p:nvGrpSpPr>
          <p:cNvPr id="16390" name="Group 28"/>
          <p:cNvGrpSpPr>
            <a:grpSpLocks/>
          </p:cNvGrpSpPr>
          <p:nvPr/>
        </p:nvGrpSpPr>
        <p:grpSpPr bwMode="auto">
          <a:xfrm>
            <a:off x="5003800" y="6308725"/>
            <a:ext cx="3925888" cy="360363"/>
            <a:chOff x="2925" y="1570"/>
            <a:chExt cx="2722" cy="409"/>
          </a:xfrm>
        </p:grpSpPr>
        <p:sp>
          <p:nvSpPr>
            <p:cNvPr id="16398" name="Rectangle 29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399" name="Rectangle 30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ko-KR" sz="2000" b="0">
                  <a:ea typeface="HY나무B" pitchFamily="18" charset="-127"/>
                </a:rPr>
                <a:t>VI . </a:t>
              </a:r>
              <a:r>
                <a:rPr kumimoji="0" lang="ko-KR" altLang="en-US" sz="2000" b="0">
                  <a:ea typeface="HY나무B" pitchFamily="18" charset="-127"/>
                </a:rPr>
                <a:t>에도 막부의 성립</a:t>
              </a:r>
              <a:endParaRPr kumimoji="0" lang="en-US" altLang="ko-KR" sz="2000" b="0">
                <a:ea typeface="HY나무B" pitchFamily="18" charset="-127"/>
              </a:endParaRPr>
            </a:p>
          </p:txBody>
        </p:sp>
      </p:grpSp>
      <p:grpSp>
        <p:nvGrpSpPr>
          <p:cNvPr id="16391" name="Group 31"/>
          <p:cNvGrpSpPr>
            <a:grpSpLocks/>
          </p:cNvGrpSpPr>
          <p:nvPr/>
        </p:nvGrpSpPr>
        <p:grpSpPr bwMode="auto">
          <a:xfrm>
            <a:off x="5003800" y="4365625"/>
            <a:ext cx="3925888" cy="360363"/>
            <a:chOff x="2925" y="1570"/>
            <a:chExt cx="2722" cy="409"/>
          </a:xfrm>
        </p:grpSpPr>
        <p:sp>
          <p:nvSpPr>
            <p:cNvPr id="16396" name="Rectangle 32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397" name="Rectangle 33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000">
                  <a:solidFill>
                    <a:srgbClr val="000000"/>
                  </a:solidFill>
                  <a:ea typeface="HY나무B" pitchFamily="18" charset="-127"/>
                </a:rPr>
                <a:t>Ⅲ</a:t>
              </a:r>
              <a:r>
                <a:rPr kumimoji="0" lang="en-US" altLang="ko-KR" sz="2000" b="0">
                  <a:ea typeface="HY나무B" pitchFamily="18" charset="-127"/>
                </a:rPr>
                <a:t>. </a:t>
              </a:r>
              <a:r>
                <a:rPr kumimoji="0" lang="ko-KR" altLang="en-US" sz="2000" b="0">
                  <a:ea typeface="HY나무B" pitchFamily="18" charset="-127"/>
                </a:rPr>
                <a:t>무가 사회의 전환</a:t>
              </a:r>
            </a:p>
          </p:txBody>
        </p:sp>
      </p:grpSp>
      <p:grpSp>
        <p:nvGrpSpPr>
          <p:cNvPr id="16392" name="Group 34"/>
          <p:cNvGrpSpPr>
            <a:grpSpLocks/>
          </p:cNvGrpSpPr>
          <p:nvPr/>
        </p:nvGrpSpPr>
        <p:grpSpPr bwMode="auto">
          <a:xfrm>
            <a:off x="5003800" y="5013325"/>
            <a:ext cx="3925888" cy="360363"/>
            <a:chOff x="2925" y="1570"/>
            <a:chExt cx="2722" cy="409"/>
          </a:xfrm>
        </p:grpSpPr>
        <p:sp>
          <p:nvSpPr>
            <p:cNvPr id="16394" name="Rectangle 35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b="0">
                <a:ea typeface="HY나무B" pitchFamily="18" charset="-127"/>
              </a:endParaRPr>
            </a:p>
          </p:txBody>
        </p:sp>
        <p:sp>
          <p:nvSpPr>
            <p:cNvPr id="16395" name="Rectangle 36"/>
            <p:cNvSpPr>
              <a:spLocks noChangeArrowheads="1"/>
            </p:cNvSpPr>
            <p:nvPr/>
          </p:nvSpPr>
          <p:spPr bwMode="auto">
            <a:xfrm>
              <a:off x="2925" y="1570"/>
              <a:ext cx="2722" cy="40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ko-KR" sz="2000">
                  <a:solidFill>
                    <a:srgbClr val="000000"/>
                  </a:solidFill>
                  <a:ea typeface="HY나무B" pitchFamily="18" charset="-127"/>
                </a:rPr>
                <a:t>Ⅳ</a:t>
              </a:r>
              <a:r>
                <a:rPr kumimoji="0" lang="en-US" altLang="ko-KR" sz="2000" b="0">
                  <a:ea typeface="HY나무B" pitchFamily="18" charset="-127"/>
                </a:rPr>
                <a:t>. </a:t>
              </a:r>
              <a:r>
                <a:rPr kumimoji="0" lang="ko-KR" altLang="en-US" sz="2000" b="0">
                  <a:ea typeface="HY나무B" pitchFamily="18" charset="-127"/>
                </a:rPr>
                <a:t>센고쿠 시대</a:t>
              </a:r>
              <a:r>
                <a:rPr kumimoji="0" lang="en-US" altLang="ko-KR" sz="2000" b="0">
                  <a:ea typeface="HY나무B" pitchFamily="18" charset="-127"/>
                </a:rPr>
                <a:t>(</a:t>
              </a:r>
              <a:r>
                <a:rPr kumimoji="0" lang="ko-KR" altLang="en-US" sz="2000" b="0">
                  <a:ea typeface="HY나무B" pitchFamily="18" charset="-127"/>
                </a:rPr>
                <a:t>아즈치</a:t>
              </a:r>
              <a:r>
                <a:rPr kumimoji="0" lang="en-US" altLang="ko-KR" sz="2000" b="0">
                  <a:ea typeface="HY나무B" pitchFamily="18" charset="-127"/>
                </a:rPr>
                <a:t>/</a:t>
              </a:r>
              <a:r>
                <a:rPr kumimoji="0" lang="ko-KR" altLang="en-US" sz="2000" b="0">
                  <a:ea typeface="HY나무B" pitchFamily="18" charset="-127"/>
                </a:rPr>
                <a:t>모모야마</a:t>
              </a:r>
              <a:r>
                <a:rPr kumimoji="0" lang="en-US" altLang="ko-KR" sz="2000" b="0">
                  <a:ea typeface="HY나무B" pitchFamily="18" charset="-127"/>
                </a:rPr>
                <a:t>)</a:t>
              </a:r>
            </a:p>
          </p:txBody>
        </p:sp>
      </p:grpSp>
      <p:sp>
        <p:nvSpPr>
          <p:cNvPr id="16393" name="WordArt 38"/>
          <p:cNvSpPr>
            <a:spLocks noChangeArrowheads="1" noChangeShapeType="1" noTextEdit="1"/>
          </p:cNvSpPr>
          <p:nvPr/>
        </p:nvSpPr>
        <p:spPr bwMode="auto">
          <a:xfrm>
            <a:off x="5292725" y="1412875"/>
            <a:ext cx="29511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나무B"/>
                <a:ea typeface="HY나무B"/>
              </a:rPr>
              <a:t>목 차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제목 1"/>
          <p:cNvSpPr>
            <a:spLocks noGrp="1"/>
          </p:cNvSpPr>
          <p:nvPr>
            <p:ph type="title"/>
          </p:nvPr>
        </p:nvSpPr>
        <p:spPr>
          <a:xfrm>
            <a:off x="914400" y="4221163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ko-KR" sz="4000" b="1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</a:rPr>
              <a:t>Ⅳ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센고쿠 시대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아즈치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/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모모야마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)</a:t>
            </a:r>
            <a:endParaRPr lang="ko-KR" altLang="en-US" sz="40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5842" name="내용 개체 틀 2"/>
          <p:cNvSpPr>
            <a:spLocks noGrp="1"/>
          </p:cNvSpPr>
          <p:nvPr>
            <p:ph idx="1"/>
          </p:nvPr>
        </p:nvSpPr>
        <p:spPr>
          <a:xfrm>
            <a:off x="4679950" y="5418138"/>
            <a:ext cx="4464050" cy="14398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센고쿠 다이묘의 시대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히가시야마 문화</a:t>
            </a:r>
          </a:p>
        </p:txBody>
      </p:sp>
      <p:pic>
        <p:nvPicPr>
          <p:cNvPr id="35843" name="Picture 10" descr="MP900438985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ko-KR" altLang="en-US" sz="2900" smtClean="0"/>
              <a:t> </a:t>
            </a:r>
            <a:endParaRPr lang="en-US" altLang="ko-KR" sz="2900" smtClean="0"/>
          </a:p>
          <a:p>
            <a:pPr eaLnBrk="1" hangingPunct="1">
              <a:buFont typeface="Arial" charset="0"/>
              <a:buNone/>
            </a:pPr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하극상의 확산 → 슈고의 몰락 → 다이묘의 세력 확장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 3" pitchFamily="18" charset="2"/>
              <a:buChar char="_"/>
            </a:pPr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신구의 세력이 교차되는 동란의 시대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900" b="1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9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센고쿠 다이묘의 정책</a:t>
            </a:r>
            <a:endParaRPr lang="en-US" altLang="ko-KR" sz="2900" b="1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부국강병책 추진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산업발전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관개사업</a:t>
            </a:r>
            <a:r>
              <a:rPr lang="en-US" altLang="ko-KR" sz="29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논밭 개척 →</a:t>
            </a:r>
            <a:r>
              <a:rPr lang="en-US" altLang="ko-KR" sz="29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농업생산성↑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전국 상업 유통망 확보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광산 개발</a:t>
            </a:r>
            <a:r>
              <a:rPr lang="en-US" altLang="ko-KR" sz="29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900" smtClean="0">
                <a:latin typeface="HY나무B" pitchFamily="18" charset="-127"/>
                <a:ea typeface="HY나무B" pitchFamily="18" charset="-127"/>
              </a:rPr>
              <a:t>면화재배</a:t>
            </a:r>
            <a:endParaRPr lang="en-US" altLang="ko-KR" sz="29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en-US" altLang="ko-KR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6866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센고쿠 다이묘의 시대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내용 개체 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오다 노부나가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라쿠이치</a:t>
            </a: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라쿠자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화폐통일 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남만무역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기독교 보호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 도요토미 히데요시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오사카 → 천하통일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en-US" altLang="ko-KR" smtClean="0">
                <a:solidFill>
                  <a:srgbClr val="FF0000"/>
                </a:solidFill>
                <a:ea typeface="HY나무B" pitchFamily="18" charset="-127"/>
              </a:rPr>
              <a:t>“</a:t>
            </a:r>
            <a:r>
              <a:rPr lang="ko-KR" altLang="en-US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검지</a:t>
            </a:r>
            <a:r>
              <a:rPr lang="en-US" altLang="ko-KR" smtClean="0">
                <a:solidFill>
                  <a:srgbClr val="FF0000"/>
                </a:solidFill>
                <a:ea typeface="HY나무B" pitchFamily="18" charset="-127"/>
              </a:rPr>
              <a:t>”</a:t>
            </a:r>
            <a:r>
              <a:rPr lang="ko-KR" altLang="en-US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실시</a:t>
            </a:r>
            <a:endParaRPr lang="en-US" altLang="ko-KR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Tx/>
              <a:buChar char="-"/>
            </a:pPr>
            <a:r>
              <a:rPr lang="en-US" altLang="ko-KR" smtClean="0">
                <a:solidFill>
                  <a:srgbClr val="FF0000"/>
                </a:solidFill>
                <a:ea typeface="HY나무B" pitchFamily="18" charset="-127"/>
              </a:rPr>
              <a:t>“</a:t>
            </a:r>
            <a:r>
              <a:rPr lang="ko-KR" altLang="en-US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가타나가리</a:t>
            </a:r>
            <a:r>
              <a:rPr lang="en-US" altLang="ko-KR" smtClean="0">
                <a:solidFill>
                  <a:srgbClr val="FF0000"/>
                </a:solidFill>
                <a:ea typeface="HY나무B" pitchFamily="18" charset="-127"/>
              </a:rPr>
              <a:t>”</a:t>
            </a:r>
            <a:r>
              <a:rPr lang="en-US" altLang="ko-KR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실시</a:t>
            </a:r>
          </a:p>
          <a:p>
            <a:pPr eaLnBrk="1" hangingPunct="1">
              <a:buFontTx/>
              <a:buChar char="-"/>
            </a:pPr>
            <a:endParaRPr lang="en-US" altLang="ko-KR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8914" name="Picture 5" descr="odanobunaga_beetle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1231231123"/>
          <p:cNvPicPr>
            <a:picLocks noChangeAspect="1" noChangeArrowheads="1"/>
          </p:cNvPicPr>
          <p:nvPr/>
        </p:nvPicPr>
        <p:blipFill>
          <a:blip r:embed="rId4"/>
          <a:srcRect r="6023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4427538" cy="2232025"/>
          </a:xfrm>
        </p:spPr>
        <p:txBody>
          <a:bodyPr/>
          <a:lstStyle/>
          <a:p>
            <a:pPr eaLnBrk="1" hangingPunct="1"/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은각사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긴카쿠지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solidFill>
                  <a:srgbClr val="948A54"/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→히가시야마문화 유래</a:t>
            </a:r>
            <a:endParaRPr lang="en-US" altLang="ko-KR" sz="2800" b="1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가레산스이 정원</a:t>
            </a:r>
            <a:endParaRPr lang="en-US" altLang="ko-KR" sz="40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수묵화</a:t>
            </a:r>
            <a:endParaRPr lang="en-US" altLang="ko-KR" sz="40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40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ko-KR" altLang="en-US" sz="40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8914" name="Rectangle 7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히가시야마 문화</a:t>
            </a:r>
          </a:p>
        </p:txBody>
      </p:sp>
      <p:pic>
        <p:nvPicPr>
          <p:cNvPr id="34824" name="Picture 8" descr="은각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285875"/>
            <a:ext cx="3594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담채수묵화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05263"/>
            <a:ext cx="38163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가레산스이정원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0"/>
            <a:ext cx="44640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32363" y="36449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은각사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857750" y="635793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수묵화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0" y="63579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가레산스이 정원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7" grpId="0"/>
      <p:bldP spid="34828" grpId="0"/>
      <p:bldP spid="348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내용 개체 틀 2"/>
          <p:cNvSpPr>
            <a:spLocks noGrp="1"/>
          </p:cNvSpPr>
          <p:nvPr>
            <p:ph idx="1"/>
          </p:nvPr>
        </p:nvSpPr>
        <p:spPr>
          <a:xfrm>
            <a:off x="0" y="620713"/>
            <a:ext cx="7740650" cy="1800225"/>
          </a:xfrm>
        </p:spPr>
        <p:txBody>
          <a:bodyPr/>
          <a:lstStyle/>
          <a:p>
            <a:pPr eaLnBrk="1" hangingPunct="1"/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오늘날의 일본인의 생활문화</a:t>
            </a:r>
            <a:endParaRPr lang="en-US" altLang="ko-KR" sz="40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→ 노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다도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화도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꽃꽂이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)</a:t>
            </a:r>
          </a:p>
        </p:txBody>
      </p:sp>
      <p:pic>
        <p:nvPicPr>
          <p:cNvPr id="35844" name="Picture 4" descr="다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1944688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다도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76700"/>
            <a:ext cx="35290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다도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276475"/>
            <a:ext cx="24431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화도(이케나바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276475"/>
            <a:ext cx="19415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화도(이케나바)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503738"/>
            <a:ext cx="31384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화도(이케나바)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2276475"/>
            <a:ext cx="21256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563938" y="616585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다도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956550" y="61658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화도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52" grpId="0"/>
      <p:bldP spid="35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제목 1"/>
          <p:cNvSpPr>
            <a:spLocks noGrp="1"/>
          </p:cNvSpPr>
          <p:nvPr>
            <p:ph type="title"/>
          </p:nvPr>
        </p:nvSpPr>
        <p:spPr>
          <a:xfrm>
            <a:off x="914400" y="4365625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ko-KR" b="1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</a:rPr>
              <a:t>Ⅴ</a:t>
            </a: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통일 정권의 성립</a:t>
            </a:r>
          </a:p>
        </p:txBody>
      </p:sp>
      <p:sp>
        <p:nvSpPr>
          <p:cNvPr id="40962" name="내용 개체 틀 2"/>
          <p:cNvSpPr>
            <a:spLocks noGrp="1"/>
          </p:cNvSpPr>
          <p:nvPr>
            <p:ph idx="1"/>
          </p:nvPr>
        </p:nvSpPr>
        <p:spPr>
          <a:xfrm>
            <a:off x="6037263" y="5300663"/>
            <a:ext cx="3106737" cy="12525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쇼쿠호 정권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모모야마 문화</a:t>
            </a:r>
          </a:p>
        </p:txBody>
      </p:sp>
      <p:pic>
        <p:nvPicPr>
          <p:cNvPr id="40963" name="Picture 4" descr="MP900438886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내용 개체 틀 6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도요토미 히데요시 → 천하통일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정책 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검지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-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가타나가리령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(1588)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         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신분통제령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(1591)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화폐 주조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그리스도교 금지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금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은 생산을 독점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-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바테렌 추방령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(1587)</a:t>
            </a:r>
          </a:p>
          <a:p>
            <a:pPr eaLnBrk="1" hangingPunct="1"/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차례의 조선침략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en-US" altLang="ko-KR" sz="36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ko-KR" altLang="en-US" smtClean="0"/>
          </a:p>
        </p:txBody>
      </p:sp>
      <p:sp>
        <p:nvSpPr>
          <p:cNvPr id="41986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쇼쿠호 정권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1655763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노부나가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히데요시 시대의 문화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→ 다이묘들이 거주하던 성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: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아즈치성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오사카성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후시미성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히메지성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등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36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3010" name="Rectangle 5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모모야마 문화</a:t>
            </a:r>
          </a:p>
        </p:txBody>
      </p:sp>
      <p:pic>
        <p:nvPicPr>
          <p:cNvPr id="38918" name="Picture 6" descr="21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68638"/>
            <a:ext cx="23764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오사카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068638"/>
            <a:ext cx="24765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모모야마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997200"/>
            <a:ext cx="367188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50825" y="638175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아즈치성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700338" y="630872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</a:t>
            </a:r>
            <a:r>
              <a:rPr lang="ko-KR" altLang="en-US">
                <a:ea typeface="HY나무B" pitchFamily="18" charset="-127"/>
              </a:rPr>
              <a:t>오사카성</a:t>
            </a:r>
            <a:r>
              <a:rPr lang="en-US" altLang="ko-KR">
                <a:ea typeface="HY나무B" pitchFamily="18" charset="-127"/>
              </a:rPr>
              <a:t>&gt;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292725" y="63087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HY나무B" pitchFamily="18" charset="-127"/>
              </a:rPr>
              <a:t>&lt; </a:t>
            </a:r>
            <a:r>
              <a:rPr lang="ko-KR" altLang="en-US">
                <a:ea typeface="HY나무B" pitchFamily="18" charset="-127"/>
              </a:rPr>
              <a:t>후시미성</a:t>
            </a:r>
            <a:r>
              <a:rPr lang="en-US" altLang="ko-KR">
                <a:ea typeface="HY나무B" pitchFamily="18" charset="-127"/>
              </a:rPr>
              <a:t>(</a:t>
            </a:r>
            <a:r>
              <a:rPr lang="ko-KR" altLang="en-US">
                <a:ea typeface="HY나무B" pitchFamily="18" charset="-127"/>
              </a:rPr>
              <a:t>모모야마성</a:t>
            </a:r>
            <a:r>
              <a:rPr lang="en-US" altLang="ko-KR">
                <a:ea typeface="HY나무B" pitchFamily="18" charset="-127"/>
              </a:rPr>
              <a:t>) 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  <p:bldP spid="389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내용 개체 틀 2"/>
          <p:cNvSpPr>
            <a:spLocks noGrp="1"/>
          </p:cNvSpPr>
          <p:nvPr>
            <p:ph idx="1"/>
          </p:nvPr>
        </p:nvSpPr>
        <p:spPr>
          <a:xfrm>
            <a:off x="0" y="0"/>
            <a:ext cx="8229600" cy="3716338"/>
          </a:xfrm>
        </p:spPr>
        <p:txBody>
          <a:bodyPr/>
          <a:lstStyle/>
          <a:p>
            <a:pPr eaLnBrk="1" hangingPunct="1"/>
            <a:endParaRPr lang="ko-KR" altLang="en-US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부유한 상공업층 중심의 문화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다도 → 와비차 형식이 완성 </a:t>
            </a:r>
            <a:endParaRPr lang="en-US" altLang="ko-KR" sz="28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민중오락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오나가부키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노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교겐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샤미센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닌교조루리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7107" name="Picture 3" descr="33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3170238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123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57563"/>
            <a:ext cx="2376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2816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284538"/>
            <a:ext cx="23764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&lt;</a:t>
            </a:r>
            <a:r>
              <a:rPr lang="ko-KR" altLang="en-US"/>
              <a:t>가부키</a:t>
            </a:r>
            <a:r>
              <a:rPr lang="en-US" altLang="ko-KR"/>
              <a:t>&gt;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492500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&lt;</a:t>
            </a:r>
            <a:r>
              <a:rPr lang="ko-KR" altLang="en-US"/>
              <a:t>샤미센</a:t>
            </a:r>
            <a:r>
              <a:rPr lang="en-US" altLang="ko-KR"/>
              <a:t>&gt;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443663" y="638175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&lt;</a:t>
            </a:r>
            <a:r>
              <a:rPr lang="ko-KR" altLang="en-US"/>
              <a:t>닌교조루리</a:t>
            </a:r>
            <a:r>
              <a:rPr lang="en-US" altLang="ko-KR"/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/>
      <p:bldP spid="471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827088" y="1052513"/>
            <a:ext cx="6913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4000"/>
              <a:t>가부키 관련 동영상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4000">
                <a:hlinkClick r:id="rId3"/>
              </a:rPr>
              <a:t>http://100.naver.com/100.nhn?type=video&amp;media_id=804718&amp;docid=999&amp;dir_id=090801</a:t>
            </a:r>
            <a:endParaRPr lang="ko-KR" altLang="en-US" sz="400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MP900438985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제목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417638"/>
          </a:xfrm>
        </p:spPr>
        <p:txBody>
          <a:bodyPr/>
          <a:lstStyle/>
          <a:p>
            <a:pPr algn="r" eaLnBrk="1" hangingPunct="1"/>
            <a:r>
              <a:rPr lang="en-US" altLang="ko-KR" sz="400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</a:rPr>
              <a:t>I .</a:t>
            </a:r>
            <a:r>
              <a:rPr lang="en-US" altLang="ko-KR" sz="40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4000" smtClean="0">
                <a:latin typeface="HY나무B" pitchFamily="18" charset="-127"/>
                <a:ea typeface="HY나무B" pitchFamily="18" charset="-127"/>
              </a:rPr>
              <a:t>원정과 중세의 개막</a:t>
            </a:r>
            <a:br>
              <a:rPr lang="ko-KR" altLang="en-US" sz="4000" smtClean="0">
                <a:latin typeface="HY나무B" pitchFamily="18" charset="-127"/>
                <a:ea typeface="HY나무B" pitchFamily="18" charset="-127"/>
              </a:rPr>
            </a:br>
            <a:endParaRPr lang="ko-KR" altLang="en-US" sz="400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제목 1"/>
          <p:cNvSpPr>
            <a:spLocks noGrp="1"/>
          </p:cNvSpPr>
          <p:nvPr>
            <p:ph type="title"/>
          </p:nvPr>
        </p:nvSpPr>
        <p:spPr>
          <a:xfrm>
            <a:off x="914400" y="3789363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VI .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에도 막부의 성립</a:t>
            </a:r>
          </a:p>
        </p:txBody>
      </p:sp>
      <p:sp>
        <p:nvSpPr>
          <p:cNvPr id="46082" name="내용 개체 틀 2"/>
          <p:cNvSpPr>
            <a:spLocks noGrp="1"/>
          </p:cNvSpPr>
          <p:nvPr>
            <p:ph idx="1"/>
          </p:nvPr>
        </p:nvSpPr>
        <p:spPr>
          <a:xfrm>
            <a:off x="6397625" y="4957763"/>
            <a:ext cx="2746375" cy="1900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에도시대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켄로쿠 문화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가세이 문화</a:t>
            </a:r>
          </a:p>
        </p:txBody>
      </p:sp>
      <p:pic>
        <p:nvPicPr>
          <p:cNvPr id="46083" name="Picture 5" descr="MP900438936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그림 3" descr="에도걸.jpg"/>
          <p:cNvPicPr>
            <a:picLocks noChangeAspect="1"/>
          </p:cNvPicPr>
          <p:nvPr/>
        </p:nvPicPr>
        <p:blipFill>
          <a:blip r:embed="rId3"/>
          <a:srcRect b="10033"/>
          <a:stretch>
            <a:fillRect/>
          </a:stretch>
        </p:blipFill>
        <p:spPr bwMode="auto"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도쿠가와 이에야스의 정권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1603~1867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약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260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년간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천황 → 상징일뿐 실질적 권한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X</a:t>
            </a:r>
          </a:p>
          <a:p>
            <a:pPr>
              <a:buFont typeface="Arial" charset="0"/>
              <a:buNone/>
            </a:pP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막번체제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번 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막부가 나누어 준 영지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다이묘 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영주</a:t>
            </a: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무가제법도</a:t>
            </a: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mtClean="0"/>
          </a:p>
          <a:p>
            <a:pPr eaLnBrk="1" hangingPunct="1"/>
            <a:endParaRPr lang="ko-KR" altLang="en-US" smtClean="0"/>
          </a:p>
        </p:txBody>
      </p:sp>
      <p:sp>
        <p:nvSpPr>
          <p:cNvPr id="47107" name="Rectangle 5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에도시대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내용 개체 틀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신분제도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사농공상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-“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백성들은 죽지 않게끔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살지도 못하게끔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”</a:t>
            </a:r>
          </a:p>
          <a:p>
            <a:pPr>
              <a:buFontTx/>
              <a:buChar char="-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묘지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대도</a:t>
            </a:r>
          </a:p>
          <a:p>
            <a:pPr>
              <a:buFontTx/>
              <a:buChar char="-"/>
            </a:pP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기리스테 고멘</a:t>
            </a: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쇄국정책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Tx/>
              <a:buChar char="-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기독교에 위기감 → 기독교 금지령</a:t>
            </a:r>
            <a:endParaRPr lang="en-US" altLang="ko-KR" smtClean="0"/>
          </a:p>
          <a:p>
            <a:pPr>
              <a:buFontTx/>
              <a:buChar char="-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잇키 → 기독교 탄압 강화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Clr>
                <a:schemeClr val="tx1"/>
              </a:buClr>
              <a:buFont typeface="HY나무B" pitchFamily="18" charset="-127"/>
              <a:buChar char="-"/>
            </a:pP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후미에 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 기독교 신자 처벌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Tx/>
              <a:buChar char="-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쇄국령 → 네덜란드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중국 무역 허가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8130" name="Rectangle 5" descr="편지지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/>
          <a:lstStyle/>
          <a:p>
            <a:r>
              <a:rPr lang="ko-KR" altLang="en-US" smtClean="0">
                <a:ea typeface="HY나무B" pitchFamily="18" charset="-127"/>
              </a:rPr>
              <a:t>에도시대</a:t>
            </a:r>
          </a:p>
        </p:txBody>
      </p:sp>
      <p:pic>
        <p:nvPicPr>
          <p:cNvPr id="49155" name="그림 4" descr="후미에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121150"/>
            <a:ext cx="26273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그림 5" descr="후미에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84313"/>
            <a:ext cx="26273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그림 4" descr="우키요에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3924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에도 시대 전기의 문화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전통문화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오사카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교토 중심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굴림" charset="-127"/>
              <a:buChar char="•"/>
            </a:pP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조닌 문화</a:t>
            </a:r>
            <a:r>
              <a:rPr lang="ko-KR" altLang="en-US" sz="2500" smtClean="0">
                <a:solidFill>
                  <a:schemeClr val="accent2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발달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쇄국 → </a:t>
            </a: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일본의 독자적 문화 발전</a:t>
            </a:r>
            <a:endParaRPr lang="en-US" altLang="ko-KR" sz="25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유학의 발전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서민문화 →조닌문예</a:t>
            </a:r>
            <a:r>
              <a:rPr lang="en-US" altLang="ko-KR" sz="25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500" smtClean="0">
                <a:latin typeface="HY나무B" pitchFamily="18" charset="-127"/>
                <a:ea typeface="HY나무B" pitchFamily="18" charset="-127"/>
              </a:rPr>
              <a:t>하이카이</a:t>
            </a: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굴림" charset="-127"/>
              <a:buChar char="•"/>
            </a:pPr>
            <a:r>
              <a:rPr lang="ko-KR" altLang="en-US" sz="25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우키요에</a:t>
            </a:r>
          </a:p>
        </p:txBody>
      </p:sp>
      <p:sp>
        <p:nvSpPr>
          <p:cNvPr id="49155" name="Rectangle 5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켄로쿠 문화</a:t>
            </a:r>
          </a:p>
        </p:txBody>
      </p:sp>
      <p:pic>
        <p:nvPicPr>
          <p:cNvPr id="51204" name="그림 3" descr="우키요에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076700"/>
            <a:ext cx="3924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에도시대 후기의 문화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교토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오사카 →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에도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도쿄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오락을 제공하는 소설 번창 → 간세이 개혁으로 금지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곳케이본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요미혼 → 난소사토미핫켄덴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우키요에 → 풍경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오락장多 → 라쿠고나 고단등의 공연 활발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국학의 등장→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존왕양이 사상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으로 발전</a:t>
            </a:r>
          </a:p>
          <a:p>
            <a:pPr eaLnBrk="1" hangingPunct="1">
              <a:lnSpc>
                <a:spcPct val="150000"/>
              </a:lnSpc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altLang="ko-KR" sz="25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0178" name="Rectangle 5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4400" b="0">
                <a:ea typeface="HY나무B" pitchFamily="18" charset="-127"/>
              </a:rPr>
              <a:t>가세이 문화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제목 5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4667250"/>
          </a:xfrm>
        </p:spPr>
        <p:txBody>
          <a:bodyPr/>
          <a:lstStyle/>
          <a:p>
            <a:pPr eaLnBrk="1" hangingPunct="1"/>
            <a:r>
              <a:rPr lang="ko-KR" altLang="en-US" sz="8000" b="1" i="1" smtClean="0">
                <a:latin typeface="HY나무L" pitchFamily="18" charset="-127"/>
                <a:ea typeface="HY나무L" pitchFamily="18" charset="-127"/>
              </a:rPr>
              <a:t>이상 </a:t>
            </a:r>
            <a:r>
              <a:rPr lang="en-US" altLang="ko-KR" sz="8000" b="1" i="1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8000" b="1" i="1" smtClean="0">
                <a:latin typeface="HY나무L" pitchFamily="18" charset="-127"/>
                <a:ea typeface="HY나무L" pitchFamily="18" charset="-127"/>
              </a:rPr>
              <a:t>조였습니다</a:t>
            </a:r>
            <a:r>
              <a:rPr lang="en-US" altLang="ko-KR" sz="8000" b="1" i="1" smtClean="0">
                <a:latin typeface="HY나무L" pitchFamily="18" charset="-127"/>
                <a:ea typeface="HY나무L" pitchFamily="18" charset="-127"/>
              </a:rPr>
              <a:t/>
            </a:r>
            <a:br>
              <a:rPr lang="en-US" altLang="ko-KR" sz="8000" b="1" i="1" smtClean="0">
                <a:latin typeface="HY나무L" pitchFamily="18" charset="-127"/>
                <a:ea typeface="HY나무L" pitchFamily="18" charset="-127"/>
              </a:rPr>
            </a:br>
            <a:r>
              <a:rPr lang="ko-KR" altLang="en-US" sz="8000" b="1" i="1" smtClean="0">
                <a:latin typeface="HY나무L" pitchFamily="18" charset="-127"/>
                <a:ea typeface="HY나무L" pitchFamily="18" charset="-127"/>
              </a:rPr>
              <a:t>감사합니다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0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400" b="0">
                <a:ea typeface="HY나무B" pitchFamily="18" charset="-127"/>
              </a:rPr>
              <a:t>원정과 중세의 개막</a:t>
            </a:r>
          </a:p>
        </p:txBody>
      </p:sp>
      <p:sp>
        <p:nvSpPr>
          <p:cNvPr id="19458" name="내용 개체 틀 14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11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세기초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지방 무사 세력↑</a:t>
            </a: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1156. </a:t>
            </a:r>
            <a:r>
              <a:rPr lang="ko-KR" altLang="en-US" sz="28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호겐의 난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스토쿠 상황 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vs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고시라카와 천황</a:t>
            </a:r>
            <a:r>
              <a:rPr lang="en-US" altLang="ko-KR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 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1159. </a:t>
            </a:r>
            <a:r>
              <a:rPr lang="ko-KR" altLang="en-US" sz="28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헤이지의 난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 실패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600" smtClean="0">
                <a:latin typeface="HY나무B" pitchFamily="18" charset="-127"/>
                <a:ea typeface="HY나무B" pitchFamily="18" charset="-127"/>
              </a:rPr>
              <a:t>헤이시의 정권</a:t>
            </a:r>
            <a:endParaRPr lang="en-US" altLang="ko-KR" sz="260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600" smtClean="0">
                <a:latin typeface="HY나무B" pitchFamily="18" charset="-127"/>
                <a:ea typeface="HY나무B" pitchFamily="18" charset="-127"/>
              </a:rPr>
              <a:t>기요모리 전제에 대한 불만</a:t>
            </a:r>
            <a:endParaRPr lang="en-US" altLang="ko-KR" sz="260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→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600" smtClean="0">
                <a:latin typeface="HY나무B" pitchFamily="18" charset="-127"/>
                <a:ea typeface="HY나무B" pitchFamily="18" charset="-127"/>
              </a:rPr>
              <a:t>헤이시 멸망</a:t>
            </a:r>
            <a:endParaRPr lang="en-US" altLang="ko-KR" sz="260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altLang="ko-KR" sz="260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71550" y="1989138"/>
            <a:ext cx="3455988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ko-KR" altLang="en-US" sz="2400" dirty="0"/>
              <a:t>   </a:t>
            </a:r>
            <a:r>
              <a:rPr lang="ko-KR" altLang="en-US" sz="2400" dirty="0" err="1"/>
              <a:t>미나모토노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요리토모</a:t>
            </a:r>
            <a:endParaRPr lang="ko-KR" altLang="en-US" sz="2400" dirty="0"/>
          </a:p>
        </p:txBody>
      </p:sp>
      <p:sp>
        <p:nvSpPr>
          <p:cNvPr id="17" name="직사각형 16"/>
          <p:cNvSpPr/>
          <p:nvPr/>
        </p:nvSpPr>
        <p:spPr>
          <a:xfrm>
            <a:off x="5435600" y="1989138"/>
            <a:ext cx="3457575" cy="719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ko-KR" altLang="en-US" sz="2400" dirty="0" err="1"/>
              <a:t>다이라노</a:t>
            </a:r>
            <a:r>
              <a:rPr lang="ko-KR" altLang="en-US" sz="2400" dirty="0"/>
              <a:t> 기요모리</a:t>
            </a:r>
          </a:p>
        </p:txBody>
      </p:sp>
      <p:sp>
        <p:nvSpPr>
          <p:cNvPr id="18" name="타원 17"/>
          <p:cNvSpPr/>
          <p:nvPr/>
        </p:nvSpPr>
        <p:spPr>
          <a:xfrm>
            <a:off x="250825" y="1773238"/>
            <a:ext cx="122555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HY나무B" pitchFamily="18" charset="-127"/>
                <a:ea typeface="HY나무B" pitchFamily="18" charset="-127"/>
              </a:rPr>
              <a:t>겐지</a:t>
            </a:r>
          </a:p>
        </p:txBody>
      </p:sp>
      <p:sp>
        <p:nvSpPr>
          <p:cNvPr id="19" name="타원 18"/>
          <p:cNvSpPr/>
          <p:nvPr/>
        </p:nvSpPr>
        <p:spPr>
          <a:xfrm>
            <a:off x="4572000" y="1700213"/>
            <a:ext cx="1655763" cy="12239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atin typeface="HY나무B" pitchFamily="18" charset="-127"/>
                <a:ea typeface="HY나무B" pitchFamily="18" charset="-127"/>
              </a:rPr>
              <a:t>헤이시</a:t>
            </a:r>
            <a:endParaRPr lang="ko-KR" altLang="en-US" sz="2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1"/>
          <p:cNvSpPr>
            <a:spLocks noGrp="1"/>
          </p:cNvSpPr>
          <p:nvPr>
            <p:ph type="title"/>
          </p:nvPr>
        </p:nvSpPr>
        <p:spPr>
          <a:xfrm>
            <a:off x="914400" y="4221163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ko-KR" b="1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</a:rPr>
              <a:t>Ⅱ</a:t>
            </a: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무가사회의 형성</a:t>
            </a:r>
          </a:p>
        </p:txBody>
      </p:sp>
      <p:sp>
        <p:nvSpPr>
          <p:cNvPr id="20482" name="내용 개체 틀 2"/>
          <p:cNvSpPr>
            <a:spLocks noGrp="1"/>
          </p:cNvSpPr>
          <p:nvPr>
            <p:ph idx="1"/>
          </p:nvPr>
        </p:nvSpPr>
        <p:spPr>
          <a:xfrm>
            <a:off x="914400" y="4652963"/>
            <a:ext cx="8229600" cy="1511300"/>
          </a:xfrm>
        </p:spPr>
        <p:txBody>
          <a:bodyPr/>
          <a:lstStyle/>
          <a:p>
            <a:pPr algn="r" eaLnBrk="1" hangingPunct="1"/>
            <a:endParaRPr lang="en-US" altLang="ko-KR" smtClean="0"/>
          </a:p>
          <a:p>
            <a:pPr algn="r"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가마쿠라 시대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algn="r"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가마쿠라 문화</a:t>
            </a:r>
          </a:p>
        </p:txBody>
      </p:sp>
      <p:pic>
        <p:nvPicPr>
          <p:cNvPr id="20483" name="Picture 4" descr="34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21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133600"/>
            <a:ext cx="2987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endParaRPr lang="en-US" altLang="ko-KR" sz="2400" smtClean="0">
              <a:latin typeface="휴먼편지체" pitchFamily="18" charset="-127"/>
              <a:ea typeface="휴먼편지체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가마쿠라 막부의 시작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1192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년부터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  1333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년까지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  140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년 동안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미나모토노 요리토모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가  수립한 무사정권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교토의 중앙정부로부터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정이대장군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이라는 </a:t>
            </a:r>
          </a:p>
          <a:p>
            <a:pPr eaLnBrk="1" hangingPunct="1"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   지위를 받음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호조씨의 대두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13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세기 초부터 </a:t>
            </a:r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호조씨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가 실권을 잡음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r>
              <a:rPr lang="ko-KR" altLang="en-US" sz="24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싯켄정치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싯켄이라는 직위 세습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/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1507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400" b="0">
                <a:ea typeface="HY나무B" pitchFamily="18" charset="-127"/>
              </a:rPr>
              <a:t>가마쿠라 시대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84888" y="6308725"/>
            <a:ext cx="305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HY나무B" pitchFamily="18" charset="-127"/>
              </a:rPr>
              <a:t>  &lt;</a:t>
            </a:r>
            <a:r>
              <a:rPr lang="ko-KR" altLang="en-US" sz="2000">
                <a:ea typeface="HY나무B" pitchFamily="18" charset="-127"/>
              </a:rPr>
              <a:t>미나모토노 요리토모</a:t>
            </a:r>
            <a:r>
              <a:rPr lang="en-US" altLang="ko-KR" sz="2000">
                <a:ea typeface="HY나무B" pitchFamily="18" charset="-127"/>
              </a:rPr>
              <a:t>&gt;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MP900362710[2]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3995738" y="2060575"/>
            <a:ext cx="5148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내용 개체 틀 4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ko-KR" sz="2800" b="1" smtClean="0"/>
          </a:p>
          <a:p>
            <a:pPr eaLnBrk="1" hangingPunct="1">
              <a:buFont typeface="Arial" charset="0"/>
              <a:buNone/>
            </a:pPr>
            <a:r>
              <a:rPr lang="ko-KR" altLang="en-US" sz="2800" b="1" smtClean="0"/>
              <a:t>▶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무사 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+ 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귀족문화</a:t>
            </a:r>
            <a:endParaRPr lang="en-US" altLang="ko-KR" sz="280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▶ 송나라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원나라의 문화 유입</a:t>
            </a: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en-US" altLang="ko-KR" sz="28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▶ 문학 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신코킨와카슈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          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호조키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buFont typeface="Arial" charset="0"/>
              <a:buNone/>
            </a:pP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           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우지슈이모노가타리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 ‘</a:t>
            </a:r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쓰레즈레구사</a:t>
            </a: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 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헤이케모노가타리</a:t>
            </a:r>
            <a:r>
              <a:rPr lang="en-US" altLang="ko-KR" sz="280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’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800" smtClean="0">
                <a:latin typeface="HY나무B" pitchFamily="18" charset="-127"/>
                <a:ea typeface="HY나무B" pitchFamily="18" charset="-127"/>
              </a:rPr>
              <a:t>           </a:t>
            </a:r>
          </a:p>
          <a:p>
            <a:pPr eaLnBrk="1" hangingPunct="1">
              <a:buFont typeface="Arial" charset="0"/>
              <a:buNone/>
            </a:pPr>
            <a:r>
              <a:rPr lang="ko-KR" altLang="en-US" sz="2800" smtClean="0"/>
              <a:t> </a:t>
            </a:r>
            <a:endParaRPr lang="en-US" altLang="ko-KR" sz="2800" smtClean="0"/>
          </a:p>
          <a:p>
            <a:pPr eaLnBrk="1" hangingPunct="1">
              <a:buFont typeface="Arial" charset="0"/>
              <a:buNone/>
            </a:pPr>
            <a:endParaRPr lang="en-US" altLang="ko-KR" smtClean="0"/>
          </a:p>
        </p:txBody>
      </p:sp>
      <p:sp>
        <p:nvSpPr>
          <p:cNvPr id="22531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400" b="0">
                <a:ea typeface="HY나무B" pitchFamily="18" charset="-127"/>
              </a:rPr>
              <a:t>가마쿠라 문화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48380.jpg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5454650" y="1196975"/>
            <a:ext cx="3689350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ko-KR" alt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불교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알기 쉬우며 실천을 중요시하는 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신불교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가 발전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 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선종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의 유입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에이사이 → 임제종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-  </a:t>
            </a: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도겐 → 조동종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ko-KR" altLang="en-US" sz="2400" smtClean="0">
                <a:latin typeface="HY나무B" pitchFamily="18" charset="-127"/>
                <a:ea typeface="HY나무B" pitchFamily="18" charset="-127"/>
              </a:rPr>
              <a:t>일반인들이 실천하기 쉬운 구원 방법</a:t>
            </a:r>
            <a:endParaRPr lang="en-US" altLang="ko-KR" sz="240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ko-KR" sz="2400" smtClean="0">
                <a:latin typeface="HY나무B" pitchFamily="18" charset="-127"/>
                <a:ea typeface="HY나무B" pitchFamily="18" charset="-127"/>
              </a:rPr>
              <a:t>=&gt; 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서민이나 무사</a:t>
            </a:r>
            <a:r>
              <a:rPr lang="en-US" altLang="ko-KR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b="1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귀족들에게 널리 보급</a:t>
            </a:r>
          </a:p>
        </p:txBody>
      </p:sp>
      <p:sp>
        <p:nvSpPr>
          <p:cNvPr id="23555" name="Rectangle 4" descr="편지지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400" b="0">
                <a:ea typeface="HY나무B" pitchFamily="18" charset="-127"/>
              </a:rPr>
              <a:t>가마쿠라 문화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16013" y="2349500"/>
            <a:ext cx="2232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400" b="0">
                <a:ea typeface="HY나무B" pitchFamily="18" charset="-127"/>
              </a:rPr>
              <a:t>나무아미부츠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132138" y="2349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→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63938" y="23495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정토신종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547813" y="27813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나무묘호렌게쿄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211638" y="27813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일련종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779838" y="2781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→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23850" y="23495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신란 </a:t>
            </a:r>
            <a:r>
              <a:rPr kumimoji="0" lang="en-US" altLang="ko-KR" sz="2400" b="0">
                <a:ea typeface="HY나무B" pitchFamily="18" charset="-127"/>
              </a:rPr>
              <a:t>-</a:t>
            </a:r>
            <a:endParaRPr kumimoji="0" lang="ko-KR" altLang="en-US" sz="2400" b="0">
              <a:ea typeface="HY나무B" pitchFamily="18" charset="-127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3850" y="27813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0">
                <a:ea typeface="HY나무B" pitchFamily="18" charset="-127"/>
              </a:rPr>
              <a:t>니치렌 </a:t>
            </a:r>
            <a:r>
              <a:rPr kumimoji="0" lang="en-US" altLang="ko-KR" sz="2400" b="0">
                <a:latin typeface="Arial" charset="0"/>
                <a:ea typeface="HY나무B" pitchFamily="18" charset="-127"/>
              </a:rPr>
              <a:t>–</a:t>
            </a:r>
            <a:endParaRPr kumimoji="0" lang="ko-KR" altLang="en-US" sz="2400" b="0">
              <a:ea typeface="HY나무B" pitchFamily="18" charset="-127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2781300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b="0">
                <a:ea typeface="HY나무B" pitchFamily="18" charset="-127"/>
              </a:rPr>
              <a:t>-</a:t>
            </a:r>
            <a:endParaRPr kumimoji="0" lang="ko-KR" altLang="en-US" sz="2400" b="0">
              <a:ea typeface="HY나무B" pitchFamily="18" charset="-127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2349500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b="0">
                <a:ea typeface="HY나무B" pitchFamily="18" charset="-127"/>
              </a:rPr>
              <a:t>-</a:t>
            </a:r>
            <a:endParaRPr kumimoji="0" lang="ko-KR" altLang="en-US" sz="2400" b="0">
              <a:ea typeface="HY나무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508625" y="6308725"/>
            <a:ext cx="338455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&lt;</a:t>
            </a:r>
            <a:r>
              <a:rPr lang="ko-KR" altLang="en-US" sz="2400" dirty="0" err="1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가마쿠라대불</a:t>
            </a:r>
            <a:r>
              <a:rPr lang="en-US" altLang="ko-KR" sz="2400" dirty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&gt;</a:t>
            </a:r>
            <a:endParaRPr lang="ko-KR" altLang="en-US" sz="2400" dirty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2" grpId="0"/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 descr="11111111111111111111111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제목 1"/>
          <p:cNvSpPr>
            <a:spLocks noGrp="1"/>
          </p:cNvSpPr>
          <p:nvPr>
            <p:ph type="title"/>
          </p:nvPr>
        </p:nvSpPr>
        <p:spPr>
          <a:xfrm>
            <a:off x="914400" y="3573463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ko-KR" b="1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</a:rPr>
              <a:t>Ⅲ</a:t>
            </a: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무가 사회의 전환</a:t>
            </a:r>
          </a:p>
        </p:txBody>
      </p:sp>
      <p:sp>
        <p:nvSpPr>
          <p:cNvPr id="24579" name="내용 개체 틀 2"/>
          <p:cNvSpPr>
            <a:spLocks noGrp="1"/>
          </p:cNvSpPr>
          <p:nvPr>
            <p:ph idx="1"/>
          </p:nvPr>
        </p:nvSpPr>
        <p:spPr>
          <a:xfrm>
            <a:off x="5991225" y="4437063"/>
            <a:ext cx="3152775" cy="24209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몽골의 침입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남북조의 동란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무로마치시대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mtClean="0">
                <a:latin typeface="HY나무B" pitchFamily="18" charset="-127"/>
                <a:ea typeface="HY나무B" pitchFamily="18" charset="-127"/>
              </a:rPr>
              <a:t>기타야마 문화</a:t>
            </a:r>
            <a:endParaRPr lang="en-US" altLang="ko-KR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Arial" charset="0"/>
              <a:buNone/>
            </a:pPr>
            <a:endParaRPr lang="ko-KR" altLang="en-US" smtClean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645</Words>
  <Application>Microsoft Office PowerPoint</Application>
  <PresentationFormat>On-screen Show (4:3)</PresentationFormat>
  <Paragraphs>297</Paragraphs>
  <Slides>35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디자인 서식 파일</vt:lpstr>
      </vt:variant>
      <vt:variant>
        <vt:i4>13</vt:i4>
      </vt:variant>
      <vt:variant>
        <vt:lpstr>슬라이드 제목</vt:lpstr>
      </vt:variant>
      <vt:variant>
        <vt:i4>35</vt:i4>
      </vt:variant>
    </vt:vector>
  </HeadingPairs>
  <TitlesOfParts>
    <vt:vector size="56" baseType="lpstr">
      <vt:lpstr>HY나무B</vt:lpstr>
      <vt:lpstr>맑은 고딕</vt:lpstr>
      <vt:lpstr>Arial</vt:lpstr>
      <vt:lpstr>Wingdings</vt:lpstr>
      <vt:lpstr>휴먼편지체</vt:lpstr>
      <vt:lpstr>Wingdings 3</vt:lpstr>
      <vt:lpstr>굴림</vt:lpstr>
      <vt:lpstr>HY나무L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중세·근세시대의 일본 사회와 문화</vt:lpstr>
      <vt:lpstr>슬라이드 2</vt:lpstr>
      <vt:lpstr>I . 원정과 중세의 개막 </vt:lpstr>
      <vt:lpstr>슬라이드 4</vt:lpstr>
      <vt:lpstr>Ⅱ. 무가사회의 형성</vt:lpstr>
      <vt:lpstr>슬라이드 6</vt:lpstr>
      <vt:lpstr>슬라이드 7</vt:lpstr>
      <vt:lpstr>슬라이드 8</vt:lpstr>
      <vt:lpstr>Ⅲ. 무가 사회의 전환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Ⅳ. 센고쿠 시대(아즈치/모모야마)</vt:lpstr>
      <vt:lpstr>슬라이드 21</vt:lpstr>
      <vt:lpstr>슬라이드 22</vt:lpstr>
      <vt:lpstr>슬라이드 23</vt:lpstr>
      <vt:lpstr>슬라이드 24</vt:lpstr>
      <vt:lpstr>Ⅴ. 통일 정권의 성립</vt:lpstr>
      <vt:lpstr>슬라이드 26</vt:lpstr>
      <vt:lpstr>슬라이드 27</vt:lpstr>
      <vt:lpstr>슬라이드 28</vt:lpstr>
      <vt:lpstr>슬라이드 29</vt:lpstr>
      <vt:lpstr>VI . 에도 막부의 성립</vt:lpstr>
      <vt:lpstr>슬라이드 31</vt:lpstr>
      <vt:lpstr>에도시대</vt:lpstr>
      <vt:lpstr>슬라이드 33</vt:lpstr>
      <vt:lpstr>슬라이드 34</vt:lpstr>
      <vt:lpstr>이상 2조였습니다 감사합니다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중세·근세시대의 일본 사회와 문화</dc:title>
  <dc:creator>hp</dc:creator>
  <cp:lastModifiedBy>XP080429</cp:lastModifiedBy>
  <cp:revision>110</cp:revision>
  <dcterms:created xsi:type="dcterms:W3CDTF">2010-10-09T07:58:11Z</dcterms:created>
  <dcterms:modified xsi:type="dcterms:W3CDTF">2010-10-11T14:06:28Z</dcterms:modified>
</cp:coreProperties>
</file>