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7" r:id="rId4"/>
    <p:sldId id="259" r:id="rId5"/>
    <p:sldId id="260" r:id="rId6"/>
    <p:sldId id="265" r:id="rId7"/>
    <p:sldId id="262" r:id="rId8"/>
    <p:sldId id="263" r:id="rId9"/>
    <p:sldId id="264" r:id="rId10"/>
    <p:sldId id="266" r:id="rId11"/>
    <p:sldId id="267" r:id="rId12"/>
    <p:sldId id="268" r:id="rId13"/>
    <p:sldId id="279" r:id="rId14"/>
    <p:sldId id="275" r:id="rId15"/>
    <p:sldId id="277" r:id="rId16"/>
    <p:sldId id="276" r:id="rId17"/>
    <p:sldId id="278" r:id="rId18"/>
    <p:sldId id="269" r:id="rId19"/>
    <p:sldId id="271" r:id="rId20"/>
    <p:sldId id="272" r:id="rId21"/>
    <p:sldId id="273" r:id="rId22"/>
    <p:sldId id="274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D028B59-398B-407E-B044-727FD431D0A5}" type="datetimeFigureOut">
              <a:rPr lang="ko-KR" altLang="en-US" smtClean="0"/>
              <a:pPr/>
              <a:t>2011-03-21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E6A6E359-C91E-486C-A189-FCBD68A973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000133"/>
          </a:xfrm>
        </p:spPr>
        <p:txBody>
          <a:bodyPr/>
          <a:lstStyle/>
          <a:p>
            <a:r>
              <a:rPr lang="ko-KR" altLang="en-US" dirty="0" smtClean="0"/>
              <a:t>일본의 다도와 </a:t>
            </a:r>
            <a:r>
              <a:rPr lang="ko-KR" altLang="en-US" dirty="0" err="1" smtClean="0"/>
              <a:t>이케바나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91680" y="4653136"/>
            <a:ext cx="7129490" cy="1143008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altLang="ko-KR" dirty="0" smtClean="0"/>
              <a:t>1 </a:t>
            </a:r>
            <a:r>
              <a:rPr lang="ko-KR" altLang="en-US" dirty="0" smtClean="0"/>
              <a:t>조 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정홍재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구설빈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김민정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조은옥</a:t>
            </a:r>
            <a:endParaRPr lang="en-US" altLang="ko-KR" dirty="0" smtClean="0"/>
          </a:p>
          <a:p>
            <a:pPr algn="r"/>
            <a:r>
              <a:rPr lang="ko-KR" altLang="en-US" dirty="0" err="1" smtClean="0"/>
              <a:t>송소권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진몽우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err="1" smtClean="0"/>
              <a:t>이케바나란</a:t>
            </a:r>
            <a:r>
              <a:rPr lang="en-US" altLang="ko-KR" sz="3600" dirty="0" smtClean="0"/>
              <a:t>?</a:t>
            </a:r>
          </a:p>
          <a:p>
            <a:pPr lvl="1"/>
            <a:r>
              <a:rPr lang="ko-KR" altLang="en-US" sz="3200" dirty="0" smtClean="0"/>
              <a:t>일본 전통예술의 하나</a:t>
            </a:r>
            <a:endParaRPr lang="en-US" altLang="ko-KR" sz="3200" dirty="0" smtClean="0"/>
          </a:p>
          <a:p>
            <a:pPr lvl="1"/>
            <a:r>
              <a:rPr lang="ko-KR" altLang="en-US" sz="3200" dirty="0" smtClean="0"/>
              <a:t>꽃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나뭇가지 등을 화기에 꽃은 것</a:t>
            </a:r>
            <a:endParaRPr lang="en-US" altLang="ko-KR" sz="3200" dirty="0" smtClean="0"/>
          </a:p>
          <a:p>
            <a:pPr lvl="1"/>
            <a:r>
              <a:rPr lang="ko-KR" altLang="en-US" sz="3200" dirty="0" smtClean="0"/>
              <a:t>꽃을 </a:t>
            </a:r>
            <a:r>
              <a:rPr lang="ko-KR" altLang="en-US" sz="3200" dirty="0" err="1" smtClean="0"/>
              <a:t>꽃는</a:t>
            </a:r>
            <a:r>
              <a:rPr lang="ko-KR" altLang="en-US" sz="3200" dirty="0" smtClean="0"/>
              <a:t> 기법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그것을 감상하는 행위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유래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가마쿠라</a:t>
            </a:r>
            <a:r>
              <a:rPr lang="ko-KR" altLang="en-US" dirty="0" smtClean="0"/>
              <a:t> 시대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다테바나</a:t>
            </a:r>
            <a:endParaRPr lang="en-US" altLang="ko-KR" dirty="0" smtClean="0"/>
          </a:p>
          <a:p>
            <a:r>
              <a:rPr lang="ko-KR" altLang="en-US" dirty="0" smtClean="0"/>
              <a:t>에도 초기 시대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릿카</a:t>
            </a:r>
            <a:endParaRPr lang="en-US" altLang="ko-KR" dirty="0" smtClean="0"/>
          </a:p>
          <a:p>
            <a:r>
              <a:rPr lang="ko-KR" altLang="en-US" dirty="0" smtClean="0"/>
              <a:t>에도 시대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나게이레바나</a:t>
            </a:r>
            <a:endParaRPr lang="en-US" altLang="ko-KR" dirty="0" smtClean="0"/>
          </a:p>
          <a:p>
            <a:r>
              <a:rPr lang="ko-KR" altLang="en-US" dirty="0" smtClean="0"/>
              <a:t>메이지 유신 이후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모리바나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나게이레</a:t>
            </a:r>
            <a:endParaRPr lang="en-US" altLang="ko-KR" dirty="0" smtClean="0"/>
          </a:p>
          <a:p>
            <a:r>
              <a:rPr lang="ko-KR" altLang="en-US" dirty="0" smtClean="0"/>
              <a:t>근대화 과정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지유바나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전위 </a:t>
            </a:r>
            <a:r>
              <a:rPr lang="ko-KR" altLang="en-US" dirty="0" err="1" smtClean="0"/>
              <a:t>이케바나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829444" cy="928686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시대별 변화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에도 초기 시대 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릿카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 화려함과 조화 중시</a:t>
            </a:r>
            <a:endParaRPr lang="en-US" altLang="ko-KR" dirty="0" smtClean="0"/>
          </a:p>
          <a:p>
            <a:r>
              <a:rPr lang="ko-KR" altLang="en-US" dirty="0" smtClean="0"/>
              <a:t>메이지 유신 시대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나게이레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존중 정신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자연스러움 강조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모리바나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서양꽃과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일본꽃의</a:t>
            </a:r>
            <a:r>
              <a:rPr lang="ko-KR" altLang="en-US" dirty="0" smtClean="0"/>
              <a:t> 조화 추구</a:t>
            </a:r>
            <a:endParaRPr lang="en-US" altLang="ko-KR" dirty="0" smtClean="0"/>
          </a:p>
          <a:p>
            <a:r>
              <a:rPr lang="ko-KR" altLang="en-US" dirty="0" smtClean="0"/>
              <a:t>근대 </a:t>
            </a:r>
            <a:r>
              <a:rPr lang="ko-KR" altLang="en-US" dirty="0" err="1" smtClean="0"/>
              <a:t>지유바나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전통적 </a:t>
            </a:r>
            <a:r>
              <a:rPr lang="ko-KR" altLang="en-US" dirty="0" err="1" smtClean="0"/>
              <a:t>이케바나의</a:t>
            </a:r>
            <a:r>
              <a:rPr lang="ko-KR" altLang="en-US" dirty="0" smtClean="0"/>
              <a:t> 형식주의 탈피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릿카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500174"/>
            <a:ext cx="8712968" cy="4625990"/>
          </a:xfrm>
        </p:spPr>
        <p:txBody>
          <a:bodyPr/>
          <a:lstStyle/>
          <a:p>
            <a:endParaRPr lang="en-US" altLang="ko-KR" sz="3100" dirty="0" smtClean="0"/>
          </a:p>
          <a:p>
            <a:endParaRPr lang="en-US" altLang="ko-KR" sz="3100" dirty="0" smtClean="0"/>
          </a:p>
          <a:p>
            <a:endParaRPr lang="en-US" altLang="ko-KR" sz="3100" dirty="0" smtClean="0"/>
          </a:p>
          <a:p>
            <a:endParaRPr lang="en-US" altLang="ko-KR" sz="3100" dirty="0" smtClean="0"/>
          </a:p>
          <a:p>
            <a:endParaRPr lang="en-US" altLang="ko-KR" sz="3100" dirty="0" smtClean="0"/>
          </a:p>
          <a:p>
            <a:r>
              <a:rPr lang="ko-KR" altLang="en-US" sz="3100" dirty="0" smtClean="0"/>
              <a:t>양식적 특성 </a:t>
            </a:r>
            <a:r>
              <a:rPr lang="en-US" altLang="ko-KR" sz="3100" dirty="0" smtClean="0"/>
              <a:t>– </a:t>
            </a:r>
            <a:r>
              <a:rPr lang="ko-KR" altLang="en-US" sz="3100" dirty="0" smtClean="0"/>
              <a:t>규모 크고 화려함</a:t>
            </a:r>
            <a:r>
              <a:rPr lang="en-US" altLang="ko-KR" sz="3100" dirty="0" smtClean="0"/>
              <a:t>, </a:t>
            </a:r>
            <a:r>
              <a:rPr lang="ko-KR" altLang="en-US" sz="3100" dirty="0" smtClean="0"/>
              <a:t>형식적</a:t>
            </a:r>
            <a:endParaRPr lang="en-US" altLang="ko-KR" sz="3100" dirty="0" smtClean="0"/>
          </a:p>
          <a:p>
            <a:endParaRPr lang="ko-KR" altLang="en-US" sz="3100" dirty="0" smtClean="0"/>
          </a:p>
          <a:p>
            <a:r>
              <a:rPr lang="ko-KR" altLang="en-US" sz="3100" dirty="0" smtClean="0"/>
              <a:t>시각적 특성 </a:t>
            </a:r>
            <a:r>
              <a:rPr lang="en-US" altLang="ko-KR" sz="3100" dirty="0" smtClean="0"/>
              <a:t>– </a:t>
            </a:r>
            <a:r>
              <a:rPr lang="ko-KR" altLang="en-US" sz="3100" dirty="0" smtClean="0"/>
              <a:t>기교적 가지 배치</a:t>
            </a:r>
            <a:r>
              <a:rPr lang="en-US" altLang="ko-KR" sz="3100" dirty="0" smtClean="0"/>
              <a:t>, </a:t>
            </a:r>
            <a:r>
              <a:rPr lang="ko-KR" altLang="en-US" sz="3100" dirty="0" smtClean="0"/>
              <a:t>화려한 색채</a:t>
            </a:r>
          </a:p>
          <a:p>
            <a:endParaRPr lang="ko-KR" altLang="en-US" dirty="0" smtClean="0"/>
          </a:p>
        </p:txBody>
      </p:sp>
      <p:pic>
        <p:nvPicPr>
          <p:cNvPr id="4" name="그림 3" descr="릿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4392488" cy="27646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나게이레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4806276" cy="4625990"/>
          </a:xfrm>
        </p:spPr>
        <p:txBody>
          <a:bodyPr/>
          <a:lstStyle/>
          <a:p>
            <a:r>
              <a:rPr lang="ko-KR" altLang="en-US" dirty="0" smtClean="0"/>
              <a:t>자연 그대로를 중시</a:t>
            </a:r>
          </a:p>
          <a:p>
            <a:r>
              <a:rPr lang="ko-KR" altLang="en-US" dirty="0" smtClean="0"/>
              <a:t>다실의 </a:t>
            </a:r>
            <a:r>
              <a:rPr lang="ko-KR" altLang="en-US" dirty="0" err="1" smtClean="0"/>
              <a:t>이케바나로</a:t>
            </a:r>
            <a:r>
              <a:rPr lang="ko-KR" altLang="en-US" dirty="0" smtClean="0"/>
              <a:t> 중시 </a:t>
            </a:r>
          </a:p>
          <a:p>
            <a:r>
              <a:rPr lang="ko-KR" altLang="en-US" dirty="0" smtClean="0"/>
              <a:t>즉석 제작 후 손님에게 보이고 대접</a:t>
            </a:r>
          </a:p>
          <a:p>
            <a:r>
              <a:rPr lang="ko-KR" altLang="en-US" dirty="0" smtClean="0"/>
              <a:t>즉흥적인 운치를 즐길 수 있다</a:t>
            </a:r>
          </a:p>
          <a:p>
            <a:endParaRPr lang="ko-KR" altLang="en-US" dirty="0"/>
          </a:p>
        </p:txBody>
      </p:sp>
      <p:pic>
        <p:nvPicPr>
          <p:cNvPr id="4" name="그림 3" descr="나게이레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628800"/>
            <a:ext cx="3434444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세이카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3870172" cy="4625990"/>
          </a:xfrm>
        </p:spPr>
        <p:txBody>
          <a:bodyPr/>
          <a:lstStyle/>
          <a:p>
            <a:r>
              <a:rPr lang="ko-KR" altLang="en-US" dirty="0" err="1" smtClean="0"/>
              <a:t>릿카보다</a:t>
            </a:r>
            <a:r>
              <a:rPr lang="ko-KR" altLang="en-US" dirty="0" smtClean="0"/>
              <a:t> 간략하게 자유로운 표현 양식</a:t>
            </a:r>
          </a:p>
          <a:p>
            <a:r>
              <a:rPr lang="ko-KR" altLang="en-US" dirty="0" err="1" smtClean="0"/>
              <a:t>나게이레</a:t>
            </a:r>
            <a:r>
              <a:rPr lang="ko-KR" altLang="en-US" dirty="0" smtClean="0"/>
              <a:t> 보다 형식을 갖춘 </a:t>
            </a:r>
            <a:r>
              <a:rPr lang="ko-KR" altLang="en-US" dirty="0" err="1" smtClean="0"/>
              <a:t>이케바나</a:t>
            </a:r>
            <a:r>
              <a:rPr lang="ko-KR" altLang="en-US" dirty="0" smtClean="0"/>
              <a:t> 양식</a:t>
            </a:r>
          </a:p>
          <a:p>
            <a:endParaRPr lang="ko-KR" altLang="en-US" dirty="0"/>
          </a:p>
        </p:txBody>
      </p:sp>
      <p:pic>
        <p:nvPicPr>
          <p:cNvPr id="4" name="그림 3" descr="세이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700808"/>
            <a:ext cx="4265089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모리바나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4158204" cy="4625990"/>
          </a:xfrm>
        </p:spPr>
        <p:txBody>
          <a:bodyPr/>
          <a:lstStyle/>
          <a:p>
            <a:r>
              <a:rPr lang="ko-KR" altLang="en-US" dirty="0" smtClean="0"/>
              <a:t>화기에 화재를 담듯이 낮게 꽂는 것</a:t>
            </a:r>
          </a:p>
          <a:p>
            <a:r>
              <a:rPr lang="ko-KR" altLang="en-US" dirty="0" smtClean="0"/>
              <a:t>수반 형식 화기 사용</a:t>
            </a:r>
            <a:endParaRPr lang="en-US" altLang="ko-KR" dirty="0" smtClean="0"/>
          </a:p>
          <a:p>
            <a:r>
              <a:rPr lang="ko-KR" altLang="en-US" dirty="0" err="1" smtClean="0"/>
              <a:t>풀고사리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덩굴풀로 수면에 육지 설정</a:t>
            </a:r>
            <a:endParaRPr lang="en-US" altLang="ko-KR" dirty="0" smtClean="0"/>
          </a:p>
        </p:txBody>
      </p:sp>
      <p:pic>
        <p:nvPicPr>
          <p:cNvPr id="4" name="그림 3" descr="모리바나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70771" y="1556792"/>
            <a:ext cx="2333477" cy="3096344"/>
          </a:xfrm>
          <a:prstGeom prst="rect">
            <a:avLst/>
          </a:prstGeom>
        </p:spPr>
      </p:pic>
      <p:pic>
        <p:nvPicPr>
          <p:cNvPr id="5" name="그림 4" descr="모리바나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93491" y="1556792"/>
            <a:ext cx="2350509" cy="3096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지유바나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4302220" cy="4625990"/>
          </a:xfrm>
        </p:spPr>
        <p:txBody>
          <a:bodyPr/>
          <a:lstStyle/>
          <a:p>
            <a:r>
              <a:rPr lang="ko-KR" altLang="en-US" dirty="0" smtClean="0"/>
              <a:t>전통적인 </a:t>
            </a:r>
            <a:r>
              <a:rPr lang="ko-KR" altLang="en-US" dirty="0" err="1" smtClean="0"/>
              <a:t>이케바나형식주의</a:t>
            </a:r>
            <a:r>
              <a:rPr lang="ko-KR" altLang="en-US" dirty="0" smtClean="0"/>
              <a:t> 탈피</a:t>
            </a:r>
            <a:endParaRPr lang="en-US" altLang="ko-KR" dirty="0" smtClean="0"/>
          </a:p>
          <a:p>
            <a:r>
              <a:rPr lang="ko-KR" altLang="en-US" dirty="0" smtClean="0"/>
              <a:t>예술적인 </a:t>
            </a:r>
            <a:r>
              <a:rPr lang="ko-KR" altLang="en-US" dirty="0" err="1" smtClean="0"/>
              <a:t>이케바나추구</a:t>
            </a:r>
            <a:endParaRPr lang="ko-KR" altLang="en-US" dirty="0" smtClean="0"/>
          </a:p>
          <a:p>
            <a:endParaRPr lang="ko-KR" altLang="en-US" dirty="0"/>
          </a:p>
        </p:txBody>
      </p:sp>
      <p:pic>
        <p:nvPicPr>
          <p:cNvPr id="4" name="그림 3" descr="지유바나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484784"/>
            <a:ext cx="4096795" cy="5040560"/>
          </a:xfrm>
          <a:prstGeom prst="rect">
            <a:avLst/>
          </a:prstGeom>
        </p:spPr>
      </p:pic>
      <p:pic>
        <p:nvPicPr>
          <p:cNvPr id="5" name="그림 4" descr="지유바나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645024"/>
            <a:ext cx="3744416" cy="2824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미의식 전위 </a:t>
            </a:r>
            <a:r>
              <a:rPr lang="ko-KR" altLang="en-US" dirty="0" err="1" smtClean="0"/>
              <a:t>이케바나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5804" y="1500174"/>
            <a:ext cx="4662260" cy="4625990"/>
          </a:xfrm>
        </p:spPr>
        <p:txBody>
          <a:bodyPr/>
          <a:lstStyle/>
          <a:p>
            <a:r>
              <a:rPr lang="ko-KR" altLang="en-US" dirty="0" smtClean="0"/>
              <a:t>이질적인 소재 도입</a:t>
            </a:r>
          </a:p>
          <a:p>
            <a:r>
              <a:rPr lang="ko-KR" altLang="en-US" dirty="0" smtClean="0"/>
              <a:t>꽃 이외의 소재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금속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헝겊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플라스틱 등 사용</a:t>
            </a:r>
          </a:p>
          <a:p>
            <a:r>
              <a:rPr lang="ko-KR" altLang="en-US" dirty="0" smtClean="0"/>
              <a:t>추상적</a:t>
            </a:r>
            <a:r>
              <a:rPr lang="en-US" altLang="ko-KR" dirty="0" smtClean="0"/>
              <a:t>,</a:t>
            </a:r>
            <a:r>
              <a:rPr lang="ko-KR" altLang="en-US" dirty="0" smtClean="0"/>
              <a:t> 초현실적 사상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상황의 표현 시도</a:t>
            </a:r>
          </a:p>
          <a:p>
            <a:endParaRPr lang="ko-KR" altLang="en-US" dirty="0"/>
          </a:p>
        </p:txBody>
      </p:sp>
      <p:pic>
        <p:nvPicPr>
          <p:cNvPr id="4" name="그림 3" descr="전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556792"/>
            <a:ext cx="3535439" cy="468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미적 포인트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균형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밸런스를 갖추는 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화재 상호간 무게중심</a:t>
            </a:r>
            <a:endParaRPr lang="en-US" altLang="ko-KR" dirty="0" smtClean="0"/>
          </a:p>
          <a:p>
            <a:r>
              <a:rPr lang="ko-KR" altLang="en-US" dirty="0" err="1" smtClean="0"/>
              <a:t>운율감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리듬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꽃</a:t>
            </a:r>
            <a:r>
              <a:rPr lang="en-US" altLang="ko-KR" dirty="0" smtClean="0"/>
              <a:t>, </a:t>
            </a:r>
            <a:r>
              <a:rPr lang="ko-KR" altLang="en-US" dirty="0" smtClean="0"/>
              <a:t>풀잎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가지의 선 배치</a:t>
            </a:r>
            <a:endParaRPr lang="en-US" altLang="ko-KR" dirty="0" smtClean="0"/>
          </a:p>
          <a:p>
            <a:r>
              <a:rPr lang="ko-KR" altLang="en-US" dirty="0" smtClean="0"/>
              <a:t>운동감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동적인 느낌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정지된 화재의 배치로 동적인 느낌</a:t>
            </a:r>
            <a:endParaRPr lang="en-US" altLang="ko-KR" dirty="0" smtClean="0"/>
          </a:p>
          <a:p>
            <a:r>
              <a:rPr lang="ko-KR" altLang="en-US" dirty="0" smtClean="0"/>
              <a:t>색채</a:t>
            </a:r>
            <a:r>
              <a:rPr lang="en-US" altLang="ko-KR" dirty="0" smtClean="0"/>
              <a:t> – </a:t>
            </a:r>
            <a:r>
              <a:rPr lang="ko-KR" altLang="en-US" dirty="0" smtClean="0"/>
              <a:t>색채의 변화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부드러움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감정 표현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500174"/>
            <a:ext cx="5472608" cy="462599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 다도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1.1 </a:t>
            </a:r>
            <a:r>
              <a:rPr lang="ko-KR" altLang="en-US" dirty="0" smtClean="0"/>
              <a:t>다도란</a:t>
            </a:r>
            <a:r>
              <a:rPr lang="en-US" altLang="ko-KR" dirty="0" smtClean="0"/>
              <a:t>?</a:t>
            </a:r>
          </a:p>
          <a:p>
            <a:pPr lvl="1"/>
            <a:r>
              <a:rPr lang="en-US" altLang="ko-KR" dirty="0" smtClean="0"/>
              <a:t> 1.2 </a:t>
            </a:r>
            <a:r>
              <a:rPr lang="ko-KR" altLang="en-US" dirty="0" smtClean="0"/>
              <a:t>역사적 흐름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1.3 </a:t>
            </a:r>
            <a:r>
              <a:rPr lang="ko-KR" altLang="en-US" dirty="0" smtClean="0"/>
              <a:t>불교문화와 다도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1.4 </a:t>
            </a:r>
            <a:r>
              <a:rPr lang="ko-KR" altLang="en-US" dirty="0" smtClean="0"/>
              <a:t>변모과정</a:t>
            </a:r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이케바나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2.1 </a:t>
            </a:r>
            <a:r>
              <a:rPr lang="ko-KR" altLang="en-US" dirty="0" err="1" smtClean="0"/>
              <a:t>이케바나의</a:t>
            </a:r>
            <a:r>
              <a:rPr lang="ko-KR" altLang="en-US" dirty="0" smtClean="0"/>
              <a:t> 유래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2.2 </a:t>
            </a:r>
            <a:r>
              <a:rPr lang="ko-KR" altLang="en-US" dirty="0" err="1" smtClean="0"/>
              <a:t>이케바나의</a:t>
            </a:r>
            <a:r>
              <a:rPr lang="ko-KR" altLang="en-US" dirty="0" smtClean="0"/>
              <a:t> 시대별 변화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2.3 </a:t>
            </a:r>
            <a:r>
              <a:rPr lang="ko-KR" altLang="en-US" dirty="0" err="1" smtClean="0"/>
              <a:t>이케바나의</a:t>
            </a:r>
            <a:r>
              <a:rPr lang="ko-KR" altLang="en-US" dirty="0" smtClean="0"/>
              <a:t> 감상 포인트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기본 기법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직립형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전형적인 화형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각 화재가 모두 일정한 역할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안정감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침착성으로 장중한 느낌</a:t>
            </a:r>
            <a:endParaRPr lang="en-US" altLang="ko-KR" dirty="0" smtClean="0"/>
          </a:p>
          <a:p>
            <a:r>
              <a:rPr lang="ko-KR" altLang="en-US" dirty="0" err="1" smtClean="0"/>
              <a:t>경사형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경사진 가지를 주지로 사용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동적인 </a:t>
            </a:r>
            <a:r>
              <a:rPr lang="ko-KR" altLang="en-US" dirty="0" err="1" smtClean="0"/>
              <a:t>직립형에</a:t>
            </a:r>
            <a:r>
              <a:rPr lang="ko-KR" altLang="en-US" dirty="0" smtClean="0"/>
              <a:t> 비해 동적으로 중후한 느낌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기본 기법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하수형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아래로 드리운 모양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덩굴이 주지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수반 평면 아래로 늘어진 형태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설치 장소에 대한 배려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기본 기법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직상형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곧게 위로 뻗은 </a:t>
            </a:r>
            <a:r>
              <a:rPr lang="ko-KR" altLang="en-US" dirty="0" err="1" smtClean="0"/>
              <a:t>꽃가지가</a:t>
            </a:r>
            <a:r>
              <a:rPr lang="ko-KR" altLang="en-US" dirty="0" smtClean="0"/>
              <a:t> 중심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직상성의</a:t>
            </a:r>
            <a:r>
              <a:rPr lang="ko-KR" altLang="en-US" dirty="0" smtClean="0"/>
              <a:t> 특징을 강조해서 표현</a:t>
            </a:r>
            <a:endParaRPr lang="en-US" altLang="ko-KR" dirty="0" smtClean="0"/>
          </a:p>
          <a:p>
            <a:r>
              <a:rPr lang="ko-KR" altLang="en-US" dirty="0" smtClean="0"/>
              <a:t>대칭형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꽃가지의</a:t>
            </a:r>
            <a:r>
              <a:rPr lang="ko-KR" altLang="en-US" dirty="0" smtClean="0"/>
              <a:t> 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색채를 대칭 구성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주지와 부지의 </a:t>
            </a:r>
            <a:r>
              <a:rPr lang="ko-KR" altLang="en-US" dirty="0" err="1" smtClean="0"/>
              <a:t>대칭감을</a:t>
            </a:r>
            <a:r>
              <a:rPr lang="ko-KR" altLang="en-US" dirty="0" smtClean="0"/>
              <a:t> 중시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수양성</a:t>
            </a:r>
            <a:r>
              <a:rPr lang="ko-KR" altLang="en-US" dirty="0" smtClean="0"/>
              <a:t> 강조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이케바나를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화도라</a:t>
            </a:r>
            <a:r>
              <a:rPr lang="ko-KR" altLang="en-US" dirty="0" smtClean="0"/>
              <a:t> 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수양하는 마음가짐으로 학습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배운 것을 </a:t>
            </a:r>
            <a:r>
              <a:rPr lang="ko-KR" altLang="en-US" dirty="0" smtClean="0"/>
              <a:t>즐겁게 실제로 행함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미학적 측면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정신적 측면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수양적 측면 비중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미의식 세련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손 솜씨 </a:t>
            </a:r>
            <a:r>
              <a:rPr lang="ko-KR" altLang="en-US" dirty="0" smtClean="0"/>
              <a:t>발전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인륜의 질서 체득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이케바나의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감상</a:t>
            </a:r>
            <a:r>
              <a:rPr lang="ko-KR" altLang="en-US" dirty="0" smtClean="0"/>
              <a:t>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다다미 한 장 정도 거리를 둔다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족자를 먼저 감상한다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err="1" smtClean="0"/>
              <a:t>이케바나를</a:t>
            </a:r>
            <a:r>
              <a:rPr lang="ko-KR" altLang="en-US" dirty="0" smtClean="0"/>
              <a:t> 감상한다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전체를 훑어본다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각 가지 배열 상태를 감상한다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전체의 통일성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화기와 주변의 조화미 음미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주인에게 소감을 인사말로 전한다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altLang="ko-KR" sz="5400" dirty="0" smtClean="0"/>
          </a:p>
          <a:p>
            <a:pPr algn="ctr">
              <a:buNone/>
            </a:pPr>
            <a:r>
              <a:rPr lang="ko-KR" altLang="en-US" sz="5400" dirty="0" smtClean="0"/>
              <a:t>이상으로 </a:t>
            </a:r>
            <a:r>
              <a:rPr lang="en-US" altLang="ko-KR" sz="5400" dirty="0" smtClean="0"/>
              <a:t>1</a:t>
            </a:r>
            <a:r>
              <a:rPr lang="ko-KR" altLang="en-US" sz="5400" dirty="0" smtClean="0"/>
              <a:t>조의 발표를 </a:t>
            </a:r>
            <a:endParaRPr lang="en-US" altLang="ko-KR" sz="5400" dirty="0" smtClean="0"/>
          </a:p>
          <a:p>
            <a:pPr algn="ctr">
              <a:buNone/>
            </a:pPr>
            <a:r>
              <a:rPr lang="ko-KR" altLang="en-US" sz="5400" dirty="0" smtClean="0"/>
              <a:t>마치겠습니다</a:t>
            </a:r>
            <a:r>
              <a:rPr lang="en-US" altLang="ko-KR" sz="5400" dirty="0" smtClean="0"/>
              <a:t>.</a:t>
            </a:r>
          </a:p>
          <a:p>
            <a:pPr algn="ctr">
              <a:buNone/>
            </a:pPr>
            <a:r>
              <a:rPr lang="ko-KR" altLang="en-US" sz="5400" dirty="0" smtClean="0"/>
              <a:t>감사합니다</a:t>
            </a:r>
            <a:r>
              <a:rPr lang="en-US" altLang="ko-KR" sz="5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다도란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차를 달여 마시는 규칙과 예의</a:t>
            </a:r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539552" y="2420888"/>
            <a:ext cx="237626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dirty="0" smtClean="0"/>
              <a:t>마시는 시간</a:t>
            </a:r>
            <a:endParaRPr lang="ko-KR" altLang="en-US" sz="2200" dirty="0"/>
          </a:p>
        </p:txBody>
      </p:sp>
      <p:sp>
        <p:nvSpPr>
          <p:cNvPr id="5" name="타원 4"/>
          <p:cNvSpPr/>
          <p:nvPr/>
        </p:nvSpPr>
        <p:spPr>
          <a:xfrm>
            <a:off x="3491880" y="2420888"/>
            <a:ext cx="237626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dirty="0" smtClean="0"/>
              <a:t>마시는 장소</a:t>
            </a:r>
            <a:endParaRPr lang="ko-KR" altLang="en-US" sz="2200" dirty="0"/>
          </a:p>
        </p:txBody>
      </p:sp>
      <p:sp>
        <p:nvSpPr>
          <p:cNvPr id="6" name="타원 5"/>
          <p:cNvSpPr/>
          <p:nvPr/>
        </p:nvSpPr>
        <p:spPr>
          <a:xfrm>
            <a:off x="6444208" y="2420888"/>
            <a:ext cx="237626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dirty="0" smtClean="0"/>
              <a:t>마시는 절차</a:t>
            </a:r>
            <a:endParaRPr lang="ko-KR" altLang="en-US" sz="22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2771800" y="4653136"/>
            <a:ext cx="38164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dirty="0" smtClean="0"/>
              <a:t>다</a:t>
            </a:r>
            <a:r>
              <a:rPr lang="ko-KR" altLang="en-US" sz="5400" dirty="0"/>
              <a:t>도</a:t>
            </a:r>
          </a:p>
        </p:txBody>
      </p:sp>
      <p:cxnSp>
        <p:nvCxnSpPr>
          <p:cNvPr id="33" name="꺾인 연결선 32"/>
          <p:cNvCxnSpPr>
            <a:stCxn id="4" idx="4"/>
          </p:cNvCxnSpPr>
          <p:nvPr/>
        </p:nvCxnSpPr>
        <p:spPr>
          <a:xfrm rot="16200000" flipH="1">
            <a:off x="1637674" y="4095074"/>
            <a:ext cx="1224136" cy="10441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꺾인 연결선 36"/>
          <p:cNvCxnSpPr/>
          <p:nvPr/>
        </p:nvCxnSpPr>
        <p:spPr>
          <a:xfrm rot="5400000">
            <a:off x="6516216" y="4005064"/>
            <a:ext cx="1296144" cy="115212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>
            <a:stCxn id="5" idx="4"/>
          </p:cNvCxnSpPr>
          <p:nvPr/>
        </p:nvCxnSpPr>
        <p:spPr>
          <a:xfrm rot="5400000">
            <a:off x="4355976" y="4329100"/>
            <a:ext cx="6480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다도의 모습</a:t>
            </a:r>
            <a:endParaRPr lang="ko-KR" altLang="en-US" dirty="0"/>
          </a:p>
        </p:txBody>
      </p:sp>
      <p:pic>
        <p:nvPicPr>
          <p:cNvPr id="4" name="내용 개체 틀 3" descr="다도하는 모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556792"/>
            <a:ext cx="3600400" cy="4937356"/>
          </a:xfrm>
        </p:spPr>
      </p:pic>
      <p:pic>
        <p:nvPicPr>
          <p:cNvPr id="5" name="그림 4" descr="다도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204864"/>
            <a:ext cx="4432042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다도의 역사적 흐름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나라 시대에 처음 전파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잠시 유행하고 </a:t>
            </a:r>
            <a:r>
              <a:rPr lang="ko-KR" altLang="en-US" dirty="0" err="1" smtClean="0"/>
              <a:t>시들해져버림</a:t>
            </a:r>
            <a:endParaRPr lang="en-US" altLang="ko-KR" dirty="0" smtClean="0"/>
          </a:p>
          <a:p>
            <a:r>
              <a:rPr lang="ko-KR" altLang="en-US" dirty="0" err="1" smtClean="0"/>
              <a:t>카마쿠라</a:t>
            </a:r>
            <a:r>
              <a:rPr lang="ko-KR" altLang="en-US" dirty="0" smtClean="0"/>
              <a:t> 시대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승려 </a:t>
            </a:r>
            <a:r>
              <a:rPr lang="ko-KR" altLang="en-US" dirty="0" err="1" smtClean="0"/>
              <a:t>에이사이가</a:t>
            </a:r>
            <a:r>
              <a:rPr lang="ko-KR" altLang="en-US" dirty="0" smtClean="0"/>
              <a:t> 새로운 차문화를 수입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“</a:t>
            </a:r>
            <a:r>
              <a:rPr lang="ko-KR" altLang="en-US" dirty="0" err="1" smtClean="0"/>
              <a:t>끽다양생기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저술</a:t>
            </a:r>
            <a:endParaRPr lang="en-US" altLang="ko-KR" dirty="0" smtClean="0"/>
          </a:p>
          <a:p>
            <a:r>
              <a:rPr lang="en-US" altLang="ko-KR" dirty="0" smtClean="0"/>
              <a:t>14</a:t>
            </a:r>
            <a:r>
              <a:rPr lang="ko-KR" altLang="en-US" dirty="0" smtClean="0"/>
              <a:t>세기 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귀족들 사이에서 </a:t>
            </a:r>
            <a:r>
              <a:rPr lang="ko-KR" altLang="en-US" dirty="0" err="1" smtClean="0"/>
              <a:t>투차</a:t>
            </a:r>
            <a:r>
              <a:rPr lang="ko-KR" altLang="en-US" dirty="0" smtClean="0"/>
              <a:t> 유행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불교문화와 다도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선종에서 따온 사규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지켜야 할 네 가지의 규율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승려들의 기본 생활 양식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다도의 기본 마음 가짐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다도의 변모과정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남북조</a:t>
            </a:r>
            <a:r>
              <a:rPr lang="ko-KR" altLang="en-US" dirty="0" smtClean="0"/>
              <a:t> 전란 시대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신흥귀족들이 자신의 장식품을 자랑하며 차와 함께 풍류를 즐김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</a:t>
            </a:r>
            <a:r>
              <a:rPr lang="ko-KR" altLang="en-US" dirty="0" smtClean="0"/>
              <a:t>세기 후반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소박함의 미의식 확산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초가 지붕의 다실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대나무제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다도구</a:t>
            </a:r>
            <a:endParaRPr lang="en-US" altLang="ko-KR" dirty="0" smtClean="0"/>
          </a:p>
          <a:p>
            <a:r>
              <a:rPr lang="ko-KR" altLang="en-US" dirty="0" err="1" smtClean="0"/>
              <a:t>센노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리큐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와비의</a:t>
            </a:r>
            <a:r>
              <a:rPr lang="ko-KR" altLang="en-US" dirty="0" smtClean="0"/>
              <a:t> 발견을 중시함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초 </a:t>
            </a:r>
            <a:r>
              <a:rPr lang="en-US" altLang="ko-KR" dirty="0" smtClean="0"/>
              <a:t>3</a:t>
            </a:r>
            <a:r>
              <a:rPr lang="ko-KR" altLang="en-US" dirty="0" smtClean="0"/>
              <a:t>단계의 척도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다도를 확립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17</a:t>
            </a:r>
            <a:r>
              <a:rPr lang="ko-KR" altLang="en-US" dirty="0" smtClean="0"/>
              <a:t>세기의 다도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센노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리큐</a:t>
            </a:r>
            <a:r>
              <a:rPr lang="ko-KR" altLang="en-US" dirty="0" smtClean="0"/>
              <a:t> 이후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자손들과 제자들에 의해서 계승 발전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새로운 유파를 형성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다도를 널리 보급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384</TotalTime>
  <Words>551</Words>
  <Application>Microsoft Office PowerPoint</Application>
  <PresentationFormat>화면 슬라이드 쇼(4:3)</PresentationFormat>
  <Paragraphs>148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보자기</vt:lpstr>
      <vt:lpstr>일본의 다도와 이케바나</vt:lpstr>
      <vt:lpstr>목차</vt:lpstr>
      <vt:lpstr>다도란?</vt:lpstr>
      <vt:lpstr>다도의 모습</vt:lpstr>
      <vt:lpstr>다도의 역사적 흐름</vt:lpstr>
      <vt:lpstr>불교문화와 다도</vt:lpstr>
      <vt:lpstr>다도의 변모과정</vt:lpstr>
      <vt:lpstr>15세기 후반</vt:lpstr>
      <vt:lpstr>17세기의 다도</vt:lpstr>
      <vt:lpstr>이케바나</vt:lpstr>
      <vt:lpstr>이케바나의 유래</vt:lpstr>
      <vt:lpstr>이케바나의 시대별 변화</vt:lpstr>
      <vt:lpstr>릿카</vt:lpstr>
      <vt:lpstr>나게이레</vt:lpstr>
      <vt:lpstr>세이카</vt:lpstr>
      <vt:lpstr>모리바나</vt:lpstr>
      <vt:lpstr>지유바나</vt:lpstr>
      <vt:lpstr>미의식 전위 이케바나</vt:lpstr>
      <vt:lpstr>미적 포인트</vt:lpstr>
      <vt:lpstr>이케바나의 기본 기법</vt:lpstr>
      <vt:lpstr>이케바나의 기본 기법</vt:lpstr>
      <vt:lpstr>이케바나의 기본 기법</vt:lpstr>
      <vt:lpstr>수양성 강조</vt:lpstr>
      <vt:lpstr>이케바나의 감상법</vt:lpstr>
      <vt:lpstr>슬라이드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다도와 이케바나</dc:title>
  <dc:creator>SAMSUNG</dc:creator>
  <cp:lastModifiedBy>x-note</cp:lastModifiedBy>
  <cp:revision>39</cp:revision>
  <dcterms:created xsi:type="dcterms:W3CDTF">2011-03-19T05:18:27Z</dcterms:created>
  <dcterms:modified xsi:type="dcterms:W3CDTF">2011-03-21T14:44:03Z</dcterms:modified>
</cp:coreProperties>
</file>