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5"/>
  </p:notesMasterIdLst>
  <p:sldIdLst>
    <p:sldId id="260" r:id="rId2"/>
    <p:sldId id="279" r:id="rId3"/>
    <p:sldId id="276" r:id="rId4"/>
    <p:sldId id="277" r:id="rId5"/>
    <p:sldId id="278" r:id="rId6"/>
    <p:sldId id="261" r:id="rId7"/>
    <p:sldId id="294" r:id="rId8"/>
    <p:sldId id="308" r:id="rId9"/>
    <p:sldId id="295" r:id="rId10"/>
    <p:sldId id="296" r:id="rId11"/>
    <p:sldId id="309" r:id="rId12"/>
    <p:sldId id="297" r:id="rId13"/>
    <p:sldId id="310" r:id="rId14"/>
    <p:sldId id="298" r:id="rId15"/>
    <p:sldId id="299" r:id="rId16"/>
    <p:sldId id="311" r:id="rId17"/>
    <p:sldId id="301" r:id="rId18"/>
    <p:sldId id="302" r:id="rId19"/>
    <p:sldId id="312" r:id="rId20"/>
    <p:sldId id="303" r:id="rId21"/>
    <p:sldId id="304" r:id="rId22"/>
    <p:sldId id="313" r:id="rId23"/>
    <p:sldId id="305" r:id="rId24"/>
    <p:sldId id="306" r:id="rId25"/>
    <p:sldId id="314" r:id="rId26"/>
    <p:sldId id="307" r:id="rId27"/>
    <p:sldId id="315" r:id="rId28"/>
    <p:sldId id="271" r:id="rId29"/>
    <p:sldId id="272" r:id="rId30"/>
    <p:sldId id="316" r:id="rId31"/>
    <p:sldId id="273" r:id="rId32"/>
    <p:sldId id="317" r:id="rId33"/>
    <p:sldId id="280" r:id="rId34"/>
    <p:sldId id="281" r:id="rId35"/>
    <p:sldId id="282" r:id="rId36"/>
    <p:sldId id="318" r:id="rId37"/>
    <p:sldId id="283" r:id="rId38"/>
    <p:sldId id="284" r:id="rId39"/>
    <p:sldId id="319" r:id="rId40"/>
    <p:sldId id="285" r:id="rId41"/>
    <p:sldId id="320" r:id="rId42"/>
    <p:sldId id="286" r:id="rId43"/>
    <p:sldId id="321" r:id="rId44"/>
    <p:sldId id="288" r:id="rId45"/>
    <p:sldId id="289" r:id="rId46"/>
    <p:sldId id="322" r:id="rId47"/>
    <p:sldId id="290" r:id="rId48"/>
    <p:sldId id="323" r:id="rId49"/>
    <p:sldId id="291" r:id="rId50"/>
    <p:sldId id="324" r:id="rId51"/>
    <p:sldId id="292" r:id="rId52"/>
    <p:sldId id="325" r:id="rId53"/>
    <p:sldId id="293" r:id="rId5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70" d="100"/>
          <a:sy n="70" d="100"/>
        </p:scale>
        <p:origin x="-5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05447-0B5C-4773-AFCD-96B907592B34}" type="datetimeFigureOut">
              <a:rPr kumimoji="1" lang="ja-JP" altLang="en-US" smtClean="0"/>
              <a:t>2011/3/27</a:t>
            </a:fld>
            <a:endParaRPr kumimoji="1" lang="ja-JP"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ko-KR" altLang="en-US" smtClean="0"/>
              <a:t>마스터 텍스트 스타일을 편집합니다</a:t>
            </a:r>
          </a:p>
          <a:p>
            <a:pPr lvl="1"/>
            <a:r>
              <a:rPr kumimoji="1" lang="ko-KR" altLang="en-US" smtClean="0"/>
              <a:t>둘째 수준</a:t>
            </a:r>
          </a:p>
          <a:p>
            <a:pPr lvl="2"/>
            <a:r>
              <a:rPr kumimoji="1" lang="ko-KR" altLang="en-US" smtClean="0"/>
              <a:t>셋째 수준</a:t>
            </a:r>
          </a:p>
          <a:p>
            <a:pPr lvl="3"/>
            <a:r>
              <a:rPr kumimoji="1" lang="ko-KR" altLang="en-US" smtClean="0"/>
              <a:t>넷째 수준</a:t>
            </a:r>
          </a:p>
          <a:p>
            <a:pPr lvl="4"/>
            <a:r>
              <a:rPr kumimoji="1" lang="ko-KR" altLang="en-US" smtClean="0"/>
              <a:t>다섯째 수준</a:t>
            </a:r>
            <a:endParaRPr kumimoji="1" lang="ja-JP"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2150F-E0CE-4338-8BAD-7BB6C9CC444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kumimoji="1" lang="ja-JP" altLang="en-US" dirty="0"/>
          </a:p>
        </p:txBody>
      </p:sp>
      <p:sp>
        <p:nvSpPr>
          <p:cNvPr id="4" name="슬라이드 번호 개체 틀 3"/>
          <p:cNvSpPr>
            <a:spLocks noGrp="1"/>
          </p:cNvSpPr>
          <p:nvPr>
            <p:ph type="sldNum" sz="quarter" idx="10"/>
          </p:nvPr>
        </p:nvSpPr>
        <p:spPr/>
        <p:txBody>
          <a:bodyPr/>
          <a:lstStyle/>
          <a:p>
            <a:fld id="{EA82150F-E0CE-4338-8BAD-7BB6C9CC4442}" type="slidenum">
              <a:rPr kumimoji="1" lang="ja-JP" altLang="en-US" smtClean="0"/>
              <a:t>33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kumimoji="1" lang="ja-JP" altLang="en-US" dirty="0"/>
          </a:p>
        </p:txBody>
      </p:sp>
      <p:sp>
        <p:nvSpPr>
          <p:cNvPr id="4" name="슬라이드 번호 개체 틀 3"/>
          <p:cNvSpPr>
            <a:spLocks noGrp="1"/>
          </p:cNvSpPr>
          <p:nvPr>
            <p:ph type="sldNum" sz="quarter" idx="10"/>
          </p:nvPr>
        </p:nvSpPr>
        <p:spPr/>
        <p:txBody>
          <a:bodyPr/>
          <a:lstStyle/>
          <a:p>
            <a:fld id="{EA82150F-E0CE-4338-8BAD-7BB6C9CC4442}" type="slidenum">
              <a:rPr kumimoji="1" lang="ja-JP" altLang="en-US" smtClean="0"/>
              <a:t>40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1">
        <a:schemeClr val="bg2"/>
      </p:bgRef>
    </p:bg>
    <p:spTree>
      <p:nvGrpSpPr>
        <p:cNvPr id="1" name=""/>
        <p:cNvGrpSpPr/>
        <p:nvPr/>
      </p:nvGrpSpPr>
      <p:grpSpPr>
        <a:xfrm>
          <a:off x="0" y="0"/>
          <a:ext cx="0" cy="0"/>
          <a:chOff x="0" y="0"/>
          <a:chExt cx="0" cy="0"/>
        </a:xfrm>
      </p:grpSpPr>
      <p:sp>
        <p:nvSpPr>
          <p:cNvPr id="7" name="직사각형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사각형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제목 7"/>
          <p:cNvSpPr>
            <a:spLocks noGrp="1"/>
          </p:cNvSpPr>
          <p:nvPr>
            <p:ph type="ctrTitle"/>
          </p:nvPr>
        </p:nvSpPr>
        <p:spPr>
          <a:xfrm>
            <a:off x="2362200" y="4038600"/>
            <a:ext cx="6477000" cy="1828800"/>
          </a:xfrm>
        </p:spPr>
        <p:txBody>
          <a:bodyPr anchor="b"/>
          <a:lstStyle>
            <a:lvl1pPr>
              <a:defRPr cap="all" baseline="0"/>
            </a:lvl1pPr>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CB5AD90-CEFC-4B35-8D71-7DA5F5506448}" type="datetimeFigureOut">
              <a:rPr lang="ko-KR" altLang="en-US" smtClean="0"/>
              <a:pPr/>
              <a:t>2011-03-27</a:t>
            </a:fld>
            <a:endParaRPr lang="ko-KR" altLang="en-US"/>
          </a:p>
        </p:txBody>
      </p:sp>
      <p:sp>
        <p:nvSpPr>
          <p:cNvPr id="17" name="바닥글 개체 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ko-KR" altLang="en-US"/>
          </a:p>
        </p:txBody>
      </p:sp>
      <p:sp>
        <p:nvSpPr>
          <p:cNvPr id="29" name="슬라이드 번호 개체 틀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F6042F-D778-4611-BB09-FE5403C4BA67}"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CB5AD90-CEFC-4B35-8D71-7DA5F5506448}" type="datetimeFigureOut">
              <a:rPr lang="ko-KR" altLang="en-US" smtClean="0"/>
              <a:pPr/>
              <a:t>2011-03-27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6F6042F-D778-4611-BB09-FE5403C4BA67}"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bg>
      <p:bgRef idx="1001">
        <a:schemeClr val="bg1"/>
      </p:bgRef>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53200" y="609600"/>
            <a:ext cx="2057400" cy="5516563"/>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609600"/>
            <a:ext cx="5562600" cy="5516564"/>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a:xfrm>
            <a:off x="6553200" y="6248402"/>
            <a:ext cx="2209800" cy="365125"/>
          </a:xfrm>
        </p:spPr>
        <p:txBody>
          <a:bodyPr/>
          <a:lstStyle/>
          <a:p>
            <a:fld id="{3CB5AD90-CEFC-4B35-8D71-7DA5F5506448}" type="datetimeFigureOut">
              <a:rPr lang="ko-KR" altLang="en-US" smtClean="0"/>
              <a:pPr/>
              <a:t>2011-03-27</a:t>
            </a:fld>
            <a:endParaRPr lang="ko-KR" altLang="en-US"/>
          </a:p>
        </p:txBody>
      </p:sp>
      <p:sp>
        <p:nvSpPr>
          <p:cNvPr id="5" name="바닥글 개체 틀 4"/>
          <p:cNvSpPr>
            <a:spLocks noGrp="1"/>
          </p:cNvSpPr>
          <p:nvPr>
            <p:ph type="ftr" sz="quarter" idx="11"/>
          </p:nvPr>
        </p:nvSpPr>
        <p:spPr>
          <a:xfrm>
            <a:off x="457201" y="6248207"/>
            <a:ext cx="5573483" cy="365125"/>
          </a:xfrm>
        </p:spPr>
        <p:txBody>
          <a:bodyPr/>
          <a:lstStyle/>
          <a:p>
            <a:endParaRPr lang="ko-KR" altLang="en-US"/>
          </a:p>
        </p:txBody>
      </p:sp>
      <p:sp>
        <p:nvSpPr>
          <p:cNvPr id="7" name="직사각형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직사각형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슬라이드 번호 개체 틀 5"/>
          <p:cNvSpPr>
            <a:spLocks noGrp="1"/>
          </p:cNvSpPr>
          <p:nvPr>
            <p:ph type="sldNum" sz="quarter" idx="12"/>
          </p:nvPr>
        </p:nvSpPr>
        <p:spPr>
          <a:xfrm rot="5400000">
            <a:off x="5989638" y="144462"/>
            <a:ext cx="533400" cy="244476"/>
          </a:xfrm>
        </p:spPr>
        <p:txBody>
          <a:bodyPr/>
          <a:lstStyle/>
          <a:p>
            <a:fld id="{36F6042F-D778-4611-BB09-FE5403C4BA67}"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153400" cy="990600"/>
          </a:xfrm>
        </p:spPr>
        <p:txBody>
          <a:body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3CB5AD90-CEFC-4B35-8D71-7DA5F5506448}" type="datetimeFigureOut">
              <a:rPr lang="ko-KR" altLang="en-US" smtClean="0"/>
              <a:pPr/>
              <a:t>2011-03-27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lvl1pPr>
              <a:defRPr>
                <a:solidFill>
                  <a:srgbClr val="FFFFFF"/>
                </a:solidFill>
              </a:defRPr>
            </a:lvl1pPr>
          </a:lstStyle>
          <a:p>
            <a:fld id="{36F6042F-D778-4611-BB09-FE5403C4BA67}" type="slidenum">
              <a:rPr lang="ko-KR" altLang="en-US" smtClean="0"/>
              <a:pPr/>
              <a:t>‹#›</a:t>
            </a:fld>
            <a:endParaRPr lang="ko-KR" altLang="en-US"/>
          </a:p>
        </p:txBody>
      </p:sp>
      <p:sp>
        <p:nvSpPr>
          <p:cNvPr id="8" name="내용 개체 틀 7"/>
          <p:cNvSpPr>
            <a:spLocks noGrp="1"/>
          </p:cNvSpPr>
          <p:nvPr>
            <p:ph sz="quarter" idx="1"/>
          </p:nvPr>
        </p:nvSpPr>
        <p:spPr>
          <a:xfrm>
            <a:off x="612648" y="1600200"/>
            <a:ext cx="8153400" cy="44958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3">
        <a:schemeClr val="bg1"/>
      </p:bgRef>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7" name="직사각형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직사각형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ko-KR" altLang="en-US" smtClean="0"/>
              <a:t>마스터 제목 스타일 편집</a:t>
            </a:r>
            <a:endParaRPr kumimoji="0" lang="en-US"/>
          </a:p>
        </p:txBody>
      </p:sp>
      <p:sp>
        <p:nvSpPr>
          <p:cNvPr id="12" name="날짜 개체 틀 11"/>
          <p:cNvSpPr>
            <a:spLocks noGrp="1"/>
          </p:cNvSpPr>
          <p:nvPr>
            <p:ph type="dt" sz="half" idx="10"/>
          </p:nvPr>
        </p:nvSpPr>
        <p:spPr/>
        <p:txBody>
          <a:bodyPr/>
          <a:lstStyle/>
          <a:p>
            <a:fld id="{3CB5AD90-CEFC-4B35-8D71-7DA5F5506448}" type="datetimeFigureOut">
              <a:rPr lang="ko-KR" altLang="en-US" smtClean="0"/>
              <a:pPr/>
              <a:t>2011-03-27</a:t>
            </a:fld>
            <a:endParaRPr lang="ko-KR" altLang="en-US"/>
          </a:p>
        </p:txBody>
      </p:sp>
      <p:sp>
        <p:nvSpPr>
          <p:cNvPr id="13" name="슬라이드 번호 개체 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6F6042F-D778-4611-BB09-FE5403C4BA67}" type="slidenum">
              <a:rPr lang="ko-KR" altLang="en-US" smtClean="0"/>
              <a:pPr/>
              <a:t>‹#›</a:t>
            </a:fld>
            <a:endParaRPr lang="ko-KR" altLang="en-US"/>
          </a:p>
        </p:txBody>
      </p:sp>
      <p:sp>
        <p:nvSpPr>
          <p:cNvPr id="14" name="바닥글 개체 틀 13"/>
          <p:cNvSpPr>
            <a:spLocks noGrp="1"/>
          </p:cNvSpPr>
          <p:nvPr>
            <p:ph type="ftr" sz="quarter" idx="12"/>
          </p:nvPr>
        </p:nvSpPr>
        <p:spPr/>
        <p:txBody>
          <a:bodyPr/>
          <a:lstStyle/>
          <a:p>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9" name="내용 개체 틀 8"/>
          <p:cNvSpPr>
            <a:spLocks noGrp="1"/>
          </p:cNvSpPr>
          <p:nvPr>
            <p:ph sz="quarter" idx="1"/>
          </p:nvPr>
        </p:nvSpPr>
        <p:spPr>
          <a:xfrm>
            <a:off x="609600" y="1589567"/>
            <a:ext cx="388620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1" name="내용 개체 틀 10"/>
          <p:cNvSpPr>
            <a:spLocks noGrp="1"/>
          </p:cNvSpPr>
          <p:nvPr>
            <p:ph sz="quarter" idx="2"/>
          </p:nvPr>
        </p:nvSpPr>
        <p:spPr>
          <a:xfrm>
            <a:off x="4844901" y="1589567"/>
            <a:ext cx="388620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8" name="날짜 개체 틀 7"/>
          <p:cNvSpPr>
            <a:spLocks noGrp="1"/>
          </p:cNvSpPr>
          <p:nvPr>
            <p:ph type="dt" sz="half" idx="15"/>
          </p:nvPr>
        </p:nvSpPr>
        <p:spPr/>
        <p:txBody>
          <a:bodyPr rtlCol="0"/>
          <a:lstStyle/>
          <a:p>
            <a:fld id="{3CB5AD90-CEFC-4B35-8D71-7DA5F5506448}" type="datetimeFigureOut">
              <a:rPr lang="ko-KR" altLang="en-US" smtClean="0"/>
              <a:pPr/>
              <a:t>2011-03-27</a:t>
            </a:fld>
            <a:endParaRPr lang="ko-KR" altLang="en-US"/>
          </a:p>
        </p:txBody>
      </p:sp>
      <p:sp>
        <p:nvSpPr>
          <p:cNvPr id="10" name="슬라이드 번호 개체 틀 9"/>
          <p:cNvSpPr>
            <a:spLocks noGrp="1"/>
          </p:cNvSpPr>
          <p:nvPr>
            <p:ph type="sldNum" sz="quarter" idx="16"/>
          </p:nvPr>
        </p:nvSpPr>
        <p:spPr/>
        <p:txBody>
          <a:bodyPr rtlCol="0"/>
          <a:lstStyle/>
          <a:p>
            <a:fld id="{36F6042F-D778-4611-BB09-FE5403C4BA67}" type="slidenum">
              <a:rPr lang="ko-KR" altLang="en-US" smtClean="0"/>
              <a:pPr/>
              <a:t>‹#›</a:t>
            </a:fld>
            <a:endParaRPr lang="ko-KR" altLang="en-US"/>
          </a:p>
        </p:txBody>
      </p:sp>
      <p:sp>
        <p:nvSpPr>
          <p:cNvPr id="12" name="바닥글 개체 틀 11"/>
          <p:cNvSpPr>
            <a:spLocks noGrp="1"/>
          </p:cNvSpPr>
          <p:nvPr>
            <p:ph type="ftr" sz="quarter" idx="17"/>
          </p:nvPr>
        </p:nvSpPr>
        <p:spPr/>
        <p:txBody>
          <a:bodyPr rtlCol="0"/>
          <a:lstStyle/>
          <a:p>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533400" y="273050"/>
            <a:ext cx="8153400" cy="869950"/>
          </a:xfrm>
        </p:spPr>
        <p:txBody>
          <a:bodyPr anchor="ctr"/>
          <a:lstStyle>
            <a:lvl1pPr>
              <a:defRPr/>
            </a:lvl1pPr>
          </a:lstStyle>
          <a:p>
            <a:r>
              <a:rPr kumimoji="0" lang="ko-KR" altLang="en-US" smtClean="0"/>
              <a:t>마스터 제목 스타일 편집</a:t>
            </a:r>
            <a:endParaRPr kumimoji="0" lang="en-US"/>
          </a:p>
        </p:txBody>
      </p:sp>
      <p:sp>
        <p:nvSpPr>
          <p:cNvPr id="11" name="내용 개체 틀 10"/>
          <p:cNvSpPr>
            <a:spLocks noGrp="1"/>
          </p:cNvSpPr>
          <p:nvPr>
            <p:ph sz="quarter" idx="2"/>
          </p:nvPr>
        </p:nvSpPr>
        <p:spPr>
          <a:xfrm>
            <a:off x="609600" y="2438400"/>
            <a:ext cx="3886200" cy="35814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3" name="내용 개체 틀 12"/>
          <p:cNvSpPr>
            <a:spLocks noGrp="1"/>
          </p:cNvSpPr>
          <p:nvPr>
            <p:ph sz="quarter" idx="4"/>
          </p:nvPr>
        </p:nvSpPr>
        <p:spPr>
          <a:xfrm>
            <a:off x="4800600" y="2438400"/>
            <a:ext cx="3886200" cy="35814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0" name="날짜 개체 틀 9"/>
          <p:cNvSpPr>
            <a:spLocks noGrp="1"/>
          </p:cNvSpPr>
          <p:nvPr>
            <p:ph type="dt" sz="half" idx="15"/>
          </p:nvPr>
        </p:nvSpPr>
        <p:spPr/>
        <p:txBody>
          <a:bodyPr rtlCol="0"/>
          <a:lstStyle/>
          <a:p>
            <a:fld id="{3CB5AD90-CEFC-4B35-8D71-7DA5F5506448}" type="datetimeFigureOut">
              <a:rPr lang="ko-KR" altLang="en-US" smtClean="0"/>
              <a:pPr/>
              <a:t>2011-03-27</a:t>
            </a:fld>
            <a:endParaRPr lang="ko-KR" altLang="en-US"/>
          </a:p>
        </p:txBody>
      </p:sp>
      <p:sp>
        <p:nvSpPr>
          <p:cNvPr id="12" name="슬라이드 번호 개체 틀 11"/>
          <p:cNvSpPr>
            <a:spLocks noGrp="1"/>
          </p:cNvSpPr>
          <p:nvPr>
            <p:ph type="sldNum" sz="quarter" idx="16"/>
          </p:nvPr>
        </p:nvSpPr>
        <p:spPr/>
        <p:txBody>
          <a:bodyPr rtlCol="0"/>
          <a:lstStyle/>
          <a:p>
            <a:fld id="{36F6042F-D778-4611-BB09-FE5403C4BA67}" type="slidenum">
              <a:rPr lang="ko-KR" altLang="en-US" smtClean="0"/>
              <a:pPr/>
              <a:t>‹#›</a:t>
            </a:fld>
            <a:endParaRPr lang="ko-KR" altLang="en-US"/>
          </a:p>
        </p:txBody>
      </p:sp>
      <p:sp>
        <p:nvSpPr>
          <p:cNvPr id="14" name="바닥글 개체 틀 13"/>
          <p:cNvSpPr>
            <a:spLocks noGrp="1"/>
          </p:cNvSpPr>
          <p:nvPr>
            <p:ph type="ftr" sz="quarter" idx="17"/>
          </p:nvPr>
        </p:nvSpPr>
        <p:spPr/>
        <p:txBody>
          <a:bodyPr rtlCol="0"/>
          <a:lstStyle/>
          <a:p>
            <a:endParaRPr lang="ko-KR" altLang="en-US"/>
          </a:p>
        </p:txBody>
      </p:sp>
      <p:sp>
        <p:nvSpPr>
          <p:cNvPr id="16" name="텍스트 개체 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ko-KR" altLang="en-US" smtClean="0"/>
              <a:t>마스터 텍스트 스타일을 편집합니다</a:t>
            </a:r>
          </a:p>
        </p:txBody>
      </p:sp>
      <p:sp>
        <p:nvSpPr>
          <p:cNvPr id="15" name="텍스트 개체 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ko-KR" altLang="en-US" smtClean="0"/>
              <a:t>마스터 텍스트 스타일을 편집합니다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3CB5AD90-CEFC-4B35-8D71-7DA5F5506448}" type="datetimeFigureOut">
              <a:rPr lang="ko-KR" altLang="en-US" smtClean="0"/>
              <a:pPr/>
              <a:t>2011-03-27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lvl1pPr>
              <a:defRPr>
                <a:solidFill>
                  <a:srgbClr val="FFFFFF"/>
                </a:solidFill>
              </a:defRPr>
            </a:lvl1pPr>
          </a:lstStyle>
          <a:p>
            <a:fld id="{36F6042F-D778-4611-BB09-FE5403C4BA67}"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CB5AD90-CEFC-4B35-8D71-7DA5F5506448}" type="datetimeFigureOut">
              <a:rPr lang="ko-KR" altLang="en-US" smtClean="0"/>
              <a:pPr/>
              <a:t>2011-03-27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a:xfrm>
            <a:off x="0" y="6248400"/>
            <a:ext cx="533400" cy="381000"/>
          </a:xfrm>
        </p:spPr>
        <p:txBody>
          <a:bodyPr/>
          <a:lstStyle>
            <a:lvl1pPr>
              <a:defRPr>
                <a:solidFill>
                  <a:schemeClr val="tx2"/>
                </a:solidFill>
              </a:defRPr>
            </a:lvl1pPr>
          </a:lstStyle>
          <a:p>
            <a:fld id="{36F6042F-D778-4611-BB09-FE5403C4BA67}"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0" y="273050"/>
            <a:ext cx="8077200" cy="869950"/>
          </a:xfrm>
        </p:spPr>
        <p:txBody>
          <a:bodyPr anchor="ctr"/>
          <a:lstStyle>
            <a:lvl1pPr algn="l">
              <a:buNone/>
              <a:defRPr sz="4400" b="0"/>
            </a:lvl1p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p:txBody>
          <a:bodyPr/>
          <a:lstStyle/>
          <a:p>
            <a:fld id="{3CB5AD90-CEFC-4B35-8D71-7DA5F5506448}" type="datetimeFigureOut">
              <a:rPr lang="ko-KR" altLang="en-US" smtClean="0"/>
              <a:pPr/>
              <a:t>2011-03-27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lvl1pPr>
              <a:defRPr>
                <a:solidFill>
                  <a:srgbClr val="FFFFFF"/>
                </a:solidFill>
              </a:defRPr>
            </a:lvl1pPr>
          </a:lstStyle>
          <a:p>
            <a:fld id="{36F6042F-D778-4611-BB09-FE5403C4BA67}" type="slidenum">
              <a:rPr lang="ko-KR" altLang="en-US" smtClean="0"/>
              <a:pPr/>
              <a:t>‹#›</a:t>
            </a:fld>
            <a:endParaRPr lang="ko-KR" altLang="en-US"/>
          </a:p>
        </p:txBody>
      </p:sp>
      <p:sp>
        <p:nvSpPr>
          <p:cNvPr id="3" name="텍스트 개체 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9" name="내용 개체 틀 8"/>
          <p:cNvSpPr>
            <a:spLocks noGrp="1"/>
          </p:cNvSpPr>
          <p:nvPr>
            <p:ph sz="quarter" idx="1"/>
          </p:nvPr>
        </p:nvSpPr>
        <p:spPr>
          <a:xfrm>
            <a:off x="2362200" y="1752600"/>
            <a:ext cx="6400800" cy="44196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3">
        <a:schemeClr val="bg2"/>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ko-KR" altLang="en-US" smtClean="0"/>
              <a:t>마스터 텍스트 스타일을 편집합니다</a:t>
            </a:r>
          </a:p>
        </p:txBody>
      </p:sp>
      <p:sp>
        <p:nvSpPr>
          <p:cNvPr id="8" name="직사각형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ko-KR" altLang="en-US" smtClean="0"/>
              <a:t>마스터 제목 스타일 편집</a:t>
            </a:r>
            <a:endParaRPr kumimoji="0" lang="en-US"/>
          </a:p>
        </p:txBody>
      </p:sp>
      <p:sp>
        <p:nvSpPr>
          <p:cNvPr id="11" name="직사각형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날짜 개체 틀 11"/>
          <p:cNvSpPr>
            <a:spLocks noGrp="1"/>
          </p:cNvSpPr>
          <p:nvPr>
            <p:ph type="dt" sz="half" idx="10"/>
          </p:nvPr>
        </p:nvSpPr>
        <p:spPr>
          <a:xfrm>
            <a:off x="6248400" y="6248400"/>
            <a:ext cx="2667000" cy="365125"/>
          </a:xfrm>
        </p:spPr>
        <p:txBody>
          <a:bodyPr rtlCol="0"/>
          <a:lstStyle/>
          <a:p>
            <a:fld id="{3CB5AD90-CEFC-4B35-8D71-7DA5F5506448}" type="datetimeFigureOut">
              <a:rPr lang="ko-KR" altLang="en-US" smtClean="0"/>
              <a:pPr/>
              <a:t>2011-03-27</a:t>
            </a:fld>
            <a:endParaRPr lang="ko-KR" altLang="en-US"/>
          </a:p>
        </p:txBody>
      </p:sp>
      <p:sp>
        <p:nvSpPr>
          <p:cNvPr id="13" name="슬라이드 번호 개체 틀 12"/>
          <p:cNvSpPr>
            <a:spLocks noGrp="1"/>
          </p:cNvSpPr>
          <p:nvPr>
            <p:ph type="sldNum" sz="quarter" idx="11"/>
          </p:nvPr>
        </p:nvSpPr>
        <p:spPr>
          <a:xfrm>
            <a:off x="0" y="4667249"/>
            <a:ext cx="1447800" cy="663578"/>
          </a:xfrm>
        </p:spPr>
        <p:txBody>
          <a:bodyPr rtlCol="0"/>
          <a:lstStyle>
            <a:lvl1pPr>
              <a:defRPr sz="2800"/>
            </a:lvl1pPr>
          </a:lstStyle>
          <a:p>
            <a:fld id="{36F6042F-D778-4611-BB09-FE5403C4BA67}" type="slidenum">
              <a:rPr lang="ko-KR" altLang="en-US" smtClean="0"/>
              <a:pPr/>
              <a:t>‹#›</a:t>
            </a:fld>
            <a:endParaRPr lang="ko-KR" altLang="en-US"/>
          </a:p>
        </p:txBody>
      </p:sp>
      <p:sp>
        <p:nvSpPr>
          <p:cNvPr id="14" name="바닥글 개체 틀 13"/>
          <p:cNvSpPr>
            <a:spLocks noGrp="1"/>
          </p:cNvSpPr>
          <p:nvPr>
            <p:ph type="ftr" sz="quarter" idx="12"/>
          </p:nvPr>
        </p:nvSpPr>
        <p:spPr>
          <a:xfrm>
            <a:off x="1600200" y="6248206"/>
            <a:ext cx="4572000" cy="365125"/>
          </a:xfrm>
        </p:spPr>
        <p:txBody>
          <a:bodyPr rtlCol="0"/>
          <a:lstStyle/>
          <a:p>
            <a:endParaRPr lang="ko-KR" altLang="en-US"/>
          </a:p>
        </p:txBody>
      </p:sp>
      <p:sp>
        <p:nvSpPr>
          <p:cNvPr id="3" name="그림 개체 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ko-KR" altLang="en-US" smtClean="0"/>
              <a:t>그림을 추가하려면 아이콘을 클릭하십시오</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제목 개체 틀 21"/>
          <p:cNvSpPr>
            <a:spLocks noGrp="1"/>
          </p:cNvSpPr>
          <p:nvPr>
            <p:ph type="title"/>
          </p:nvPr>
        </p:nvSpPr>
        <p:spPr>
          <a:xfrm>
            <a:off x="609600" y="228600"/>
            <a:ext cx="8153400" cy="990600"/>
          </a:xfrm>
          <a:prstGeom prst="rect">
            <a:avLst/>
          </a:prstGeom>
        </p:spPr>
        <p:txBody>
          <a:bodyPr vert="horz" anchor="ctr">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CB5AD90-CEFC-4B35-8D71-7DA5F5506448}" type="datetimeFigureOut">
              <a:rPr lang="ko-KR" altLang="en-US" smtClean="0"/>
              <a:pPr/>
              <a:t>2011-03-27</a:t>
            </a:fld>
            <a:endParaRPr lang="ko-KR" altLang="en-US"/>
          </a:p>
        </p:txBody>
      </p:sp>
      <p:sp>
        <p:nvSpPr>
          <p:cNvPr id="3" name="바닥글 개체 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ko-KR" altLang="en-US"/>
          </a:p>
        </p:txBody>
      </p:sp>
      <p:sp>
        <p:nvSpPr>
          <p:cNvPr id="7" name="직사각형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직사각형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슬라이드 번호 개체 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F6042F-D778-4611-BB09-FE5403C4BA67}"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1"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1"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1"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1"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1"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1"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1"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1"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1"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1"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kamigirl.blog.me/20111019528" TargetMode="External"/><Relationship Id="rId2" Type="http://schemas.openxmlformats.org/officeDocument/2006/relationships/hyperlink" Target="http://phyoung0126.blog.me/50098786237" TargetMode="External"/><Relationship Id="rId1" Type="http://schemas.openxmlformats.org/officeDocument/2006/relationships/slideLayout" Target="../slideLayouts/slideLayout2.xml"/><Relationship Id="rId5" Type="http://schemas.openxmlformats.org/officeDocument/2006/relationships/hyperlink" Target="http://hpjs501.blog.me/20079100381" TargetMode="External"/><Relationship Id="rId4" Type="http://schemas.openxmlformats.org/officeDocument/2006/relationships/hyperlink" Target="http://piil.blog.me/1004046342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cafe.naver.com/cultureworld.cafe?iframe_url=/ArticleRead.nhn?articleid=24&am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hannel.pandora.tv/channel/video.ptv?ref=na&amp;redirect=prg&amp;ch_userid=chollikyo&amp;prgid=9503211&amp;categid" TargetMode="External"/><Relationship Id="rId2" Type="http://schemas.openxmlformats.org/officeDocument/2006/relationships/hyperlink" Target="http://channel.pandora.tv/channel/video.ptv?ref=na&amp;redirect=prg&amp;ch_userid=kkangmg&amp;prgid=41489568&amp;categi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100.naver.com/100.nhn?type=video&amp;media_id=712&amp;docid=47572&amp;dir_id=020305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971600" y="620688"/>
            <a:ext cx="5832648" cy="1152128"/>
          </a:xfrm>
        </p:spPr>
        <p:txBody>
          <a:bodyPr/>
          <a:lstStyle/>
          <a:p>
            <a:r>
              <a:rPr lang="ko-KR" altLang="en-US" dirty="0" smtClean="0"/>
              <a:t>일본인의 정신세계</a:t>
            </a:r>
            <a:endParaRPr lang="ko-KR" altLang="en-US" dirty="0"/>
          </a:p>
        </p:txBody>
      </p:sp>
      <p:sp>
        <p:nvSpPr>
          <p:cNvPr id="5" name="부제목 4"/>
          <p:cNvSpPr>
            <a:spLocks noGrp="1"/>
          </p:cNvSpPr>
          <p:nvPr>
            <p:ph type="subTitle" idx="1"/>
          </p:nvPr>
        </p:nvSpPr>
        <p:spPr>
          <a:xfrm>
            <a:off x="4286248" y="2928934"/>
            <a:ext cx="4429156" cy="2571768"/>
          </a:xfrm>
        </p:spPr>
        <p:txBody>
          <a:bodyPr>
            <a:normAutofit/>
          </a:bodyPr>
          <a:lstStyle/>
          <a:p>
            <a:r>
              <a:rPr lang="en-US" altLang="ko-KR" sz="4800" dirty="0" smtClean="0"/>
              <a:t>2</a:t>
            </a:r>
            <a:r>
              <a:rPr lang="ko-KR" altLang="en-US" sz="4800" dirty="0" smtClean="0"/>
              <a:t>조</a:t>
            </a:r>
            <a:endParaRPr lang="en-US" altLang="ko-KR" sz="4800" dirty="0" smtClean="0"/>
          </a:p>
          <a:p>
            <a:r>
              <a:rPr lang="ko-KR" altLang="en-US" sz="3600" dirty="0" smtClean="0"/>
              <a:t>장경헌</a:t>
            </a:r>
            <a:r>
              <a:rPr lang="en-US" altLang="ko-KR" sz="3600" dirty="0" smtClean="0"/>
              <a:t>, </a:t>
            </a:r>
            <a:r>
              <a:rPr lang="ko-KR" altLang="en-US" sz="3600" dirty="0" smtClean="0"/>
              <a:t>한용희</a:t>
            </a:r>
            <a:r>
              <a:rPr lang="en-US" altLang="ko-KR" sz="3600" dirty="0" smtClean="0"/>
              <a:t>, </a:t>
            </a:r>
            <a:r>
              <a:rPr lang="ko-KR" altLang="en-US" sz="3600" dirty="0" smtClean="0"/>
              <a:t>신미나</a:t>
            </a:r>
            <a:r>
              <a:rPr lang="en-US" altLang="ko-KR" sz="3600" dirty="0" smtClean="0"/>
              <a:t>, </a:t>
            </a:r>
            <a:r>
              <a:rPr lang="ko-KR" altLang="en-US" sz="3600" dirty="0" smtClean="0"/>
              <a:t>임진아</a:t>
            </a:r>
            <a:endParaRPr lang="en-US" altLang="ko-KR" sz="3600" dirty="0" smtClean="0"/>
          </a:p>
          <a:p>
            <a:r>
              <a:rPr lang="ko-KR" altLang="en-US" sz="3600" dirty="0" err="1" smtClean="0"/>
              <a:t>당몽</a:t>
            </a:r>
            <a:r>
              <a:rPr lang="en-US" altLang="ko-KR" sz="3600" dirty="0" smtClean="0"/>
              <a:t>, </a:t>
            </a:r>
            <a:r>
              <a:rPr lang="ko-KR" altLang="en-US" sz="3600" dirty="0" smtClean="0"/>
              <a:t>대정</a:t>
            </a:r>
            <a:r>
              <a:rPr lang="en-US" altLang="ko-KR" sz="3600" dirty="0" smtClean="0"/>
              <a:t>, </a:t>
            </a:r>
            <a:r>
              <a:rPr lang="ko-KR" altLang="en-US" sz="3600" dirty="0" smtClean="0"/>
              <a:t>명석</a:t>
            </a:r>
            <a:endParaRPr lang="en-US" altLang="ko-KR" sz="3600" dirty="0" smtClean="0"/>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유교</a:t>
            </a:r>
            <a:endParaRPr lang="ko-KR" altLang="en-US" dirty="0"/>
          </a:p>
        </p:txBody>
      </p:sp>
      <p:sp>
        <p:nvSpPr>
          <p:cNvPr id="3" name="내용 개체 틀 2"/>
          <p:cNvSpPr>
            <a:spLocks noGrp="1"/>
          </p:cNvSpPr>
          <p:nvPr>
            <p:ph sz="quarter" idx="1"/>
          </p:nvPr>
        </p:nvSpPr>
        <p:spPr/>
        <p:txBody>
          <a:bodyPr>
            <a:normAutofit/>
          </a:bodyPr>
          <a:lstStyle/>
          <a:p>
            <a:pPr>
              <a:buBlip>
                <a:blip r:embed="rId2"/>
              </a:buBlip>
            </a:pPr>
            <a:r>
              <a:rPr lang="ko-KR" altLang="en-US" dirty="0" err="1" smtClean="0"/>
              <a:t>오오진텐노우</a:t>
            </a:r>
            <a:r>
              <a:rPr lang="en-US" altLang="ko-KR" dirty="0" smtClean="0"/>
              <a:t>(</a:t>
            </a:r>
            <a:r>
              <a:rPr lang="ko-KR" altLang="en-US" dirty="0" err="1" smtClean="0"/>
              <a:t>應仁天皇</a:t>
            </a:r>
            <a:r>
              <a:rPr lang="en-US" altLang="ko-KR" dirty="0" smtClean="0"/>
              <a:t>)16</a:t>
            </a:r>
            <a:r>
              <a:rPr lang="ko-KR" altLang="en-US" dirty="0" smtClean="0"/>
              <a:t>년</a:t>
            </a:r>
            <a:r>
              <a:rPr lang="en-US" altLang="ko-KR" dirty="0" smtClean="0"/>
              <a:t>, </a:t>
            </a:r>
            <a:r>
              <a:rPr lang="ko-KR" altLang="en-US" dirty="0" smtClean="0"/>
              <a:t>백제의 왕인</a:t>
            </a:r>
            <a:r>
              <a:rPr lang="en-US" altLang="ko-KR" dirty="0" smtClean="0"/>
              <a:t>(</a:t>
            </a:r>
            <a:r>
              <a:rPr lang="ko-KR" altLang="en-US" dirty="0" smtClean="0"/>
              <a:t>王仁</a:t>
            </a:r>
            <a:r>
              <a:rPr lang="en-US" altLang="ko-KR" dirty="0" smtClean="0"/>
              <a:t>)</a:t>
            </a:r>
            <a:r>
              <a:rPr lang="ko-KR" altLang="en-US" dirty="0" smtClean="0"/>
              <a:t>이 </a:t>
            </a:r>
            <a:r>
              <a:rPr lang="en-US" altLang="ko-KR" dirty="0" smtClean="0"/>
              <a:t>『</a:t>
            </a:r>
            <a:r>
              <a:rPr lang="ko-KR" altLang="en-US" dirty="0" err="1" smtClean="0"/>
              <a:t>論語</a:t>
            </a:r>
            <a:r>
              <a:rPr lang="en-US" altLang="ko-KR" dirty="0" smtClean="0"/>
              <a:t>』</a:t>
            </a:r>
            <a:r>
              <a:rPr lang="ko-KR" altLang="en-US" dirty="0" smtClean="0"/>
              <a:t>와 </a:t>
            </a:r>
            <a:r>
              <a:rPr lang="en-US" altLang="ko-KR" dirty="0" smtClean="0"/>
              <a:t>『</a:t>
            </a:r>
            <a:r>
              <a:rPr lang="ko-KR" altLang="en-US" dirty="0" smtClean="0"/>
              <a:t>千字文</a:t>
            </a:r>
            <a:r>
              <a:rPr lang="en-US" altLang="ko-KR" dirty="0" smtClean="0"/>
              <a:t>』</a:t>
            </a:r>
            <a:r>
              <a:rPr lang="ko-KR" altLang="en-US" dirty="0" smtClean="0"/>
              <a:t>을 가지고 왔을 때</a:t>
            </a:r>
            <a:endParaRPr lang="en-US" altLang="ko-KR" dirty="0" smtClean="0"/>
          </a:p>
          <a:p>
            <a:pPr>
              <a:buBlip>
                <a:blip r:embed="rId2"/>
              </a:buBlip>
            </a:pPr>
            <a:endParaRPr lang="ko-KR" altLang="en-US" dirty="0" smtClean="0"/>
          </a:p>
          <a:p>
            <a:pPr>
              <a:buBlip>
                <a:blip r:embed="rId2"/>
              </a:buBlip>
            </a:pPr>
            <a:r>
              <a:rPr lang="ko-KR" altLang="en-US" dirty="0" smtClean="0"/>
              <a:t>사서오경 등의 문헌이 중심</a:t>
            </a:r>
            <a:r>
              <a:rPr lang="en-US" altLang="ko-KR" dirty="0" smtClean="0"/>
              <a:t>, </a:t>
            </a:r>
            <a:r>
              <a:rPr lang="ko-KR" altLang="en-US" dirty="0" smtClean="0"/>
              <a:t>신</a:t>
            </a:r>
            <a:r>
              <a:rPr lang="en-US" altLang="ko-KR" dirty="0" smtClean="0"/>
              <a:t>(</a:t>
            </a:r>
            <a:r>
              <a:rPr lang="ko-KR" altLang="en-US" dirty="0" smtClean="0"/>
              <a:t>神</a:t>
            </a:r>
            <a:r>
              <a:rPr lang="en-US" altLang="ko-KR" dirty="0" smtClean="0"/>
              <a:t>)</a:t>
            </a:r>
            <a:r>
              <a:rPr lang="ko-KR" altLang="en-US" dirty="0" smtClean="0"/>
              <a:t>이라는 관념이 존재하지 않는다</a:t>
            </a:r>
            <a:r>
              <a:rPr lang="en-US" altLang="ko-KR" dirty="0" smtClean="0"/>
              <a:t>.        </a:t>
            </a:r>
          </a:p>
          <a:p>
            <a:pPr lvl="1">
              <a:buNone/>
            </a:pPr>
            <a:r>
              <a:rPr lang="ko-KR" altLang="en-US" sz="3000" dirty="0" smtClean="0"/>
              <a:t>단지 </a:t>
            </a:r>
            <a:r>
              <a:rPr lang="ko-KR" altLang="en-US" sz="3000" b="1" u="sng" dirty="0" smtClean="0"/>
              <a:t>충효사상</a:t>
            </a:r>
            <a:r>
              <a:rPr lang="ko-KR" altLang="en-US" sz="3000" dirty="0" smtClean="0"/>
              <a:t>을 중시</a:t>
            </a:r>
            <a:endParaRPr lang="en-US" altLang="ko-KR" sz="3000" dirty="0" smtClean="0"/>
          </a:p>
          <a:p>
            <a:pPr>
              <a:buNone/>
            </a:pPr>
            <a:endParaRPr lang="en-US" altLang="ko-KR" dirty="0" smtClean="0"/>
          </a:p>
          <a:p>
            <a:pPr>
              <a:buBlip>
                <a:blip r:embed="rId2"/>
              </a:buBlip>
            </a:pPr>
            <a:r>
              <a:rPr lang="ko-KR" altLang="en-US" u="sng" dirty="0" smtClean="0"/>
              <a:t>현재는 </a:t>
            </a:r>
            <a:r>
              <a:rPr lang="en-US" altLang="ko-KR" u="sng" dirty="0" smtClean="0"/>
              <a:t>‘</a:t>
            </a:r>
            <a:r>
              <a:rPr lang="ko-KR" altLang="en-US" u="sng" dirty="0" smtClean="0"/>
              <a:t>충</a:t>
            </a:r>
            <a:r>
              <a:rPr lang="en-US" altLang="ko-KR" u="sng" dirty="0" smtClean="0"/>
              <a:t>’</a:t>
            </a:r>
            <a:r>
              <a:rPr lang="ko-KR" altLang="en-US" u="sng" dirty="0" smtClean="0"/>
              <a:t>과 </a:t>
            </a:r>
            <a:r>
              <a:rPr lang="en-US" altLang="ko-KR" u="sng" dirty="0" smtClean="0"/>
              <a:t>‘</a:t>
            </a:r>
            <a:r>
              <a:rPr lang="ko-KR" altLang="en-US" u="sng" dirty="0" smtClean="0"/>
              <a:t>효</a:t>
            </a:r>
            <a:r>
              <a:rPr lang="en-US" altLang="ko-KR" u="sng" dirty="0" smtClean="0"/>
              <a:t>’</a:t>
            </a:r>
            <a:r>
              <a:rPr lang="ko-KR" altLang="en-US" u="sng" dirty="0" smtClean="0"/>
              <a:t>의 가치관만 남아 있다</a:t>
            </a:r>
            <a:r>
              <a:rPr lang="en-US" altLang="ko-KR" u="sng" dirty="0" smtClean="0"/>
              <a:t>.</a:t>
            </a:r>
            <a:endParaRPr lang="ko-KR" altLang="en-US" dirty="0" smtClean="0"/>
          </a:p>
          <a:p>
            <a:pPr>
              <a:buBlip>
                <a:blip r:embed="rId2"/>
              </a:buBlip>
            </a:pPr>
            <a:endParaRPr lang="en-US" altLang="ko-KR" dirty="0" smtClean="0"/>
          </a:p>
          <a:p>
            <a:pPr>
              <a:buBlip>
                <a:blip r:embed="rId2"/>
              </a:buBlip>
            </a:pPr>
            <a:endParaRPr lang="ko-KR" altLang="en-US" dirty="0" smtClean="0"/>
          </a:p>
        </p:txBody>
      </p:sp>
      <p:pic>
        <p:nvPicPr>
          <p:cNvPr id="4" name="Picture 3"/>
          <p:cNvPicPr>
            <a:picLocks noChangeAspect="1" noChangeArrowheads="1"/>
          </p:cNvPicPr>
          <p:nvPr/>
        </p:nvPicPr>
        <p:blipFill>
          <a:blip r:embed="rId3" cstate="print"/>
          <a:srcRect/>
          <a:stretch>
            <a:fillRect/>
          </a:stretch>
        </p:blipFill>
        <p:spPr bwMode="auto">
          <a:xfrm>
            <a:off x="971600" y="1052736"/>
            <a:ext cx="7200800" cy="496855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971600" y="1052736"/>
            <a:ext cx="7200800" cy="496855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971600" y="1052736"/>
            <a:ext cx="7200800" cy="4968552"/>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971600" y="1052736"/>
            <a:ext cx="7200800" cy="496855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13314" name="Rectangle 2"/>
          <p:cNvSpPr>
            <a:spLocks noGrp="1" noChangeArrowheads="1"/>
          </p:cNvSpPr>
          <p:nvPr>
            <p:ph type="title"/>
          </p:nvPr>
        </p:nvSpPr>
        <p:spPr/>
        <p:txBody>
          <a:bodyPr/>
          <a:lstStyle/>
          <a:p>
            <a:r>
              <a:rPr lang="zh-CN" altLang="en-US" b="1">
                <a:solidFill>
                  <a:srgbClr val="6699FF"/>
                </a:solidFill>
                <a:ea typeface="微软雅黑" charset="-122"/>
              </a:rPr>
              <a:t>儒教</a:t>
            </a:r>
          </a:p>
        </p:txBody>
      </p:sp>
      <p:sp>
        <p:nvSpPr>
          <p:cNvPr id="13315" name="Rectangle 3"/>
          <p:cNvSpPr>
            <a:spLocks noGrp="1" noChangeArrowheads="1"/>
          </p:cNvSpPr>
          <p:nvPr>
            <p:ph type="body" idx="1"/>
          </p:nvPr>
        </p:nvSpPr>
        <p:spPr>
          <a:xfrm>
            <a:off x="538163" y="1844675"/>
            <a:ext cx="8153400" cy="4525963"/>
          </a:xfrm>
        </p:spPr>
        <p:txBody>
          <a:bodyPr/>
          <a:lstStyle/>
          <a:p>
            <a:r>
              <a:rPr lang="ja-JP" altLang="en-US" sz="2400">
                <a:solidFill>
                  <a:srgbClr val="6699FF"/>
                </a:solidFill>
                <a:latin typeface="微软雅黑" charset="-122"/>
                <a:ea typeface="微软雅黑" charset="-122"/>
              </a:rPr>
              <a:t>庆神天皇十六年</a:t>
            </a:r>
            <a:r>
              <a:rPr lang="zh-CN" altLang="en-US" sz="2400">
                <a:solidFill>
                  <a:srgbClr val="6699FF"/>
                </a:solidFill>
                <a:latin typeface="微软雅黑" charset="-122"/>
                <a:ea typeface="微软雅黑" charset="-122"/>
              </a:rPr>
              <a:t>，来自百济的</a:t>
            </a:r>
            <a:r>
              <a:rPr lang="zh-CN" altLang="en-US" sz="2400">
                <a:solidFill>
                  <a:srgbClr val="6699FF"/>
                </a:solidFill>
                <a:latin typeface="Arial"/>
                <a:ea typeface="微软雅黑" charset="-122"/>
              </a:rPr>
              <a:t>“</a:t>
            </a:r>
            <a:r>
              <a:rPr lang="zh-CN" altLang="en-US" sz="2400">
                <a:solidFill>
                  <a:srgbClr val="6699FF"/>
                </a:solidFill>
                <a:latin typeface="微软雅黑" charset="-122"/>
                <a:ea typeface="微软雅黑" charset="-122"/>
              </a:rPr>
              <a:t>归化人</a:t>
            </a:r>
            <a:r>
              <a:rPr lang="zh-CN" altLang="en-US" sz="2400">
                <a:solidFill>
                  <a:srgbClr val="6699FF"/>
                </a:solidFill>
                <a:latin typeface="Arial"/>
                <a:ea typeface="微软雅黑" charset="-122"/>
              </a:rPr>
              <a:t>”</a:t>
            </a:r>
            <a:r>
              <a:rPr lang="zh-CN" altLang="en-US" sz="2400">
                <a:solidFill>
                  <a:srgbClr val="6699FF"/>
                </a:solidFill>
                <a:latin typeface="微软雅黑" charset="-122"/>
                <a:ea typeface="微软雅黑" charset="-122"/>
              </a:rPr>
              <a:t>、五经博士王仁把 论语 和千字文 （据说这个有待考证）带到日本。</a:t>
            </a:r>
          </a:p>
          <a:p>
            <a:r>
              <a:rPr lang="zh-CN" altLang="en-US" sz="2400">
                <a:solidFill>
                  <a:srgbClr val="6699FF"/>
                </a:solidFill>
                <a:latin typeface="微软雅黑" charset="-122"/>
                <a:ea typeface="微软雅黑" charset="-122"/>
              </a:rPr>
              <a:t>四书五经等文献中，神这种概念是不存在的。</a:t>
            </a:r>
          </a:p>
          <a:p>
            <a:pPr>
              <a:buFont typeface="Wingdings" pitchFamily="2" charset="2"/>
              <a:buNone/>
            </a:pPr>
            <a:r>
              <a:rPr lang="zh-CN" altLang="en-US" sz="2400">
                <a:solidFill>
                  <a:srgbClr val="6699FF"/>
                </a:solidFill>
                <a:latin typeface="微软雅黑" charset="-122"/>
                <a:ea typeface="微软雅黑" charset="-122"/>
              </a:rPr>
              <a:t>    仅重视</a:t>
            </a:r>
            <a:r>
              <a:rPr lang="zh-CN" altLang="en-US" sz="2400" b="1" u="sng">
                <a:solidFill>
                  <a:srgbClr val="6699FF"/>
                </a:solidFill>
                <a:latin typeface="微软雅黑" charset="-122"/>
                <a:ea typeface="微软雅黑" charset="-122"/>
              </a:rPr>
              <a:t>忠孝思想</a:t>
            </a:r>
          </a:p>
          <a:p>
            <a:r>
              <a:rPr lang="zh-CN" altLang="en-US" sz="2400">
                <a:solidFill>
                  <a:srgbClr val="6699FF"/>
                </a:solidFill>
                <a:latin typeface="微软雅黑" charset="-122"/>
                <a:ea typeface="微软雅黑" charset="-122"/>
              </a:rPr>
              <a:t>神道和佛教 和儒教混合在一起，互不侵犯神 佛 儒共存 维持了宗教道德多元化的思想构造。</a:t>
            </a:r>
          </a:p>
          <a:p>
            <a:r>
              <a:rPr lang="zh-CN" altLang="en-US" sz="2400">
                <a:solidFill>
                  <a:srgbClr val="6699FF"/>
                </a:solidFill>
                <a:latin typeface="微软雅黑" charset="-122"/>
                <a:ea typeface="微软雅黑" charset="-122"/>
              </a:rPr>
              <a:t>现在只剩下了 忠和 孝 的价值观。</a:t>
            </a:r>
          </a:p>
          <a:p>
            <a:pPr>
              <a:buFont typeface="Wingdings" pitchFamily="2" charset="2"/>
              <a:buNone/>
            </a:pPr>
            <a:endParaRPr lang="zh-CN" altLang="en-US" sz="2400">
              <a:solidFill>
                <a:srgbClr val="6699FF"/>
              </a:solidFill>
              <a:latin typeface="微软雅黑" charset="-122"/>
              <a:ea typeface="微软雅黑" charset="-122"/>
            </a:endParaRPr>
          </a:p>
          <a:p>
            <a:pPr>
              <a:buFont typeface="Wingdings" pitchFamily="2" charset="2"/>
              <a:buNone/>
            </a:pPr>
            <a:endParaRPr lang="zh-CN" altLang="en-US" sz="2400">
              <a:solidFill>
                <a:srgbClr val="6699FF"/>
              </a:solidFill>
              <a:latin typeface="微软雅黑" charset="-122"/>
              <a:ea typeface="微软雅黑" charset="-122"/>
            </a:endParaRPr>
          </a:p>
          <a:p>
            <a:pPr>
              <a:buFont typeface="Wingdings" pitchFamily="2" charset="2"/>
              <a:buNone/>
            </a:pPr>
            <a:endParaRPr lang="zh-CN" altLang="en-US" sz="2400" b="1" u="sng">
              <a:solidFill>
                <a:srgbClr val="6699FF"/>
              </a:solidFill>
              <a:latin typeface="微软雅黑" charset="-122"/>
              <a:ea typeface="微软雅黑" charset="-122"/>
            </a:endParaRPr>
          </a:p>
          <a:p>
            <a:pPr>
              <a:buFont typeface="Wingdings" pitchFamily="2" charset="2"/>
              <a:buNone/>
            </a:pPr>
            <a:endParaRPr lang="ja-JP" altLang="en-US" sz="2400">
              <a:solidFill>
                <a:srgbClr val="6699FF"/>
              </a:solidFill>
              <a:latin typeface="微软雅黑" charset="-122"/>
              <a:ea typeface="微软雅黑" charset="-122"/>
            </a:endParaRPr>
          </a:p>
          <a:p>
            <a:endParaRPr lang="ja-JP" altLang="en-US" sz="2400">
              <a:solidFill>
                <a:srgbClr val="6699FF"/>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0" dur="500"/>
                                        <p:tgtEl>
                                          <p:spTgt spid="1331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3" dur="500"/>
                                        <p:tgtEl>
                                          <p:spTgt spid="1331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16" dur="500"/>
                                        <p:tgtEl>
                                          <p:spTgt spid="1331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9"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신도</a:t>
            </a:r>
            <a:endParaRPr lang="ko-KR" altLang="en-US" dirty="0"/>
          </a:p>
        </p:txBody>
      </p:sp>
      <p:sp>
        <p:nvSpPr>
          <p:cNvPr id="3" name="내용 개체 틀 2"/>
          <p:cNvSpPr>
            <a:spLocks noGrp="1"/>
          </p:cNvSpPr>
          <p:nvPr>
            <p:ph sz="quarter" idx="1"/>
          </p:nvPr>
        </p:nvSpPr>
        <p:spPr>
          <a:ln>
            <a:noFill/>
          </a:ln>
        </p:spPr>
        <p:txBody>
          <a:bodyPr>
            <a:normAutofit lnSpcReduction="10000"/>
          </a:bodyPr>
          <a:lstStyle/>
          <a:p>
            <a:pPr>
              <a:buBlip>
                <a:blip r:embed="rId2"/>
              </a:buBlip>
            </a:pPr>
            <a:r>
              <a:rPr lang="ko-KR" altLang="en-US" dirty="0" smtClean="0"/>
              <a:t>일본의 종교가운데 가장 </a:t>
            </a:r>
            <a:r>
              <a:rPr lang="ko-KR" altLang="en-US" u="sng" dirty="0" smtClean="0"/>
              <a:t>일본적인 특징</a:t>
            </a:r>
            <a:r>
              <a:rPr lang="ko-KR" altLang="en-US" dirty="0" smtClean="0"/>
              <a:t>을 가진 종교</a:t>
            </a:r>
            <a:endParaRPr lang="en-US" altLang="ko-KR" dirty="0" smtClean="0"/>
          </a:p>
          <a:p>
            <a:pPr>
              <a:buBlip>
                <a:blip r:embed="rId2"/>
              </a:buBlip>
            </a:pPr>
            <a:endParaRPr lang="ko-KR" altLang="en-US" dirty="0" smtClean="0"/>
          </a:p>
          <a:p>
            <a:pPr>
              <a:buBlip>
                <a:blip r:embed="rId2"/>
              </a:buBlip>
            </a:pPr>
            <a:r>
              <a:rPr lang="ko-KR" altLang="en-US" dirty="0" smtClean="0"/>
              <a:t>초기의 신도</a:t>
            </a:r>
            <a:r>
              <a:rPr lang="en-US" altLang="ko-KR" dirty="0" smtClean="0"/>
              <a:t>=</a:t>
            </a:r>
            <a:r>
              <a:rPr lang="ko-KR" altLang="en-US" dirty="0" smtClean="0"/>
              <a:t> 자연형상을 숭배하는 애니미즘</a:t>
            </a:r>
            <a:r>
              <a:rPr lang="en-US" altLang="ko-KR" dirty="0" smtClean="0"/>
              <a:t>(Animism:</a:t>
            </a:r>
            <a:r>
              <a:rPr lang="ko-KR" altLang="en-US" dirty="0" smtClean="0"/>
              <a:t>정령숭배</a:t>
            </a:r>
            <a:r>
              <a:rPr lang="en-US" altLang="ko-KR" dirty="0" smtClean="0"/>
              <a:t>)</a:t>
            </a:r>
            <a:r>
              <a:rPr lang="ko-KR" altLang="en-US" dirty="0" smtClean="0"/>
              <a:t>이 중심</a:t>
            </a:r>
            <a:endParaRPr lang="en-US" altLang="ko-KR" dirty="0" smtClean="0"/>
          </a:p>
          <a:p>
            <a:pPr>
              <a:buBlip>
                <a:blip r:embed="rId2"/>
              </a:buBlip>
            </a:pPr>
            <a:endParaRPr lang="en-US" altLang="ko-KR" dirty="0" smtClean="0"/>
          </a:p>
          <a:p>
            <a:pPr>
              <a:buBlip>
                <a:blip r:embed="rId2"/>
              </a:buBlip>
            </a:pPr>
            <a:r>
              <a:rPr lang="ko-KR" altLang="en-US" dirty="0" smtClean="0"/>
              <a:t>기본적으로 모든 삼라만상은 신이 주관하며 모든 자연물에는 신이 강림하고 있으므로 </a:t>
            </a:r>
            <a:r>
              <a:rPr lang="en-US" altLang="ko-KR" dirty="0" smtClean="0"/>
              <a:t> </a:t>
            </a:r>
            <a:r>
              <a:rPr lang="ko-KR" altLang="en-US" sz="3100" u="sng" dirty="0" smtClean="0"/>
              <a:t>자연을 소중하게 여겨야 한다는 것을 중시</a:t>
            </a:r>
            <a:r>
              <a:rPr lang="ko-KR" altLang="en-US" sz="3100" dirty="0" smtClean="0"/>
              <a:t>하고 있다</a:t>
            </a:r>
            <a:r>
              <a:rPr lang="en-US" altLang="ko-KR" dirty="0" smtClean="0"/>
              <a:t>.</a:t>
            </a:r>
            <a:r>
              <a:rPr lang="ko-KR" altLang="en-US" dirty="0" smtClean="0"/>
              <a:t> </a:t>
            </a:r>
            <a:endParaRPr lang="en-US" altLang="ko-KR" dirty="0" smtClean="0"/>
          </a:p>
          <a:p>
            <a:pPr>
              <a:buNone/>
            </a:pPr>
            <a:r>
              <a:rPr lang="en-US" altLang="ko-KR" u="sng" dirty="0" smtClean="0"/>
              <a:t> </a:t>
            </a:r>
            <a:endParaRPr lang="ko-KR" altLang="en-US" dirty="0" smtClean="0"/>
          </a:p>
          <a:p>
            <a:pPr>
              <a:buBlip>
                <a:blip r:embed="rId2"/>
              </a:buBlip>
            </a:pPr>
            <a:r>
              <a:rPr lang="ko-KR" altLang="en-US" dirty="0" smtClean="0"/>
              <a:t>신도는 신학의 체계도 없고 윤리적인 관념도 존재하지 않는다</a:t>
            </a:r>
            <a:r>
              <a:rPr lang="en-US" altLang="ko-KR" dirty="0" smtClean="0"/>
              <a:t>. </a:t>
            </a:r>
            <a:r>
              <a:rPr lang="ko-KR" altLang="en-US" dirty="0" smtClean="0"/>
              <a:t>불교와 달리 </a:t>
            </a:r>
            <a:r>
              <a:rPr lang="ko-KR" altLang="en-US" u="sng" dirty="0" smtClean="0"/>
              <a:t>사후의 생</a:t>
            </a:r>
            <a:r>
              <a:rPr lang="ko-KR" altLang="en-US" dirty="0" smtClean="0"/>
              <a:t>에 대해서는 전혀 관심이 없다</a:t>
            </a:r>
            <a:r>
              <a:rPr lang="en-US" altLang="ko-KR" dirty="0" smtClean="0"/>
              <a:t>.</a:t>
            </a:r>
            <a:endParaRPr lang="ko-KR" altLang="en-US" dirty="0"/>
          </a:p>
        </p:txBody>
      </p:sp>
      <p:pic>
        <p:nvPicPr>
          <p:cNvPr id="27650" name="Picture 2" descr="파일:Amaterasu cave crop.jpg"/>
          <p:cNvPicPr>
            <a:picLocks noChangeAspect="1" noChangeArrowheads="1"/>
          </p:cNvPicPr>
          <p:nvPr/>
        </p:nvPicPr>
        <p:blipFill>
          <a:blip r:embed="rId3" cstate="print"/>
          <a:srcRect/>
          <a:stretch>
            <a:fillRect/>
          </a:stretch>
        </p:blipFill>
        <p:spPr bwMode="auto">
          <a:xfrm>
            <a:off x="2339752" y="332656"/>
            <a:ext cx="3528392" cy="59803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7650"/>
                                        </p:tgtEl>
                                        <p:attrNameLst>
                                          <p:attrName>style.visibility</p:attrName>
                                        </p:attrNameLst>
                                      </p:cBhvr>
                                      <p:to>
                                        <p:strVal val="visible"/>
                                      </p:to>
                                    </p:set>
                                    <p:animEffect transition="in" filter="blinds(horizontal)">
                                      <p:cBhvr>
                                        <p:cTn id="34" dur="500"/>
                                        <p:tgtEl>
                                          <p:spTgt spid="2765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27650"/>
                                        </p:tgtEl>
                                      </p:cBhvr>
                                    </p:animEffect>
                                    <p:set>
                                      <p:cBhvr>
                                        <p:cTn id="39" dur="1" fill="hold">
                                          <p:stCondLst>
                                            <p:cond delay="499"/>
                                          </p:stCondLst>
                                        </p:cTn>
                                        <p:tgtEl>
                                          <p:spTgt spid="276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15362" name="Rectangle 2"/>
          <p:cNvSpPr>
            <a:spLocks noGrp="1" noChangeArrowheads="1"/>
          </p:cNvSpPr>
          <p:nvPr>
            <p:ph type="title"/>
          </p:nvPr>
        </p:nvSpPr>
        <p:spPr/>
        <p:txBody>
          <a:bodyPr/>
          <a:lstStyle/>
          <a:p>
            <a:r>
              <a:rPr lang="zh-CN" altLang="en-US">
                <a:solidFill>
                  <a:srgbClr val="6699FF"/>
                </a:solidFill>
                <a:latin typeface="微软雅黑" charset="-122"/>
                <a:ea typeface="微软雅黑" charset="-122"/>
              </a:rPr>
              <a:t>神道</a:t>
            </a:r>
            <a:endParaRPr lang="ja-JP" altLang="en-US">
              <a:solidFill>
                <a:srgbClr val="6699FF"/>
              </a:solidFill>
              <a:latin typeface="微软雅黑" charset="-122"/>
              <a:ea typeface="微软雅黑" charset="-122"/>
            </a:endParaRPr>
          </a:p>
        </p:txBody>
      </p:sp>
      <p:sp>
        <p:nvSpPr>
          <p:cNvPr id="15363" name="Rectangle 3"/>
          <p:cNvSpPr>
            <a:spLocks noGrp="1" noChangeArrowheads="1"/>
          </p:cNvSpPr>
          <p:nvPr>
            <p:ph type="body" idx="1"/>
          </p:nvPr>
        </p:nvSpPr>
        <p:spPr/>
        <p:txBody>
          <a:bodyPr/>
          <a:lstStyle/>
          <a:p>
            <a:r>
              <a:rPr lang="zh-CN" altLang="en-US" sz="2800">
                <a:solidFill>
                  <a:srgbClr val="6699FF"/>
                </a:solidFill>
                <a:latin typeface="微软雅黑" charset="-122"/>
                <a:ea typeface="微软雅黑" charset="-122"/>
              </a:rPr>
              <a:t>日本宗教中</a:t>
            </a:r>
            <a:r>
              <a:rPr lang="zh-CN" altLang="en-US" sz="2800" u="sng">
                <a:solidFill>
                  <a:srgbClr val="6699FF"/>
                </a:solidFill>
                <a:latin typeface="微软雅黑" charset="-122"/>
                <a:ea typeface="微软雅黑" charset="-122"/>
              </a:rPr>
              <a:t>最具有日本特征</a:t>
            </a:r>
            <a:r>
              <a:rPr lang="zh-CN" altLang="en-US" sz="2800">
                <a:solidFill>
                  <a:srgbClr val="6699FF"/>
                </a:solidFill>
                <a:latin typeface="微软雅黑" charset="-122"/>
                <a:ea typeface="微软雅黑" charset="-122"/>
              </a:rPr>
              <a:t>的宗教</a:t>
            </a:r>
          </a:p>
          <a:p>
            <a:r>
              <a:rPr lang="zh-CN" altLang="en-US" sz="2800">
                <a:solidFill>
                  <a:srgbClr val="6699FF"/>
                </a:solidFill>
                <a:latin typeface="微软雅黑" charset="-122"/>
                <a:ea typeface="微软雅黑" charset="-122"/>
              </a:rPr>
              <a:t>初期的神道=崇拜自然现象的思想意识（Animism:宗教，哲学，灵魂存在论）</a:t>
            </a:r>
          </a:p>
          <a:p>
            <a:r>
              <a:rPr lang="zh-CN" altLang="en-US" sz="2800">
                <a:solidFill>
                  <a:srgbClr val="6699FF"/>
                </a:solidFill>
                <a:latin typeface="微软雅黑" charset="-122"/>
                <a:ea typeface="微软雅黑" charset="-122"/>
              </a:rPr>
              <a:t>视森罗万象为神祇。</a:t>
            </a:r>
          </a:p>
          <a:p>
            <a:r>
              <a:rPr lang="zh-CN" altLang="en-US" sz="2800">
                <a:solidFill>
                  <a:srgbClr val="6699FF"/>
                </a:solidFill>
                <a:latin typeface="微软雅黑" charset="-122"/>
                <a:ea typeface="微软雅黑" charset="-122"/>
              </a:rPr>
              <a:t>古代大和政权时代</a:t>
            </a:r>
          </a:p>
          <a:p>
            <a:pPr>
              <a:buFont typeface="Wingdings" pitchFamily="2" charset="2"/>
              <a:buNone/>
            </a:pPr>
            <a:r>
              <a:rPr lang="ja-JP" altLang="en-US" sz="2500"/>
              <a:t>➪</a:t>
            </a:r>
            <a:r>
              <a:rPr lang="zh-CN" altLang="en-US" sz="2400" u="sng">
                <a:solidFill>
                  <a:srgbClr val="6699FF"/>
                </a:solidFill>
                <a:ea typeface="微软雅黑" charset="-122"/>
              </a:rPr>
              <a:t>神道以固定的方式大规模举行仪式最后形成了确实性的宗教</a:t>
            </a:r>
          </a:p>
          <a:p>
            <a:endParaRPr lang="zh-CN" altLang="en-US" sz="2800">
              <a:solidFill>
                <a:srgbClr val="6699FF"/>
              </a:solidFill>
              <a:latin typeface="微软雅黑" charset="-122"/>
              <a:ea typeface="微软雅黑" charset="-122"/>
            </a:endParaRPr>
          </a:p>
          <a:p>
            <a:endParaRPr lang="zh-CN" altLang="en-US" sz="2800">
              <a:solidFill>
                <a:srgbClr val="6699FF"/>
              </a:solidFill>
              <a:latin typeface="微软雅黑" charset="-122"/>
              <a:ea typeface="微软雅黑" charset="-122"/>
            </a:endParaRPr>
          </a:p>
          <a:p>
            <a:endParaRPr lang="ja-JP" altLang="en-US" sz="2800">
              <a:solidFill>
                <a:srgbClr val="6699FF"/>
              </a:solidFill>
              <a:latin typeface="微软雅黑" charset="-122"/>
              <a:ea typeface="微软雅黑" charset="-122"/>
            </a:endParaRPr>
          </a:p>
          <a:p>
            <a:endParaRPr lang="ja-JP" altLang="en-US" sz="2800">
              <a:solidFill>
                <a:srgbClr val="6699FF"/>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0" dur="500"/>
                                        <p:tgtEl>
                                          <p:spTgt spid="1536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3" dur="500"/>
                                        <p:tgtEl>
                                          <p:spTgt spid="1536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6" dur="500"/>
                                        <p:tgtEl>
                                          <p:spTgt spid="1536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9" dur="500"/>
                                        <p:tgtEl>
                                          <p:spTgt spid="1536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5363">
                                            <p:txEl>
                                              <p:pRg st="4" end="4"/>
                                            </p:txEl>
                                          </p:spTgt>
                                        </p:tgtEl>
                                        <p:attrNameLst>
                                          <p:attrName>style.visibility</p:attrName>
                                        </p:attrNameLst>
                                      </p:cBhvr>
                                      <p:to>
                                        <p:strVal val="visible"/>
                                      </p:to>
                                    </p:set>
                                    <p:animEffect transition="in" filter="diamond(in)">
                                      <p:cBhvr>
                                        <p:cTn id="24"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신도</a:t>
            </a:r>
            <a:endParaRPr lang="ko-KR" altLang="en-US" dirty="0"/>
          </a:p>
        </p:txBody>
      </p:sp>
      <p:sp>
        <p:nvSpPr>
          <p:cNvPr id="3" name="내용 개체 틀 2"/>
          <p:cNvSpPr>
            <a:spLocks noGrp="1"/>
          </p:cNvSpPr>
          <p:nvPr>
            <p:ph sz="quarter" idx="1"/>
          </p:nvPr>
        </p:nvSpPr>
        <p:spPr/>
        <p:txBody>
          <a:bodyPr>
            <a:normAutofit lnSpcReduction="10000"/>
          </a:bodyPr>
          <a:lstStyle/>
          <a:p>
            <a:pPr>
              <a:buBlip>
                <a:blip r:embed="rId2"/>
              </a:buBlip>
            </a:pPr>
            <a:r>
              <a:rPr lang="ko-KR" altLang="en-US" dirty="0" smtClean="0"/>
              <a:t>고대 </a:t>
            </a:r>
            <a:r>
              <a:rPr lang="ko-KR" altLang="en-US" dirty="0" err="1" smtClean="0"/>
              <a:t>야마토</a:t>
            </a:r>
            <a:r>
              <a:rPr lang="en-US" altLang="ko-KR" dirty="0" smtClean="0"/>
              <a:t>(</a:t>
            </a:r>
            <a:r>
              <a:rPr lang="ko-KR" altLang="en-US" dirty="0" smtClean="0"/>
              <a:t>大和</a:t>
            </a:r>
            <a:r>
              <a:rPr lang="en-US" altLang="ko-KR" dirty="0" smtClean="0"/>
              <a:t>)</a:t>
            </a:r>
            <a:r>
              <a:rPr lang="ko-KR" altLang="en-US" dirty="0" smtClean="0"/>
              <a:t>정권 시절 </a:t>
            </a:r>
            <a:endParaRPr lang="en-US" altLang="ko-KR" dirty="0" smtClean="0"/>
          </a:p>
          <a:p>
            <a:pPr algn="r">
              <a:buNone/>
            </a:pPr>
            <a:r>
              <a:rPr lang="ko-KR" altLang="en-US" dirty="0" smtClean="0"/>
              <a:t>➪ </a:t>
            </a:r>
            <a:r>
              <a:rPr lang="ko-KR" altLang="en-US" u="sng" dirty="0" smtClean="0"/>
              <a:t>신도 식으로 대대적인 의식을 거행하면서 황실의 종교로 확립</a:t>
            </a:r>
            <a:endParaRPr lang="ko-KR" altLang="en-US" dirty="0" smtClean="0"/>
          </a:p>
          <a:p>
            <a:pPr>
              <a:buBlip>
                <a:blip r:embed="rId2"/>
              </a:buBlip>
            </a:pPr>
            <a:endParaRPr lang="en-US" altLang="ko-KR" dirty="0" smtClean="0"/>
          </a:p>
          <a:p>
            <a:pPr>
              <a:buBlip>
                <a:blip r:embed="rId2"/>
              </a:buBlip>
            </a:pPr>
            <a:r>
              <a:rPr lang="ko-KR" altLang="en-US" dirty="0" smtClean="0"/>
              <a:t>메이지 유신 이후로 </a:t>
            </a:r>
            <a:r>
              <a:rPr lang="ko-KR" altLang="en-US" u="sng" dirty="0" smtClean="0"/>
              <a:t>천황의 권위를 강화</a:t>
            </a:r>
            <a:r>
              <a:rPr lang="ko-KR" altLang="en-US" dirty="0" smtClean="0"/>
              <a:t>한다는 측면에서 대대적인 </a:t>
            </a:r>
            <a:r>
              <a:rPr lang="ko-KR" altLang="en-US" b="1" dirty="0" smtClean="0"/>
              <a:t>탄압</a:t>
            </a:r>
            <a:endParaRPr lang="ko-KR" altLang="en-US" dirty="0" smtClean="0"/>
          </a:p>
          <a:p>
            <a:pPr>
              <a:buNone/>
            </a:pPr>
            <a:r>
              <a:rPr lang="ko-KR" altLang="en-US" dirty="0" smtClean="0"/>
              <a:t>➪일본인들의 </a:t>
            </a:r>
            <a:r>
              <a:rPr lang="ko-KR" altLang="en-US" u="sng" dirty="0" smtClean="0"/>
              <a:t>대다수가 믿는 종교로 확립</a:t>
            </a:r>
            <a:endParaRPr lang="ko-KR" altLang="en-US" dirty="0" smtClean="0"/>
          </a:p>
          <a:p>
            <a:pPr>
              <a:buNone/>
            </a:pPr>
            <a:r>
              <a:rPr lang="en-US" altLang="ko-KR" dirty="0" smtClean="0"/>
              <a:t>(</a:t>
            </a:r>
            <a:r>
              <a:rPr lang="ko-KR" altLang="en-US" dirty="0" smtClean="0"/>
              <a:t>현 일본 인구 중 </a:t>
            </a:r>
            <a:r>
              <a:rPr lang="en-US" altLang="ko-KR" u="sng" dirty="0" smtClean="0"/>
              <a:t>95% </a:t>
            </a:r>
            <a:r>
              <a:rPr lang="ko-KR" altLang="en-US" u="sng" dirty="0" smtClean="0"/>
              <a:t>이상</a:t>
            </a:r>
            <a:r>
              <a:rPr lang="ko-KR" altLang="en-US" dirty="0" smtClean="0"/>
              <a:t>인 </a:t>
            </a:r>
            <a:r>
              <a:rPr lang="en-US" altLang="ko-KR" dirty="0" smtClean="0"/>
              <a:t>1</a:t>
            </a:r>
            <a:r>
              <a:rPr lang="ko-KR" altLang="en-US" dirty="0" smtClean="0"/>
              <a:t>억 </a:t>
            </a:r>
            <a:r>
              <a:rPr lang="en-US" altLang="ko-KR" dirty="0" smtClean="0"/>
              <a:t>1</a:t>
            </a:r>
            <a:r>
              <a:rPr lang="ko-KR" altLang="en-US" dirty="0" smtClean="0"/>
              <a:t>천만 정도가 신도를 숭배하고 있다</a:t>
            </a:r>
            <a:r>
              <a:rPr lang="en-US" altLang="ko-KR" dirty="0" smtClean="0"/>
              <a:t>)</a:t>
            </a:r>
          </a:p>
          <a:p>
            <a:pPr>
              <a:buNone/>
            </a:pPr>
            <a:endParaRPr lang="ko-KR" altLang="en-US" dirty="0" smtClean="0"/>
          </a:p>
          <a:p>
            <a:pPr>
              <a:buBlip>
                <a:blip r:embed="rId2"/>
              </a:buBlip>
            </a:pPr>
            <a:r>
              <a:rPr lang="ko-KR" altLang="en-US" dirty="0" smtClean="0"/>
              <a:t>매년 정초에는 </a:t>
            </a:r>
            <a:r>
              <a:rPr lang="ko-KR" altLang="en-US" dirty="0" err="1" smtClean="0"/>
              <a:t>신궁이나</a:t>
            </a:r>
            <a:r>
              <a:rPr lang="ko-KR" altLang="en-US" dirty="0" smtClean="0"/>
              <a:t> 신사를 찾아가 </a:t>
            </a:r>
            <a:r>
              <a:rPr lang="ko-KR" altLang="en-US" dirty="0" err="1" smtClean="0"/>
              <a:t>한해의</a:t>
            </a:r>
            <a:r>
              <a:rPr lang="ko-KR" altLang="en-US" dirty="0" smtClean="0"/>
              <a:t> 평안과 사업 번창을 기원하는 </a:t>
            </a:r>
            <a:r>
              <a:rPr lang="ko-KR" altLang="en-US" b="1" dirty="0" err="1" smtClean="0"/>
              <a:t>하츠모오데</a:t>
            </a:r>
            <a:r>
              <a:rPr lang="en-US" altLang="ko-KR" b="1" dirty="0" smtClean="0"/>
              <a:t>(</a:t>
            </a:r>
            <a:r>
              <a:rPr lang="ko-KR" altLang="en-US" b="1" dirty="0" err="1" smtClean="0"/>
              <a:t>初詣</a:t>
            </a:r>
            <a:r>
              <a:rPr lang="en-US" altLang="ko-KR" b="1" dirty="0" smtClean="0"/>
              <a:t>)</a:t>
            </a:r>
            <a:r>
              <a:rPr lang="ko-KR" altLang="en-US" dirty="0" smtClean="0"/>
              <a:t>를 하는데 매년 </a:t>
            </a:r>
            <a:r>
              <a:rPr lang="en-US" altLang="ko-KR" dirty="0" smtClean="0"/>
              <a:t>8,000</a:t>
            </a:r>
            <a:r>
              <a:rPr lang="ko-KR" altLang="en-US" dirty="0" smtClean="0"/>
              <a:t>만 명 이상이 참여</a:t>
            </a:r>
          </a:p>
          <a:p>
            <a:pPr>
              <a:buNone/>
            </a:pPr>
            <a:endParaRPr lang="en-US" altLang="ko-KR" dirty="0" smtClean="0"/>
          </a:p>
        </p:txBody>
      </p:sp>
      <p:pic>
        <p:nvPicPr>
          <p:cNvPr id="4" name="그림 3" descr="하츠모우데 11.jpg"/>
          <p:cNvPicPr>
            <a:picLocks noChangeAspect="1"/>
          </p:cNvPicPr>
          <p:nvPr/>
        </p:nvPicPr>
        <p:blipFill>
          <a:blip r:embed="rId3" cstate="print"/>
          <a:stretch>
            <a:fillRect/>
          </a:stretch>
        </p:blipFill>
        <p:spPr>
          <a:xfrm>
            <a:off x="971600" y="1556792"/>
            <a:ext cx="7452320" cy="508518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descr="야스쿠니 정문.jpg"/>
          <p:cNvPicPr>
            <a:picLocks noChangeAspect="1"/>
          </p:cNvPicPr>
          <p:nvPr/>
        </p:nvPicPr>
        <p:blipFill>
          <a:blip r:embed="rId2" cstate="print"/>
          <a:stretch>
            <a:fillRect/>
          </a:stretch>
        </p:blipFill>
        <p:spPr>
          <a:xfrm>
            <a:off x="827584" y="260648"/>
            <a:ext cx="7596336" cy="5697252"/>
          </a:xfrm>
          <a:prstGeom prst="rect">
            <a:avLst/>
          </a:prstGeom>
        </p:spPr>
      </p:pic>
      <p:pic>
        <p:nvPicPr>
          <p:cNvPr id="31" name="그림 30" descr="야스쿠니 도리이.jpg"/>
          <p:cNvPicPr>
            <a:picLocks noChangeAspect="1"/>
          </p:cNvPicPr>
          <p:nvPr/>
        </p:nvPicPr>
        <p:blipFill>
          <a:blip r:embed="rId3" cstate="print"/>
          <a:stretch>
            <a:fillRect/>
          </a:stretch>
        </p:blipFill>
        <p:spPr>
          <a:xfrm>
            <a:off x="827584" y="260648"/>
            <a:ext cx="7596336" cy="5697252"/>
          </a:xfrm>
          <a:prstGeom prst="rect">
            <a:avLst/>
          </a:prstGeom>
        </p:spPr>
      </p:pic>
      <p:pic>
        <p:nvPicPr>
          <p:cNvPr id="32" name="그림 31" descr="야스쿠니 신사 13.jpg"/>
          <p:cNvPicPr>
            <a:picLocks noChangeAspect="1"/>
          </p:cNvPicPr>
          <p:nvPr/>
        </p:nvPicPr>
        <p:blipFill>
          <a:blip r:embed="rId4" cstate="print"/>
          <a:stretch>
            <a:fillRect/>
          </a:stretch>
        </p:blipFill>
        <p:spPr>
          <a:xfrm>
            <a:off x="827584" y="260648"/>
            <a:ext cx="7596336" cy="5697252"/>
          </a:xfrm>
          <a:prstGeom prst="rect">
            <a:avLst/>
          </a:prstGeom>
        </p:spPr>
      </p:pic>
      <p:pic>
        <p:nvPicPr>
          <p:cNvPr id="33" name="그림 32" descr="야스쿠니 신사 7.jpg"/>
          <p:cNvPicPr>
            <a:picLocks noChangeAspect="1"/>
          </p:cNvPicPr>
          <p:nvPr/>
        </p:nvPicPr>
        <p:blipFill>
          <a:blip r:embed="rId5" cstate="print"/>
          <a:stretch>
            <a:fillRect/>
          </a:stretch>
        </p:blipFill>
        <p:spPr>
          <a:xfrm>
            <a:off x="827584" y="260648"/>
            <a:ext cx="7596336" cy="5697252"/>
          </a:xfrm>
          <a:prstGeom prst="rect">
            <a:avLst/>
          </a:prstGeom>
        </p:spPr>
      </p:pic>
      <p:pic>
        <p:nvPicPr>
          <p:cNvPr id="34" name="그림 33" descr="야스쿠니 신사.jpg"/>
          <p:cNvPicPr>
            <a:picLocks noChangeAspect="1"/>
          </p:cNvPicPr>
          <p:nvPr/>
        </p:nvPicPr>
        <p:blipFill>
          <a:blip r:embed="rId6" cstate="print"/>
          <a:stretch>
            <a:fillRect/>
          </a:stretch>
        </p:blipFill>
        <p:spPr>
          <a:xfrm>
            <a:off x="827584" y="260648"/>
            <a:ext cx="7596336" cy="5697252"/>
          </a:xfrm>
          <a:prstGeom prst="rect">
            <a:avLst/>
          </a:prstGeom>
        </p:spPr>
      </p:pic>
      <p:pic>
        <p:nvPicPr>
          <p:cNvPr id="35" name="그림 34" descr="야스쿠니 신사2.jpg"/>
          <p:cNvPicPr>
            <a:picLocks noChangeAspect="1"/>
          </p:cNvPicPr>
          <p:nvPr/>
        </p:nvPicPr>
        <p:blipFill>
          <a:blip r:embed="rId7" cstate="print"/>
          <a:stretch>
            <a:fillRect/>
          </a:stretch>
        </p:blipFill>
        <p:spPr>
          <a:xfrm>
            <a:off x="827584" y="260648"/>
            <a:ext cx="7596336" cy="5697252"/>
          </a:xfrm>
          <a:prstGeom prst="rect">
            <a:avLst/>
          </a:prstGeom>
        </p:spPr>
      </p:pic>
      <p:pic>
        <p:nvPicPr>
          <p:cNvPr id="36" name="그림 35" descr="야스쿠니 신사 11.jpg"/>
          <p:cNvPicPr>
            <a:picLocks noChangeAspect="1"/>
          </p:cNvPicPr>
          <p:nvPr/>
        </p:nvPicPr>
        <p:blipFill>
          <a:blip r:embed="rId8" cstate="print"/>
          <a:stretch>
            <a:fillRect/>
          </a:stretch>
        </p:blipFill>
        <p:spPr>
          <a:xfrm>
            <a:off x="827584" y="260648"/>
            <a:ext cx="7596336" cy="5697252"/>
          </a:xfrm>
          <a:prstGeom prst="rect">
            <a:avLst/>
          </a:prstGeom>
        </p:spPr>
      </p:pic>
      <p:pic>
        <p:nvPicPr>
          <p:cNvPr id="37" name="그림 36" descr="야스쿠니 신사 12.jpg"/>
          <p:cNvPicPr>
            <a:picLocks noChangeAspect="1"/>
          </p:cNvPicPr>
          <p:nvPr/>
        </p:nvPicPr>
        <p:blipFill>
          <a:blip r:embed="rId9" cstate="print"/>
          <a:stretch>
            <a:fillRect/>
          </a:stretch>
        </p:blipFill>
        <p:spPr>
          <a:xfrm>
            <a:off x="827584" y="260648"/>
            <a:ext cx="7596336" cy="5697252"/>
          </a:xfrm>
          <a:prstGeom prst="rect">
            <a:avLst/>
          </a:prstGeom>
        </p:spPr>
      </p:pic>
      <p:sp>
        <p:nvSpPr>
          <p:cNvPr id="10" name="TextBox 9"/>
          <p:cNvSpPr txBox="1"/>
          <p:nvPr/>
        </p:nvSpPr>
        <p:spPr>
          <a:xfrm>
            <a:off x="3563888" y="6021289"/>
            <a:ext cx="1944216" cy="584775"/>
          </a:xfrm>
          <a:prstGeom prst="rect">
            <a:avLst/>
          </a:prstGeom>
          <a:noFill/>
        </p:spPr>
        <p:txBody>
          <a:bodyPr wrap="square" rtlCol="0">
            <a:spAutoFit/>
          </a:bodyPr>
          <a:lstStyle/>
          <a:p>
            <a:r>
              <a:rPr lang="ko-KR" altLang="en-US" sz="3200" dirty="0" err="1" smtClean="0"/>
              <a:t>야스쿠니</a:t>
            </a:r>
            <a:r>
              <a:rPr lang="ko-KR" altLang="en-US" sz="3200" dirty="0" smtClean="0"/>
              <a:t> 신사</a:t>
            </a:r>
            <a:endParaRPr lang="ko-KR" altLang="en-US" sz="3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17410" name="Rectangle 2"/>
          <p:cNvSpPr>
            <a:spLocks noGrp="1" noChangeArrowheads="1"/>
          </p:cNvSpPr>
          <p:nvPr>
            <p:ph type="title"/>
          </p:nvPr>
        </p:nvSpPr>
        <p:spPr/>
        <p:txBody>
          <a:bodyPr/>
          <a:lstStyle/>
          <a:p>
            <a:r>
              <a:rPr lang="zh-CN" altLang="en-US">
                <a:solidFill>
                  <a:srgbClr val="6699FF"/>
                </a:solidFill>
                <a:latin typeface="微软雅黑" charset="-122"/>
                <a:ea typeface="微软雅黑" charset="-122"/>
              </a:rPr>
              <a:t>神道</a:t>
            </a:r>
            <a:endParaRPr lang="ja-JP" altLang="en-US">
              <a:solidFill>
                <a:srgbClr val="6699FF"/>
              </a:solidFill>
              <a:latin typeface="微软雅黑" charset="-122"/>
              <a:ea typeface="微软雅黑" charset="-122"/>
            </a:endParaRPr>
          </a:p>
        </p:txBody>
      </p:sp>
      <p:sp>
        <p:nvSpPr>
          <p:cNvPr id="17411" name="Rectangle 3"/>
          <p:cNvSpPr>
            <a:spLocks noGrp="1" noChangeArrowheads="1"/>
          </p:cNvSpPr>
          <p:nvPr>
            <p:ph type="body" idx="1"/>
          </p:nvPr>
        </p:nvSpPr>
        <p:spPr/>
        <p:txBody>
          <a:bodyPr/>
          <a:lstStyle/>
          <a:p>
            <a:r>
              <a:rPr lang="zh-CN" altLang="en-US" sz="2800">
                <a:solidFill>
                  <a:srgbClr val="6699FF"/>
                </a:solidFill>
                <a:latin typeface="微软雅黑" charset="-122"/>
                <a:ea typeface="微软雅黑" charset="-122"/>
              </a:rPr>
              <a:t>明治维新之后，天皇为了加强中央集权大规模的 钳制镇压</a:t>
            </a:r>
          </a:p>
          <a:p>
            <a:pPr>
              <a:buFont typeface="Wingdings" pitchFamily="2" charset="2"/>
              <a:buNone/>
            </a:pPr>
            <a:r>
              <a:rPr lang="zh-CN" altLang="en-US" sz="2100"/>
              <a:t> </a:t>
            </a:r>
            <a:r>
              <a:rPr lang="ja-JP" altLang="en-US" sz="2100"/>
              <a:t>➪</a:t>
            </a:r>
            <a:r>
              <a:rPr lang="zh-CN" altLang="en-US" sz="2100">
                <a:solidFill>
                  <a:srgbClr val="6699FF"/>
                </a:solidFill>
                <a:ea typeface="微软雅黑" charset="-122"/>
              </a:rPr>
              <a:t>大多数日本人信封的宗教确立（现在日本人口的95%以上一亿一千万参拜神社）</a:t>
            </a:r>
          </a:p>
          <a:p>
            <a:r>
              <a:rPr lang="zh-CN" altLang="en-US" sz="2800">
                <a:solidFill>
                  <a:srgbClr val="6699FF"/>
                </a:solidFill>
                <a:latin typeface="微软雅黑" charset="-122"/>
                <a:ea typeface="微软雅黑" charset="-122"/>
              </a:rPr>
              <a:t>神道没有神话世界也不存在伦理道德观念，与佛教的</a:t>
            </a:r>
            <a:r>
              <a:rPr lang="zh-CN" altLang="en-US" sz="2800" u="sng">
                <a:solidFill>
                  <a:srgbClr val="6699FF"/>
                </a:solidFill>
                <a:latin typeface="微软雅黑" charset="-122"/>
                <a:ea typeface="微软雅黑" charset="-122"/>
              </a:rPr>
              <a:t>死后而生</a:t>
            </a:r>
            <a:r>
              <a:rPr lang="zh-CN" altLang="en-US" sz="2800">
                <a:solidFill>
                  <a:srgbClr val="6699FF"/>
                </a:solidFill>
                <a:latin typeface="微软雅黑" charset="-122"/>
                <a:ea typeface="微软雅黑" charset="-122"/>
              </a:rPr>
              <a:t>的观念完全不同。</a:t>
            </a:r>
          </a:p>
          <a:p>
            <a:r>
              <a:rPr lang="zh-CN" altLang="en-US" sz="2800">
                <a:solidFill>
                  <a:srgbClr val="6699FF"/>
                </a:solidFill>
                <a:latin typeface="微软雅黑" charset="-122"/>
                <a:ea typeface="微软雅黑" charset="-122"/>
              </a:rPr>
              <a:t>每年年初的时候到神社或者神宫去祈求平安和事业这种</a:t>
            </a:r>
            <a:r>
              <a:rPr lang="zh-CN" altLang="en-US" sz="2800">
                <a:solidFill>
                  <a:srgbClr val="6699FF"/>
                </a:solidFill>
                <a:latin typeface="Arial"/>
                <a:ea typeface="微软雅黑" charset="-122"/>
              </a:rPr>
              <a:t>“</a:t>
            </a:r>
            <a:r>
              <a:rPr lang="zh-CN" altLang="en-US" sz="2800" u="sng">
                <a:solidFill>
                  <a:srgbClr val="6699FF"/>
                </a:solidFill>
                <a:latin typeface="微软雅黑" charset="-122"/>
                <a:ea typeface="微软雅黑" charset="-122"/>
              </a:rPr>
              <a:t>初旨</a:t>
            </a:r>
            <a:r>
              <a:rPr lang="zh-CN" altLang="en-US" sz="2800">
                <a:solidFill>
                  <a:srgbClr val="6699FF"/>
                </a:solidFill>
                <a:latin typeface="Arial"/>
                <a:ea typeface="微软雅黑" charset="-122"/>
              </a:rPr>
              <a:t>”</a:t>
            </a:r>
            <a:r>
              <a:rPr lang="zh-CN" altLang="en-US" sz="2800">
                <a:solidFill>
                  <a:srgbClr val="6699FF"/>
                </a:solidFill>
                <a:latin typeface="微软雅黑" charset="-122"/>
                <a:ea typeface="微软雅黑" charset="-122"/>
              </a:rPr>
              <a:t>的人都超过8000人以上。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3" dur="500"/>
                                        <p:tgtEl>
                                          <p:spTgt spid="1741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6"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신사</a:t>
            </a:r>
            <a:endParaRPr lang="ko-KR" altLang="en-US" dirty="0"/>
          </a:p>
        </p:txBody>
      </p:sp>
      <p:sp>
        <p:nvSpPr>
          <p:cNvPr id="3" name="내용 개체 틀 2"/>
          <p:cNvSpPr>
            <a:spLocks noGrp="1"/>
          </p:cNvSpPr>
          <p:nvPr>
            <p:ph sz="quarter" idx="1"/>
          </p:nvPr>
        </p:nvSpPr>
        <p:spPr/>
        <p:txBody>
          <a:bodyPr/>
          <a:lstStyle/>
          <a:p>
            <a:r>
              <a:rPr lang="ko-KR" altLang="en-US" dirty="0" err="1" smtClean="0"/>
              <a:t>손씻는</a:t>
            </a:r>
            <a:r>
              <a:rPr lang="ko-KR" altLang="en-US" dirty="0" smtClean="0"/>
              <a:t> 동영상</a:t>
            </a:r>
            <a:r>
              <a:rPr lang="en-US" altLang="ko-KR" dirty="0" smtClean="0">
                <a:hlinkClick r:id="rId2"/>
              </a:rPr>
              <a:t>http://phyoung0126.blog.me/50098786237</a:t>
            </a:r>
            <a:r>
              <a:rPr lang="en-US" altLang="ko-KR" dirty="0" smtClean="0"/>
              <a:t> </a:t>
            </a:r>
          </a:p>
          <a:p>
            <a:r>
              <a:rPr lang="ko-KR" altLang="en-US" dirty="0" smtClean="0"/>
              <a:t>종</a:t>
            </a:r>
            <a:r>
              <a:rPr lang="en-US" altLang="ko-KR" dirty="0" smtClean="0"/>
              <a:t>….</a:t>
            </a:r>
            <a:r>
              <a:rPr lang="en-US" altLang="ko-KR" dirty="0" smtClean="0">
                <a:hlinkClick r:id="rId3"/>
              </a:rPr>
              <a:t>http://kamigirl.blog.me/20111019528</a:t>
            </a:r>
            <a:endParaRPr lang="en-US" altLang="ko-KR" dirty="0" smtClean="0"/>
          </a:p>
          <a:p>
            <a:r>
              <a:rPr lang="ko-KR" altLang="en-US" dirty="0" smtClean="0"/>
              <a:t>신사 참배 </a:t>
            </a:r>
            <a:r>
              <a:rPr lang="en-US" altLang="ko-KR" dirty="0" smtClean="0">
                <a:hlinkClick r:id="rId4"/>
              </a:rPr>
              <a:t>http://piil.blog.me/10040463421</a:t>
            </a:r>
            <a:endParaRPr lang="en-US" altLang="ko-KR" dirty="0" smtClean="0"/>
          </a:p>
          <a:p>
            <a:r>
              <a:rPr lang="ko-KR" altLang="en-US" dirty="0" err="1" smtClean="0"/>
              <a:t>마츠리</a:t>
            </a:r>
            <a:r>
              <a:rPr lang="en-US" altLang="ko-KR" dirty="0" smtClean="0"/>
              <a:t> </a:t>
            </a:r>
            <a:r>
              <a:rPr lang="en-US" altLang="ko-KR" dirty="0" smtClean="0">
                <a:hlinkClick r:id="rId5"/>
              </a:rPr>
              <a:t>http://hpjs501.blog.me/20079100381</a:t>
            </a:r>
            <a:endParaRPr lang="en-US" altLang="ko-KR" dirty="0" smtClean="0"/>
          </a:p>
          <a:p>
            <a:pPr>
              <a:buNone/>
            </a:pPr>
            <a:endParaRPr lang="en-US" altLang="ko-KR" dirty="0" smtClean="0"/>
          </a:p>
          <a:p>
            <a:pPr>
              <a:buNone/>
            </a:pPr>
            <a:endParaRPr lang="ko-K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기독교</a:t>
            </a:r>
            <a:endParaRPr lang="ko-KR" altLang="en-US" dirty="0"/>
          </a:p>
        </p:txBody>
      </p:sp>
      <p:sp>
        <p:nvSpPr>
          <p:cNvPr id="3" name="내용 개체 틀 2"/>
          <p:cNvSpPr>
            <a:spLocks noGrp="1"/>
          </p:cNvSpPr>
          <p:nvPr>
            <p:ph sz="quarter" idx="1"/>
          </p:nvPr>
        </p:nvSpPr>
        <p:spPr/>
        <p:txBody>
          <a:bodyPr>
            <a:normAutofit/>
          </a:bodyPr>
          <a:lstStyle/>
          <a:p>
            <a:pPr>
              <a:buBlip>
                <a:blip r:embed="rId2"/>
              </a:buBlip>
            </a:pPr>
            <a:r>
              <a:rPr lang="ko-KR" altLang="en-US" b="1" dirty="0" err="1" smtClean="0"/>
              <a:t>프란시스</a:t>
            </a:r>
            <a:r>
              <a:rPr lang="ko-KR" altLang="en-US" b="1" dirty="0" smtClean="0"/>
              <a:t> </a:t>
            </a:r>
            <a:r>
              <a:rPr lang="ko-KR" altLang="en-US" b="1" dirty="0" err="1" smtClean="0"/>
              <a:t>자비에르</a:t>
            </a:r>
            <a:r>
              <a:rPr lang="en-US" altLang="ko-KR" dirty="0" smtClean="0"/>
              <a:t>(Francis Xavier, 1506-1552)</a:t>
            </a:r>
            <a:r>
              <a:rPr lang="ko-KR" altLang="en-US" dirty="0" smtClean="0"/>
              <a:t>가 </a:t>
            </a:r>
            <a:r>
              <a:rPr lang="en-US" altLang="ko-KR" sz="2400" dirty="0" smtClean="0"/>
              <a:t>1549</a:t>
            </a:r>
            <a:r>
              <a:rPr lang="ko-KR" altLang="en-US" sz="2400" dirty="0" smtClean="0"/>
              <a:t>년 </a:t>
            </a:r>
            <a:r>
              <a:rPr lang="en-US" altLang="ko-KR" sz="2400" dirty="0" smtClean="0"/>
              <a:t>8</a:t>
            </a:r>
            <a:r>
              <a:rPr lang="ko-KR" altLang="en-US" sz="2400" dirty="0" smtClean="0"/>
              <a:t>월</a:t>
            </a:r>
            <a:r>
              <a:rPr lang="en-US" altLang="ko-KR" sz="2400" dirty="0" smtClean="0"/>
              <a:t>15</a:t>
            </a:r>
            <a:r>
              <a:rPr lang="ko-KR" altLang="en-US" sz="2400" dirty="0" smtClean="0"/>
              <a:t>일 </a:t>
            </a:r>
            <a:r>
              <a:rPr lang="ko-KR" altLang="en-US" dirty="0" smtClean="0"/>
              <a:t>일본 가고시마에 도착하여</a:t>
            </a:r>
            <a:r>
              <a:rPr lang="en-US" altLang="ko-KR" dirty="0" smtClean="0"/>
              <a:t>, </a:t>
            </a:r>
            <a:r>
              <a:rPr lang="ko-KR" altLang="en-US" dirty="0" smtClean="0"/>
              <a:t>일본의 막부시대의 </a:t>
            </a:r>
            <a:r>
              <a:rPr lang="ko-KR" altLang="en-US" dirty="0" err="1" smtClean="0"/>
              <a:t>다이묘쇼군</a:t>
            </a:r>
            <a:r>
              <a:rPr lang="en-US" altLang="ko-KR" dirty="0" smtClean="0"/>
              <a:t>(</a:t>
            </a:r>
            <a:r>
              <a:rPr lang="ko-KR" altLang="en-US" dirty="0" smtClean="0"/>
              <a:t>장군</a:t>
            </a:r>
            <a:r>
              <a:rPr lang="en-US" altLang="ko-KR" dirty="0" smtClean="0"/>
              <a:t>)</a:t>
            </a:r>
            <a:r>
              <a:rPr lang="ko-KR" altLang="en-US" dirty="0" smtClean="0"/>
              <a:t>로부터 선교를 허락 받고 시작</a:t>
            </a:r>
            <a:endParaRPr lang="en-US" altLang="ko-KR" dirty="0" smtClean="0"/>
          </a:p>
          <a:p>
            <a:pPr>
              <a:buBlip>
                <a:blip r:embed="rId2"/>
              </a:buBlip>
            </a:pPr>
            <a:endParaRPr lang="en-US" altLang="ko-KR" dirty="0" smtClean="0"/>
          </a:p>
          <a:p>
            <a:pPr>
              <a:buBlip>
                <a:blip r:embed="rId2"/>
              </a:buBlip>
            </a:pPr>
            <a:r>
              <a:rPr lang="ko-KR" altLang="en-US" dirty="0" smtClean="0"/>
              <a:t>유일신 신앙과 근대적 개인주의 윤리는 </a:t>
            </a:r>
            <a:r>
              <a:rPr lang="ko-KR" altLang="en-US" u="sng" dirty="0" smtClean="0"/>
              <a:t>천황을 </a:t>
            </a:r>
            <a:r>
              <a:rPr lang="ko-KR" altLang="en-US" u="sng" dirty="0" err="1" smtClean="0"/>
              <a:t>아라히토가미</a:t>
            </a:r>
            <a:r>
              <a:rPr lang="en-US" altLang="ko-KR" u="sng" dirty="0" smtClean="0"/>
              <a:t>(</a:t>
            </a:r>
            <a:r>
              <a:rPr lang="ko-KR" altLang="en-US" u="sng" dirty="0" err="1" smtClean="0"/>
              <a:t>現人神</a:t>
            </a:r>
            <a:r>
              <a:rPr lang="en-US" altLang="ko-KR" u="sng" dirty="0" smtClean="0"/>
              <a:t>)</a:t>
            </a:r>
            <a:r>
              <a:rPr lang="ko-KR" altLang="en-US" u="sng" dirty="0" smtClean="0"/>
              <a:t>로 하고 충효의 국민도덕을 높이 내세운 </a:t>
            </a:r>
            <a:r>
              <a:rPr lang="ko-KR" altLang="en-US" u="sng" dirty="0" err="1" smtClean="0"/>
              <a:t>근대천황제</a:t>
            </a:r>
            <a:r>
              <a:rPr lang="ko-KR" altLang="en-US" dirty="0" smtClean="0"/>
              <a:t> 하에서 끊임없이 비난과 공격을 받고 국체와 서로 맞지 않는 ‘외교</a:t>
            </a:r>
            <a:r>
              <a:rPr lang="en-US" altLang="ko-KR" dirty="0" smtClean="0"/>
              <a:t>(</a:t>
            </a:r>
            <a:r>
              <a:rPr lang="ko-KR" altLang="en-US" dirty="0" smtClean="0"/>
              <a:t>外敎</a:t>
            </a:r>
            <a:r>
              <a:rPr lang="en-US" altLang="ko-KR" dirty="0" smtClean="0"/>
              <a:t>)’</a:t>
            </a:r>
            <a:r>
              <a:rPr lang="ko-KR" altLang="en-US" dirty="0" smtClean="0"/>
              <a:t>라 치부</a:t>
            </a:r>
          </a:p>
          <a:p>
            <a:pPr lvl="1">
              <a:buNone/>
            </a:pPr>
            <a:r>
              <a:rPr lang="ko-KR" altLang="en-US" dirty="0" smtClean="0"/>
              <a:t>➪</a:t>
            </a:r>
            <a:r>
              <a:rPr lang="ko-KR" altLang="en-US" sz="2800" dirty="0" smtClean="0"/>
              <a:t>개신교와 구교도</a:t>
            </a:r>
            <a:r>
              <a:rPr lang="en-US" altLang="ko-KR" sz="2800" dirty="0" smtClean="0"/>
              <a:t> </a:t>
            </a:r>
            <a:r>
              <a:rPr lang="ko-KR" altLang="en-US" sz="2800" dirty="0" smtClean="0"/>
              <a:t>가톨릭교를 합쳐도 전 인구의 </a:t>
            </a:r>
            <a:r>
              <a:rPr lang="en-US" altLang="ko-KR" sz="2800" dirty="0" smtClean="0"/>
              <a:t>1%</a:t>
            </a:r>
            <a:r>
              <a:rPr lang="ko-KR" altLang="en-US" sz="2800" dirty="0" smtClean="0"/>
              <a:t>이하에 불과</a:t>
            </a:r>
            <a:endParaRPr lang="en-US" altLang="ko-KR" sz="2800" dirty="0" smtClean="0"/>
          </a:p>
          <a:p>
            <a:pPr>
              <a:buBlip>
                <a:blip r:embed="rId2"/>
              </a:buBlip>
            </a:pPr>
            <a:endParaRPr lang="en-US" altLang="ko-KR" dirty="0" smtClean="0"/>
          </a:p>
          <a:p>
            <a:pPr>
              <a:buNone/>
            </a:pPr>
            <a:endParaRPr lang="en-US" altLang="ko-KR" dirty="0" smtClean="0"/>
          </a:p>
        </p:txBody>
      </p:sp>
      <p:pic>
        <p:nvPicPr>
          <p:cNvPr id="22530" name="Picture 2" descr="http://upload.wikimedia.org/wikipedia/commons/thumb/0/08/FranciscusXavier.jpg/250px-FranciscusXavier.jpg"/>
          <p:cNvPicPr>
            <a:picLocks noChangeAspect="1" noChangeArrowheads="1"/>
          </p:cNvPicPr>
          <p:nvPr/>
        </p:nvPicPr>
        <p:blipFill>
          <a:blip r:embed="rId3" cstate="print"/>
          <a:srcRect/>
          <a:stretch>
            <a:fillRect/>
          </a:stretch>
        </p:blipFill>
        <p:spPr bwMode="auto">
          <a:xfrm>
            <a:off x="1979712" y="332656"/>
            <a:ext cx="4392488" cy="6061635"/>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251520" y="1628800"/>
            <a:ext cx="8640959" cy="3816424"/>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251519" y="1628800"/>
            <a:ext cx="8729285" cy="48245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blinds(horizontal)">
                                      <p:cBhvr>
                                        <p:cTn id="24" dur="500"/>
                                        <p:tgtEl>
                                          <p:spTgt spid="225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22530"/>
                                        </p:tgtEl>
                                      </p:cBhvr>
                                    </p:animEffect>
                                    <p:set>
                                      <p:cBhvr>
                                        <p:cTn id="29" dur="1" fill="hold">
                                          <p:stCondLst>
                                            <p:cond delay="499"/>
                                          </p:stCondLst>
                                        </p:cTn>
                                        <p:tgtEl>
                                          <p:spTgt spid="225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22530" name="Rectangle 2"/>
          <p:cNvSpPr>
            <a:spLocks noGrp="1" noChangeArrowheads="1"/>
          </p:cNvSpPr>
          <p:nvPr>
            <p:ph type="title"/>
          </p:nvPr>
        </p:nvSpPr>
        <p:spPr/>
        <p:txBody>
          <a:bodyPr/>
          <a:lstStyle/>
          <a:p>
            <a:r>
              <a:rPr lang="zh-CN" altLang="en-US">
                <a:solidFill>
                  <a:srgbClr val="6699FF"/>
                </a:solidFill>
                <a:latin typeface="微软雅黑" charset="-122"/>
                <a:ea typeface="微软雅黑" charset="-122"/>
              </a:rPr>
              <a:t>基督教</a:t>
            </a:r>
          </a:p>
        </p:txBody>
      </p:sp>
      <p:sp>
        <p:nvSpPr>
          <p:cNvPr id="22531" name="Rectangle 3"/>
          <p:cNvSpPr>
            <a:spLocks noGrp="1" noChangeArrowheads="1"/>
          </p:cNvSpPr>
          <p:nvPr>
            <p:ph type="body" idx="1"/>
          </p:nvPr>
        </p:nvSpPr>
        <p:spPr/>
        <p:txBody>
          <a:bodyPr/>
          <a:lstStyle/>
          <a:p>
            <a:r>
              <a:rPr lang="en-US" sz="2800" dirty="0" err="1" smtClean="0">
                <a:solidFill>
                  <a:srgbClr val="6699FF"/>
                </a:solidFill>
                <a:latin typeface="微软雅黑" charset="-122"/>
                <a:ea typeface="微软雅黑" charset="-122"/>
              </a:rPr>
              <a:t>弗朗西斯科</a:t>
            </a:r>
            <a:r>
              <a:rPr lang="en-US" sz="2800" dirty="0" err="1">
                <a:solidFill>
                  <a:srgbClr val="6699FF"/>
                </a:solidFill>
                <a:latin typeface="微软雅黑" charset="-122"/>
                <a:ea typeface="微软雅黑" charset="-122"/>
              </a:rPr>
              <a:t>·德·沙维尔Francis</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de </a:t>
            </a:r>
            <a:r>
              <a:rPr lang="en-US" sz="2800" dirty="0">
                <a:solidFill>
                  <a:srgbClr val="6699FF"/>
                </a:solidFill>
                <a:latin typeface="微软雅黑" charset="-122"/>
                <a:ea typeface="微软雅黑" charset="-122"/>
              </a:rPr>
              <a:t>Xavier</a:t>
            </a:r>
            <a:r>
              <a:rPr lang="zh-CN" altLang="en-US" sz="2800" dirty="0">
                <a:solidFill>
                  <a:srgbClr val="6699FF"/>
                </a:solidFill>
                <a:latin typeface="微软雅黑" charset="-122"/>
                <a:ea typeface="微软雅黑" charset="-122"/>
              </a:rPr>
              <a:t>（</a:t>
            </a:r>
            <a:r>
              <a:rPr lang="en-US" sz="2800" dirty="0">
                <a:solidFill>
                  <a:srgbClr val="6699FF"/>
                </a:solidFill>
                <a:latin typeface="微软雅黑" charset="-122"/>
                <a:ea typeface="微软雅黑" charset="-122"/>
              </a:rPr>
              <a:t>1506-1552</a:t>
            </a:r>
            <a:r>
              <a:rPr lang="zh-CN" altLang="en-US" sz="2800" dirty="0">
                <a:solidFill>
                  <a:srgbClr val="6699FF"/>
                </a:solidFill>
                <a:latin typeface="微软雅黑" charset="-122"/>
                <a:ea typeface="微软雅黑" charset="-122"/>
              </a:rPr>
              <a:t>）在</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1549</a:t>
            </a:r>
            <a:r>
              <a:rPr lang="zh-CN" altLang="en-US" sz="2800" dirty="0">
                <a:solidFill>
                  <a:srgbClr val="6699FF"/>
                </a:solidFill>
                <a:latin typeface="微软雅黑" charset="-122"/>
                <a:ea typeface="微软雅黑" charset="-122"/>
              </a:rPr>
              <a:t>年</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8</a:t>
            </a:r>
            <a:r>
              <a:rPr lang="zh-CN" altLang="en-US" sz="2800" dirty="0">
                <a:solidFill>
                  <a:srgbClr val="6699FF"/>
                </a:solidFill>
                <a:latin typeface="微软雅黑" charset="-122"/>
                <a:ea typeface="微软雅黑" charset="-122"/>
              </a:rPr>
              <a:t>月</a:t>
            </a:r>
            <a:r>
              <a:rPr lang="en-US" sz="2800" dirty="0">
                <a:solidFill>
                  <a:srgbClr val="6699FF"/>
                </a:solidFill>
                <a:latin typeface="微软雅黑" charset="-122"/>
                <a:ea typeface="微软雅黑" charset="-122"/>
              </a:rPr>
              <a:t>15</a:t>
            </a:r>
            <a:r>
              <a:rPr lang="zh-CN" altLang="en-US" sz="2800" dirty="0">
                <a:solidFill>
                  <a:srgbClr val="6699FF"/>
                </a:solidFill>
                <a:latin typeface="微软雅黑" charset="-122"/>
                <a:ea typeface="微软雅黑" charset="-122"/>
              </a:rPr>
              <a:t>日</a:t>
            </a:r>
            <a:r>
              <a:rPr lang="ja-JP" alt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到达日本鹿儿岛，在日本幕府将军处得到传教的许可。军事首领织田信长给与耶稣会的活动十分宽厚的待遇；军事统治者丰臣秀吉初期也善待耶稣会</a:t>
            </a:r>
            <a:r>
              <a:rPr lang="zh-CN" altLang="en-US" sz="2800" dirty="0" smtClean="0">
                <a:solidFill>
                  <a:srgbClr val="6699FF"/>
                </a:solidFill>
                <a:latin typeface="微软雅黑" charset="-122"/>
                <a:ea typeface="微软雅黑" charset="-122"/>
              </a:rPr>
              <a:t>。</a:t>
            </a:r>
            <a:endParaRPr lang="en-US" altLang="zh-CN" sz="2800" dirty="0" smtClean="0">
              <a:solidFill>
                <a:srgbClr val="6699FF"/>
              </a:solidFill>
              <a:latin typeface="微软雅黑" charset="-122"/>
              <a:ea typeface="微软雅黑" charset="-122"/>
            </a:endParaRPr>
          </a:p>
          <a:p>
            <a:endParaRPr lang="zh-CN" altLang="en-US" sz="2800" dirty="0">
              <a:solidFill>
                <a:srgbClr val="6699FF"/>
              </a:solidFill>
              <a:latin typeface="微软雅黑" charset="-122"/>
              <a:ea typeface="微软雅黑" charset="-122"/>
            </a:endParaRPr>
          </a:p>
          <a:p>
            <a:r>
              <a:rPr lang="ja-JP" altLang="en-US" sz="2800" dirty="0" smtClean="0">
                <a:solidFill>
                  <a:srgbClr val="6699FF"/>
                </a:solidFill>
                <a:latin typeface="微软雅黑" charset="-122"/>
                <a:ea typeface="微软雅黑" charset="-122"/>
              </a:rPr>
              <a:t>日</a:t>
            </a:r>
            <a:r>
              <a:rPr lang="ja-JP" altLang="en-US" sz="2800" dirty="0">
                <a:solidFill>
                  <a:srgbClr val="6699FF"/>
                </a:solidFill>
                <a:latin typeface="微软雅黑" charset="-122"/>
                <a:ea typeface="微软雅黑" charset="-122"/>
              </a:rPr>
              <a:t>本的基督教可以分为三个时期：16世纪中叶与基督教的初步接触；基督教在200多年的锁国之后在19世纪中叶的重新引入；二战以后的时期。</a:t>
            </a:r>
          </a:p>
          <a:p>
            <a:pPr>
              <a:buFont typeface="Wingdings" pitchFamily="2" charset="2"/>
              <a:buNone/>
            </a:pP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0"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p:txBody>
          <a:bodyPr/>
          <a:lstStyle/>
          <a:p>
            <a:r>
              <a:rPr lang="ko-KR" altLang="en-US" dirty="0" smtClean="0"/>
              <a:t>목차</a:t>
            </a:r>
            <a:endParaRPr lang="ko-KR" altLang="en-US" dirty="0"/>
          </a:p>
        </p:txBody>
      </p:sp>
      <p:sp>
        <p:nvSpPr>
          <p:cNvPr id="8" name="텍스트 개체 틀 7"/>
          <p:cNvSpPr>
            <a:spLocks noGrp="1"/>
          </p:cNvSpPr>
          <p:nvPr>
            <p:ph type="body" idx="2"/>
          </p:nvPr>
        </p:nvSpPr>
        <p:spPr/>
        <p:txBody>
          <a:bodyPr/>
          <a:lstStyle/>
          <a:p>
            <a:endParaRPr lang="ko-KR" altLang="en-US" dirty="0"/>
          </a:p>
        </p:txBody>
      </p:sp>
      <p:sp>
        <p:nvSpPr>
          <p:cNvPr id="7" name="내용 개체 틀 6"/>
          <p:cNvSpPr>
            <a:spLocks noGrp="1"/>
          </p:cNvSpPr>
          <p:nvPr>
            <p:ph sz="quarter" idx="1"/>
          </p:nvPr>
        </p:nvSpPr>
        <p:spPr/>
        <p:txBody>
          <a:bodyPr>
            <a:normAutofit fontScale="92500" lnSpcReduction="20000"/>
          </a:bodyPr>
          <a:lstStyle/>
          <a:p>
            <a:r>
              <a:rPr lang="ko-KR" altLang="en-US" dirty="0" smtClean="0"/>
              <a:t>일본의 </a:t>
            </a:r>
            <a:r>
              <a:rPr lang="ko-KR" altLang="en-US" dirty="0" smtClean="0"/>
              <a:t>고립성       </a:t>
            </a:r>
            <a:r>
              <a:rPr lang="zh-CN" altLang="en-US" sz="3200" dirty="0" smtClean="0">
                <a:solidFill>
                  <a:srgbClr val="3399FF"/>
                </a:solidFill>
                <a:ea typeface="微软雅黑" charset="-122"/>
              </a:rPr>
              <a:t>日</a:t>
            </a:r>
            <a:r>
              <a:rPr lang="zh-CN" altLang="en-US" sz="3200" dirty="0" smtClean="0">
                <a:solidFill>
                  <a:srgbClr val="3399FF"/>
                </a:solidFill>
                <a:ea typeface="微软雅黑" charset="-122"/>
              </a:rPr>
              <a:t>本的孤立性</a:t>
            </a:r>
            <a:r>
              <a:rPr lang="zh-CN" altLang="en-US" dirty="0" smtClean="0">
                <a:solidFill>
                  <a:srgbClr val="3366FF"/>
                </a:solidFill>
              </a:rPr>
              <a:t> </a:t>
            </a:r>
            <a:endParaRPr lang="en-US" altLang="ko-KR" dirty="0" smtClean="0"/>
          </a:p>
          <a:p>
            <a:r>
              <a:rPr lang="ko-KR" altLang="en-US" dirty="0" smtClean="0"/>
              <a:t>일본의 </a:t>
            </a:r>
            <a:r>
              <a:rPr lang="ko-KR" altLang="en-US" dirty="0" smtClean="0"/>
              <a:t>자연관      </a:t>
            </a:r>
            <a:r>
              <a:rPr lang="zh-CN" altLang="en-US" sz="3200" dirty="0" smtClean="0">
                <a:solidFill>
                  <a:srgbClr val="3399FF"/>
                </a:solidFill>
                <a:ea typeface="微软雅黑" charset="-122"/>
              </a:rPr>
              <a:t>日</a:t>
            </a:r>
            <a:r>
              <a:rPr lang="zh-CN" altLang="en-US" sz="3200" dirty="0" smtClean="0">
                <a:solidFill>
                  <a:srgbClr val="3399FF"/>
                </a:solidFill>
                <a:ea typeface="微软雅黑" charset="-122"/>
              </a:rPr>
              <a:t>本的自然观</a:t>
            </a:r>
            <a:endParaRPr lang="en-US" altLang="ko-KR" dirty="0" smtClean="0"/>
          </a:p>
          <a:p>
            <a:r>
              <a:rPr lang="ko-KR" altLang="en-US" dirty="0" smtClean="0"/>
              <a:t>외래문화의 </a:t>
            </a:r>
            <a:r>
              <a:rPr lang="ko-KR" altLang="en-US" dirty="0" smtClean="0"/>
              <a:t>충격     </a:t>
            </a:r>
            <a:r>
              <a:rPr lang="zh-CN" altLang="en-US" sz="3200" dirty="0" smtClean="0">
                <a:solidFill>
                  <a:srgbClr val="3399FF"/>
                </a:solidFill>
                <a:ea typeface="微软雅黑" charset="-122"/>
              </a:rPr>
              <a:t>日</a:t>
            </a:r>
            <a:r>
              <a:rPr lang="zh-CN" altLang="en-US" sz="3200" dirty="0" smtClean="0">
                <a:solidFill>
                  <a:srgbClr val="3399FF"/>
                </a:solidFill>
                <a:ea typeface="微软雅黑" charset="-122"/>
              </a:rPr>
              <a:t>本文化的冲击</a:t>
            </a:r>
            <a:endParaRPr lang="en-US" altLang="ko-KR" dirty="0" smtClean="0"/>
          </a:p>
          <a:p>
            <a:endParaRPr lang="en-US" altLang="ko-KR" dirty="0" smtClean="0"/>
          </a:p>
          <a:p>
            <a:r>
              <a:rPr lang="ko-KR" altLang="en-US" dirty="0" smtClean="0"/>
              <a:t>종교관               </a:t>
            </a:r>
            <a:r>
              <a:rPr lang="zh-CN" altLang="en-US" sz="3200" dirty="0" smtClean="0">
                <a:solidFill>
                  <a:srgbClr val="3399FF"/>
                </a:solidFill>
                <a:ea typeface="微软雅黑" charset="-122"/>
              </a:rPr>
              <a:t>宗</a:t>
            </a:r>
            <a:r>
              <a:rPr lang="zh-CN" altLang="en-US" sz="3200" dirty="0" smtClean="0">
                <a:solidFill>
                  <a:srgbClr val="3399FF"/>
                </a:solidFill>
                <a:ea typeface="微软雅黑" charset="-122"/>
              </a:rPr>
              <a:t>教观</a:t>
            </a:r>
            <a:endParaRPr lang="en-US" altLang="ko-KR" dirty="0" smtClean="0"/>
          </a:p>
          <a:p>
            <a:r>
              <a:rPr lang="ko-KR" altLang="en-US" dirty="0" smtClean="0"/>
              <a:t>생활공동체          </a:t>
            </a:r>
            <a:r>
              <a:rPr lang="zh-CN" altLang="en-US" sz="3200" dirty="0" smtClean="0">
                <a:solidFill>
                  <a:srgbClr val="3399FF"/>
                </a:solidFill>
                <a:ea typeface="微软雅黑" charset="-122"/>
              </a:rPr>
              <a:t>生</a:t>
            </a:r>
            <a:r>
              <a:rPr lang="zh-CN" altLang="en-US" sz="3200" dirty="0" smtClean="0">
                <a:solidFill>
                  <a:srgbClr val="3399FF"/>
                </a:solidFill>
                <a:ea typeface="微软雅黑" charset="-122"/>
              </a:rPr>
              <a:t>活共同体</a:t>
            </a:r>
            <a:endParaRPr lang="en-US" altLang="ko-KR" dirty="0" smtClean="0"/>
          </a:p>
          <a:p>
            <a:endParaRPr lang="en-US" altLang="ko-KR" dirty="0" smtClean="0"/>
          </a:p>
          <a:p>
            <a:r>
              <a:rPr lang="ko-KR" altLang="en-US" dirty="0" smtClean="0"/>
              <a:t>집단주의            </a:t>
            </a:r>
            <a:r>
              <a:rPr lang="zh-CN" altLang="en-US" sz="3200" dirty="0" smtClean="0">
                <a:solidFill>
                  <a:srgbClr val="3399FF"/>
                </a:solidFill>
                <a:latin typeface="微软雅黑" charset="-122"/>
                <a:ea typeface="微软雅黑" charset="-122"/>
              </a:rPr>
              <a:t>集</a:t>
            </a:r>
            <a:r>
              <a:rPr lang="zh-CN" altLang="en-US" sz="3200" dirty="0" smtClean="0">
                <a:solidFill>
                  <a:srgbClr val="3399FF"/>
                </a:solidFill>
                <a:latin typeface="微软雅黑" charset="-122"/>
                <a:ea typeface="微软雅黑" charset="-122"/>
              </a:rPr>
              <a:t>团主义</a:t>
            </a:r>
            <a:endParaRPr lang="en-US" altLang="ko-KR" dirty="0" smtClean="0"/>
          </a:p>
          <a:p>
            <a:r>
              <a:rPr lang="ko-KR" altLang="en-US" dirty="0" smtClean="0"/>
              <a:t>무사도               </a:t>
            </a:r>
            <a:r>
              <a:rPr lang="zh-CN" altLang="en-US" sz="3200" dirty="0" smtClean="0">
                <a:solidFill>
                  <a:srgbClr val="3399FF"/>
                </a:solidFill>
                <a:latin typeface="微软雅黑" charset="-122"/>
                <a:ea typeface="微软雅黑" charset="-122"/>
              </a:rPr>
              <a:t>武</a:t>
            </a:r>
            <a:r>
              <a:rPr lang="zh-CN" altLang="en-US" sz="3200" dirty="0" smtClean="0">
                <a:solidFill>
                  <a:srgbClr val="3399FF"/>
                </a:solidFill>
                <a:latin typeface="微软雅黑" charset="-122"/>
                <a:ea typeface="微软雅黑" charset="-122"/>
              </a:rPr>
              <a:t>士道</a:t>
            </a:r>
            <a:endParaRPr lang="en-US" altLang="ko-KR" dirty="0" smtClean="0"/>
          </a:p>
          <a:p>
            <a:endParaRPr lang="en-US" altLang="ko-KR" dirty="0" smtClean="0"/>
          </a:p>
          <a:p>
            <a:endParaRPr lang="ko-KR"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1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endParaRPr lang="ko-KR" altLang="en-US"/>
          </a:p>
        </p:txBody>
      </p:sp>
      <p:sp>
        <p:nvSpPr>
          <p:cNvPr id="4" name="내용 개체 틀 3"/>
          <p:cNvSpPr>
            <a:spLocks noGrp="1"/>
          </p:cNvSpPr>
          <p:nvPr>
            <p:ph sz="quarter" idx="1"/>
          </p:nvPr>
        </p:nvSpPr>
        <p:spPr/>
        <p:txBody>
          <a:bodyPr/>
          <a:lstStyle/>
          <a:p>
            <a:r>
              <a:rPr lang="ko-KR" altLang="en-US" dirty="0" smtClean="0"/>
              <a:t>기독교 간추린 역사</a:t>
            </a:r>
            <a:endParaRPr lang="en-US" altLang="ko-KR" dirty="0" smtClean="0"/>
          </a:p>
          <a:p>
            <a:r>
              <a:rPr lang="en-US" altLang="ko-KR" dirty="0" smtClean="0">
                <a:hlinkClick r:id="rId2"/>
              </a:rPr>
              <a:t>http://cafe.naver.com/cultureworld.cafe?iframe_url=/ArticleRead.nhn%3Farticleid=24&amp;</a:t>
            </a:r>
            <a:endParaRPr lang="en-US" altLang="ko-KR" dirty="0" smtClean="0"/>
          </a:p>
          <a:p>
            <a:endParaRPr lang="ko-KR"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신흥종교</a:t>
            </a:r>
            <a:endParaRPr lang="ko-KR" altLang="en-US" dirty="0"/>
          </a:p>
        </p:txBody>
      </p:sp>
      <p:sp>
        <p:nvSpPr>
          <p:cNvPr id="3" name="내용 개체 틀 2"/>
          <p:cNvSpPr>
            <a:spLocks noGrp="1"/>
          </p:cNvSpPr>
          <p:nvPr>
            <p:ph sz="quarter" idx="1"/>
          </p:nvPr>
        </p:nvSpPr>
        <p:spPr/>
        <p:txBody>
          <a:bodyPr>
            <a:normAutofit/>
          </a:bodyPr>
          <a:lstStyle/>
          <a:p>
            <a:pPr>
              <a:buBlip>
                <a:blip r:embed="rId2"/>
              </a:buBlip>
            </a:pPr>
            <a:r>
              <a:rPr lang="en-US" altLang="ko-KR" dirty="0" smtClean="0"/>
              <a:t>2</a:t>
            </a:r>
            <a:r>
              <a:rPr lang="ko-KR" altLang="en-US" dirty="0" smtClean="0"/>
              <a:t>차 세계대전 이후에 사회적</a:t>
            </a:r>
            <a:r>
              <a:rPr lang="en-US" altLang="ko-KR" dirty="0" smtClean="0"/>
              <a:t>, </a:t>
            </a:r>
            <a:r>
              <a:rPr lang="ko-KR" altLang="en-US" dirty="0" smtClean="0"/>
              <a:t>종교적인 환경 변화 속에서 </a:t>
            </a:r>
            <a:r>
              <a:rPr lang="ko-KR" altLang="en-US" u="sng" dirty="0" smtClean="0"/>
              <a:t>새로운 종교적 논리와 높은 카리스마를 지닌 종교 지도자가 등장</a:t>
            </a:r>
            <a:r>
              <a:rPr lang="ko-KR" altLang="en-US" dirty="0" smtClean="0"/>
              <a:t>하면서 다양한 종파의 종교가 번창</a:t>
            </a:r>
            <a:endParaRPr lang="en-US" altLang="ko-KR" dirty="0" smtClean="0"/>
          </a:p>
          <a:p>
            <a:pPr>
              <a:buBlip>
                <a:blip r:embed="rId2"/>
              </a:buBlip>
            </a:pPr>
            <a:r>
              <a:rPr lang="ko-KR" altLang="en-US" dirty="0" err="1" smtClean="0"/>
              <a:t>덴리교</a:t>
            </a:r>
            <a:r>
              <a:rPr lang="en-US" altLang="ko-KR" dirty="0" smtClean="0"/>
              <a:t>, </a:t>
            </a:r>
            <a:r>
              <a:rPr lang="ko-KR" altLang="en-US" dirty="0" err="1" smtClean="0"/>
              <a:t>소카각카기</a:t>
            </a:r>
            <a:r>
              <a:rPr lang="en-US" altLang="ko-KR" dirty="0" smtClean="0"/>
              <a:t>, </a:t>
            </a:r>
            <a:r>
              <a:rPr lang="ko-KR" altLang="en-US" dirty="0" err="1" smtClean="0"/>
              <a:t>세이초노이에</a:t>
            </a:r>
            <a:r>
              <a:rPr lang="ko-KR" altLang="en-US" dirty="0" smtClean="0"/>
              <a:t> 등의 종교들이 있다</a:t>
            </a:r>
            <a:r>
              <a:rPr lang="en-US" altLang="ko-KR" dirty="0" smtClean="0"/>
              <a:t>. </a:t>
            </a:r>
          </a:p>
          <a:p>
            <a:pPr>
              <a:buBlip>
                <a:blip r:embed="rId2"/>
              </a:buBlip>
            </a:pPr>
            <a:endParaRPr lang="en-US" altLang="ko-KR" dirty="0" smtClean="0"/>
          </a:p>
          <a:p>
            <a:pPr>
              <a:buBlip>
                <a:blip r:embed="rId2"/>
              </a:buBlip>
            </a:pPr>
            <a:r>
              <a:rPr lang="ko-KR" altLang="en-US" dirty="0" smtClean="0"/>
              <a:t>신도수가 만 명도 채 되지 않는 신흥종교도 있지만</a:t>
            </a:r>
            <a:r>
              <a:rPr lang="en-US" altLang="ko-KR" dirty="0" smtClean="0"/>
              <a:t>, </a:t>
            </a:r>
            <a:r>
              <a:rPr lang="ko-KR" altLang="en-US" dirty="0" smtClean="0"/>
              <a:t>기존의 신도</a:t>
            </a:r>
            <a:r>
              <a:rPr lang="en-US" altLang="ko-KR" dirty="0" smtClean="0"/>
              <a:t>, </a:t>
            </a:r>
            <a:r>
              <a:rPr lang="ko-KR" altLang="en-US" dirty="0" smtClean="0"/>
              <a:t>기독교</a:t>
            </a:r>
            <a:r>
              <a:rPr lang="en-US" altLang="ko-KR" dirty="0" smtClean="0"/>
              <a:t>, </a:t>
            </a:r>
            <a:r>
              <a:rPr lang="ko-KR" altLang="en-US" dirty="0" smtClean="0"/>
              <a:t>불교와 달리 몰입도가 높다는 점이 차이점이라 할 수 있다</a:t>
            </a:r>
            <a:r>
              <a:rPr lang="en-US" altLang="ko-KR" dirty="0" smtClean="0"/>
              <a:t>.</a:t>
            </a:r>
          </a:p>
          <a:p>
            <a:pPr>
              <a:buBlip>
                <a:blip r:embed="rId2"/>
              </a:buBlip>
            </a:pPr>
            <a:endParaRPr lang="en-US" altLang="ko-KR" dirty="0" smtClean="0"/>
          </a:p>
          <a:p>
            <a:pPr>
              <a:buBlip>
                <a:blip r:embed="rId2"/>
              </a:buBlip>
            </a:pPr>
            <a:endParaRPr lang="en-US" altLang="ko-KR" dirty="0" smtClean="0"/>
          </a:p>
          <a:p>
            <a:pPr>
              <a:buBlip>
                <a:blip r:embed="rId2"/>
              </a:buBlip>
            </a:pPr>
            <a:endParaRPr lang="ko-KR" altLang="en-US" dirty="0" smtClean="0"/>
          </a:p>
          <a:p>
            <a:endParaRPr lang="ko-KR" altLang="en-US" dirty="0"/>
          </a:p>
        </p:txBody>
      </p:sp>
      <p:pic>
        <p:nvPicPr>
          <p:cNvPr id="4" name="Picture 2" descr="http://postfiles11.naver.net/data6/2005/1/25/42/%C3%B5%B8%AE%B1%B3-n460330.jpg?type=w3"/>
          <p:cNvPicPr>
            <a:picLocks noChangeAspect="1" noChangeArrowheads="1"/>
          </p:cNvPicPr>
          <p:nvPr/>
        </p:nvPicPr>
        <p:blipFill>
          <a:blip r:embed="rId3" cstate="print"/>
          <a:srcRect/>
          <a:stretch>
            <a:fillRect/>
          </a:stretch>
        </p:blipFill>
        <p:spPr bwMode="auto">
          <a:xfrm>
            <a:off x="1187624" y="1628800"/>
            <a:ext cx="6624736" cy="4962531"/>
          </a:xfrm>
          <a:prstGeom prst="rect">
            <a:avLst/>
          </a:prstGeom>
          <a:noFill/>
        </p:spPr>
      </p:pic>
      <p:pic>
        <p:nvPicPr>
          <p:cNvPr id="5" name="Picture 4" descr="http://postfiles16.naver.net/20091219_79/wlsdid2_1261201716095UmcH4_jpg/마크_wlsdid2.jpg?type=w3"/>
          <p:cNvPicPr>
            <a:picLocks noChangeAspect="1" noChangeArrowheads="1"/>
          </p:cNvPicPr>
          <p:nvPr/>
        </p:nvPicPr>
        <p:blipFill>
          <a:blip r:embed="rId4" cstate="print"/>
          <a:srcRect/>
          <a:stretch>
            <a:fillRect/>
          </a:stretch>
        </p:blipFill>
        <p:spPr bwMode="auto">
          <a:xfrm>
            <a:off x="6156176" y="332656"/>
            <a:ext cx="2527329" cy="3024336"/>
          </a:xfrm>
          <a:prstGeom prst="rect">
            <a:avLst/>
          </a:prstGeom>
          <a:noFill/>
        </p:spPr>
      </p:pic>
      <p:pic>
        <p:nvPicPr>
          <p:cNvPr id="6" name="Picture 6" descr="http://cafefiles.naver.net/data23/2007/1/6/64/%BB%E7%C1%F8_007_1.jpg"/>
          <p:cNvPicPr>
            <a:picLocks noChangeAspect="1" noChangeArrowheads="1"/>
          </p:cNvPicPr>
          <p:nvPr/>
        </p:nvPicPr>
        <p:blipFill>
          <a:blip r:embed="rId5" cstate="print"/>
          <a:srcRect/>
          <a:stretch>
            <a:fillRect/>
          </a:stretch>
        </p:blipFill>
        <p:spPr bwMode="auto">
          <a:xfrm>
            <a:off x="683568" y="1484784"/>
            <a:ext cx="6624736" cy="496855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25602" name="Rectangle 2"/>
          <p:cNvSpPr>
            <a:spLocks noGrp="1" noChangeArrowheads="1"/>
          </p:cNvSpPr>
          <p:nvPr>
            <p:ph type="title"/>
          </p:nvPr>
        </p:nvSpPr>
        <p:spPr/>
        <p:txBody>
          <a:bodyPr/>
          <a:lstStyle/>
          <a:p>
            <a:r>
              <a:rPr lang="zh-CN" altLang="en-US">
                <a:solidFill>
                  <a:srgbClr val="6699FF"/>
                </a:solidFill>
                <a:ea typeface="微软雅黑" charset="-122"/>
              </a:rPr>
              <a:t>新兴宗教</a:t>
            </a:r>
          </a:p>
        </p:txBody>
      </p:sp>
      <p:sp>
        <p:nvSpPr>
          <p:cNvPr id="25603" name="Rectangle 3"/>
          <p:cNvSpPr>
            <a:spLocks noGrp="1" noChangeArrowheads="1"/>
          </p:cNvSpPr>
          <p:nvPr>
            <p:ph type="body" idx="1"/>
          </p:nvPr>
        </p:nvSpPr>
        <p:spPr/>
        <p:txBody>
          <a:bodyPr/>
          <a:lstStyle/>
          <a:p>
            <a:r>
              <a:rPr lang="zh-CN" altLang="en-US" dirty="0">
                <a:solidFill>
                  <a:srgbClr val="6699FF"/>
                </a:solidFill>
                <a:latin typeface="微软雅黑" charset="-122"/>
                <a:ea typeface="微软雅黑" charset="-122"/>
              </a:rPr>
              <a:t>第二次世界大战之后社会和宗教的环境发生变化新的宗教理念和宗教领导者都开始出现大量宗教膨胀</a:t>
            </a:r>
          </a:p>
          <a:p>
            <a:r>
              <a:rPr lang="zh-CN" altLang="en-US" dirty="0">
                <a:solidFill>
                  <a:srgbClr val="6699FF"/>
                </a:solidFill>
                <a:latin typeface="微软雅黑" charset="-122"/>
                <a:ea typeface="微软雅黑" charset="-122"/>
              </a:rPr>
              <a:t>东正教 基督新教 。。。等。。</a:t>
            </a:r>
            <a:endParaRPr lang="ja-JP" altLang="en-US" dirty="0">
              <a:solidFill>
                <a:srgbClr val="6699FF"/>
              </a:solidFill>
              <a:latin typeface="微软雅黑" charset="-122"/>
              <a:ea typeface="微软雅黑" charset="-122"/>
            </a:endParaRPr>
          </a:p>
          <a:p>
            <a:pPr>
              <a:buFont typeface="Wingdings" pitchFamily="2" charset="2"/>
              <a:buNone/>
            </a:pPr>
            <a:endParaRPr lang="ja-JP" altLang="en-US" dirty="0">
              <a:solidFill>
                <a:srgbClr val="6699FF"/>
              </a:solidFill>
              <a:latin typeface="微软雅黑" charset="-122"/>
              <a:ea typeface="微软雅黑" charset="-122"/>
            </a:endParaRPr>
          </a:p>
          <a:p>
            <a:r>
              <a:rPr lang="zh-CN" altLang="en-US" dirty="0">
                <a:solidFill>
                  <a:srgbClr val="6699FF"/>
                </a:solidFill>
                <a:latin typeface="微软雅黑" charset="-122"/>
                <a:ea typeface="微软雅黑" charset="-122"/>
              </a:rPr>
              <a:t>新兴宗教的信徒数不足万名</a:t>
            </a:r>
            <a:r>
              <a:rPr lang="en-US" dirty="0">
                <a:solidFill>
                  <a:srgbClr val="6699FF"/>
                </a:solidFill>
                <a:latin typeface="微软雅黑" charset="-122"/>
                <a:ea typeface="微软雅黑" charset="-122"/>
              </a:rPr>
              <a:t>, </a:t>
            </a:r>
            <a:r>
              <a:rPr lang="zh-CN" altLang="en-US" dirty="0">
                <a:solidFill>
                  <a:srgbClr val="6699FF"/>
                </a:solidFill>
                <a:latin typeface="微软雅黑" charset="-122"/>
                <a:ea typeface="微软雅黑" charset="-122"/>
              </a:rPr>
              <a:t>对基准的神道</a:t>
            </a:r>
            <a:r>
              <a:rPr lang="en-US" dirty="0">
                <a:solidFill>
                  <a:srgbClr val="6699FF"/>
                </a:solidFill>
                <a:latin typeface="微软雅黑" charset="-122"/>
                <a:ea typeface="微软雅黑" charset="-122"/>
              </a:rPr>
              <a:t>,</a:t>
            </a:r>
            <a:r>
              <a:rPr lang="zh-CN" altLang="en-US" dirty="0">
                <a:solidFill>
                  <a:srgbClr val="6699FF"/>
                </a:solidFill>
                <a:latin typeface="微软雅黑" charset="-122"/>
                <a:ea typeface="微软雅黑" charset="-122"/>
              </a:rPr>
              <a:t>佛教 基督教而言</a:t>
            </a:r>
            <a:r>
              <a:rPr lang="en-US" dirty="0">
                <a:solidFill>
                  <a:srgbClr val="6699FF"/>
                </a:solidFill>
                <a:latin typeface="微软雅黑" charset="-122"/>
                <a:ea typeface="微软雅黑" charset="-122"/>
              </a:rPr>
              <a:t> </a:t>
            </a:r>
            <a:r>
              <a:rPr lang="zh-CN" altLang="en-US" dirty="0">
                <a:solidFill>
                  <a:srgbClr val="6699FF"/>
                </a:solidFill>
                <a:latin typeface="微软雅黑" charset="-122"/>
                <a:ea typeface="微软雅黑" charset="-122"/>
              </a:rPr>
              <a:t>还是有区别的。</a:t>
            </a:r>
            <a:endParaRPr lang="en-US" dirty="0">
              <a:solidFill>
                <a:srgbClr val="6699FF"/>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1000"/>
                                        <p:tgtEl>
                                          <p:spTgt spid="25603">
                                            <p:txEl>
                                              <p:pRg st="3" end="3"/>
                                            </p:txEl>
                                          </p:spTgt>
                                        </p:tgtEl>
                                      </p:cBhvr>
                                    </p:animEffect>
                                    <p:anim calcmode="lin" valueType="num">
                                      <p:cBhvr>
                                        <p:cTn id="1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sz="quarter" idx="1"/>
          </p:nvPr>
        </p:nvSpPr>
        <p:spPr/>
        <p:txBody>
          <a:bodyPr/>
          <a:lstStyle/>
          <a:p>
            <a:r>
              <a:rPr lang="ko-KR" altLang="en-US" dirty="0" err="1" smtClean="0"/>
              <a:t>천리교</a:t>
            </a:r>
            <a:r>
              <a:rPr lang="ko-KR" altLang="en-US" dirty="0" smtClean="0"/>
              <a:t> </a:t>
            </a:r>
            <a:r>
              <a:rPr lang="ko-KR" altLang="en-US" dirty="0" smtClean="0"/>
              <a:t>기원</a:t>
            </a:r>
            <a:endParaRPr lang="en-US" altLang="ko-KR" dirty="0" smtClean="0">
              <a:hlinkClick r:id="rId2"/>
            </a:endParaRPr>
          </a:p>
          <a:p>
            <a:pPr>
              <a:buNone/>
            </a:pPr>
            <a:r>
              <a:rPr lang="en-US" altLang="ko-KR" dirty="0" smtClean="0">
                <a:hlinkClick r:id="rId2"/>
              </a:rPr>
              <a:t>http://channel.pandora.tv/channel/video.ptv?ref=na&amp;redirect=prg&amp;ch_userid=kkangmg&amp;prgid=41489568&amp;categid</a:t>
            </a:r>
            <a:r>
              <a:rPr lang="en-US" altLang="ko-KR" dirty="0" smtClean="0"/>
              <a:t>=</a:t>
            </a:r>
          </a:p>
          <a:p>
            <a:endParaRPr lang="en-US" altLang="ko-KR" dirty="0" smtClean="0"/>
          </a:p>
          <a:p>
            <a:r>
              <a:rPr lang="ko-KR" altLang="en-US" dirty="0" err="1" smtClean="0"/>
              <a:t>천리교</a:t>
            </a:r>
            <a:r>
              <a:rPr lang="ko-KR" altLang="en-US" dirty="0" smtClean="0"/>
              <a:t> 홍보 동영상</a:t>
            </a:r>
            <a:r>
              <a:rPr lang="en-US" altLang="ko-KR" dirty="0" smtClean="0">
                <a:hlinkClick r:id="rId3"/>
              </a:rPr>
              <a:t>http://channel.pandora.tv/channel/video.ptv?ref=na&amp;redirect=prg&amp;ch_userid=chollikyo&amp;prgid=9503211&amp;categid</a:t>
            </a:r>
            <a:r>
              <a:rPr lang="en-US" altLang="ko-KR" dirty="0" smtClean="0"/>
              <a:t>=</a:t>
            </a:r>
          </a:p>
          <a:p>
            <a:endParaRPr lang="ko-KR"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종교의 다양성</a:t>
            </a:r>
            <a:endParaRPr lang="ko-KR" altLang="en-US" dirty="0"/>
          </a:p>
        </p:txBody>
      </p:sp>
      <p:sp>
        <p:nvSpPr>
          <p:cNvPr id="3" name="내용 개체 틀 2"/>
          <p:cNvSpPr>
            <a:spLocks noGrp="1"/>
          </p:cNvSpPr>
          <p:nvPr>
            <p:ph sz="quarter" idx="1"/>
          </p:nvPr>
        </p:nvSpPr>
        <p:spPr/>
        <p:txBody>
          <a:bodyPr>
            <a:normAutofit fontScale="92500" lnSpcReduction="10000"/>
          </a:bodyPr>
          <a:lstStyle/>
          <a:p>
            <a:pPr>
              <a:buBlip>
                <a:blip r:embed="rId2"/>
              </a:buBlip>
            </a:pPr>
            <a:r>
              <a:rPr lang="ko-KR" altLang="en-US" dirty="0" smtClean="0"/>
              <a:t>일본은 </a:t>
            </a:r>
            <a:r>
              <a:rPr lang="ko-KR" altLang="en-US" b="1" dirty="0" smtClean="0"/>
              <a:t>종교의 나라</a:t>
            </a:r>
            <a:r>
              <a:rPr lang="ko-KR" altLang="en-US" dirty="0" smtClean="0"/>
              <a:t>라고 해도 과언이 아니다</a:t>
            </a:r>
            <a:r>
              <a:rPr lang="en-US" altLang="ko-KR" dirty="0" smtClean="0"/>
              <a:t>. </a:t>
            </a:r>
          </a:p>
          <a:p>
            <a:pPr>
              <a:buBlip>
                <a:blip r:embed="rId2"/>
              </a:buBlip>
            </a:pPr>
            <a:endParaRPr lang="en-US" altLang="ko-KR" dirty="0" smtClean="0"/>
          </a:p>
          <a:p>
            <a:pPr>
              <a:buBlip>
                <a:blip r:embed="rId2"/>
              </a:buBlip>
            </a:pPr>
            <a:r>
              <a:rPr lang="ko-KR" altLang="en-US" dirty="0" smtClean="0"/>
              <a:t>공식적으로는 </a:t>
            </a:r>
            <a:r>
              <a:rPr lang="en-US" altLang="ko-KR" dirty="0" smtClean="0"/>
              <a:t>800</a:t>
            </a:r>
            <a:r>
              <a:rPr lang="ko-KR" altLang="en-US" dirty="0" smtClean="0"/>
              <a:t>만이 넘는 신</a:t>
            </a:r>
            <a:r>
              <a:rPr lang="en-US" altLang="ko-KR" dirty="0" smtClean="0"/>
              <a:t>(</a:t>
            </a:r>
            <a:r>
              <a:rPr lang="ko-KR" altLang="en-US" dirty="0" smtClean="0"/>
              <a:t>神</a:t>
            </a:r>
            <a:r>
              <a:rPr lang="en-US" altLang="ko-KR" dirty="0" smtClean="0"/>
              <a:t>)</a:t>
            </a:r>
            <a:r>
              <a:rPr lang="ko-KR" altLang="en-US" dirty="0" smtClean="0"/>
              <a:t>들이 있다</a:t>
            </a:r>
            <a:r>
              <a:rPr lang="en-US" altLang="ko-KR" dirty="0" smtClean="0"/>
              <a:t>. </a:t>
            </a:r>
          </a:p>
          <a:p>
            <a:pPr>
              <a:buNone/>
            </a:pPr>
            <a:r>
              <a:rPr lang="ko-KR" altLang="en-US" dirty="0" smtClean="0"/>
              <a:t>    불교</a:t>
            </a:r>
            <a:r>
              <a:rPr lang="en-US" altLang="ko-KR" dirty="0" smtClean="0"/>
              <a:t>, </a:t>
            </a:r>
            <a:r>
              <a:rPr lang="ko-KR" altLang="en-US" dirty="0" smtClean="0"/>
              <a:t>신도</a:t>
            </a:r>
            <a:r>
              <a:rPr lang="en-US" altLang="ko-KR" dirty="0" smtClean="0"/>
              <a:t>, </a:t>
            </a:r>
            <a:r>
              <a:rPr lang="ko-KR" altLang="en-US" dirty="0" smtClean="0"/>
              <a:t>기독교 등의 전통적인 공식 종교를 포함한 신흥 종교 </a:t>
            </a:r>
            <a:r>
              <a:rPr lang="en-US" altLang="ko-KR" dirty="0" smtClean="0"/>
              <a:t>=</a:t>
            </a:r>
            <a:r>
              <a:rPr lang="ko-KR" altLang="en-US" dirty="0" smtClean="0"/>
              <a:t> </a:t>
            </a:r>
            <a:r>
              <a:rPr lang="en-US" altLang="ko-KR" dirty="0" smtClean="0"/>
              <a:t>19</a:t>
            </a:r>
            <a:r>
              <a:rPr lang="ko-KR" altLang="en-US" dirty="0" smtClean="0"/>
              <a:t>만 </a:t>
            </a:r>
            <a:r>
              <a:rPr lang="en-US" altLang="ko-KR" dirty="0" smtClean="0"/>
              <a:t>2</a:t>
            </a:r>
            <a:r>
              <a:rPr lang="ko-KR" altLang="en-US" dirty="0" smtClean="0"/>
              <a:t>천 </a:t>
            </a:r>
            <a:r>
              <a:rPr lang="en-US" altLang="ko-KR" sz="2600" dirty="0" smtClean="0"/>
              <a:t> </a:t>
            </a:r>
          </a:p>
          <a:p>
            <a:pPr lvl="1">
              <a:buNone/>
            </a:pPr>
            <a:r>
              <a:rPr lang="en-US" altLang="ko-KR" sz="2800" dirty="0" smtClean="0"/>
              <a:t>  ➪</a:t>
            </a:r>
            <a:r>
              <a:rPr lang="ko-KR" altLang="en-US" sz="2800" dirty="0" smtClean="0"/>
              <a:t>일본인에게는 모든 것이 신이 될 수 있다</a:t>
            </a:r>
            <a:r>
              <a:rPr lang="en-US" altLang="ko-KR" sz="2800" dirty="0" smtClean="0"/>
              <a:t>. </a:t>
            </a:r>
          </a:p>
          <a:p>
            <a:pPr lvl="1">
              <a:buNone/>
            </a:pPr>
            <a:endParaRPr lang="en-US" altLang="ko-KR" sz="2800" dirty="0" smtClean="0"/>
          </a:p>
          <a:p>
            <a:pPr>
              <a:buBlip>
                <a:blip r:embed="rId2"/>
              </a:buBlip>
            </a:pPr>
            <a:r>
              <a:rPr lang="ko-KR" altLang="en-US" sz="2600" dirty="0" err="1" smtClean="0"/>
              <a:t>신도계</a:t>
            </a:r>
            <a:r>
              <a:rPr lang="ko-KR" altLang="en-US" sz="2600" dirty="0" smtClean="0"/>
              <a:t> 신자가 </a:t>
            </a:r>
            <a:r>
              <a:rPr lang="en-US" altLang="ko-KR" sz="2600" dirty="0" smtClean="0"/>
              <a:t>1</a:t>
            </a:r>
            <a:r>
              <a:rPr lang="ko-KR" altLang="en-US" sz="2600" dirty="0" smtClean="0"/>
              <a:t>억 </a:t>
            </a:r>
            <a:r>
              <a:rPr lang="en-US" altLang="ko-KR" sz="2600" dirty="0" smtClean="0"/>
              <a:t>580</a:t>
            </a:r>
            <a:r>
              <a:rPr lang="ko-KR" altLang="en-US" sz="2600" dirty="0" smtClean="0"/>
              <a:t>만 명</a:t>
            </a:r>
            <a:r>
              <a:rPr lang="en-US" altLang="ko-KR" sz="2600" dirty="0" smtClean="0"/>
              <a:t>, </a:t>
            </a:r>
            <a:r>
              <a:rPr lang="ko-KR" altLang="en-US" sz="2600" dirty="0" smtClean="0"/>
              <a:t>불교계 신자가 </a:t>
            </a:r>
            <a:r>
              <a:rPr lang="en-US" altLang="ko-KR" sz="2600" dirty="0" smtClean="0"/>
              <a:t>8,950</a:t>
            </a:r>
            <a:r>
              <a:rPr lang="ko-KR" altLang="en-US" sz="2600" dirty="0" smtClean="0"/>
              <a:t>만 명</a:t>
            </a:r>
            <a:r>
              <a:rPr lang="en-US" altLang="ko-KR" sz="2600" dirty="0" smtClean="0"/>
              <a:t>, </a:t>
            </a:r>
            <a:r>
              <a:rPr lang="ko-KR" altLang="en-US" sz="2600" dirty="0" smtClean="0"/>
              <a:t>기독교계 신자가 </a:t>
            </a:r>
            <a:r>
              <a:rPr lang="en-US" altLang="ko-KR" sz="2600" dirty="0" smtClean="0"/>
              <a:t>214</a:t>
            </a:r>
            <a:r>
              <a:rPr lang="ko-KR" altLang="en-US" sz="2600" dirty="0" smtClean="0"/>
              <a:t>만 </a:t>
            </a:r>
            <a:r>
              <a:rPr lang="ko-KR" altLang="en-US" dirty="0" smtClean="0"/>
              <a:t>명</a:t>
            </a:r>
            <a:r>
              <a:rPr lang="en-US" altLang="ko-KR" dirty="0" smtClean="0"/>
              <a:t>, </a:t>
            </a:r>
            <a:r>
              <a:rPr lang="ko-KR" altLang="en-US" dirty="0" smtClean="0"/>
              <a:t>기타 종교의 신자 수는 </a:t>
            </a:r>
            <a:r>
              <a:rPr lang="en-US" altLang="ko-KR" dirty="0" smtClean="0"/>
              <a:t>908</a:t>
            </a:r>
            <a:r>
              <a:rPr lang="ko-KR" altLang="en-US" dirty="0" smtClean="0"/>
              <a:t>만 명으로 되어 있어</a:t>
            </a:r>
            <a:r>
              <a:rPr lang="en-US" altLang="ko-KR" dirty="0" smtClean="0"/>
              <a:t>, </a:t>
            </a:r>
            <a:r>
              <a:rPr lang="ko-KR" altLang="en-US" dirty="0" smtClean="0"/>
              <a:t>일본의 종교 인구는 인구의 두 배에 가까운 총 </a:t>
            </a:r>
            <a:r>
              <a:rPr lang="en-US" altLang="ko-KR" dirty="0" smtClean="0"/>
              <a:t>2</a:t>
            </a:r>
            <a:r>
              <a:rPr lang="ko-KR" altLang="en-US" dirty="0" smtClean="0"/>
              <a:t>억 </a:t>
            </a:r>
            <a:r>
              <a:rPr lang="en-US" altLang="ko-KR" dirty="0" smtClean="0"/>
              <a:t>659</a:t>
            </a:r>
            <a:r>
              <a:rPr lang="ko-KR" altLang="en-US" dirty="0" smtClean="0"/>
              <a:t>만 명이다</a:t>
            </a:r>
            <a:r>
              <a:rPr lang="en-US" altLang="ko-KR" dirty="0" smtClean="0"/>
              <a:t>. </a:t>
            </a:r>
          </a:p>
          <a:p>
            <a:pPr>
              <a:buNone/>
            </a:pPr>
            <a:r>
              <a:rPr lang="en-US" altLang="ko-KR" dirty="0" smtClean="0"/>
              <a:t>     ➪</a:t>
            </a:r>
            <a:r>
              <a:rPr lang="ko-KR" altLang="en-US" u="sng" dirty="0" smtClean="0"/>
              <a:t>한 사람이 여러 종교를 가지고 있다는 증거 </a:t>
            </a:r>
          </a:p>
          <a:p>
            <a:endParaRPr lang="ko-KR"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28674" name="Rectangle 2"/>
          <p:cNvSpPr>
            <a:spLocks noGrp="1" noChangeArrowheads="1"/>
          </p:cNvSpPr>
          <p:nvPr>
            <p:ph type="title"/>
          </p:nvPr>
        </p:nvSpPr>
        <p:spPr/>
        <p:txBody>
          <a:bodyPr/>
          <a:lstStyle/>
          <a:p>
            <a:r>
              <a:rPr lang="zh-CN" altLang="en-US">
                <a:solidFill>
                  <a:srgbClr val="6699FF"/>
                </a:solidFill>
                <a:latin typeface="微软雅黑" charset="-122"/>
                <a:ea typeface="微软雅黑" charset="-122"/>
              </a:rPr>
              <a:t>宗教的多样性</a:t>
            </a:r>
            <a:endParaRPr lang="ja-JP" altLang="en-US">
              <a:solidFill>
                <a:srgbClr val="6699FF"/>
              </a:solidFill>
              <a:latin typeface="微软雅黑" charset="-122"/>
              <a:ea typeface="微软雅黑" charset="-122"/>
            </a:endParaRPr>
          </a:p>
        </p:txBody>
      </p:sp>
      <p:sp>
        <p:nvSpPr>
          <p:cNvPr id="28675" name="Rectangle 3"/>
          <p:cNvSpPr>
            <a:spLocks noGrp="1" noChangeArrowheads="1"/>
          </p:cNvSpPr>
          <p:nvPr>
            <p:ph type="body" idx="1"/>
          </p:nvPr>
        </p:nvSpPr>
        <p:spPr/>
        <p:txBody>
          <a:bodyPr/>
          <a:lstStyle/>
          <a:p>
            <a:r>
              <a:rPr lang="zh-CN" altLang="en-US" dirty="0">
                <a:solidFill>
                  <a:srgbClr val="6699FF"/>
                </a:solidFill>
                <a:latin typeface="微软雅黑" charset="-122"/>
                <a:ea typeface="微软雅黑" charset="-122"/>
              </a:rPr>
              <a:t>说日本是一个宗教国也不为过</a:t>
            </a:r>
          </a:p>
          <a:p>
            <a:r>
              <a:rPr lang="zh-CN" altLang="en-US" dirty="0">
                <a:solidFill>
                  <a:srgbClr val="6699FF"/>
                </a:solidFill>
                <a:latin typeface="微软雅黑" charset="-122"/>
                <a:ea typeface="微软雅黑" charset="-122"/>
              </a:rPr>
              <a:t>公认的神明超多800万。神道 佛教 基督教包括新兴宗教=19万两千</a:t>
            </a:r>
          </a:p>
          <a:p>
            <a:pPr>
              <a:buFont typeface="Wingdings" pitchFamily="2" charset="2"/>
              <a:buNone/>
            </a:pPr>
            <a:r>
              <a:rPr lang="zh-CN" altLang="en-US" dirty="0">
                <a:solidFill>
                  <a:srgbClr val="6699FF"/>
                </a:solidFill>
                <a:latin typeface="微软雅黑" charset="-122"/>
                <a:ea typeface="微软雅黑" charset="-122"/>
              </a:rPr>
              <a:t> </a:t>
            </a:r>
            <a:r>
              <a:rPr lang="en-US" sz="2400" dirty="0">
                <a:solidFill>
                  <a:srgbClr val="6699FF"/>
                </a:solidFill>
              </a:rPr>
              <a:t>➪</a:t>
            </a:r>
            <a:r>
              <a:rPr lang="zh-CN" altLang="en-US" sz="2400" dirty="0">
                <a:solidFill>
                  <a:srgbClr val="6699FF"/>
                </a:solidFill>
                <a:ea typeface="微软雅黑" charset="-122"/>
              </a:rPr>
              <a:t>对日本人来说所有东西都可成神</a:t>
            </a:r>
          </a:p>
          <a:p>
            <a:r>
              <a:rPr lang="zh-CN" altLang="en-US" sz="2800" dirty="0" smtClean="0">
                <a:solidFill>
                  <a:srgbClr val="6699FF"/>
                </a:solidFill>
                <a:latin typeface="微软雅黑" charset="-122"/>
                <a:ea typeface="微软雅黑" charset="-122"/>
              </a:rPr>
              <a:t>神</a:t>
            </a:r>
            <a:r>
              <a:rPr lang="zh-CN" altLang="en-US" sz="2800" dirty="0">
                <a:solidFill>
                  <a:srgbClr val="6699FF"/>
                </a:solidFill>
                <a:latin typeface="微软雅黑" charset="-122"/>
                <a:ea typeface="微软雅黑" charset="-122"/>
              </a:rPr>
              <a:t>道的信徒有1亿580万</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佛教有</a:t>
            </a:r>
            <a:r>
              <a:rPr lang="en-US" sz="2800" dirty="0">
                <a:solidFill>
                  <a:srgbClr val="6699FF"/>
                </a:solidFill>
                <a:latin typeface="微软雅黑" charset="-122"/>
                <a:ea typeface="微软雅黑" charset="-122"/>
              </a:rPr>
              <a:t>8,95</a:t>
            </a:r>
            <a:r>
              <a:rPr lang="zh-CN" altLang="en-US" sz="2800" dirty="0">
                <a:solidFill>
                  <a:srgbClr val="6699FF"/>
                </a:solidFill>
                <a:latin typeface="微软雅黑" charset="-122"/>
                <a:ea typeface="微软雅黑" charset="-122"/>
              </a:rPr>
              <a:t>0万人</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基督教</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214</a:t>
            </a:r>
            <a:r>
              <a:rPr lang="zh-CN" altLang="en-US" sz="2800" dirty="0">
                <a:solidFill>
                  <a:srgbClr val="6699FF"/>
                </a:solidFill>
                <a:latin typeface="微软雅黑" charset="-122"/>
                <a:ea typeface="微软雅黑" charset="-122"/>
              </a:rPr>
              <a:t>万人</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其他宗教信徒有</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908</a:t>
            </a:r>
            <a:r>
              <a:rPr lang="zh-CN" altLang="en-US" sz="2800" dirty="0">
                <a:solidFill>
                  <a:srgbClr val="6699FF"/>
                </a:solidFill>
                <a:latin typeface="微软雅黑" charset="-122"/>
                <a:ea typeface="微软雅黑" charset="-122"/>
              </a:rPr>
              <a:t>万</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日本的宗教人口接近人口的两倍</a:t>
            </a:r>
            <a:r>
              <a:rPr lang="ja-JP" alt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总共</a:t>
            </a:r>
            <a:r>
              <a:rPr lang="en-US" sz="2800" dirty="0">
                <a:solidFill>
                  <a:srgbClr val="6699FF"/>
                </a:solidFill>
                <a:latin typeface="微软雅黑" charset="-122"/>
                <a:ea typeface="微软雅黑" charset="-122"/>
              </a:rPr>
              <a:t>2</a:t>
            </a:r>
            <a:r>
              <a:rPr lang="zh-CN" altLang="en-US" sz="2800" dirty="0">
                <a:solidFill>
                  <a:srgbClr val="6699FF"/>
                </a:solidFill>
                <a:latin typeface="微软雅黑" charset="-122"/>
                <a:ea typeface="微软雅黑" charset="-122"/>
              </a:rPr>
              <a:t>亿</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659</a:t>
            </a:r>
            <a:r>
              <a:rPr lang="zh-CN" altLang="en-US" sz="2800" dirty="0">
                <a:solidFill>
                  <a:srgbClr val="6699FF"/>
                </a:solidFill>
                <a:latin typeface="微软雅黑" charset="-122"/>
                <a:ea typeface="微软雅黑" charset="-122"/>
              </a:rPr>
              <a:t>万</a:t>
            </a:r>
            <a:r>
              <a:rPr lang="en-US" sz="2800" dirty="0">
                <a:solidFill>
                  <a:srgbClr val="6699FF"/>
                </a:solidFill>
                <a:latin typeface="微软雅黑" charset="-122"/>
                <a:ea typeface="微软雅黑" charset="-122"/>
              </a:rPr>
              <a:t>. </a:t>
            </a:r>
            <a:endParaRPr lang="ja-JP" altLang="en-US" sz="2800" dirty="0">
              <a:solidFill>
                <a:srgbClr val="6699FF"/>
              </a:solidFill>
              <a:latin typeface="微软雅黑" charset="-122"/>
              <a:ea typeface="微软雅黑" charset="-122"/>
            </a:endParaRPr>
          </a:p>
          <a:p>
            <a:pPr>
              <a:buFont typeface="Wingdings" pitchFamily="2" charset="2"/>
              <a:buNone/>
            </a:pP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一个人有好几种宗教信仰</a:t>
            </a:r>
            <a:endParaRPr lang="ja-JP" altLang="en-US" sz="2800" u="sng" dirty="0">
              <a:solidFill>
                <a:srgbClr val="6699FF"/>
              </a:solidFill>
              <a:latin typeface="微软雅黑" charset="-122"/>
              <a:ea typeface="微软雅黑" charset="-122"/>
            </a:endParaRPr>
          </a:p>
          <a:p>
            <a:endParaRPr lang="ja-JP" altLang="en-US" dirty="0">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1000"/>
                                        <p:tgtEl>
                                          <p:spTgt spid="28675">
                                            <p:txEl>
                                              <p:pRg st="1" end="1"/>
                                            </p:txEl>
                                          </p:spTgt>
                                        </p:tgtEl>
                                      </p:cBhvr>
                                    </p:animEffect>
                                    <p:anim calcmode="lin" valueType="num">
                                      <p:cBhvr>
                                        <p:cTn id="13"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1000"/>
                                        <p:tgtEl>
                                          <p:spTgt spid="28675">
                                            <p:txEl>
                                              <p:pRg st="3" end="3"/>
                                            </p:txEl>
                                          </p:spTgt>
                                        </p:tgtEl>
                                      </p:cBhvr>
                                    </p:animEffect>
                                    <p:anim calcmode="lin" valueType="num">
                                      <p:cBhvr>
                                        <p:cTn id="23"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867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1000"/>
                                        <p:tgtEl>
                                          <p:spTgt spid="28675">
                                            <p:txEl>
                                              <p:pRg st="4" end="4"/>
                                            </p:txEl>
                                          </p:spTgt>
                                        </p:tgtEl>
                                      </p:cBhvr>
                                    </p:animEffect>
                                    <p:anim calcmode="lin" valueType="num">
                                      <p:cBhvr>
                                        <p:cTn id="28"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종교의 다양성</a:t>
            </a:r>
            <a:endParaRPr lang="ko-KR" altLang="en-US" dirty="0"/>
          </a:p>
        </p:txBody>
      </p:sp>
      <p:sp>
        <p:nvSpPr>
          <p:cNvPr id="3" name="내용 개체 틀 2"/>
          <p:cNvSpPr>
            <a:spLocks noGrp="1"/>
          </p:cNvSpPr>
          <p:nvPr>
            <p:ph sz="quarter" idx="1"/>
          </p:nvPr>
        </p:nvSpPr>
        <p:spPr/>
        <p:txBody>
          <a:bodyPr/>
          <a:lstStyle/>
          <a:p>
            <a:pPr>
              <a:buBlip>
                <a:blip r:embed="rId2"/>
              </a:buBlip>
            </a:pPr>
            <a:r>
              <a:rPr lang="ko-KR" altLang="en-US" dirty="0" smtClean="0"/>
              <a:t>일본의 종교관은 </a:t>
            </a:r>
            <a:endParaRPr lang="en-US" altLang="ko-KR" dirty="0" smtClean="0"/>
          </a:p>
          <a:p>
            <a:pPr>
              <a:buNone/>
            </a:pPr>
            <a:r>
              <a:rPr lang="ko-KR" altLang="en-US" dirty="0" smtClean="0"/>
              <a:t>「정월에는 신사를 참배하고</a:t>
            </a:r>
            <a:r>
              <a:rPr lang="en-US" altLang="ko-KR" dirty="0" smtClean="0"/>
              <a:t>, </a:t>
            </a:r>
            <a:r>
              <a:rPr lang="ko-KR" altLang="en-US" dirty="0" smtClean="0"/>
              <a:t>춘분추분에는 절에 있는 묘지에 참배하고</a:t>
            </a:r>
            <a:r>
              <a:rPr lang="en-US" altLang="ko-KR" dirty="0" smtClean="0"/>
              <a:t>, </a:t>
            </a:r>
            <a:r>
              <a:rPr lang="ko-KR" altLang="en-US" dirty="0" smtClean="0"/>
              <a:t>크리스마스에는 집에서 </a:t>
            </a:r>
            <a:r>
              <a:rPr lang="ko-KR" altLang="en-US" dirty="0" err="1" smtClean="0"/>
              <a:t>케익을</a:t>
            </a:r>
            <a:r>
              <a:rPr lang="ko-KR" altLang="en-US" dirty="0" smtClean="0"/>
              <a:t> 먹고 아이에게 선물을 준다」라는 식의 연중행사나</a:t>
            </a:r>
            <a:endParaRPr lang="en-US" altLang="ko-KR" dirty="0" smtClean="0"/>
          </a:p>
          <a:p>
            <a:pPr>
              <a:buNone/>
            </a:pPr>
            <a:r>
              <a:rPr lang="ko-KR" altLang="en-US" dirty="0" smtClean="0"/>
              <a:t>「</a:t>
            </a:r>
            <a:r>
              <a:rPr lang="en-US" altLang="ko-KR" dirty="0" smtClean="0"/>
              <a:t>7·5·3</a:t>
            </a:r>
            <a:r>
              <a:rPr lang="ko-KR" altLang="en-US" dirty="0" smtClean="0"/>
              <a:t>세에 신사를 참배하고</a:t>
            </a:r>
            <a:r>
              <a:rPr lang="en-US" altLang="ko-KR" dirty="0" smtClean="0"/>
              <a:t>, </a:t>
            </a:r>
            <a:r>
              <a:rPr lang="ko-KR" altLang="en-US" dirty="0" smtClean="0"/>
              <a:t>결혼식은 교회에서 거행하고</a:t>
            </a:r>
            <a:r>
              <a:rPr lang="en-US" altLang="ko-KR" dirty="0" smtClean="0"/>
              <a:t>, </a:t>
            </a:r>
            <a:r>
              <a:rPr lang="ko-KR" altLang="en-US" dirty="0" smtClean="0"/>
              <a:t>장례식은 절에서 행한다」고 하는 통과의례를 가지고 있어</a:t>
            </a:r>
            <a:r>
              <a:rPr lang="en-US" altLang="ko-KR" dirty="0" smtClean="0"/>
              <a:t> </a:t>
            </a:r>
          </a:p>
          <a:p>
            <a:pPr>
              <a:buNone/>
            </a:pPr>
            <a:r>
              <a:rPr lang="en-US" altLang="ko-KR" dirty="0" smtClean="0"/>
              <a:t>     ➪ </a:t>
            </a:r>
            <a:r>
              <a:rPr lang="ko-KR" altLang="en-US" u="sng" dirty="0" smtClean="0"/>
              <a:t>일본 종교의 다양성을 알 수 있다</a:t>
            </a:r>
            <a:r>
              <a:rPr lang="en-US" altLang="ko-KR" u="sng" dirty="0" smtClean="0"/>
              <a:t>.</a:t>
            </a:r>
          </a:p>
          <a:p>
            <a:endParaRPr lang="ko-KR" altLang="en-US" dirty="0"/>
          </a:p>
        </p:txBody>
      </p:sp>
      <p:pic>
        <p:nvPicPr>
          <p:cNvPr id="4" name="Picture 5"/>
          <p:cNvPicPr>
            <a:picLocks noChangeAspect="1" noChangeArrowheads="1"/>
          </p:cNvPicPr>
          <p:nvPr/>
        </p:nvPicPr>
        <p:blipFill>
          <a:blip r:embed="rId3" cstate="print"/>
          <a:srcRect/>
          <a:stretch>
            <a:fillRect/>
          </a:stretch>
        </p:blipFill>
        <p:spPr bwMode="auto">
          <a:xfrm>
            <a:off x="3851920" y="260648"/>
            <a:ext cx="5003913" cy="3096344"/>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79512" y="4077072"/>
            <a:ext cx="4762500" cy="2619375"/>
          </a:xfrm>
          <a:prstGeom prst="rect">
            <a:avLst/>
          </a:prstGeom>
          <a:noFill/>
          <a:ln w="9525">
            <a:noFill/>
            <a:miter lim="800000"/>
            <a:headEnd/>
            <a:tailEnd/>
          </a:ln>
        </p:spPr>
      </p:pic>
      <p:pic>
        <p:nvPicPr>
          <p:cNvPr id="6" name="Picture 4" descr="http://postfiles4.naver.net/data41/2009/1/13/51/assphs_72_nicky_cho.jpg?type=w3"/>
          <p:cNvPicPr>
            <a:picLocks noChangeAspect="1" noChangeArrowheads="1"/>
          </p:cNvPicPr>
          <p:nvPr/>
        </p:nvPicPr>
        <p:blipFill>
          <a:blip r:embed="rId5" cstate="print"/>
          <a:srcRect/>
          <a:stretch>
            <a:fillRect/>
          </a:stretch>
        </p:blipFill>
        <p:spPr bwMode="auto">
          <a:xfrm>
            <a:off x="3707904" y="2780928"/>
            <a:ext cx="5238750" cy="39243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28674" name="Rectangle 2"/>
          <p:cNvSpPr>
            <a:spLocks noGrp="1" noChangeArrowheads="1"/>
          </p:cNvSpPr>
          <p:nvPr>
            <p:ph type="title"/>
          </p:nvPr>
        </p:nvSpPr>
        <p:spPr/>
        <p:txBody>
          <a:bodyPr/>
          <a:lstStyle/>
          <a:p>
            <a:r>
              <a:rPr lang="zh-CN" altLang="en-US">
                <a:solidFill>
                  <a:srgbClr val="6699FF"/>
                </a:solidFill>
                <a:latin typeface="微软雅黑" charset="-122"/>
                <a:ea typeface="微软雅黑" charset="-122"/>
              </a:rPr>
              <a:t>宗教的多样性</a:t>
            </a:r>
            <a:endParaRPr lang="ja-JP" altLang="en-US">
              <a:solidFill>
                <a:srgbClr val="6699FF"/>
              </a:solidFill>
              <a:latin typeface="微软雅黑" charset="-122"/>
              <a:ea typeface="微软雅黑" charset="-122"/>
            </a:endParaRPr>
          </a:p>
        </p:txBody>
      </p:sp>
      <p:sp>
        <p:nvSpPr>
          <p:cNvPr id="28675" name="Rectangle 3"/>
          <p:cNvSpPr>
            <a:spLocks noGrp="1" noChangeArrowheads="1"/>
          </p:cNvSpPr>
          <p:nvPr>
            <p:ph type="body" idx="1"/>
          </p:nvPr>
        </p:nvSpPr>
        <p:spPr/>
        <p:txBody>
          <a:bodyPr/>
          <a:lstStyle/>
          <a:p>
            <a:r>
              <a:rPr lang="zh-CN" altLang="en-US" dirty="0">
                <a:solidFill>
                  <a:srgbClr val="6699FF"/>
                </a:solidFill>
                <a:latin typeface="微软雅黑" charset="-122"/>
                <a:ea typeface="微软雅黑" charset="-122"/>
              </a:rPr>
              <a:t>说日本是一个宗教国也不为过</a:t>
            </a:r>
          </a:p>
          <a:p>
            <a:r>
              <a:rPr lang="zh-CN" altLang="en-US" dirty="0">
                <a:solidFill>
                  <a:srgbClr val="6699FF"/>
                </a:solidFill>
                <a:latin typeface="微软雅黑" charset="-122"/>
                <a:ea typeface="微软雅黑" charset="-122"/>
              </a:rPr>
              <a:t>公认的神明超多800万。神道 佛教 基督教包括新兴宗教=19万两千</a:t>
            </a:r>
          </a:p>
          <a:p>
            <a:pPr>
              <a:buFont typeface="Wingdings" pitchFamily="2" charset="2"/>
              <a:buNone/>
            </a:pPr>
            <a:r>
              <a:rPr lang="zh-CN" altLang="en-US" dirty="0">
                <a:solidFill>
                  <a:srgbClr val="6699FF"/>
                </a:solidFill>
                <a:latin typeface="微软雅黑" charset="-122"/>
                <a:ea typeface="微软雅黑" charset="-122"/>
              </a:rPr>
              <a:t> </a:t>
            </a:r>
            <a:r>
              <a:rPr lang="en-US" sz="2400" dirty="0">
                <a:solidFill>
                  <a:srgbClr val="6699FF"/>
                </a:solidFill>
              </a:rPr>
              <a:t>➪</a:t>
            </a:r>
            <a:r>
              <a:rPr lang="zh-CN" altLang="en-US" sz="2400" dirty="0">
                <a:solidFill>
                  <a:srgbClr val="6699FF"/>
                </a:solidFill>
                <a:ea typeface="微软雅黑" charset="-122"/>
              </a:rPr>
              <a:t>对日本人来说所有东西都可成</a:t>
            </a:r>
            <a:r>
              <a:rPr lang="zh-CN" altLang="en-US" sz="2400" dirty="0" smtClean="0">
                <a:solidFill>
                  <a:srgbClr val="6699FF"/>
                </a:solidFill>
                <a:ea typeface="微软雅黑" charset="-122"/>
              </a:rPr>
              <a:t>神</a:t>
            </a:r>
            <a:endParaRPr lang="zh-CN" altLang="en-US" sz="2400" dirty="0">
              <a:solidFill>
                <a:srgbClr val="6699FF"/>
              </a:solidFill>
              <a:ea typeface="微软雅黑" charset="-122"/>
            </a:endParaRPr>
          </a:p>
          <a:p>
            <a:r>
              <a:rPr lang="zh-CN" altLang="en-US" sz="2800" dirty="0" smtClean="0">
                <a:solidFill>
                  <a:srgbClr val="6699FF"/>
                </a:solidFill>
                <a:latin typeface="微软雅黑" charset="-122"/>
                <a:ea typeface="微软雅黑" charset="-122"/>
              </a:rPr>
              <a:t>神</a:t>
            </a:r>
            <a:r>
              <a:rPr lang="zh-CN" altLang="en-US" sz="2800" dirty="0">
                <a:solidFill>
                  <a:srgbClr val="6699FF"/>
                </a:solidFill>
                <a:latin typeface="微软雅黑" charset="-122"/>
                <a:ea typeface="微软雅黑" charset="-122"/>
              </a:rPr>
              <a:t>道的信徒有1亿580万</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佛教有</a:t>
            </a:r>
            <a:r>
              <a:rPr lang="en-US" sz="2800" dirty="0">
                <a:solidFill>
                  <a:srgbClr val="6699FF"/>
                </a:solidFill>
                <a:latin typeface="微软雅黑" charset="-122"/>
                <a:ea typeface="微软雅黑" charset="-122"/>
              </a:rPr>
              <a:t>8,95</a:t>
            </a:r>
            <a:r>
              <a:rPr lang="zh-CN" altLang="en-US" sz="2800" dirty="0">
                <a:solidFill>
                  <a:srgbClr val="6699FF"/>
                </a:solidFill>
                <a:latin typeface="微软雅黑" charset="-122"/>
                <a:ea typeface="微软雅黑" charset="-122"/>
              </a:rPr>
              <a:t>0万人</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基督教</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214</a:t>
            </a:r>
            <a:r>
              <a:rPr lang="zh-CN" altLang="en-US" sz="2800" dirty="0">
                <a:solidFill>
                  <a:srgbClr val="6699FF"/>
                </a:solidFill>
                <a:latin typeface="微软雅黑" charset="-122"/>
                <a:ea typeface="微软雅黑" charset="-122"/>
              </a:rPr>
              <a:t>万人</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其他宗教信徒有</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908</a:t>
            </a:r>
            <a:r>
              <a:rPr lang="zh-CN" altLang="en-US" sz="2800" dirty="0">
                <a:solidFill>
                  <a:srgbClr val="6699FF"/>
                </a:solidFill>
                <a:latin typeface="微软雅黑" charset="-122"/>
                <a:ea typeface="微软雅黑" charset="-122"/>
              </a:rPr>
              <a:t>万</a:t>
            </a: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日本的宗教人口接近人口的两倍</a:t>
            </a:r>
            <a:r>
              <a:rPr lang="ja-JP" alt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总共</a:t>
            </a:r>
            <a:r>
              <a:rPr lang="en-US" sz="2800" dirty="0">
                <a:solidFill>
                  <a:srgbClr val="6699FF"/>
                </a:solidFill>
                <a:latin typeface="微软雅黑" charset="-122"/>
                <a:ea typeface="微软雅黑" charset="-122"/>
              </a:rPr>
              <a:t>2</a:t>
            </a:r>
            <a:r>
              <a:rPr lang="zh-CN" altLang="en-US" sz="2800" dirty="0">
                <a:solidFill>
                  <a:srgbClr val="6699FF"/>
                </a:solidFill>
                <a:latin typeface="微软雅黑" charset="-122"/>
                <a:ea typeface="微软雅黑" charset="-122"/>
              </a:rPr>
              <a:t>亿</a:t>
            </a:r>
            <a:r>
              <a:rPr lang="ja-JP" altLang="en-US" sz="2800" dirty="0">
                <a:solidFill>
                  <a:srgbClr val="6699FF"/>
                </a:solidFill>
                <a:latin typeface="微软雅黑" charset="-122"/>
                <a:ea typeface="微软雅黑" charset="-122"/>
              </a:rPr>
              <a:t> </a:t>
            </a:r>
            <a:r>
              <a:rPr lang="en-US" sz="2800" dirty="0">
                <a:solidFill>
                  <a:srgbClr val="6699FF"/>
                </a:solidFill>
                <a:latin typeface="微软雅黑" charset="-122"/>
                <a:ea typeface="微软雅黑" charset="-122"/>
              </a:rPr>
              <a:t>659</a:t>
            </a:r>
            <a:r>
              <a:rPr lang="zh-CN" altLang="en-US" sz="2800" dirty="0">
                <a:solidFill>
                  <a:srgbClr val="6699FF"/>
                </a:solidFill>
                <a:latin typeface="微软雅黑" charset="-122"/>
                <a:ea typeface="微软雅黑" charset="-122"/>
              </a:rPr>
              <a:t>万</a:t>
            </a:r>
            <a:r>
              <a:rPr lang="en-US" sz="2800" dirty="0">
                <a:solidFill>
                  <a:srgbClr val="6699FF"/>
                </a:solidFill>
                <a:latin typeface="微软雅黑" charset="-122"/>
                <a:ea typeface="微软雅黑" charset="-122"/>
              </a:rPr>
              <a:t>. </a:t>
            </a:r>
            <a:endParaRPr lang="ja-JP" altLang="en-US" sz="2800" dirty="0">
              <a:solidFill>
                <a:srgbClr val="6699FF"/>
              </a:solidFill>
              <a:latin typeface="微软雅黑" charset="-122"/>
              <a:ea typeface="微软雅黑" charset="-122"/>
            </a:endParaRPr>
          </a:p>
          <a:p>
            <a:pPr>
              <a:buFont typeface="Wingdings" pitchFamily="2" charset="2"/>
              <a:buNone/>
            </a:pPr>
            <a:r>
              <a:rPr lang="en-US" sz="2800" dirty="0">
                <a:solidFill>
                  <a:srgbClr val="6699FF"/>
                </a:solidFill>
                <a:latin typeface="微软雅黑" charset="-122"/>
                <a:ea typeface="微软雅黑" charset="-122"/>
              </a:rPr>
              <a:t>     ➪</a:t>
            </a:r>
            <a:r>
              <a:rPr lang="zh-CN" altLang="en-US" sz="2800" dirty="0">
                <a:solidFill>
                  <a:srgbClr val="6699FF"/>
                </a:solidFill>
                <a:latin typeface="微软雅黑" charset="-122"/>
                <a:ea typeface="微软雅黑" charset="-122"/>
              </a:rPr>
              <a:t>一个人有好几种宗教信</a:t>
            </a:r>
            <a:r>
              <a:rPr lang="zh-CN" altLang="en-US" sz="2800" dirty="0" smtClean="0">
                <a:solidFill>
                  <a:srgbClr val="6699FF"/>
                </a:solidFill>
                <a:latin typeface="微软雅黑" charset="-122"/>
                <a:ea typeface="微软雅黑" charset="-122"/>
              </a:rPr>
              <a:t>仰</a:t>
            </a:r>
            <a:endParaRPr lang="ja-JP" altLang="en-US" sz="2800" u="sng" dirty="0">
              <a:solidFill>
                <a:srgbClr val="6699FF"/>
              </a:solidFill>
              <a:latin typeface="微软雅黑" charset="-122"/>
              <a:ea typeface="微软雅黑" charset="-122"/>
            </a:endParaRPr>
          </a:p>
          <a:p>
            <a:endParaRPr lang="ja-JP" altLang="en-US" dirty="0">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1000"/>
                                        <p:tgtEl>
                                          <p:spTgt spid="28675">
                                            <p:txEl>
                                              <p:pRg st="1" end="1"/>
                                            </p:txEl>
                                          </p:spTgt>
                                        </p:tgtEl>
                                      </p:cBhvr>
                                    </p:animEffect>
                                    <p:anim calcmode="lin" valueType="num">
                                      <p:cBhvr>
                                        <p:cTn id="13"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1000"/>
                                        <p:tgtEl>
                                          <p:spTgt spid="28675">
                                            <p:txEl>
                                              <p:pRg st="3" end="3"/>
                                            </p:txEl>
                                          </p:spTgt>
                                        </p:tgtEl>
                                      </p:cBhvr>
                                    </p:animEffect>
                                    <p:anim calcmode="lin" valueType="num">
                                      <p:cBhvr>
                                        <p:cTn id="23"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867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1000"/>
                                        <p:tgtEl>
                                          <p:spTgt spid="28675">
                                            <p:txEl>
                                              <p:pRg st="4" end="4"/>
                                            </p:txEl>
                                          </p:spTgt>
                                        </p:tgtEl>
                                      </p:cBhvr>
                                    </p:animEffect>
                                    <p:anim calcmode="lin" valueType="num">
                                      <p:cBhvr>
                                        <p:cTn id="28"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
          </p:nvPr>
        </p:nvSpPr>
        <p:spPr/>
        <p:txBody>
          <a:bodyPr/>
          <a:lstStyle/>
          <a:p>
            <a:endParaRPr lang="ko-KR" altLang="en-US"/>
          </a:p>
        </p:txBody>
      </p:sp>
      <p:sp>
        <p:nvSpPr>
          <p:cNvPr id="4" name="제목 3"/>
          <p:cNvSpPr>
            <a:spLocks noGrp="1"/>
          </p:cNvSpPr>
          <p:nvPr>
            <p:ph type="title"/>
          </p:nvPr>
        </p:nvSpPr>
        <p:spPr/>
        <p:txBody>
          <a:bodyPr/>
          <a:lstStyle/>
          <a:p>
            <a:r>
              <a:rPr lang="ko-KR" altLang="en-US" dirty="0" smtClean="0"/>
              <a:t>생활공동체           </a:t>
            </a:r>
            <a:r>
              <a:rPr lang="zh-CN" altLang="en-US" b="1" dirty="0" smtClean="0">
                <a:latin typeface="微软雅黑" charset="-122"/>
                <a:ea typeface="微软雅黑" charset="-122"/>
              </a:rPr>
              <a:t>生</a:t>
            </a:r>
            <a:r>
              <a:rPr lang="zh-CN" altLang="en-US" b="1" dirty="0" smtClean="0">
                <a:latin typeface="微软雅黑" charset="-122"/>
                <a:ea typeface="微软雅黑" charset="-122"/>
              </a:rPr>
              <a:t>活共同体</a:t>
            </a:r>
            <a:endParaRPr lang="ko-KR" altLang="en-US" dirty="0"/>
          </a:p>
        </p:txBody>
      </p:sp>
    </p:spTree>
  </p:cSld>
  <p:clrMapOvr>
    <a:masterClrMapping/>
  </p:clrMapOvr>
  <p:transition>
    <p:sndAc>
      <p:stSnd>
        <p:snd r:embed="rId2" name="whoosh.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ko-KR" altLang="en-US" dirty="0" smtClean="0"/>
              <a:t>생활공동체</a:t>
            </a:r>
            <a:endParaRPr lang="ko-KR" altLang="en-US" dirty="0"/>
          </a:p>
        </p:txBody>
      </p:sp>
      <p:sp>
        <p:nvSpPr>
          <p:cNvPr id="5" name="내용 개체 틀 4"/>
          <p:cNvSpPr>
            <a:spLocks noGrp="1"/>
          </p:cNvSpPr>
          <p:nvPr>
            <p:ph sz="quarter" idx="1"/>
          </p:nvPr>
        </p:nvSpPr>
        <p:spPr/>
        <p:txBody>
          <a:bodyPr>
            <a:normAutofit lnSpcReduction="10000"/>
          </a:bodyPr>
          <a:lstStyle/>
          <a:p>
            <a:pPr>
              <a:buBlip>
                <a:blip r:embed="rId2"/>
              </a:buBlip>
            </a:pPr>
            <a:r>
              <a:rPr lang="ko-KR" altLang="en-US" dirty="0" smtClean="0"/>
              <a:t>생활과 문화는 </a:t>
            </a:r>
            <a:r>
              <a:rPr lang="ko-KR" altLang="en-US" dirty="0" err="1" smtClean="0"/>
              <a:t>야요이시대의</a:t>
            </a:r>
            <a:r>
              <a:rPr lang="ko-KR" altLang="en-US" dirty="0" smtClean="0"/>
              <a:t> 벼농사와 함께 시작</a:t>
            </a:r>
            <a:r>
              <a:rPr lang="en-US" altLang="ko-KR" dirty="0" smtClean="0"/>
              <a:t>, </a:t>
            </a:r>
            <a:r>
              <a:rPr lang="ko-KR" altLang="en-US" dirty="0" smtClean="0"/>
              <a:t>기본적 생업으로서 정착 </a:t>
            </a:r>
          </a:p>
          <a:p>
            <a:pPr>
              <a:buNone/>
            </a:pPr>
            <a:r>
              <a:rPr lang="ko-KR" altLang="en-US" dirty="0" smtClean="0"/>
              <a:t>   ➪ 일본문화의 윤곽을 만들어내는 형틀 </a:t>
            </a:r>
            <a:endParaRPr lang="en-US" altLang="ko-KR" dirty="0" smtClean="0"/>
          </a:p>
          <a:p>
            <a:pPr>
              <a:buNone/>
            </a:pPr>
            <a:endParaRPr lang="ko-KR" altLang="en-US" dirty="0" smtClean="0"/>
          </a:p>
          <a:p>
            <a:pPr>
              <a:buBlip>
                <a:blip r:embed="rId2"/>
              </a:buBlip>
            </a:pPr>
            <a:r>
              <a:rPr lang="ko-KR" altLang="en-US" dirty="0" smtClean="0"/>
              <a:t>일본의 지형은 산지가 多</a:t>
            </a:r>
            <a:r>
              <a:rPr lang="en-US" altLang="ko-KR" dirty="0" smtClean="0"/>
              <a:t>, </a:t>
            </a:r>
          </a:p>
          <a:p>
            <a:pPr>
              <a:buNone/>
            </a:pPr>
            <a:r>
              <a:rPr lang="ko-KR" altLang="en-US" dirty="0" smtClean="0"/>
              <a:t>   산이 가로막힌 상태로 </a:t>
            </a:r>
            <a:r>
              <a:rPr lang="ko-KR" altLang="en-US" u="sng" dirty="0" smtClean="0"/>
              <a:t>마을마다 제각기 </a:t>
            </a:r>
            <a:r>
              <a:rPr lang="ko-KR" altLang="en-US" b="1" u="sng" dirty="0" smtClean="0"/>
              <a:t>분산</a:t>
            </a:r>
            <a:r>
              <a:rPr lang="en-US" altLang="ko-KR" b="1" u="sng" dirty="0" smtClean="0"/>
              <a:t>·</a:t>
            </a:r>
            <a:r>
              <a:rPr lang="ko-KR" altLang="en-US" b="1" u="sng" dirty="0" smtClean="0"/>
              <a:t>고립</a:t>
            </a:r>
            <a:r>
              <a:rPr lang="ko-KR" altLang="en-US" dirty="0" smtClean="0"/>
              <a:t>되어진 생활</a:t>
            </a:r>
          </a:p>
          <a:p>
            <a:pPr>
              <a:buNone/>
            </a:pPr>
            <a:r>
              <a:rPr lang="ko-KR" altLang="en-US" dirty="0" smtClean="0"/>
              <a:t>   ➪ </a:t>
            </a:r>
            <a:r>
              <a:rPr lang="ko-KR" altLang="en-US" b="1" dirty="0" smtClean="0"/>
              <a:t>이에</a:t>
            </a:r>
            <a:r>
              <a:rPr lang="en-US" altLang="ko-KR" b="1" dirty="0" smtClean="0"/>
              <a:t>(</a:t>
            </a:r>
            <a:r>
              <a:rPr lang="ko-KR" altLang="en-US" b="1" dirty="0" smtClean="0"/>
              <a:t>家</a:t>
            </a:r>
            <a:r>
              <a:rPr lang="en-US" altLang="ko-KR" b="1" dirty="0" smtClean="0"/>
              <a:t>)</a:t>
            </a:r>
            <a:r>
              <a:rPr lang="ko-KR" altLang="en-US" b="1" dirty="0" smtClean="0"/>
              <a:t>제도</a:t>
            </a:r>
            <a:r>
              <a:rPr lang="ko-KR" altLang="en-US" dirty="0" smtClean="0"/>
              <a:t>와 같은 </a:t>
            </a:r>
            <a:r>
              <a:rPr lang="ko-KR" altLang="en-US" b="1" u="sng" dirty="0" smtClean="0"/>
              <a:t>공동체사회</a:t>
            </a:r>
            <a:r>
              <a:rPr lang="ko-KR" altLang="en-US" u="sng" dirty="0" smtClean="0"/>
              <a:t>가 발달</a:t>
            </a:r>
            <a:r>
              <a:rPr lang="ko-KR" altLang="en-US" dirty="0" smtClean="0"/>
              <a:t> </a:t>
            </a:r>
            <a:endParaRPr lang="en-US" altLang="ko-KR" dirty="0" smtClean="0"/>
          </a:p>
          <a:p>
            <a:pPr>
              <a:buNone/>
            </a:pPr>
            <a:endParaRPr lang="en-US" altLang="ko-KR" dirty="0" smtClean="0"/>
          </a:p>
          <a:p>
            <a:pPr>
              <a:buBlip>
                <a:blip r:embed="rId2"/>
              </a:buBlip>
            </a:pPr>
            <a:r>
              <a:rPr lang="ko-KR" altLang="en-US" dirty="0" smtClean="0"/>
              <a:t>「무라」는  </a:t>
            </a:r>
            <a:r>
              <a:rPr lang="ko-KR" altLang="en-US" b="1" u="sng" dirty="0" err="1" smtClean="0"/>
              <a:t>우치</a:t>
            </a:r>
            <a:r>
              <a:rPr lang="en-US" altLang="ko-KR" b="1" u="sng" dirty="0" smtClean="0"/>
              <a:t>(</a:t>
            </a:r>
            <a:r>
              <a:rPr lang="ko-KR" altLang="en-US" b="1" u="sng" dirty="0" smtClean="0"/>
              <a:t>內</a:t>
            </a:r>
            <a:r>
              <a:rPr lang="en-US" altLang="ko-KR" b="1" u="sng" dirty="0" smtClean="0"/>
              <a:t>)</a:t>
            </a:r>
            <a:r>
              <a:rPr lang="ko-KR" altLang="en-US" u="sng" dirty="0" smtClean="0"/>
              <a:t>에 대해서는 </a:t>
            </a:r>
            <a:r>
              <a:rPr lang="ko-KR" altLang="en-US" b="1" u="sng" dirty="0" smtClean="0"/>
              <a:t>친밀</a:t>
            </a:r>
            <a:r>
              <a:rPr lang="ko-KR" altLang="en-US" u="sng" dirty="0" smtClean="0"/>
              <a:t>한 가족적인 인간관계</a:t>
            </a:r>
            <a:endParaRPr lang="en-US" altLang="ko-KR" u="sng" dirty="0" smtClean="0"/>
          </a:p>
          <a:p>
            <a:pPr>
              <a:buNone/>
            </a:pPr>
            <a:r>
              <a:rPr lang="en-US" altLang="ko-KR" dirty="0" smtClean="0"/>
              <a:t>              </a:t>
            </a:r>
            <a:r>
              <a:rPr lang="ko-KR" altLang="en-US" dirty="0" smtClean="0"/>
              <a:t>    </a:t>
            </a:r>
            <a:r>
              <a:rPr lang="ko-KR" altLang="en-US" b="1" u="sng" dirty="0" err="1" smtClean="0"/>
              <a:t>소토</a:t>
            </a:r>
            <a:r>
              <a:rPr lang="en-US" altLang="ko-KR" b="1" u="sng" dirty="0" smtClean="0"/>
              <a:t>(</a:t>
            </a:r>
            <a:r>
              <a:rPr lang="ko-KR" altLang="en-US" b="1" u="sng" dirty="0" smtClean="0"/>
              <a:t>外</a:t>
            </a:r>
            <a:r>
              <a:rPr lang="en-US" altLang="ko-KR" b="1" u="sng" dirty="0" smtClean="0"/>
              <a:t>)</a:t>
            </a:r>
            <a:r>
              <a:rPr lang="ko-KR" altLang="en-US" u="sng" dirty="0" smtClean="0"/>
              <a:t>에 대해서는 매우 </a:t>
            </a:r>
            <a:r>
              <a:rPr lang="ko-KR" altLang="en-US" b="1" u="sng" dirty="0" smtClean="0"/>
              <a:t>폐쇄적</a:t>
            </a:r>
            <a:r>
              <a:rPr lang="ko-KR" altLang="en-US" u="sng" dirty="0" smtClean="0"/>
              <a:t>이고 고립적</a:t>
            </a:r>
            <a:endParaRPr lang="en-US" altLang="ko-KR" u="sng" dirty="0" smtClean="0"/>
          </a:p>
          <a:p>
            <a:pPr>
              <a:buNone/>
            </a:pPr>
            <a:endParaRPr lang="ko-KR" altLang="en-US" dirty="0" smtClean="0"/>
          </a:p>
          <a:p>
            <a:pPr>
              <a:buNone/>
            </a:pPr>
            <a:endParaRPr lang="ko-KR" altLang="en-US" dirty="0" smtClean="0"/>
          </a:p>
          <a:p>
            <a:endParaRPr lang="ko-KR"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anim calcmode="lin" valueType="num">
                                      <p:cBhvr>
                                        <p:cTn id="3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1000"/>
                                        <p:tgtEl>
                                          <p:spTgt spid="5">
                                            <p:txEl>
                                              <p:pRg st="8" end="8"/>
                                            </p:txEl>
                                          </p:spTgt>
                                        </p:tgtEl>
                                      </p:cBhvr>
                                    </p:animEffect>
                                    <p:anim calcmode="lin" valueType="num">
                                      <p:cBhvr>
                                        <p:cTn id="3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
          </p:nvPr>
        </p:nvSpPr>
        <p:spPr>
          <a:xfrm>
            <a:off x="1371600" y="2743200"/>
            <a:ext cx="7123113" cy="3114692"/>
          </a:xfrm>
        </p:spPr>
        <p:txBody>
          <a:bodyPr>
            <a:normAutofit fontScale="77500" lnSpcReduction="20000"/>
          </a:bodyPr>
          <a:lstStyle/>
          <a:p>
            <a:pPr marL="609600" indent="-609600">
              <a:defRPr/>
            </a:pPr>
            <a:r>
              <a:rPr lang="en-US" altLang="ko-KR" b="1" dirty="0" smtClean="0">
                <a:latin typeface="+mn-ea"/>
              </a:rPr>
              <a:t>1) </a:t>
            </a:r>
            <a:r>
              <a:rPr lang="ko-KR" altLang="en-US" b="1" dirty="0" smtClean="0">
                <a:latin typeface="+mn-ea"/>
              </a:rPr>
              <a:t>지리적</a:t>
            </a:r>
            <a:r>
              <a:rPr lang="en-US" altLang="ko-KR" dirty="0" smtClean="0">
                <a:latin typeface="+mn-ea"/>
              </a:rPr>
              <a:t>   </a:t>
            </a:r>
            <a:r>
              <a:rPr lang="ko-KR" altLang="en-US" dirty="0" smtClean="0">
                <a:solidFill>
                  <a:schemeClr val="bg1">
                    <a:lumMod val="50000"/>
                  </a:schemeClr>
                </a:solidFill>
                <a:latin typeface="+mn-ea"/>
              </a:rPr>
              <a:t>섬나라</a:t>
            </a:r>
            <a:endParaRPr lang="en-US" altLang="ko-KR" dirty="0" smtClean="0">
              <a:solidFill>
                <a:schemeClr val="bg1">
                  <a:lumMod val="50000"/>
                </a:schemeClr>
              </a:solidFill>
              <a:latin typeface="+mn-ea"/>
            </a:endParaRPr>
          </a:p>
          <a:p>
            <a:pPr marL="609600" indent="-609600">
              <a:defRPr/>
            </a:pPr>
            <a:r>
              <a:rPr lang="zh-CN" altLang="en-US" b="1" dirty="0" smtClean="0">
                <a:solidFill>
                  <a:srgbClr val="6699FF"/>
                </a:solidFill>
                <a:latin typeface="微软雅黑" charset="-122"/>
                <a:ea typeface="微软雅黑" charset="-122"/>
              </a:rPr>
              <a:t>地</a:t>
            </a:r>
            <a:r>
              <a:rPr lang="zh-CN" altLang="en-US" b="1" dirty="0" smtClean="0">
                <a:solidFill>
                  <a:srgbClr val="6699FF"/>
                </a:solidFill>
                <a:latin typeface="微软雅黑" charset="-122"/>
                <a:ea typeface="微软雅黑" charset="-122"/>
              </a:rPr>
              <a:t>理   </a:t>
            </a:r>
            <a:r>
              <a:rPr lang="zh-CN" altLang="en-US" dirty="0" smtClean="0">
                <a:solidFill>
                  <a:srgbClr val="6699FF"/>
                </a:solidFill>
                <a:latin typeface="微软雅黑" charset="-122"/>
                <a:ea typeface="微软雅黑" charset="-122"/>
              </a:rPr>
              <a:t>岛国</a:t>
            </a:r>
            <a:endParaRPr lang="en-US" altLang="ko-KR" dirty="0" smtClean="0">
              <a:latin typeface="+mn-ea"/>
            </a:endParaRPr>
          </a:p>
          <a:p>
            <a:pPr marL="609600" indent="-609600">
              <a:defRPr/>
            </a:pPr>
            <a:r>
              <a:rPr lang="en-US" altLang="ko-KR" b="1" dirty="0" smtClean="0">
                <a:latin typeface="+mn-ea"/>
              </a:rPr>
              <a:t>2) </a:t>
            </a:r>
            <a:r>
              <a:rPr lang="ko-KR" altLang="en-US" b="1" dirty="0" smtClean="0">
                <a:latin typeface="+mn-ea"/>
              </a:rPr>
              <a:t>근세일본</a:t>
            </a:r>
            <a:r>
              <a:rPr lang="ko-KR" altLang="en-US" dirty="0" smtClean="0">
                <a:latin typeface="+mn-ea"/>
              </a:rPr>
              <a:t>  </a:t>
            </a:r>
            <a:r>
              <a:rPr lang="ko-KR" altLang="en-US" dirty="0" smtClean="0">
                <a:latin typeface="+mn-ea"/>
              </a:rPr>
              <a:t> </a:t>
            </a:r>
            <a:r>
              <a:rPr lang="ko-KR" altLang="en-US" dirty="0" smtClean="0">
                <a:solidFill>
                  <a:schemeClr val="bg1">
                    <a:lumMod val="50000"/>
                  </a:schemeClr>
                </a:solidFill>
                <a:latin typeface="+mn-ea"/>
              </a:rPr>
              <a:t>쇄국정책실시로 </a:t>
            </a:r>
            <a:r>
              <a:rPr lang="ko-KR" altLang="en-US" dirty="0" smtClean="0">
                <a:solidFill>
                  <a:schemeClr val="bg1">
                    <a:lumMod val="50000"/>
                  </a:schemeClr>
                </a:solidFill>
                <a:latin typeface="+mn-ea"/>
              </a:rPr>
              <a:t>인한 고립의 가속화</a:t>
            </a:r>
          </a:p>
          <a:p>
            <a:pPr marL="609600" indent="-609600">
              <a:defRPr/>
            </a:pPr>
            <a:r>
              <a:rPr lang="zh-CN" altLang="en-US" b="1" dirty="0" smtClean="0">
                <a:solidFill>
                  <a:srgbClr val="6699FF"/>
                </a:solidFill>
                <a:latin typeface="微软雅黑" charset="-122"/>
                <a:ea typeface="微软雅黑" charset="-122"/>
                <a:sym typeface="Tw Cen MT" pitchFamily="34" charset="0"/>
              </a:rPr>
              <a:t>日本近代 </a:t>
            </a:r>
            <a:r>
              <a:rPr lang="zh-CN" altLang="en-US" b="1" dirty="0" smtClean="0">
                <a:solidFill>
                  <a:srgbClr val="6699FF"/>
                </a:solidFill>
                <a:latin typeface="微软雅黑" charset="-122"/>
                <a:ea typeface="微软雅黑" charset="-122"/>
                <a:sym typeface="Tw Cen MT" pitchFamily="34" charset="0"/>
              </a:rPr>
              <a:t>  </a:t>
            </a:r>
            <a:r>
              <a:rPr lang="zh-CN" altLang="en-US" dirty="0" smtClean="0">
                <a:solidFill>
                  <a:srgbClr val="6699FF"/>
                </a:solidFill>
                <a:latin typeface="微软雅黑" charset="-122"/>
                <a:ea typeface="微软雅黑" charset="-122"/>
                <a:sym typeface="Tw Cen MT" pitchFamily="34" charset="0"/>
              </a:rPr>
              <a:t>闭</a:t>
            </a:r>
            <a:r>
              <a:rPr lang="zh-CN" altLang="en-US" dirty="0" smtClean="0">
                <a:solidFill>
                  <a:srgbClr val="6699FF"/>
                </a:solidFill>
                <a:latin typeface="微软雅黑" charset="-122"/>
                <a:ea typeface="微软雅黑" charset="-122"/>
                <a:sym typeface="Tw Cen MT" pitchFamily="34" charset="0"/>
              </a:rPr>
              <a:t>关政策的实施导致孤立加速化</a:t>
            </a:r>
            <a:endParaRPr lang="en-US" altLang="ko-KR" dirty="0" smtClean="0">
              <a:latin typeface="+mn-ea"/>
            </a:endParaRPr>
          </a:p>
          <a:p>
            <a:pPr marL="609600" indent="-609600">
              <a:defRPr/>
            </a:pPr>
            <a:r>
              <a:rPr lang="en-US" altLang="ko-KR" b="1" dirty="0" smtClean="0">
                <a:latin typeface="+mn-ea"/>
              </a:rPr>
              <a:t>3) </a:t>
            </a:r>
            <a:r>
              <a:rPr lang="ko-KR" altLang="en-US" b="1" dirty="0" smtClean="0">
                <a:latin typeface="+mn-ea"/>
              </a:rPr>
              <a:t>고립이 낳은 일본문화 </a:t>
            </a:r>
            <a:r>
              <a:rPr lang="ko-KR" altLang="en-US" b="1" dirty="0" smtClean="0">
                <a:latin typeface="+mn-ea"/>
              </a:rPr>
              <a:t> </a:t>
            </a:r>
            <a:r>
              <a:rPr lang="ko-KR" altLang="en-US" dirty="0" smtClean="0">
                <a:solidFill>
                  <a:schemeClr val="bg1">
                    <a:lumMod val="50000"/>
                  </a:schemeClr>
                </a:solidFill>
                <a:latin typeface="+mn-ea"/>
              </a:rPr>
              <a:t>일본인의 </a:t>
            </a:r>
            <a:r>
              <a:rPr lang="ko-KR" altLang="en-US" dirty="0" smtClean="0">
                <a:solidFill>
                  <a:schemeClr val="bg1">
                    <a:lumMod val="50000"/>
                  </a:schemeClr>
                </a:solidFill>
                <a:latin typeface="+mn-ea"/>
              </a:rPr>
              <a:t>의식</a:t>
            </a:r>
            <a:r>
              <a:rPr lang="en-US" altLang="ko-KR" dirty="0" smtClean="0">
                <a:solidFill>
                  <a:schemeClr val="bg1">
                    <a:lumMod val="50000"/>
                  </a:schemeClr>
                </a:solidFill>
                <a:latin typeface="+mn-ea"/>
              </a:rPr>
              <a:t>, </a:t>
            </a:r>
            <a:r>
              <a:rPr lang="ko-KR" altLang="en-US" dirty="0" smtClean="0">
                <a:solidFill>
                  <a:schemeClr val="bg1">
                    <a:lumMod val="50000"/>
                  </a:schemeClr>
                </a:solidFill>
                <a:latin typeface="+mn-ea"/>
              </a:rPr>
              <a:t>특이성</a:t>
            </a:r>
            <a:r>
              <a:rPr lang="en-US" altLang="ko-KR" dirty="0" smtClean="0">
                <a:solidFill>
                  <a:schemeClr val="bg1">
                    <a:lumMod val="50000"/>
                  </a:schemeClr>
                </a:solidFill>
                <a:latin typeface="+mn-ea"/>
              </a:rPr>
              <a:t>, </a:t>
            </a:r>
            <a:r>
              <a:rPr lang="ko-KR" altLang="en-US" dirty="0" smtClean="0">
                <a:solidFill>
                  <a:schemeClr val="bg1">
                    <a:lumMod val="50000"/>
                  </a:schemeClr>
                </a:solidFill>
                <a:latin typeface="+mn-ea"/>
              </a:rPr>
              <a:t>동질성</a:t>
            </a:r>
            <a:r>
              <a:rPr lang="en-US" altLang="ko-KR" dirty="0" smtClean="0">
                <a:latin typeface="+mn-ea"/>
              </a:rPr>
              <a:t>                    </a:t>
            </a:r>
          </a:p>
          <a:p>
            <a:pPr marL="609600" indent="-609600">
              <a:defRPr/>
            </a:pPr>
            <a:r>
              <a:rPr lang="zh-CN" altLang="en-US" b="1" dirty="0" smtClean="0">
                <a:solidFill>
                  <a:srgbClr val="6699FF"/>
                </a:solidFill>
                <a:ea typeface="微软雅黑" charset="-122"/>
                <a:sym typeface="Tw Cen MT" pitchFamily="34" charset="0"/>
              </a:rPr>
              <a:t>孤立造成的日本文化</a:t>
            </a:r>
            <a:r>
              <a:rPr lang="zh-CN" altLang="en-US" dirty="0" smtClean="0">
                <a:solidFill>
                  <a:srgbClr val="6699FF"/>
                </a:solidFill>
                <a:sym typeface="Tw Cen MT" pitchFamily="34" charset="0"/>
              </a:rPr>
              <a:t>   </a:t>
            </a:r>
            <a:r>
              <a:rPr lang="zh-CN" altLang="en-US" dirty="0" smtClean="0">
                <a:solidFill>
                  <a:srgbClr val="6699FF"/>
                </a:solidFill>
                <a:ea typeface="微软雅黑" charset="-122"/>
                <a:sym typeface="Tw Cen MT" pitchFamily="34" charset="0"/>
              </a:rPr>
              <a:t>日本人的意识，特异性</a:t>
            </a:r>
            <a:r>
              <a:rPr lang="zh-CN" altLang="en-US" dirty="0" smtClean="0">
                <a:solidFill>
                  <a:srgbClr val="6699FF"/>
                </a:solidFill>
                <a:ea typeface="微软雅黑" charset="-122"/>
                <a:sym typeface="Tw Cen MT" pitchFamily="34" charset="0"/>
              </a:rPr>
              <a:t>，同质</a:t>
            </a:r>
            <a:r>
              <a:rPr lang="zh-CN" altLang="en-US" dirty="0" smtClean="0">
                <a:solidFill>
                  <a:srgbClr val="6699FF"/>
                </a:solidFill>
                <a:ea typeface="微软雅黑" charset="-122"/>
                <a:sym typeface="Tw Cen MT" pitchFamily="34" charset="0"/>
              </a:rPr>
              <a:t>感</a:t>
            </a:r>
            <a:r>
              <a:rPr lang="zh-CN" altLang="en-US" dirty="0" smtClean="0">
                <a:solidFill>
                  <a:srgbClr val="6699FF"/>
                </a:solidFill>
                <a:sym typeface="Tw Cen MT" pitchFamily="34" charset="0"/>
              </a:rPr>
              <a:t>。</a:t>
            </a:r>
            <a:endParaRPr lang="en-US" altLang="ko-KR" dirty="0" smtClean="0">
              <a:latin typeface="+mn-ea"/>
            </a:endParaRPr>
          </a:p>
          <a:p>
            <a:pPr marL="609600" indent="-609600">
              <a:defRPr/>
            </a:pPr>
            <a:r>
              <a:rPr lang="en-US" altLang="ko-KR" b="1" dirty="0" smtClean="0">
                <a:latin typeface="+mn-ea"/>
              </a:rPr>
              <a:t>4) </a:t>
            </a:r>
            <a:r>
              <a:rPr lang="ko-KR" altLang="en-US" b="1" dirty="0" smtClean="0">
                <a:latin typeface="+mn-ea"/>
              </a:rPr>
              <a:t>고립의 변화 </a:t>
            </a:r>
            <a:r>
              <a:rPr lang="ko-KR" altLang="en-US" dirty="0" smtClean="0">
                <a:solidFill>
                  <a:schemeClr val="bg1">
                    <a:lumMod val="50000"/>
                  </a:schemeClr>
                </a:solidFill>
                <a:latin typeface="+mn-ea"/>
              </a:rPr>
              <a:t>메이지 유신과 </a:t>
            </a:r>
            <a:r>
              <a:rPr lang="en-US" altLang="ko-KR" dirty="0" smtClean="0">
                <a:solidFill>
                  <a:schemeClr val="bg1">
                    <a:lumMod val="50000"/>
                  </a:schemeClr>
                </a:solidFill>
                <a:latin typeface="+mn-ea"/>
              </a:rPr>
              <a:t>2</a:t>
            </a:r>
            <a:r>
              <a:rPr lang="ko-KR" altLang="en-US" dirty="0" smtClean="0">
                <a:solidFill>
                  <a:schemeClr val="bg1">
                    <a:lumMod val="50000"/>
                  </a:schemeClr>
                </a:solidFill>
                <a:latin typeface="+mn-ea"/>
              </a:rPr>
              <a:t>차 세계대전 이후의 개방 </a:t>
            </a:r>
            <a:r>
              <a:rPr lang="ko-KR" altLang="en-US" dirty="0" smtClean="0">
                <a:solidFill>
                  <a:schemeClr val="bg1">
                    <a:lumMod val="50000"/>
                  </a:schemeClr>
                </a:solidFill>
                <a:latin typeface="+mn-ea"/>
              </a:rPr>
              <a:t>조짐</a:t>
            </a:r>
            <a:endParaRPr lang="en-US" altLang="ko-KR" dirty="0" smtClean="0">
              <a:solidFill>
                <a:schemeClr val="bg1">
                  <a:lumMod val="50000"/>
                </a:schemeClr>
              </a:solidFill>
              <a:latin typeface="+mn-ea"/>
            </a:endParaRPr>
          </a:p>
          <a:p>
            <a:pPr marL="609600" indent="-609600">
              <a:defRPr/>
            </a:pPr>
            <a:r>
              <a:rPr lang="zh-CN" altLang="en-US" b="1" dirty="0" smtClean="0">
                <a:solidFill>
                  <a:srgbClr val="6699FF"/>
                </a:solidFill>
                <a:latin typeface="微软雅黑" charset="-122"/>
                <a:ea typeface="微软雅黑" charset="-122"/>
              </a:rPr>
              <a:t>孤立的变化</a:t>
            </a:r>
            <a:r>
              <a:rPr lang="zh-CN" altLang="en-US" dirty="0" smtClean="0">
                <a:solidFill>
                  <a:srgbClr val="6699FF"/>
                </a:solidFill>
                <a:latin typeface="微软雅黑" charset="-122"/>
                <a:ea typeface="微软雅黑" charset="-122"/>
              </a:rPr>
              <a:t>   </a:t>
            </a:r>
            <a:r>
              <a:rPr lang="zh-CN" altLang="en-US" dirty="0" smtClean="0">
                <a:solidFill>
                  <a:srgbClr val="6699FF"/>
                </a:solidFill>
                <a:latin typeface="微软雅黑" charset="-122"/>
                <a:ea typeface="微软雅黑" charset="-122"/>
              </a:rPr>
              <a:t>明</a:t>
            </a:r>
            <a:r>
              <a:rPr lang="zh-CN" altLang="en-US" dirty="0" smtClean="0">
                <a:solidFill>
                  <a:srgbClr val="6699FF"/>
                </a:solidFill>
                <a:latin typeface="微软雅黑" charset="-122"/>
                <a:ea typeface="微软雅黑" charset="-122"/>
              </a:rPr>
              <a:t>治维新和第二次世界大战之后的开放</a:t>
            </a:r>
            <a:endParaRPr lang="ko-KR" altLang="en-US" dirty="0">
              <a:latin typeface="+mn-ea"/>
            </a:endParaRPr>
          </a:p>
        </p:txBody>
      </p:sp>
      <p:sp>
        <p:nvSpPr>
          <p:cNvPr id="4" name="제목 3"/>
          <p:cNvSpPr>
            <a:spLocks noGrp="1"/>
          </p:cNvSpPr>
          <p:nvPr>
            <p:ph type="title"/>
          </p:nvPr>
        </p:nvSpPr>
        <p:spPr/>
        <p:txBody>
          <a:bodyPr>
            <a:normAutofit/>
          </a:bodyPr>
          <a:lstStyle/>
          <a:p>
            <a:r>
              <a:rPr lang="ko-KR" altLang="en-US" b="1" dirty="0" smtClean="0"/>
              <a:t>일본의 </a:t>
            </a:r>
            <a:r>
              <a:rPr lang="ko-KR" altLang="en-US" b="1" dirty="0" smtClean="0"/>
              <a:t>고립성    </a:t>
            </a:r>
            <a:r>
              <a:rPr lang="zh-CN" altLang="en-US" b="1" dirty="0" smtClean="0">
                <a:latin typeface="微软雅黑" charset="-122"/>
                <a:ea typeface="微软雅黑" charset="-122"/>
              </a:rPr>
              <a:t>日</a:t>
            </a:r>
            <a:r>
              <a:rPr lang="zh-CN" altLang="en-US" b="1" dirty="0" smtClean="0">
                <a:latin typeface="微软雅黑" charset="-122"/>
                <a:ea typeface="微软雅黑" charset="-122"/>
              </a:rPr>
              <a:t>本的孤立性</a:t>
            </a:r>
            <a:endParaRPr lang="ko-KR" altLang="en-US" dirty="0"/>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33794" name="Rectangle 2"/>
          <p:cNvSpPr>
            <a:spLocks noGrp="1" noChangeArrowheads="1"/>
          </p:cNvSpPr>
          <p:nvPr>
            <p:ph type="title"/>
          </p:nvPr>
        </p:nvSpPr>
        <p:spPr/>
        <p:txBody>
          <a:bodyPr/>
          <a:lstStyle/>
          <a:p>
            <a:r>
              <a:rPr lang="zh-CN" altLang="en-US"/>
              <a:t>生活共同体</a:t>
            </a:r>
            <a:endParaRPr lang="ja-JP" altLang="en-US"/>
          </a:p>
        </p:txBody>
      </p:sp>
      <p:sp>
        <p:nvSpPr>
          <p:cNvPr id="33795" name="Rectangle 3"/>
          <p:cNvSpPr>
            <a:spLocks noGrp="1" noChangeArrowheads="1"/>
          </p:cNvSpPr>
          <p:nvPr>
            <p:ph type="body" idx="1"/>
          </p:nvPr>
        </p:nvSpPr>
        <p:spPr/>
        <p:txBody>
          <a:bodyPr/>
          <a:lstStyle/>
          <a:p>
            <a:r>
              <a:rPr lang="zh-CN" altLang="en-US" dirty="0">
                <a:solidFill>
                  <a:srgbClr val="6699FF"/>
                </a:solidFill>
              </a:rPr>
              <a:t>生活文化是</a:t>
            </a:r>
            <a:r>
              <a:rPr lang="zh-CN" altLang="en-US" dirty="0" smtClean="0">
                <a:solidFill>
                  <a:srgbClr val="6699FF"/>
                </a:solidFill>
              </a:rPr>
              <a:t>从</a:t>
            </a:r>
            <a:r>
              <a:rPr lang="en-US" altLang="ko-KR" dirty="0" smtClean="0">
                <a:solidFill>
                  <a:srgbClr val="6699FF"/>
                </a:solidFill>
                <a:ea typeface="굴림" pitchFamily="50" charset="-127"/>
              </a:rPr>
              <a:t>ASIA</a:t>
            </a:r>
            <a:r>
              <a:rPr lang="zh-CN" altLang="en-US" dirty="0" smtClean="0">
                <a:solidFill>
                  <a:srgbClr val="6699FF"/>
                </a:solidFill>
                <a:ea typeface="宋体" pitchFamily="2" charset="-122"/>
              </a:rPr>
              <a:t>时</a:t>
            </a:r>
            <a:r>
              <a:rPr lang="zh-CN" altLang="en-US" dirty="0">
                <a:solidFill>
                  <a:srgbClr val="6699FF"/>
                </a:solidFill>
                <a:ea typeface="宋体" pitchFamily="2" charset="-122"/>
              </a:rPr>
              <a:t>代的稻作发展开始，基本性的营生固定</a:t>
            </a:r>
          </a:p>
          <a:p>
            <a:r>
              <a:rPr lang="zh-CN" altLang="en-US" sz="1900" dirty="0">
                <a:solidFill>
                  <a:srgbClr val="6699FF"/>
                </a:solidFill>
              </a:rPr>
              <a:t>          </a:t>
            </a:r>
            <a:r>
              <a:rPr lang="ja-JP" altLang="en-US" sz="1900" dirty="0">
                <a:solidFill>
                  <a:srgbClr val="6699FF"/>
                </a:solidFill>
              </a:rPr>
              <a:t>➪ </a:t>
            </a:r>
            <a:r>
              <a:rPr lang="zh-CN" altLang="en-US" sz="1900" dirty="0">
                <a:solidFill>
                  <a:srgbClr val="6699FF"/>
                </a:solidFill>
              </a:rPr>
              <a:t>日本文化的轮廓形成</a:t>
            </a:r>
          </a:p>
          <a:p>
            <a:r>
              <a:rPr lang="zh-CN" altLang="en-US" sz="2800" dirty="0">
                <a:solidFill>
                  <a:srgbClr val="6699FF"/>
                </a:solidFill>
              </a:rPr>
              <a:t>日本的地形山地多</a:t>
            </a:r>
          </a:p>
          <a:p>
            <a:pPr>
              <a:buFont typeface="Wingdings" pitchFamily="2" charset="2"/>
              <a:buNone/>
            </a:pPr>
            <a:r>
              <a:rPr lang="zh-CN" altLang="en-US" sz="2800" dirty="0">
                <a:solidFill>
                  <a:srgbClr val="6699FF"/>
                </a:solidFill>
              </a:rPr>
              <a:t>  因为山阻塞的原因，各个村落各地分散，形成孤立的生活</a:t>
            </a:r>
          </a:p>
          <a:p>
            <a:r>
              <a:rPr lang="zh-CN" altLang="en-US" sz="1900" dirty="0">
                <a:solidFill>
                  <a:srgbClr val="6699FF"/>
                </a:solidFill>
              </a:rPr>
              <a:t>          </a:t>
            </a:r>
            <a:r>
              <a:rPr lang="ja-JP" altLang="en-US" sz="1900" dirty="0">
                <a:solidFill>
                  <a:srgbClr val="6699FF"/>
                </a:solidFill>
              </a:rPr>
              <a:t>➪</a:t>
            </a:r>
            <a:r>
              <a:rPr lang="zh-CN" altLang="en-US" sz="1900" dirty="0">
                <a:solidFill>
                  <a:srgbClr val="6699FF"/>
                </a:solidFill>
              </a:rPr>
              <a:t>家族制度和相同的共同体社会发达</a:t>
            </a:r>
          </a:p>
          <a:p>
            <a:r>
              <a:rPr lang="zh-CN" altLang="en-US" sz="1900" dirty="0">
                <a:solidFill>
                  <a:srgbClr val="6699FF"/>
                </a:solidFill>
              </a:rPr>
              <a:t>对内，亲密的家族性人际关系</a:t>
            </a:r>
          </a:p>
          <a:p>
            <a:r>
              <a:rPr lang="zh-CN" altLang="en-US" sz="1900" dirty="0">
                <a:solidFill>
                  <a:srgbClr val="6699FF"/>
                </a:solidFill>
              </a:rPr>
              <a:t>对外，非常封闭孤立性</a:t>
            </a:r>
          </a:p>
          <a:p>
            <a:endParaRPr lang="zh-CN" altLang="en-US" sz="1900" dirty="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1000"/>
                                        <p:tgtEl>
                                          <p:spTgt spid="33795">
                                            <p:txEl>
                                              <p:pRg st="1" end="1"/>
                                            </p:txEl>
                                          </p:spTgt>
                                        </p:tgtEl>
                                      </p:cBhvr>
                                    </p:animEffect>
                                    <p:anim calcmode="lin" valueType="num">
                                      <p:cBhvr>
                                        <p:cTn id="13"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1000"/>
                                        <p:tgtEl>
                                          <p:spTgt spid="33795">
                                            <p:txEl>
                                              <p:pRg st="2" end="2"/>
                                            </p:txEl>
                                          </p:spTgt>
                                        </p:tgtEl>
                                      </p:cBhvr>
                                    </p:animEffect>
                                    <p:anim calcmode="lin" valueType="num">
                                      <p:cBhvr>
                                        <p:cTn id="18"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379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1000"/>
                                        <p:tgtEl>
                                          <p:spTgt spid="33795">
                                            <p:txEl>
                                              <p:pRg st="3" end="3"/>
                                            </p:txEl>
                                          </p:spTgt>
                                        </p:tgtEl>
                                      </p:cBhvr>
                                    </p:animEffect>
                                    <p:anim calcmode="lin" valueType="num">
                                      <p:cBhvr>
                                        <p:cTn id="23"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379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1000"/>
                                        <p:tgtEl>
                                          <p:spTgt spid="33795">
                                            <p:txEl>
                                              <p:pRg st="4" end="4"/>
                                            </p:txEl>
                                          </p:spTgt>
                                        </p:tgtEl>
                                      </p:cBhvr>
                                    </p:animEffect>
                                    <p:anim calcmode="lin" valueType="num">
                                      <p:cBhvr>
                                        <p:cTn id="28"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379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fade">
                                      <p:cBhvr>
                                        <p:cTn id="32" dur="1000"/>
                                        <p:tgtEl>
                                          <p:spTgt spid="33795">
                                            <p:txEl>
                                              <p:pRg st="5" end="5"/>
                                            </p:txEl>
                                          </p:spTgt>
                                        </p:tgtEl>
                                      </p:cBhvr>
                                    </p:animEffect>
                                    <p:anim calcmode="lin" valueType="num">
                                      <p:cBhvr>
                                        <p:cTn id="33" dur="10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379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fade">
                                      <p:cBhvr>
                                        <p:cTn id="37" dur="1000"/>
                                        <p:tgtEl>
                                          <p:spTgt spid="33795">
                                            <p:txEl>
                                              <p:pRg st="6" end="6"/>
                                            </p:txEl>
                                          </p:spTgt>
                                        </p:tgtEl>
                                      </p:cBhvr>
                                    </p:animEffect>
                                    <p:anim calcmode="lin" valueType="num">
                                      <p:cBhvr>
                                        <p:cTn id="38" dur="1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37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생활공동체</a:t>
            </a:r>
            <a:endParaRPr lang="ko-KR" altLang="en-US" dirty="0"/>
          </a:p>
        </p:txBody>
      </p:sp>
      <p:sp>
        <p:nvSpPr>
          <p:cNvPr id="3" name="내용 개체 틀 2"/>
          <p:cNvSpPr>
            <a:spLocks noGrp="1"/>
          </p:cNvSpPr>
          <p:nvPr>
            <p:ph sz="quarter" idx="1"/>
          </p:nvPr>
        </p:nvSpPr>
        <p:spPr/>
        <p:txBody>
          <a:bodyPr>
            <a:normAutofit/>
          </a:bodyPr>
          <a:lstStyle/>
          <a:p>
            <a:pPr>
              <a:buBlip>
                <a:blip r:embed="rId2"/>
              </a:buBlip>
            </a:pPr>
            <a:r>
              <a:rPr lang="ko-KR" altLang="en-US" dirty="0" smtClean="0"/>
              <a:t>「이에」는 세대를 겹쳐서 이어지며</a:t>
            </a:r>
            <a:r>
              <a:rPr lang="en-US" altLang="ko-KR" dirty="0" smtClean="0"/>
              <a:t>, </a:t>
            </a:r>
            <a:r>
              <a:rPr lang="ko-KR" altLang="en-US" u="sng" dirty="0" smtClean="0"/>
              <a:t>일본에서 </a:t>
            </a:r>
            <a:r>
              <a:rPr lang="ko-KR" altLang="en-US" b="1" u="sng" dirty="0" smtClean="0"/>
              <a:t>사회를 구성</a:t>
            </a:r>
            <a:r>
              <a:rPr lang="ko-KR" altLang="en-US" u="sng" dirty="0" smtClean="0"/>
              <a:t>하는 </a:t>
            </a:r>
            <a:r>
              <a:rPr lang="ko-KR" altLang="en-US" b="1" u="sng" dirty="0" smtClean="0"/>
              <a:t>기본단위</a:t>
            </a:r>
            <a:endParaRPr lang="en-US" altLang="ko-KR" b="1" u="sng" dirty="0" smtClean="0"/>
          </a:p>
          <a:p>
            <a:pPr>
              <a:buBlip>
                <a:blip r:embed="rId2"/>
              </a:buBlip>
            </a:pPr>
            <a:endParaRPr lang="ko-KR" altLang="en-US" dirty="0" smtClean="0"/>
          </a:p>
          <a:p>
            <a:pPr>
              <a:buBlip>
                <a:blip r:embed="rId2"/>
              </a:buBlip>
            </a:pPr>
            <a:r>
              <a:rPr lang="ko-KR" altLang="en-US" b="1" u="sng" dirty="0" smtClean="0"/>
              <a:t>가장</a:t>
            </a:r>
            <a:r>
              <a:rPr lang="ko-KR" altLang="en-US" u="sng" dirty="0" smtClean="0"/>
              <a:t>의 권위는 유파 안에서는 </a:t>
            </a:r>
            <a:r>
              <a:rPr lang="ko-KR" altLang="en-US" b="1" u="sng" dirty="0" smtClean="0"/>
              <a:t>절대적</a:t>
            </a:r>
            <a:r>
              <a:rPr lang="ko-KR" altLang="en-US" dirty="0" smtClean="0"/>
              <a:t>이며 유파의 구성원은 모두 이에 복종</a:t>
            </a:r>
          </a:p>
          <a:p>
            <a:pPr>
              <a:buNone/>
            </a:pPr>
            <a:r>
              <a:rPr lang="ko-KR" altLang="en-US" dirty="0" smtClean="0"/>
              <a:t>   ➪일본사회에 뿌리 깊게 잠재되어 있는 </a:t>
            </a:r>
            <a:r>
              <a:rPr lang="ko-KR" altLang="en-US" u="sng" dirty="0" smtClean="0"/>
              <a:t>특수한 집단의식</a:t>
            </a:r>
            <a:r>
              <a:rPr lang="ko-KR" altLang="en-US" dirty="0" smtClean="0"/>
              <a:t>의 모습도 일본사회의 방방곡곡까지 스며드는 보편적인 </a:t>
            </a:r>
            <a:r>
              <a:rPr lang="ko-KR" altLang="en-US" u="sng" dirty="0" smtClean="0"/>
              <a:t>가정</a:t>
            </a:r>
            <a:r>
              <a:rPr lang="en-US" altLang="ko-KR" u="sng" dirty="0" smtClean="0"/>
              <a:t>(</a:t>
            </a:r>
            <a:r>
              <a:rPr lang="ko-KR" altLang="en-US" u="sng" dirty="0" smtClean="0"/>
              <a:t>家</a:t>
            </a:r>
            <a:r>
              <a:rPr lang="en-US" altLang="ko-KR" u="sng" dirty="0" smtClean="0"/>
              <a:t>)</a:t>
            </a:r>
            <a:r>
              <a:rPr lang="ko-KR" altLang="en-US" u="sng" dirty="0" smtClean="0"/>
              <a:t>의 개념</a:t>
            </a:r>
            <a:r>
              <a:rPr lang="ko-KR" altLang="en-US" dirty="0" smtClean="0"/>
              <a:t>으로 명확히 대표 </a:t>
            </a:r>
            <a:endParaRPr lang="en-US" altLang="ko-KR" dirty="0" smtClean="0"/>
          </a:p>
          <a:p>
            <a:pPr>
              <a:buNone/>
            </a:pPr>
            <a:endParaRPr lang="en-US" altLang="ko-K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35842" name="Rectangle 2"/>
          <p:cNvSpPr>
            <a:spLocks noGrp="1" noChangeArrowheads="1"/>
          </p:cNvSpPr>
          <p:nvPr>
            <p:ph type="title"/>
          </p:nvPr>
        </p:nvSpPr>
        <p:spPr/>
        <p:txBody>
          <a:bodyPr/>
          <a:lstStyle/>
          <a:p>
            <a:r>
              <a:rPr lang="zh-CN" altLang="en-US"/>
              <a:t>生活共同体</a:t>
            </a:r>
            <a:endParaRPr lang="ja-JP" altLang="en-US"/>
          </a:p>
        </p:txBody>
      </p:sp>
      <p:sp>
        <p:nvSpPr>
          <p:cNvPr id="35843" name="Rectangle 3"/>
          <p:cNvSpPr>
            <a:spLocks noGrp="1" noChangeArrowheads="1"/>
          </p:cNvSpPr>
          <p:nvPr>
            <p:ph type="body" idx="1"/>
          </p:nvPr>
        </p:nvSpPr>
        <p:spPr/>
        <p:txBody>
          <a:bodyPr/>
          <a:lstStyle/>
          <a:p>
            <a:r>
              <a:rPr lang="en-US" altLang="ko-KR" dirty="0" smtClean="0">
                <a:solidFill>
                  <a:srgbClr val="6699FF"/>
                </a:solidFill>
                <a:ea typeface="宋体" pitchFamily="2" charset="-122"/>
              </a:rPr>
              <a:t>‘</a:t>
            </a:r>
            <a:r>
              <a:rPr lang="zh-CN" altLang="en-US" dirty="0" smtClean="0">
                <a:solidFill>
                  <a:srgbClr val="6699FF"/>
                </a:solidFill>
              </a:rPr>
              <a:t>家</a:t>
            </a:r>
            <a:r>
              <a:rPr lang="en-US" altLang="ko-KR" dirty="0" smtClean="0">
                <a:solidFill>
                  <a:srgbClr val="6699FF"/>
                </a:solidFill>
                <a:ea typeface="宋体" pitchFamily="2" charset="-122"/>
              </a:rPr>
              <a:t>’</a:t>
            </a:r>
            <a:r>
              <a:rPr lang="zh-CN" altLang="en-US" dirty="0" smtClean="0">
                <a:solidFill>
                  <a:srgbClr val="6699FF"/>
                </a:solidFill>
                <a:ea typeface="宋体" pitchFamily="2" charset="-122"/>
              </a:rPr>
              <a:t>是</a:t>
            </a:r>
            <a:r>
              <a:rPr lang="zh-CN" altLang="en-US" dirty="0">
                <a:solidFill>
                  <a:srgbClr val="6699FF"/>
                </a:solidFill>
                <a:ea typeface="宋体" pitchFamily="2" charset="-122"/>
              </a:rPr>
              <a:t>因世代连绵重叠，在日本社会建成的基本单位</a:t>
            </a:r>
          </a:p>
          <a:p>
            <a:r>
              <a:rPr lang="zh-CN" altLang="en-US" dirty="0">
                <a:solidFill>
                  <a:srgbClr val="6699FF"/>
                </a:solidFill>
              </a:rPr>
              <a:t>家主的权威在家族中绝对性的话，所有家族成员都得服</a:t>
            </a:r>
            <a:r>
              <a:rPr lang="zh-CN" altLang="en-US" dirty="0" smtClean="0">
                <a:solidFill>
                  <a:srgbClr val="6699FF"/>
                </a:solidFill>
              </a:rPr>
              <a:t>从</a:t>
            </a:r>
            <a:endParaRPr lang="ja-JP" altLang="en-US" dirty="0">
              <a:solidFill>
                <a:srgbClr val="6699FF"/>
              </a:solidFill>
            </a:endParaRPr>
          </a:p>
          <a:p>
            <a:endParaRPr lang="ja-JP" altLang="en-US" dirty="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000"/>
                                        <p:tgtEl>
                                          <p:spTgt spid="35843">
                                            <p:txEl>
                                              <p:pRg st="1" end="1"/>
                                            </p:txEl>
                                          </p:spTgt>
                                        </p:tgtEl>
                                      </p:cBhvr>
                                    </p:animEffect>
                                    <p:anim calcmode="lin" valueType="num">
                                      <p:cBhvr>
                                        <p:cTn id="13"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
          </p:nvPr>
        </p:nvSpPr>
        <p:spPr>
          <a:xfrm>
            <a:off x="1371600" y="2743200"/>
            <a:ext cx="7123113" cy="3062064"/>
          </a:xfrm>
        </p:spPr>
        <p:txBody>
          <a:bodyPr>
            <a:normAutofit lnSpcReduction="10000"/>
          </a:bodyPr>
          <a:lstStyle/>
          <a:p>
            <a:pPr marL="514350" indent="-514350"/>
            <a:r>
              <a:rPr lang="en-US" altLang="ko-KR" b="1" dirty="0" smtClean="0"/>
              <a:t>1) </a:t>
            </a:r>
            <a:r>
              <a:rPr lang="ko-KR" altLang="en-US" b="1" dirty="0" smtClean="0"/>
              <a:t>일본의 집단주의의 유래</a:t>
            </a:r>
            <a:endParaRPr lang="en-US" altLang="ko-KR" b="1" dirty="0" smtClean="0"/>
          </a:p>
          <a:p>
            <a:pPr marL="514350" indent="-514350"/>
            <a:r>
              <a:rPr lang="zh-CN" altLang="en-US" b="1" dirty="0" smtClean="0">
                <a:solidFill>
                  <a:srgbClr val="6699FF"/>
                </a:solidFill>
              </a:rPr>
              <a:t>日本集团主义的由来</a:t>
            </a:r>
            <a:endParaRPr lang="en-US" altLang="ko-KR" b="1" dirty="0" smtClean="0"/>
          </a:p>
          <a:p>
            <a:pPr marL="514350" indent="-514350"/>
            <a:r>
              <a:rPr lang="en-US" altLang="ko-KR" b="1" dirty="0" smtClean="0"/>
              <a:t>2) </a:t>
            </a:r>
            <a:r>
              <a:rPr lang="ko-KR" altLang="en-US" b="1" dirty="0" err="1" smtClean="0"/>
              <a:t>마츠리</a:t>
            </a:r>
            <a:r>
              <a:rPr lang="ko-KR" altLang="en-US" b="1" dirty="0" smtClean="0"/>
              <a:t> </a:t>
            </a:r>
            <a:r>
              <a:rPr lang="en-US" altLang="ko-KR" b="1" dirty="0" smtClean="0"/>
              <a:t>(</a:t>
            </a:r>
            <a:r>
              <a:rPr lang="ja-JP" altLang="en-US" b="1" dirty="0" smtClean="0"/>
              <a:t>祭</a:t>
            </a:r>
            <a:r>
              <a:rPr lang="en-US" altLang="ja-JP" b="1" dirty="0" smtClean="0"/>
              <a:t>)</a:t>
            </a:r>
          </a:p>
          <a:p>
            <a:pPr marL="514350" indent="-514350"/>
            <a:r>
              <a:rPr lang="zh-CN" altLang="en-US" b="1" dirty="0" smtClean="0">
                <a:solidFill>
                  <a:srgbClr val="6699FF"/>
                </a:solidFill>
              </a:rPr>
              <a:t>祭祀</a:t>
            </a:r>
            <a:endParaRPr lang="en-US" altLang="ja-JP" b="1" dirty="0" smtClean="0"/>
          </a:p>
          <a:p>
            <a:pPr marL="514350" indent="-514350"/>
            <a:r>
              <a:rPr lang="en-US" altLang="ko-KR" b="1" dirty="0" smtClean="0"/>
              <a:t>3) </a:t>
            </a:r>
            <a:r>
              <a:rPr lang="ko-KR" altLang="en-US" b="1" dirty="0" smtClean="0"/>
              <a:t>현대사회와 집단주의</a:t>
            </a:r>
            <a:endParaRPr lang="ko-KR" altLang="en-US" dirty="0" smtClean="0"/>
          </a:p>
          <a:p>
            <a:pPr marL="514350" indent="-514350"/>
            <a:r>
              <a:rPr lang="zh-CN" altLang="en-US" b="1" dirty="0" smtClean="0">
                <a:solidFill>
                  <a:srgbClr val="6699FF"/>
                </a:solidFill>
              </a:rPr>
              <a:t>现代社会和集团主义</a:t>
            </a:r>
          </a:p>
          <a:p>
            <a:pPr marL="514350" indent="-514350">
              <a:buFont typeface="Wingdings"/>
              <a:buAutoNum type="arabicPeriod"/>
            </a:pPr>
            <a:endParaRPr lang="en-US" altLang="ja-JP" b="1" dirty="0" smtClean="0"/>
          </a:p>
          <a:p>
            <a:pPr marL="514350" indent="-514350">
              <a:buAutoNum type="arabicPeriod"/>
            </a:pPr>
            <a:endParaRPr lang="en-US" altLang="ko-KR" b="1" dirty="0" smtClean="0"/>
          </a:p>
          <a:p>
            <a:endParaRPr kumimoji="1" lang="ja-JP" altLang="en-US" dirty="0"/>
          </a:p>
        </p:txBody>
      </p:sp>
      <p:sp>
        <p:nvSpPr>
          <p:cNvPr id="4" name="제목 3"/>
          <p:cNvSpPr>
            <a:spLocks noGrp="1"/>
          </p:cNvSpPr>
          <p:nvPr>
            <p:ph type="title"/>
          </p:nvPr>
        </p:nvSpPr>
        <p:spPr/>
        <p:txBody>
          <a:bodyPr/>
          <a:lstStyle/>
          <a:p>
            <a:r>
              <a:rPr kumimoji="1" lang="ko-KR" altLang="en-US" dirty="0" smtClean="0"/>
              <a:t>집단주의         </a:t>
            </a:r>
            <a:r>
              <a:rPr lang="zh-CN" altLang="en-US" b="1" dirty="0" smtClean="0"/>
              <a:t>集</a:t>
            </a:r>
            <a:r>
              <a:rPr lang="zh-CN" altLang="en-US" b="1" dirty="0" smtClean="0"/>
              <a:t>团主义</a:t>
            </a:r>
            <a:endParaRPr kumimoji="1" lang="ja-JP" altLang="en-US" dirty="0"/>
          </a:p>
        </p:txBody>
      </p:sp>
    </p:spTree>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집단주의</a:t>
            </a:r>
            <a:endParaRPr kumimoji="1" lang="ja-JP" altLang="en-US" dirty="0"/>
          </a:p>
        </p:txBody>
      </p:sp>
      <p:sp>
        <p:nvSpPr>
          <p:cNvPr id="3" name="내용 개체 틀 2"/>
          <p:cNvSpPr>
            <a:spLocks noGrp="1"/>
          </p:cNvSpPr>
          <p:nvPr>
            <p:ph sz="quarter" idx="1"/>
          </p:nvPr>
        </p:nvSpPr>
        <p:spPr/>
        <p:txBody>
          <a:bodyPr/>
          <a:lstStyle/>
          <a:p>
            <a:pPr marL="514350" indent="-514350">
              <a:buNone/>
            </a:pPr>
            <a:r>
              <a:rPr lang="en-US" altLang="ko-KR" b="1" dirty="0" smtClean="0"/>
              <a:t>1. </a:t>
            </a:r>
            <a:r>
              <a:rPr lang="ko-KR" altLang="en-US" b="1" dirty="0" smtClean="0"/>
              <a:t>일본의 </a:t>
            </a:r>
            <a:r>
              <a:rPr lang="ko-KR" altLang="en-US" b="1" dirty="0" smtClean="0"/>
              <a:t>집단주의의 </a:t>
            </a:r>
            <a:r>
              <a:rPr lang="ko-KR" altLang="en-US" b="1" dirty="0" smtClean="0"/>
              <a:t>유래 </a:t>
            </a:r>
            <a:endParaRPr lang="en-US" altLang="ko-KR" b="1" dirty="0" smtClean="0"/>
          </a:p>
          <a:p>
            <a:pPr marL="514350" indent="-514350">
              <a:buNone/>
            </a:pPr>
            <a:r>
              <a:rPr lang="zh-CN" altLang="en-US" b="1" dirty="0" smtClean="0">
                <a:solidFill>
                  <a:srgbClr val="6699FF"/>
                </a:solidFill>
              </a:rPr>
              <a:t>日</a:t>
            </a:r>
            <a:r>
              <a:rPr lang="zh-CN" altLang="en-US" b="1" dirty="0" smtClean="0">
                <a:solidFill>
                  <a:srgbClr val="6699FF"/>
                </a:solidFill>
              </a:rPr>
              <a:t>本集团主义的由来</a:t>
            </a:r>
            <a:endParaRPr lang="en-US" altLang="ko-KR" b="1" dirty="0" smtClean="0"/>
          </a:p>
          <a:p>
            <a:pPr>
              <a:buBlip>
                <a:blip r:embed="rId2"/>
              </a:buBlip>
            </a:pPr>
            <a:r>
              <a:rPr lang="ko-KR" altLang="en-US" dirty="0" smtClean="0"/>
              <a:t>벼농사의 영향 </a:t>
            </a:r>
            <a:r>
              <a:rPr lang="en-US" altLang="ko-KR" dirty="0" smtClean="0"/>
              <a:t>: </a:t>
            </a:r>
            <a:r>
              <a:rPr lang="ko-KR" altLang="en-US" dirty="0" smtClean="0"/>
              <a:t>벼농사는 공동작업을 통한 질서가 필요했다</a:t>
            </a:r>
            <a:r>
              <a:rPr lang="en-US" altLang="ko-KR" dirty="0" smtClean="0"/>
              <a:t>.</a:t>
            </a:r>
          </a:p>
          <a:p>
            <a:pPr>
              <a:buNone/>
            </a:pPr>
            <a:r>
              <a:rPr lang="zh-CN" altLang="en-US" dirty="0" smtClean="0">
                <a:solidFill>
                  <a:srgbClr val="6699FF"/>
                </a:solidFill>
              </a:rPr>
              <a:t>稻作的影响：稻作需要共同产业相关的秩序</a:t>
            </a:r>
          </a:p>
          <a:p>
            <a:pPr>
              <a:buBlip>
                <a:blip r:embed="rId2"/>
              </a:buBlip>
            </a:pPr>
            <a:endParaRPr lang="en-US" altLang="ko-KR" dirty="0" smtClean="0"/>
          </a:p>
        </p:txBody>
      </p:sp>
      <p:pic>
        <p:nvPicPr>
          <p:cNvPr id="1026" name="Picture 2"/>
          <p:cNvPicPr>
            <a:picLocks noChangeAspect="1" noChangeArrowheads="1"/>
          </p:cNvPicPr>
          <p:nvPr/>
        </p:nvPicPr>
        <p:blipFill>
          <a:blip r:embed="rId3" cstate="print"/>
          <a:srcRect/>
          <a:stretch>
            <a:fillRect/>
          </a:stretch>
        </p:blipFill>
        <p:spPr bwMode="auto">
          <a:xfrm>
            <a:off x="1043608" y="3789040"/>
            <a:ext cx="6840760" cy="289130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집단주의</a:t>
            </a:r>
            <a:endParaRPr kumimoji="1" lang="ja-JP" altLang="en-US" dirty="0"/>
          </a:p>
        </p:txBody>
      </p:sp>
      <p:sp>
        <p:nvSpPr>
          <p:cNvPr id="3" name="내용 개체 틀 2"/>
          <p:cNvSpPr>
            <a:spLocks noGrp="1"/>
          </p:cNvSpPr>
          <p:nvPr>
            <p:ph sz="quarter" idx="1"/>
          </p:nvPr>
        </p:nvSpPr>
        <p:spPr/>
        <p:txBody>
          <a:bodyPr>
            <a:normAutofit/>
          </a:bodyPr>
          <a:lstStyle/>
          <a:p>
            <a:pPr>
              <a:buNone/>
            </a:pPr>
            <a:r>
              <a:rPr lang="en-US" altLang="ko-KR" b="1" dirty="0" smtClean="0"/>
              <a:t>2. </a:t>
            </a:r>
            <a:r>
              <a:rPr lang="ko-KR" altLang="en-US" b="1" dirty="0" err="1" smtClean="0"/>
              <a:t>마츠리</a:t>
            </a:r>
            <a:r>
              <a:rPr lang="ko-KR" altLang="en-US" b="1" dirty="0" smtClean="0"/>
              <a:t> </a:t>
            </a:r>
            <a:r>
              <a:rPr lang="en-US" altLang="ko-KR" b="1" dirty="0" smtClean="0"/>
              <a:t>(</a:t>
            </a:r>
            <a:r>
              <a:rPr lang="ja-JP" altLang="en-US" b="1" dirty="0" smtClean="0"/>
              <a:t>祭</a:t>
            </a:r>
            <a:r>
              <a:rPr lang="en-US" altLang="ja-JP" b="1" dirty="0" smtClean="0"/>
              <a:t>)</a:t>
            </a:r>
          </a:p>
          <a:p>
            <a:pPr>
              <a:buBlip>
                <a:blip r:embed="rId3"/>
              </a:buBlip>
            </a:pPr>
            <a:r>
              <a:rPr lang="ko-KR" altLang="en-US" dirty="0" smtClean="0"/>
              <a:t>원래는 농경의식에서 유래되어 ‘풍작기원제’나</a:t>
            </a:r>
            <a:r>
              <a:rPr lang="en-US" altLang="ko-KR" dirty="0" smtClean="0"/>
              <a:t>, </a:t>
            </a:r>
            <a:r>
              <a:rPr lang="ko-KR" altLang="en-US" dirty="0" smtClean="0"/>
              <a:t>‘</a:t>
            </a:r>
            <a:r>
              <a:rPr lang="ko-KR" altLang="en-US" dirty="0" err="1" smtClean="0"/>
              <a:t>수확제</a:t>
            </a:r>
            <a:r>
              <a:rPr lang="ko-KR" altLang="en-US" dirty="0" smtClean="0"/>
              <a:t>’가 중심이었다</a:t>
            </a:r>
            <a:r>
              <a:rPr lang="en-US" altLang="ko-KR" dirty="0" smtClean="0"/>
              <a:t>.</a:t>
            </a:r>
          </a:p>
          <a:p>
            <a:pPr>
              <a:buBlip>
                <a:blip r:embed="rId3"/>
              </a:buBlip>
            </a:pPr>
            <a:r>
              <a:rPr lang="ko-KR" altLang="en-US" dirty="0" err="1" smtClean="0"/>
              <a:t>에도시대</a:t>
            </a:r>
            <a:r>
              <a:rPr lang="ko-KR" altLang="en-US" dirty="0" smtClean="0"/>
              <a:t> 이후에는 일상생활과 구별되어</a:t>
            </a:r>
            <a:endParaRPr lang="en-US" altLang="ko-KR" dirty="0" smtClean="0"/>
          </a:p>
          <a:p>
            <a:pPr>
              <a:buNone/>
            </a:pPr>
            <a:r>
              <a:rPr lang="ko-KR" altLang="en-US" dirty="0" smtClean="0"/>
              <a:t>일종의 </a:t>
            </a:r>
            <a:r>
              <a:rPr lang="ko-KR" altLang="en-US" dirty="0" err="1" smtClean="0"/>
              <a:t>레크레이션과</a:t>
            </a:r>
            <a:r>
              <a:rPr lang="ko-KR" altLang="en-US" dirty="0" smtClean="0"/>
              <a:t> 같은 것으로 변했다</a:t>
            </a:r>
            <a:r>
              <a:rPr lang="en-US" altLang="ko-KR" dirty="0" smtClean="0"/>
              <a:t>. </a:t>
            </a:r>
          </a:p>
          <a:p>
            <a:pPr>
              <a:buBlip>
                <a:blip r:embed="rId3"/>
              </a:buBlip>
            </a:pPr>
            <a:endParaRPr lang="en-US" altLang="ko-KR" dirty="0" smtClean="0"/>
          </a:p>
          <a:p>
            <a:pPr>
              <a:buNone/>
            </a:pPr>
            <a:endParaRPr lang="en-US" altLang="ja-JP" b="1" dirty="0" smtClean="0"/>
          </a:p>
          <a:p>
            <a:pPr>
              <a:buNone/>
            </a:pPr>
            <a:r>
              <a:rPr lang="en-US" altLang="ja-JP" b="1" dirty="0" smtClean="0"/>
              <a:t>                               </a:t>
            </a:r>
            <a:r>
              <a:rPr lang="ko-KR" altLang="en-US" b="1" dirty="0" err="1" smtClean="0"/>
              <a:t>미꼬시</a:t>
            </a:r>
            <a:endParaRPr lang="en-US" altLang="ja-JP" b="1" dirty="0" smtClean="0"/>
          </a:p>
          <a:p>
            <a:pPr>
              <a:buNone/>
            </a:pPr>
            <a:endParaRPr lang="en-US" altLang="ja-JP" b="1" dirty="0" smtClean="0"/>
          </a:p>
          <a:p>
            <a:endParaRPr kumimoji="1" lang="ja-JP" altLang="en-US" dirty="0"/>
          </a:p>
        </p:txBody>
      </p:sp>
      <p:pic>
        <p:nvPicPr>
          <p:cNvPr id="2050" name="Picture 2"/>
          <p:cNvPicPr>
            <a:picLocks noChangeAspect="1" noChangeArrowheads="1"/>
          </p:cNvPicPr>
          <p:nvPr/>
        </p:nvPicPr>
        <p:blipFill>
          <a:blip r:embed="rId4" cstate="print"/>
          <a:srcRect/>
          <a:stretch>
            <a:fillRect/>
          </a:stretch>
        </p:blipFill>
        <p:spPr bwMode="auto">
          <a:xfrm>
            <a:off x="5148064" y="2708920"/>
            <a:ext cx="3772523" cy="388843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diamond(in)">
                                      <p:cBhvr>
                                        <p:cTn id="29" dur="1000"/>
                                        <p:tgtEl>
                                          <p:spTgt spid="2050"/>
                                        </p:tgtEl>
                                      </p:cBhvr>
                                    </p:animEffect>
                                  </p:childTnLst>
                                  <p:subTnLst>
                                    <p:audio>
                                      <p:cMediaNode>
                                        <p:cTn display="0" masterRel="sameClick">
                                          <p:stCondLst>
                                            <p:cond evt="begin" delay="0">
                                              <p:tn val="27"/>
                                            </p:cond>
                                          </p:stCondLst>
                                          <p:endCondLst>
                                            <p:cond evt="onStopAudio" delay="0">
                                              <p:tgtEl>
                                                <p:sldTgt/>
                                              </p:tgtEl>
                                            </p:cond>
                                          </p:endCondLst>
                                        </p:cTn>
                                        <p:tgtEl>
                                          <p:sndTgt r:embed="rId2" name="laser.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39938" name="Rectangle 2"/>
          <p:cNvSpPr>
            <a:spLocks noGrp="1" noChangeArrowheads="1"/>
          </p:cNvSpPr>
          <p:nvPr>
            <p:ph type="title"/>
          </p:nvPr>
        </p:nvSpPr>
        <p:spPr/>
        <p:txBody>
          <a:bodyPr/>
          <a:lstStyle/>
          <a:p>
            <a:r>
              <a:rPr lang="zh-CN" altLang="en-US"/>
              <a:t>集团主义</a:t>
            </a:r>
            <a:endParaRPr lang="ja-JP" altLang="en-US"/>
          </a:p>
        </p:txBody>
      </p:sp>
      <p:sp>
        <p:nvSpPr>
          <p:cNvPr id="39939" name="Rectangle 3"/>
          <p:cNvSpPr>
            <a:spLocks noGrp="1" noChangeArrowheads="1"/>
          </p:cNvSpPr>
          <p:nvPr>
            <p:ph type="body" idx="1"/>
          </p:nvPr>
        </p:nvSpPr>
        <p:spPr/>
        <p:txBody>
          <a:bodyPr/>
          <a:lstStyle/>
          <a:p>
            <a:r>
              <a:rPr lang="zh-CN" altLang="en-US" dirty="0">
                <a:solidFill>
                  <a:srgbClr val="6699FF"/>
                </a:solidFill>
              </a:rPr>
              <a:t>祭祀</a:t>
            </a:r>
          </a:p>
          <a:p>
            <a:pPr>
              <a:buFont typeface="Wingdings" pitchFamily="2" charset="2"/>
              <a:buNone/>
            </a:pPr>
            <a:r>
              <a:rPr lang="zh-CN" altLang="en-US" dirty="0">
                <a:solidFill>
                  <a:srgbClr val="6699FF"/>
                </a:solidFill>
              </a:rPr>
              <a:t>    原来农耕仪式源于“丰收祈愿节”和秋天的</a:t>
            </a:r>
          </a:p>
          <a:p>
            <a:pPr>
              <a:buFont typeface="Wingdings" pitchFamily="2" charset="2"/>
              <a:buNone/>
            </a:pPr>
            <a:r>
              <a:rPr lang="zh-CN" altLang="en-US" dirty="0">
                <a:solidFill>
                  <a:srgbClr val="6699FF"/>
                </a:solidFill>
              </a:rPr>
              <a:t>  收获节为中心</a:t>
            </a:r>
          </a:p>
          <a:p>
            <a:pPr>
              <a:buFont typeface="Wingdings" pitchFamily="2" charset="2"/>
              <a:buNone/>
            </a:pPr>
            <a:r>
              <a:rPr lang="zh-CN" altLang="en-US" dirty="0">
                <a:solidFill>
                  <a:srgbClr val="6699FF"/>
                </a:solidFill>
              </a:rPr>
              <a:t>    </a:t>
            </a:r>
            <a:r>
              <a:rPr lang="en-US" altLang="zh-CN" dirty="0" smtClean="0">
                <a:solidFill>
                  <a:srgbClr val="6699FF"/>
                </a:solidFill>
              </a:rPr>
              <a:t>‘A</a:t>
            </a:r>
            <a:r>
              <a:rPr lang="en-US" altLang="ja-JP" dirty="0" smtClean="0">
                <a:solidFill>
                  <a:srgbClr val="6699FF"/>
                </a:solidFill>
              </a:rPr>
              <a:t>EDO</a:t>
            </a:r>
            <a:r>
              <a:rPr lang="zh-CN" altLang="en-US" dirty="0" smtClean="0">
                <a:solidFill>
                  <a:srgbClr val="6699FF"/>
                </a:solidFill>
              </a:rPr>
              <a:t>时代</a:t>
            </a:r>
            <a:r>
              <a:rPr lang="en-US" altLang="zh-CN" dirty="0" smtClean="0">
                <a:solidFill>
                  <a:srgbClr val="6699FF"/>
                </a:solidFill>
              </a:rPr>
              <a:t>’</a:t>
            </a:r>
            <a:r>
              <a:rPr lang="zh-CN" altLang="en-US" dirty="0" smtClean="0">
                <a:solidFill>
                  <a:srgbClr val="6699FF"/>
                </a:solidFill>
              </a:rPr>
              <a:t>以</a:t>
            </a:r>
            <a:r>
              <a:rPr lang="zh-CN" altLang="en-US" dirty="0">
                <a:solidFill>
                  <a:srgbClr val="6699FF"/>
                </a:solidFill>
              </a:rPr>
              <a:t>后变成了日常生活区别的一种</a:t>
            </a:r>
          </a:p>
          <a:p>
            <a:pPr>
              <a:buFont typeface="Wingdings" pitchFamily="2" charset="2"/>
              <a:buNone/>
            </a:pPr>
            <a:r>
              <a:rPr lang="zh-CN" altLang="en-US" dirty="0">
                <a:solidFill>
                  <a:srgbClr val="6699FF"/>
                </a:solidFill>
              </a:rPr>
              <a:t>  文化娱乐</a:t>
            </a:r>
            <a:endParaRPr lang="ja-JP" altLang="en-US" dirty="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1000"/>
                                        <p:tgtEl>
                                          <p:spTgt spid="39939">
                                            <p:txEl>
                                              <p:pRg st="1" end="1"/>
                                            </p:txEl>
                                          </p:spTgt>
                                        </p:tgtEl>
                                      </p:cBhvr>
                                    </p:animEffect>
                                    <p:anim calcmode="lin" valueType="num">
                                      <p:cBhvr>
                                        <p:cTn id="13"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939">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1000"/>
                                        <p:tgtEl>
                                          <p:spTgt spid="39939">
                                            <p:txEl>
                                              <p:pRg st="2" end="2"/>
                                            </p:txEl>
                                          </p:spTgt>
                                        </p:tgtEl>
                                      </p:cBhvr>
                                    </p:animEffect>
                                    <p:anim calcmode="lin" valueType="num">
                                      <p:cBhvr>
                                        <p:cTn id="18"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9939">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1000"/>
                                        <p:tgtEl>
                                          <p:spTgt spid="39939">
                                            <p:txEl>
                                              <p:pRg st="3" end="3"/>
                                            </p:txEl>
                                          </p:spTgt>
                                        </p:tgtEl>
                                      </p:cBhvr>
                                    </p:animEffect>
                                    <p:anim calcmode="lin" valueType="num">
                                      <p:cBhvr>
                                        <p:cTn id="23"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9939">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fade">
                                      <p:cBhvr>
                                        <p:cTn id="27" dur="1000"/>
                                        <p:tgtEl>
                                          <p:spTgt spid="39939">
                                            <p:txEl>
                                              <p:pRg st="4" end="4"/>
                                            </p:txEl>
                                          </p:spTgt>
                                        </p:tgtEl>
                                      </p:cBhvr>
                                    </p:animEffect>
                                    <p:anim calcmode="lin" valueType="num">
                                      <p:cBhvr>
                                        <p:cTn id="28"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집단주의</a:t>
            </a:r>
            <a:endParaRPr kumimoji="1" lang="ja-JP" altLang="en-US" dirty="0"/>
          </a:p>
        </p:txBody>
      </p:sp>
      <p:sp>
        <p:nvSpPr>
          <p:cNvPr id="3" name="내용 개체 틀 2"/>
          <p:cNvSpPr>
            <a:spLocks noGrp="1"/>
          </p:cNvSpPr>
          <p:nvPr>
            <p:ph sz="quarter" idx="1"/>
          </p:nvPr>
        </p:nvSpPr>
        <p:spPr/>
        <p:txBody>
          <a:bodyPr/>
          <a:lstStyle/>
          <a:p>
            <a:endParaRPr kumimoji="1" lang="en-US" altLang="ja-JP" dirty="0" smtClean="0"/>
          </a:p>
          <a:p>
            <a:endParaRPr kumimoji="1" lang="en-US" altLang="ja-JP" dirty="0" smtClean="0"/>
          </a:p>
          <a:p>
            <a:r>
              <a:rPr kumimoji="1" lang="en-US" altLang="ja-JP" dirty="0" smtClean="0"/>
              <a:t>                                               </a:t>
            </a:r>
            <a:r>
              <a:rPr kumimoji="1" lang="ko-KR" altLang="en-US" b="1" dirty="0" smtClean="0"/>
              <a:t>오맨</a:t>
            </a:r>
            <a:r>
              <a:rPr kumimoji="1" lang="en-US" altLang="ko-KR" b="1" dirty="0" smtClean="0"/>
              <a:t>(</a:t>
            </a:r>
            <a:r>
              <a:rPr kumimoji="1" lang="ko-KR" altLang="en-US" b="1" dirty="0" smtClean="0"/>
              <a:t>캐릭터 탈</a:t>
            </a:r>
            <a:r>
              <a:rPr kumimoji="1" lang="en-US" altLang="ko-KR" b="1" dirty="0" smtClean="0"/>
              <a:t>)  </a:t>
            </a:r>
            <a:r>
              <a:rPr lang="zh-CN" altLang="en-US" b="1" dirty="0" smtClean="0">
                <a:solidFill>
                  <a:srgbClr val="6699FF"/>
                </a:solidFill>
              </a:rPr>
              <a:t>个</a:t>
            </a:r>
            <a:endParaRPr kumimoji="1" lang="en-US" altLang="ja-JP" b="1" dirty="0" smtClean="0"/>
          </a:p>
          <a:p>
            <a:endParaRPr kumimoji="1" lang="en-US" altLang="ja-JP" dirty="0" smtClean="0"/>
          </a:p>
          <a:p>
            <a:endParaRPr kumimoji="1" lang="en-US" altLang="ja-JP" dirty="0" smtClean="0"/>
          </a:p>
          <a:p>
            <a:endParaRPr kumimoji="1" lang="en-US" altLang="ja-JP" dirty="0" smtClean="0"/>
          </a:p>
          <a:p>
            <a:pPr>
              <a:buNone/>
            </a:pPr>
            <a:r>
              <a:rPr kumimoji="1" lang="ko-KR" altLang="en-US" b="1" dirty="0" smtClean="0"/>
              <a:t>          </a:t>
            </a:r>
            <a:r>
              <a:rPr kumimoji="1" lang="ko-KR" altLang="en-US" b="1" dirty="0" err="1" smtClean="0"/>
              <a:t>카</a:t>
            </a:r>
            <a:r>
              <a:rPr kumimoji="1" lang="ko-KR" altLang="en-US" b="1" dirty="0" err="1" smtClean="0"/>
              <a:t>키</a:t>
            </a:r>
            <a:r>
              <a:rPr kumimoji="1" lang="ko-KR" altLang="en-US" b="1" dirty="0" err="1" smtClean="0"/>
              <a:t>고오리</a:t>
            </a:r>
            <a:r>
              <a:rPr kumimoji="1" lang="en-US" altLang="ko-KR" b="1" dirty="0" smtClean="0"/>
              <a:t>(</a:t>
            </a:r>
            <a:r>
              <a:rPr kumimoji="1" lang="ko-KR" altLang="en-US" b="1" dirty="0" smtClean="0"/>
              <a:t>빙수</a:t>
            </a:r>
            <a:r>
              <a:rPr kumimoji="1" lang="en-US" altLang="ko-KR" b="1" dirty="0" smtClean="0"/>
              <a:t>)  </a:t>
            </a:r>
            <a:r>
              <a:rPr lang="zh-CN" altLang="en-US" b="1" dirty="0" smtClean="0">
                <a:solidFill>
                  <a:srgbClr val="6699FF"/>
                </a:solidFill>
              </a:rPr>
              <a:t>刨</a:t>
            </a:r>
            <a:endParaRPr kumimoji="1" lang="en-US" altLang="ja-JP" b="1" dirty="0" smtClean="0"/>
          </a:p>
        </p:txBody>
      </p:sp>
      <p:pic>
        <p:nvPicPr>
          <p:cNvPr id="3074" name="Picture 2"/>
          <p:cNvPicPr>
            <a:picLocks noChangeAspect="1" noChangeArrowheads="1"/>
          </p:cNvPicPr>
          <p:nvPr/>
        </p:nvPicPr>
        <p:blipFill>
          <a:blip r:embed="rId2" cstate="print"/>
          <a:srcRect/>
          <a:stretch>
            <a:fillRect/>
          </a:stretch>
        </p:blipFill>
        <p:spPr bwMode="auto">
          <a:xfrm>
            <a:off x="4788024" y="3501008"/>
            <a:ext cx="4032448" cy="302750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7544" y="1628800"/>
            <a:ext cx="4226674" cy="316835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419872" y="1988840"/>
            <a:ext cx="1771650" cy="2324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additive="base">
                                        <p:cTn id="1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diamond(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집단주의</a:t>
            </a:r>
            <a:endParaRPr kumimoji="1" lang="ja-JP" altLang="en-US" dirty="0"/>
          </a:p>
        </p:txBody>
      </p:sp>
      <p:sp>
        <p:nvSpPr>
          <p:cNvPr id="3" name="내용 개체 틀 2"/>
          <p:cNvSpPr>
            <a:spLocks noGrp="1"/>
          </p:cNvSpPr>
          <p:nvPr>
            <p:ph sz="quarter" idx="1"/>
          </p:nvPr>
        </p:nvSpPr>
        <p:spPr/>
        <p:txBody>
          <a:bodyPr/>
          <a:lstStyle/>
          <a:p>
            <a:pPr>
              <a:buNone/>
            </a:pPr>
            <a:r>
              <a:rPr lang="en-US" altLang="ko-KR" b="1" dirty="0" smtClean="0"/>
              <a:t>3. </a:t>
            </a:r>
            <a:r>
              <a:rPr lang="ko-KR" altLang="en-US" b="1" dirty="0" smtClean="0"/>
              <a:t>현대사회와 집단주의</a:t>
            </a:r>
            <a:endParaRPr lang="ko-KR" altLang="en-US" dirty="0" smtClean="0"/>
          </a:p>
          <a:p>
            <a:pPr>
              <a:buBlip>
                <a:blip r:embed="rId2"/>
              </a:buBlip>
            </a:pPr>
            <a:r>
              <a:rPr lang="ko-KR" altLang="en-US" dirty="0" smtClean="0"/>
              <a:t>   시간약속에서 볼 수 있는 집단주의 </a:t>
            </a:r>
            <a:endParaRPr lang="en-US" altLang="ko-KR" dirty="0" smtClean="0"/>
          </a:p>
          <a:p>
            <a:pPr>
              <a:buNone/>
            </a:pPr>
            <a:r>
              <a:rPr lang="ko-KR" altLang="en-US" dirty="0" smtClean="0">
                <a:latin typeface="+mn-ea"/>
              </a:rPr>
              <a:t>   어떤 한 사람이 </a:t>
            </a:r>
            <a:r>
              <a:rPr lang="en-US" altLang="ko-KR" dirty="0" smtClean="0">
                <a:latin typeface="+mn-ea"/>
              </a:rPr>
              <a:t>20</a:t>
            </a:r>
            <a:r>
              <a:rPr lang="ko-KR" altLang="en-US" dirty="0" smtClean="0">
                <a:latin typeface="+mn-ea"/>
              </a:rPr>
              <a:t>명의 </a:t>
            </a:r>
            <a:r>
              <a:rPr lang="ko-KR" altLang="en-US" dirty="0" err="1" smtClean="0">
                <a:latin typeface="+mn-ea"/>
              </a:rPr>
              <a:t>그룹과약속이</a:t>
            </a:r>
            <a:r>
              <a:rPr lang="ko-KR" altLang="en-US" dirty="0" smtClean="0">
                <a:latin typeface="+mn-ea"/>
              </a:rPr>
              <a:t> 되어 있을 때</a:t>
            </a:r>
            <a:r>
              <a:rPr lang="en-US" altLang="ko-KR" dirty="0" smtClean="0">
                <a:latin typeface="+mn-ea"/>
              </a:rPr>
              <a:t>, 5</a:t>
            </a:r>
            <a:r>
              <a:rPr lang="ko-KR" altLang="en-US" dirty="0" smtClean="0">
                <a:latin typeface="+mn-ea"/>
              </a:rPr>
              <a:t>분 늦게 도착하면</a:t>
            </a:r>
            <a:r>
              <a:rPr lang="en-US" altLang="ko-KR" dirty="0" smtClean="0">
                <a:latin typeface="+mn-ea"/>
              </a:rPr>
              <a:t>(20</a:t>
            </a:r>
            <a:r>
              <a:rPr lang="ko-KR" altLang="en-US" dirty="0" smtClean="0">
                <a:latin typeface="+mn-ea"/>
              </a:rPr>
              <a:t>명 * </a:t>
            </a:r>
            <a:r>
              <a:rPr lang="en-US" altLang="ko-KR" dirty="0" smtClean="0">
                <a:latin typeface="+mn-ea"/>
              </a:rPr>
              <a:t>5</a:t>
            </a:r>
            <a:r>
              <a:rPr lang="ko-KR" altLang="en-US" dirty="0" smtClean="0">
                <a:latin typeface="+mn-ea"/>
              </a:rPr>
              <a:t>분</a:t>
            </a:r>
            <a:r>
              <a:rPr lang="en-US" altLang="ko-KR" dirty="0" smtClean="0">
                <a:latin typeface="+mn-ea"/>
              </a:rPr>
              <a:t>) </a:t>
            </a:r>
            <a:r>
              <a:rPr lang="ko-KR" altLang="en-US" dirty="0" smtClean="0">
                <a:latin typeface="+mn-ea"/>
              </a:rPr>
              <a:t>그 모임에 참석한 사람들의</a:t>
            </a:r>
            <a:r>
              <a:rPr lang="en-US" altLang="ko-KR" dirty="0" smtClean="0">
                <a:latin typeface="+mn-ea"/>
              </a:rPr>
              <a:t>100</a:t>
            </a:r>
            <a:r>
              <a:rPr lang="ko-KR" altLang="en-US" dirty="0" smtClean="0">
                <a:latin typeface="+mn-ea"/>
              </a:rPr>
              <a:t>분이라는 시간을 빼앗게 된다</a:t>
            </a:r>
            <a:r>
              <a:rPr lang="en-US" altLang="ko-KR" dirty="0" smtClean="0">
                <a:latin typeface="+mn-ea"/>
              </a:rPr>
              <a:t>. </a:t>
            </a:r>
          </a:p>
          <a:p>
            <a:pPr>
              <a:buNone/>
            </a:pPr>
            <a:endParaRPr lang="ko-KR" altLang="en-US" dirty="0" smtClean="0">
              <a:latin typeface="+mn-ea"/>
            </a:endParaRPr>
          </a:p>
          <a:p>
            <a:pPr>
              <a:buNone/>
            </a:pPr>
            <a:endParaRPr kumimoji="1" lang="en-US" altLang="ja-JP" dirty="0" smtClean="0">
              <a:latin typeface="+mn-ea"/>
            </a:endParaRPr>
          </a:p>
        </p:txBody>
      </p:sp>
      <p:pic>
        <p:nvPicPr>
          <p:cNvPr id="4099" name="Picture 3"/>
          <p:cNvPicPr>
            <a:picLocks noChangeAspect="1" noChangeArrowheads="1"/>
          </p:cNvPicPr>
          <p:nvPr/>
        </p:nvPicPr>
        <p:blipFill>
          <a:blip r:embed="rId3" cstate="print"/>
          <a:srcRect/>
          <a:stretch>
            <a:fillRect/>
          </a:stretch>
        </p:blipFill>
        <p:spPr bwMode="auto">
          <a:xfrm>
            <a:off x="611560" y="3645024"/>
            <a:ext cx="2266357" cy="3024336"/>
          </a:xfrm>
          <a:prstGeom prst="rect">
            <a:avLst/>
          </a:prstGeom>
          <a:noFill/>
          <a:ln w="9525">
            <a:noFill/>
            <a:miter lim="800000"/>
            <a:headEnd/>
            <a:tailEnd/>
          </a:ln>
        </p:spPr>
      </p:pic>
      <p:sp>
        <p:nvSpPr>
          <p:cNvPr id="6" name="구름 모양 설명선 5"/>
          <p:cNvSpPr/>
          <p:nvPr/>
        </p:nvSpPr>
        <p:spPr>
          <a:xfrm>
            <a:off x="2411760" y="3573016"/>
            <a:ext cx="1296144" cy="1332826"/>
          </a:xfrm>
          <a:prstGeom prst="cloudCallout">
            <a:avLst>
              <a:gd name="adj1" fmla="val -51618"/>
              <a:gd name="adj2" fmla="val 793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2400" dirty="0" smtClean="0">
                <a:latin typeface="+mn-ea"/>
              </a:rPr>
              <a:t>응</a:t>
            </a:r>
            <a:r>
              <a:rPr kumimoji="1" lang="en-US" altLang="ko-KR" sz="2400" dirty="0" smtClean="0">
                <a:latin typeface="+mn-ea"/>
              </a:rPr>
              <a:t>? </a:t>
            </a:r>
            <a:r>
              <a:rPr kumimoji="1" lang="ko-KR" altLang="en-US" sz="2400" dirty="0" smtClean="0">
                <a:latin typeface="+mn-ea"/>
              </a:rPr>
              <a:t>요것</a:t>
            </a:r>
            <a:endParaRPr kumimoji="1" lang="en-US" altLang="ko-KR" sz="2400" dirty="0" smtClean="0">
              <a:latin typeface="+mn-ea"/>
            </a:endParaRPr>
          </a:p>
          <a:p>
            <a:pPr algn="ctr"/>
            <a:r>
              <a:rPr kumimoji="1" lang="ko-KR" altLang="en-US" sz="2400" dirty="0" smtClean="0">
                <a:latin typeface="+mn-ea"/>
              </a:rPr>
              <a:t>봐라</a:t>
            </a:r>
            <a:r>
              <a:rPr kumimoji="1" lang="en-US" altLang="ko-KR" sz="2400" dirty="0" smtClean="0">
                <a:latin typeface="+mn-ea"/>
              </a:rPr>
              <a:t>?</a:t>
            </a:r>
            <a:endParaRPr kumimoji="1" lang="ja-JP" altLang="en-US" sz="2400" dirty="0">
              <a:latin typeface="굴림체" pitchFamily="49" charset="-127"/>
              <a:ea typeface="굴림체" pitchFamily="49" charset="-127"/>
            </a:endParaRPr>
          </a:p>
        </p:txBody>
      </p:sp>
      <p:pic>
        <p:nvPicPr>
          <p:cNvPr id="1026" name="Picture 2"/>
          <p:cNvPicPr>
            <a:picLocks noChangeAspect="1" noChangeArrowheads="1"/>
          </p:cNvPicPr>
          <p:nvPr/>
        </p:nvPicPr>
        <p:blipFill>
          <a:blip r:embed="rId4" cstate="print"/>
          <a:srcRect/>
          <a:stretch>
            <a:fillRect/>
          </a:stretch>
        </p:blipFill>
        <p:spPr bwMode="auto">
          <a:xfrm>
            <a:off x="3419872" y="4221088"/>
            <a:ext cx="2486025" cy="2448272"/>
          </a:xfrm>
          <a:prstGeom prst="rect">
            <a:avLst/>
          </a:prstGeom>
          <a:noFill/>
          <a:ln w="9525">
            <a:noFill/>
            <a:miter lim="800000"/>
            <a:headEnd/>
            <a:tailEnd/>
          </a:ln>
        </p:spPr>
      </p:pic>
      <p:sp>
        <p:nvSpPr>
          <p:cNvPr id="8" name="타원형 설명선 7"/>
          <p:cNvSpPr/>
          <p:nvPr/>
        </p:nvSpPr>
        <p:spPr>
          <a:xfrm>
            <a:off x="4572000" y="3645024"/>
            <a:ext cx="1296144" cy="9361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2400" dirty="0" smtClean="0"/>
              <a:t>장난 </a:t>
            </a:r>
            <a:r>
              <a:rPr kumimoji="1" lang="ko-KR" altLang="en-US" sz="2400" dirty="0" err="1" smtClean="0"/>
              <a:t>쵸</a:t>
            </a:r>
            <a:r>
              <a:rPr kumimoji="1" lang="en-US" altLang="ko-KR" sz="2400" dirty="0" smtClean="0"/>
              <a:t>?</a:t>
            </a:r>
            <a:endParaRPr kumimoji="1" lang="ja-JP" altLang="en-US" sz="2400" dirty="0" smtClean="0">
              <a:latin typeface="굴림체" pitchFamily="49" charset="-127"/>
              <a:ea typeface="굴림체" pitchFamily="49" charset="-127"/>
            </a:endParaRPr>
          </a:p>
        </p:txBody>
      </p:sp>
      <p:pic>
        <p:nvPicPr>
          <p:cNvPr id="1027" name="Picture 3"/>
          <p:cNvPicPr>
            <a:picLocks noChangeAspect="1" noChangeArrowheads="1"/>
          </p:cNvPicPr>
          <p:nvPr/>
        </p:nvPicPr>
        <p:blipFill>
          <a:blip r:embed="rId5" cstate="print"/>
          <a:srcRect/>
          <a:stretch>
            <a:fillRect/>
          </a:stretch>
        </p:blipFill>
        <p:spPr bwMode="auto">
          <a:xfrm>
            <a:off x="6444208" y="4869160"/>
            <a:ext cx="2108993" cy="1800200"/>
          </a:xfrm>
          <a:prstGeom prst="rect">
            <a:avLst/>
          </a:prstGeom>
          <a:noFill/>
          <a:ln w="9525">
            <a:noFill/>
            <a:miter lim="800000"/>
            <a:headEnd/>
            <a:tailEnd/>
          </a:ln>
        </p:spPr>
      </p:pic>
      <p:sp>
        <p:nvSpPr>
          <p:cNvPr id="10" name="모서리가 둥근 사각형 설명선 9"/>
          <p:cNvSpPr/>
          <p:nvPr/>
        </p:nvSpPr>
        <p:spPr>
          <a:xfrm>
            <a:off x="6804248" y="4077072"/>
            <a:ext cx="1440160" cy="720080"/>
          </a:xfrm>
          <a:prstGeom prst="wedgeRoundRectCallout">
            <a:avLst>
              <a:gd name="adj1" fmla="val -8569"/>
              <a:gd name="adj2" fmla="val 843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ko-KR" altLang="en-US" sz="2400" dirty="0" err="1" smtClean="0">
                <a:latin typeface="굴림체" pitchFamily="49" charset="-127"/>
                <a:ea typeface="굴림체" pitchFamily="49" charset="-127"/>
              </a:rPr>
              <a:t>ㄱㅡ</a:t>
            </a:r>
            <a:r>
              <a:rPr kumimoji="1" lang="en-US" altLang="ko-KR" sz="2400" dirty="0" smtClean="0">
                <a:latin typeface="굴림체" pitchFamily="49" charset="-127"/>
                <a:ea typeface="굴림체" pitchFamily="49" charset="-127"/>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additive="base">
                                        <p:cTn id="24" dur="500" fill="hold"/>
                                        <p:tgtEl>
                                          <p:spTgt spid="4099"/>
                                        </p:tgtEl>
                                        <p:attrNameLst>
                                          <p:attrName>ppt_x</p:attrName>
                                        </p:attrNameLst>
                                      </p:cBhvr>
                                      <p:tavLst>
                                        <p:tav tm="0">
                                          <p:val>
                                            <p:strVal val="0-#ppt_w/2"/>
                                          </p:val>
                                        </p:tav>
                                        <p:tav tm="100000">
                                          <p:val>
                                            <p:strVal val="#ppt_x"/>
                                          </p:val>
                                        </p:tav>
                                      </p:tavLst>
                                    </p:anim>
                                    <p:anim calcmode="lin" valueType="num">
                                      <p:cBhvr additive="base">
                                        <p:cTn id="25" dur="500" fill="hold"/>
                                        <p:tgtEl>
                                          <p:spTgt spid="409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0-#ppt_w/2"/>
                                          </p:val>
                                        </p:tav>
                                        <p:tav tm="100000">
                                          <p:val>
                                            <p:strVal val="#ppt_x"/>
                                          </p:val>
                                        </p:tav>
                                      </p:tavLst>
                                    </p:anim>
                                    <p:anim calcmode="lin" valueType="num">
                                      <p:cBhvr additive="base">
                                        <p:cTn id="35" dur="500" fill="hold"/>
                                        <p:tgtEl>
                                          <p:spTgt spid="102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 calcmode="lin" valueType="num">
                                      <p:cBhvr additive="base">
                                        <p:cTn id="44" dur="500" fill="hold"/>
                                        <p:tgtEl>
                                          <p:spTgt spid="1027"/>
                                        </p:tgtEl>
                                        <p:attrNameLst>
                                          <p:attrName>ppt_x</p:attrName>
                                        </p:attrNameLst>
                                      </p:cBhvr>
                                      <p:tavLst>
                                        <p:tav tm="0">
                                          <p:val>
                                            <p:strVal val="0-#ppt_w/2"/>
                                          </p:val>
                                        </p:tav>
                                        <p:tav tm="100000">
                                          <p:val>
                                            <p:strVal val="#ppt_x"/>
                                          </p:val>
                                        </p:tav>
                                      </p:tavLst>
                                    </p:anim>
                                    <p:anim calcmode="lin" valueType="num">
                                      <p:cBhvr additive="base">
                                        <p:cTn id="45" dur="500" fill="hold"/>
                                        <p:tgtEl>
                                          <p:spTgt spid="1027"/>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43010" name="Rectangle 2"/>
          <p:cNvSpPr>
            <a:spLocks noGrp="1" noChangeArrowheads="1"/>
          </p:cNvSpPr>
          <p:nvPr>
            <p:ph type="title"/>
          </p:nvPr>
        </p:nvSpPr>
        <p:spPr/>
        <p:txBody>
          <a:bodyPr/>
          <a:lstStyle/>
          <a:p>
            <a:r>
              <a:rPr lang="zh-CN" altLang="en-US"/>
              <a:t>集团主义</a:t>
            </a:r>
            <a:endParaRPr lang="ja-JP" altLang="en-US"/>
          </a:p>
        </p:txBody>
      </p:sp>
      <p:sp>
        <p:nvSpPr>
          <p:cNvPr id="43011" name="Rectangle 3"/>
          <p:cNvSpPr>
            <a:spLocks noGrp="1" noChangeArrowheads="1"/>
          </p:cNvSpPr>
          <p:nvPr>
            <p:ph type="body" idx="1"/>
          </p:nvPr>
        </p:nvSpPr>
        <p:spPr/>
        <p:txBody>
          <a:bodyPr/>
          <a:lstStyle/>
          <a:p>
            <a:r>
              <a:rPr lang="zh-CN" altLang="en-US" dirty="0">
                <a:solidFill>
                  <a:srgbClr val="6699FF"/>
                </a:solidFill>
              </a:rPr>
              <a:t>现代社会和集团主义</a:t>
            </a:r>
          </a:p>
          <a:p>
            <a:r>
              <a:rPr lang="zh-CN" altLang="en-US" dirty="0">
                <a:solidFill>
                  <a:srgbClr val="6699FF"/>
                </a:solidFill>
              </a:rPr>
              <a:t>    时间约束可以看到的集团主义，一些人分20人一组约束的时候，如果延迟5分钟到达（20人X5分钟）只要减去参加这个聚会人的100分钟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1000"/>
                                        <p:tgtEl>
                                          <p:spTgt spid="43011">
                                            <p:txEl>
                                              <p:pRg st="1" end="1"/>
                                            </p:txEl>
                                          </p:spTgt>
                                        </p:tgtEl>
                                      </p:cBhvr>
                                    </p:animEffect>
                                    <p:anim calcmode="lin" valueType="num">
                                      <p:cBhvr>
                                        <p:cTn id="13"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idx="1"/>
          </p:nvPr>
        </p:nvSpPr>
        <p:spPr>
          <a:xfrm>
            <a:off x="1371600" y="2743200"/>
            <a:ext cx="7123113" cy="3471882"/>
          </a:xfrm>
        </p:spPr>
        <p:txBody>
          <a:bodyPr>
            <a:normAutofit fontScale="92500" lnSpcReduction="20000"/>
          </a:bodyPr>
          <a:lstStyle/>
          <a:p>
            <a:pPr marL="609600" indent="-609600"/>
            <a:r>
              <a:rPr lang="en-US" altLang="ko-KR" b="1" dirty="0" smtClean="0">
                <a:latin typeface="+mn-ea"/>
              </a:rPr>
              <a:t>1) </a:t>
            </a:r>
            <a:r>
              <a:rPr lang="ko-KR" altLang="en-US" b="1" dirty="0" smtClean="0">
                <a:latin typeface="+mn-ea"/>
              </a:rPr>
              <a:t>일본의 자연 </a:t>
            </a:r>
            <a:r>
              <a:rPr lang="ko-KR" altLang="en-US" dirty="0" smtClean="0">
                <a:solidFill>
                  <a:schemeClr val="tx1">
                    <a:lumMod val="50000"/>
                    <a:lumOff val="50000"/>
                  </a:schemeClr>
                </a:solidFill>
                <a:latin typeface="+mn-ea"/>
              </a:rPr>
              <a:t>뚜렷한 </a:t>
            </a:r>
            <a:r>
              <a:rPr lang="en-US" altLang="ko-KR" dirty="0" smtClean="0">
                <a:solidFill>
                  <a:schemeClr val="tx1">
                    <a:lumMod val="50000"/>
                    <a:lumOff val="50000"/>
                  </a:schemeClr>
                </a:solidFill>
                <a:latin typeface="+mn-ea"/>
              </a:rPr>
              <a:t>4</a:t>
            </a:r>
            <a:r>
              <a:rPr lang="ko-KR" altLang="en-US" dirty="0" smtClean="0">
                <a:solidFill>
                  <a:schemeClr val="tx1">
                    <a:lumMod val="50000"/>
                    <a:lumOff val="50000"/>
                  </a:schemeClr>
                </a:solidFill>
                <a:latin typeface="+mn-ea"/>
              </a:rPr>
              <a:t>계절과 자연재난</a:t>
            </a:r>
            <a:r>
              <a:rPr lang="en-US" altLang="ko-KR" dirty="0" smtClean="0">
                <a:solidFill>
                  <a:schemeClr val="tx1">
                    <a:lumMod val="50000"/>
                    <a:lumOff val="50000"/>
                  </a:schemeClr>
                </a:solidFill>
                <a:latin typeface="+mn-ea"/>
              </a:rPr>
              <a:t>, </a:t>
            </a:r>
            <a:r>
              <a:rPr lang="ko-KR" altLang="en-US" dirty="0" err="1" smtClean="0">
                <a:solidFill>
                  <a:schemeClr val="tx1">
                    <a:lumMod val="50000"/>
                    <a:lumOff val="50000"/>
                  </a:schemeClr>
                </a:solidFill>
                <a:latin typeface="+mn-ea"/>
              </a:rPr>
              <a:t>마츠리</a:t>
            </a:r>
            <a:r>
              <a:rPr lang="ko-KR" altLang="en-US" dirty="0" smtClean="0">
                <a:solidFill>
                  <a:schemeClr val="tx1">
                    <a:lumMod val="50000"/>
                    <a:lumOff val="50000"/>
                  </a:schemeClr>
                </a:solidFill>
                <a:latin typeface="+mn-ea"/>
              </a:rPr>
              <a:t>  </a:t>
            </a:r>
            <a:endParaRPr lang="en-US" altLang="ko-KR" dirty="0" smtClean="0">
              <a:solidFill>
                <a:schemeClr val="tx1">
                  <a:lumMod val="50000"/>
                  <a:lumOff val="50000"/>
                </a:schemeClr>
              </a:solidFill>
              <a:latin typeface="+mn-ea"/>
            </a:endParaRPr>
          </a:p>
          <a:p>
            <a:pPr marL="609600" indent="-609600"/>
            <a:r>
              <a:rPr lang="zh-CN" altLang="en-US" b="1" dirty="0" smtClean="0">
                <a:solidFill>
                  <a:srgbClr val="6699FF"/>
                </a:solidFill>
                <a:latin typeface="微软雅黑" charset="-122"/>
                <a:ea typeface="微软雅黑" charset="-122"/>
                <a:sym typeface="Tw Cen MT" pitchFamily="34" charset="0"/>
              </a:rPr>
              <a:t>日本的自然      </a:t>
            </a:r>
            <a:r>
              <a:rPr lang="zh-CN" altLang="en-US" dirty="0" smtClean="0">
                <a:solidFill>
                  <a:srgbClr val="6699FF"/>
                </a:solidFill>
                <a:latin typeface="微软雅黑" charset="-122"/>
                <a:ea typeface="微软雅黑" charset="-122"/>
                <a:sym typeface="Tw Cen MT" pitchFamily="34" charset="0"/>
              </a:rPr>
              <a:t>分明的四季和自然灾难，</a:t>
            </a:r>
            <a:endParaRPr lang="en-US" altLang="ko-KR" dirty="0" smtClean="0">
              <a:latin typeface="+mn-ea"/>
            </a:endParaRPr>
          </a:p>
          <a:p>
            <a:pPr marL="609600" indent="-609600"/>
            <a:r>
              <a:rPr lang="en-US" altLang="ko-KR" b="1" dirty="0" smtClean="0">
                <a:latin typeface="+mn-ea"/>
              </a:rPr>
              <a:t>2) </a:t>
            </a:r>
            <a:r>
              <a:rPr lang="ko-KR" altLang="en-US" b="1" dirty="0" smtClean="0">
                <a:latin typeface="+mn-ea"/>
              </a:rPr>
              <a:t>자연 속에 만들어진 가치관 </a:t>
            </a:r>
            <a:r>
              <a:rPr lang="ko-KR" altLang="en-US" dirty="0" err="1" smtClean="0">
                <a:solidFill>
                  <a:schemeClr val="tx1">
                    <a:lumMod val="50000"/>
                    <a:lumOff val="50000"/>
                  </a:schemeClr>
                </a:solidFill>
                <a:latin typeface="+mn-ea"/>
              </a:rPr>
              <a:t>청명심</a:t>
            </a:r>
            <a:r>
              <a:rPr lang="en-US" altLang="ko-KR" dirty="0" smtClean="0">
                <a:solidFill>
                  <a:schemeClr val="tx1">
                    <a:lumMod val="50000"/>
                    <a:lumOff val="50000"/>
                  </a:schemeClr>
                </a:solidFill>
                <a:latin typeface="+mn-ea"/>
              </a:rPr>
              <a:t> </a:t>
            </a:r>
            <a:endParaRPr lang="en-US" altLang="ko-KR" dirty="0" smtClean="0">
              <a:solidFill>
                <a:schemeClr val="tx1">
                  <a:lumMod val="50000"/>
                  <a:lumOff val="50000"/>
                </a:schemeClr>
              </a:solidFill>
              <a:latin typeface="+mn-ea"/>
            </a:endParaRPr>
          </a:p>
          <a:p>
            <a:pPr marL="609600" indent="-609600"/>
            <a:r>
              <a:rPr lang="zh-CN" altLang="en-US" b="1" dirty="0" smtClean="0">
                <a:solidFill>
                  <a:srgbClr val="6699FF"/>
                </a:solidFill>
                <a:latin typeface="微软雅黑" charset="-122"/>
                <a:ea typeface="微软雅黑" charset="-122"/>
                <a:sym typeface="Tw Cen MT" pitchFamily="34" charset="0"/>
              </a:rPr>
              <a:t>在自然环境中形成的价值观</a:t>
            </a:r>
            <a:r>
              <a:rPr lang="zh-CN" altLang="en-US" dirty="0" smtClean="0">
                <a:solidFill>
                  <a:srgbClr val="6699FF"/>
                </a:solidFill>
                <a:latin typeface="微软雅黑" charset="-122"/>
                <a:ea typeface="微软雅黑" charset="-122"/>
                <a:sym typeface="Tw Cen MT" pitchFamily="34" charset="0"/>
              </a:rPr>
              <a:t>       清明</a:t>
            </a:r>
            <a:r>
              <a:rPr lang="zh-CN" altLang="en-US" dirty="0" smtClean="0">
                <a:solidFill>
                  <a:srgbClr val="6699FF"/>
                </a:solidFill>
                <a:latin typeface="微软雅黑" charset="-122"/>
                <a:ea typeface="微软雅黑" charset="-122"/>
                <a:sym typeface="Tw Cen MT" pitchFamily="34" charset="0"/>
              </a:rPr>
              <a:t>性</a:t>
            </a:r>
            <a:endParaRPr lang="en-US" altLang="ko-KR" dirty="0" smtClean="0">
              <a:latin typeface="+mn-ea"/>
            </a:endParaRPr>
          </a:p>
          <a:p>
            <a:pPr marL="609600" indent="-609600"/>
            <a:r>
              <a:rPr lang="en-US" altLang="ko-KR" b="1" dirty="0" smtClean="0">
                <a:latin typeface="+mn-ea"/>
              </a:rPr>
              <a:t>3) </a:t>
            </a:r>
            <a:r>
              <a:rPr lang="ko-KR" altLang="en-US" b="1" dirty="0" smtClean="0">
                <a:latin typeface="+mn-ea"/>
              </a:rPr>
              <a:t>불교의 </a:t>
            </a:r>
            <a:r>
              <a:rPr lang="ko-KR" altLang="en-US" b="1" dirty="0" err="1" smtClean="0">
                <a:latin typeface="+mn-ea"/>
              </a:rPr>
              <a:t>무상감으로</a:t>
            </a:r>
            <a:r>
              <a:rPr lang="ko-KR" altLang="en-US" b="1" dirty="0" smtClean="0">
                <a:latin typeface="+mn-ea"/>
              </a:rPr>
              <a:t> 증폭된 자연관 </a:t>
            </a:r>
            <a:r>
              <a:rPr lang="ko-KR" altLang="en-US" dirty="0" smtClean="0">
                <a:solidFill>
                  <a:schemeClr val="tx1">
                    <a:lumMod val="50000"/>
                    <a:lumOff val="50000"/>
                  </a:schemeClr>
                </a:solidFill>
                <a:latin typeface="+mn-ea"/>
              </a:rPr>
              <a:t>선종사상</a:t>
            </a:r>
          </a:p>
          <a:p>
            <a:pPr marL="609600" indent="-609600"/>
            <a:r>
              <a:rPr lang="zh-CN" altLang="en-US" b="1" dirty="0" smtClean="0">
                <a:solidFill>
                  <a:srgbClr val="6699FF"/>
                </a:solidFill>
                <a:latin typeface="微软雅黑" charset="-122"/>
                <a:ea typeface="微软雅黑" charset="-122"/>
                <a:sym typeface="Tw Cen MT" pitchFamily="34" charset="0"/>
              </a:rPr>
              <a:t>由佛教的无相观增幅的自然观</a:t>
            </a:r>
            <a:r>
              <a:rPr lang="zh-CN" altLang="en-US" dirty="0" smtClean="0">
                <a:solidFill>
                  <a:srgbClr val="6699FF"/>
                </a:solidFill>
                <a:latin typeface="微软雅黑" charset="-122"/>
                <a:ea typeface="微软雅黑" charset="-122"/>
                <a:sym typeface="Tw Cen MT" pitchFamily="34" charset="0"/>
              </a:rPr>
              <a:t>  禅宗思想</a:t>
            </a:r>
            <a:endParaRPr lang="en-US" altLang="ko-KR" dirty="0" smtClean="0">
              <a:latin typeface="+mn-ea"/>
            </a:endParaRPr>
          </a:p>
          <a:p>
            <a:pPr marL="609600" indent="-609600"/>
            <a:r>
              <a:rPr lang="en-US" altLang="ko-KR" b="1" dirty="0" smtClean="0">
                <a:latin typeface="+mn-ea"/>
              </a:rPr>
              <a:t>4) </a:t>
            </a:r>
            <a:r>
              <a:rPr lang="ko-KR" altLang="en-US" b="1" dirty="0" smtClean="0">
                <a:latin typeface="+mn-ea"/>
              </a:rPr>
              <a:t>일본의 정원으로  본 축소 지향적 </a:t>
            </a:r>
            <a:r>
              <a:rPr lang="ko-KR" altLang="en-US" b="1" dirty="0" smtClean="0">
                <a:latin typeface="+mn-ea"/>
              </a:rPr>
              <a:t>일본인</a:t>
            </a:r>
            <a:endParaRPr lang="en-US" altLang="ko-KR" b="1" dirty="0" smtClean="0">
              <a:latin typeface="+mn-ea"/>
            </a:endParaRPr>
          </a:p>
          <a:p>
            <a:pPr marL="609600" indent="-609600"/>
            <a:r>
              <a:rPr lang="zh-CN" altLang="en-US" b="1" dirty="0" smtClean="0">
                <a:solidFill>
                  <a:srgbClr val="6699FF"/>
                </a:solidFill>
                <a:latin typeface="微软雅黑" charset="-122"/>
                <a:ea typeface="微软雅黑" charset="-122"/>
              </a:rPr>
              <a:t>最日本人的日本人</a:t>
            </a:r>
            <a:endParaRPr lang="ko-KR" altLang="en-US" b="1" dirty="0" smtClean="0">
              <a:latin typeface="+mn-ea"/>
            </a:endParaRPr>
          </a:p>
        </p:txBody>
      </p:sp>
      <p:sp>
        <p:nvSpPr>
          <p:cNvPr id="3" name="제목 2"/>
          <p:cNvSpPr>
            <a:spLocks noGrp="1"/>
          </p:cNvSpPr>
          <p:nvPr>
            <p:ph type="title"/>
          </p:nvPr>
        </p:nvSpPr>
        <p:spPr/>
        <p:txBody>
          <a:bodyPr/>
          <a:lstStyle/>
          <a:p>
            <a:r>
              <a:rPr lang="ko-KR" altLang="en-US" dirty="0" smtClean="0"/>
              <a:t>일본의 </a:t>
            </a:r>
            <a:r>
              <a:rPr lang="ko-KR" altLang="en-US" dirty="0" smtClean="0"/>
              <a:t>자연관       </a:t>
            </a:r>
            <a:r>
              <a:rPr lang="zh-CN" altLang="en-US" b="1" dirty="0" smtClean="0">
                <a:latin typeface="微软雅黑" charset="-122"/>
                <a:ea typeface="微软雅黑" charset="-122"/>
              </a:rPr>
              <a:t>日</a:t>
            </a:r>
            <a:r>
              <a:rPr lang="zh-CN" altLang="en-US" b="1" dirty="0" smtClean="0">
                <a:latin typeface="微软雅黑" charset="-122"/>
                <a:ea typeface="微软雅黑" charset="-122"/>
              </a:rPr>
              <a:t>本的自然观</a:t>
            </a:r>
            <a:endParaRPr lang="ko-KR" altLang="en-US" dirty="0"/>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집단주의</a:t>
            </a:r>
            <a:endParaRPr kumimoji="1" lang="ja-JP" altLang="en-US" dirty="0"/>
          </a:p>
        </p:txBody>
      </p:sp>
      <p:sp>
        <p:nvSpPr>
          <p:cNvPr id="3" name="내용 개체 틀 2"/>
          <p:cNvSpPr>
            <a:spLocks noGrp="1"/>
          </p:cNvSpPr>
          <p:nvPr>
            <p:ph sz="quarter" idx="1"/>
          </p:nvPr>
        </p:nvSpPr>
        <p:spPr/>
        <p:txBody>
          <a:bodyPr/>
          <a:lstStyle/>
          <a:p>
            <a:pPr marL="514350" indent="-514350">
              <a:buBlip>
                <a:blip r:embed="rId3"/>
              </a:buBlip>
            </a:pPr>
            <a:r>
              <a:rPr lang="ko-KR" altLang="en-US" dirty="0" smtClean="0"/>
              <a:t>선물 문화에서 볼 수 있는 집단주의</a:t>
            </a:r>
          </a:p>
          <a:p>
            <a:pPr>
              <a:buNone/>
            </a:pPr>
            <a:r>
              <a:rPr lang="ko-KR" altLang="en-US" dirty="0" smtClean="0"/>
              <a:t>   일본인들이 초청을 받아 남의 가정을 방문하는 경우에는 우선 그 가족의 성원은 </a:t>
            </a:r>
            <a:r>
              <a:rPr lang="ko-KR" altLang="en-US" dirty="0" err="1" smtClean="0"/>
              <a:t>몇명인</a:t>
            </a:r>
            <a:r>
              <a:rPr lang="ko-KR" altLang="en-US" dirty="0" smtClean="0"/>
              <a:t> 지</a:t>
            </a:r>
            <a:r>
              <a:rPr lang="en-US" altLang="ko-KR" dirty="0" smtClean="0"/>
              <a:t>, </a:t>
            </a:r>
            <a:r>
              <a:rPr lang="ko-KR" altLang="en-US" dirty="0" smtClean="0"/>
              <a:t>나이나 취향은 어떤지를 파악하여</a:t>
            </a:r>
            <a:r>
              <a:rPr lang="en-US" altLang="ko-KR" dirty="0" smtClean="0"/>
              <a:t>, </a:t>
            </a:r>
            <a:r>
              <a:rPr lang="ko-KR" altLang="en-US" dirty="0" smtClean="0"/>
              <a:t>한 사람 한 사람 모두에게 신경을 써 준비하는 것이다</a:t>
            </a:r>
            <a:r>
              <a:rPr lang="en-US" altLang="ko-KR" dirty="0" smtClean="0"/>
              <a:t>. </a:t>
            </a:r>
            <a:r>
              <a:rPr lang="ko-KR" altLang="en-US" dirty="0" smtClean="0"/>
              <a:t>그리고 선물은 비싼 것도 아니어서 주어도 부담이 되지 않고</a:t>
            </a:r>
            <a:r>
              <a:rPr lang="en-US" altLang="ko-KR" dirty="0" smtClean="0"/>
              <a:t>, </a:t>
            </a:r>
            <a:r>
              <a:rPr lang="ko-KR" altLang="en-US" dirty="0" smtClean="0"/>
              <a:t>받아도 부담이 되지 않는 것으로 마음의 성의를 담은 것이면 그것으로 충분하다</a:t>
            </a:r>
            <a:r>
              <a:rPr lang="en-US" altLang="ko-KR" dirty="0" smtClean="0"/>
              <a:t>.</a:t>
            </a:r>
          </a:p>
          <a:p>
            <a:endParaRPr kumimoji="1" lang="ja-JP" altLang="en-US" dirty="0"/>
          </a:p>
        </p:txBody>
      </p:sp>
      <p:pic>
        <p:nvPicPr>
          <p:cNvPr id="2050" name="Picture 2"/>
          <p:cNvPicPr>
            <a:picLocks noChangeAspect="1" noChangeArrowheads="1"/>
          </p:cNvPicPr>
          <p:nvPr/>
        </p:nvPicPr>
        <p:blipFill>
          <a:blip r:embed="rId4" cstate="print"/>
          <a:srcRect/>
          <a:stretch>
            <a:fillRect/>
          </a:stretch>
        </p:blipFill>
        <p:spPr bwMode="auto">
          <a:xfrm>
            <a:off x="0" y="4352925"/>
            <a:ext cx="3914775" cy="25050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995936" y="4064000"/>
            <a:ext cx="5148064" cy="279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ox(in)">
                                      <p:cBhvr>
                                        <p:cTn id="19" dur="3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diamond(in)">
                                      <p:cBhvr>
                                        <p:cTn id="24"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45058" name="Rectangle 2"/>
          <p:cNvSpPr>
            <a:spLocks noGrp="1" noChangeArrowheads="1"/>
          </p:cNvSpPr>
          <p:nvPr>
            <p:ph type="title"/>
          </p:nvPr>
        </p:nvSpPr>
        <p:spPr/>
        <p:txBody>
          <a:bodyPr/>
          <a:lstStyle/>
          <a:p>
            <a:r>
              <a:rPr lang="zh-CN" altLang="en-US"/>
              <a:t>集团主义</a:t>
            </a:r>
            <a:endParaRPr lang="ja-JP" altLang="en-US"/>
          </a:p>
        </p:txBody>
      </p:sp>
      <p:sp>
        <p:nvSpPr>
          <p:cNvPr id="45059" name="Rectangle 3"/>
          <p:cNvSpPr>
            <a:spLocks noGrp="1" noChangeArrowheads="1"/>
          </p:cNvSpPr>
          <p:nvPr>
            <p:ph type="body" idx="1"/>
          </p:nvPr>
        </p:nvSpPr>
        <p:spPr/>
        <p:txBody>
          <a:bodyPr/>
          <a:lstStyle/>
          <a:p>
            <a:r>
              <a:rPr lang="zh-CN" altLang="en-US" dirty="0">
                <a:solidFill>
                  <a:srgbClr val="6699FF"/>
                </a:solidFill>
              </a:rPr>
              <a:t>礼品文化提现的集团主义</a:t>
            </a:r>
          </a:p>
          <a:p>
            <a:pPr>
              <a:buFont typeface="Wingdings" pitchFamily="2" charset="2"/>
              <a:buNone/>
            </a:pPr>
            <a:r>
              <a:rPr lang="zh-CN" altLang="en-US" dirty="0">
                <a:solidFill>
                  <a:srgbClr val="6699FF"/>
                </a:solidFill>
              </a:rPr>
              <a:t>    日本人送礼有很强的集团化色彩，似乎全国一起行动。除了春天入学入社的送礼活动外，一年中最重要的两个国民性的送礼高潮是在中元和岁暮。在日本，中元节不是法定的节日，但几乎所有的公司、机关和学校都放假。岁暮，指的是年末，不是节日，但在这段时间里人们都要去走亲访友，互赠礼品，联络感情。</a:t>
            </a:r>
          </a:p>
          <a:p>
            <a:pPr>
              <a:buFont typeface="Wingdings" pitchFamily="2" charset="2"/>
              <a:buNone/>
            </a:pPr>
            <a:r>
              <a:rPr lang="zh-CN" altLang="en-US" dirty="0"/>
              <a:t>  </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1000"/>
                                        <p:tgtEl>
                                          <p:spTgt spid="45059">
                                            <p:txEl>
                                              <p:pRg st="1" end="1"/>
                                            </p:txEl>
                                          </p:spTgt>
                                        </p:tgtEl>
                                      </p:cBhvr>
                                    </p:animEffect>
                                    <p:anim calcmode="lin" valueType="num">
                                      <p:cBhvr>
                                        <p:cTn id="13"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5059">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1000"/>
                                        <p:tgtEl>
                                          <p:spTgt spid="45059">
                                            <p:txEl>
                                              <p:pRg st="2" end="2"/>
                                            </p:txEl>
                                          </p:spTgt>
                                        </p:tgtEl>
                                      </p:cBhvr>
                                    </p:animEffect>
                                    <p:anim calcmode="lin" valueType="num">
                                      <p:cBhvr>
                                        <p:cTn id="18"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집단주의</a:t>
            </a:r>
            <a:endParaRPr kumimoji="1" lang="ja-JP" altLang="en-US" dirty="0"/>
          </a:p>
        </p:txBody>
      </p:sp>
      <p:sp>
        <p:nvSpPr>
          <p:cNvPr id="3" name="내용 개체 틀 2"/>
          <p:cNvSpPr>
            <a:spLocks noGrp="1"/>
          </p:cNvSpPr>
          <p:nvPr>
            <p:ph sz="quarter" idx="1"/>
          </p:nvPr>
        </p:nvSpPr>
        <p:spPr/>
        <p:txBody>
          <a:bodyPr>
            <a:normAutofit/>
          </a:bodyPr>
          <a:lstStyle/>
          <a:p>
            <a:pPr>
              <a:buBlip>
                <a:blip r:embed="rId2"/>
              </a:buBlip>
            </a:pPr>
            <a:r>
              <a:rPr lang="ko-KR" altLang="en-US" dirty="0" smtClean="0"/>
              <a:t>  집단주의가 성공하려면 필요한 것 </a:t>
            </a:r>
          </a:p>
          <a:p>
            <a:pPr>
              <a:buNone/>
            </a:pPr>
            <a:r>
              <a:rPr lang="ko-KR" altLang="en-US" dirty="0" smtClean="0"/>
              <a:t>    좁은 공간에서 집단주의가 발달하려면</a:t>
            </a:r>
            <a:r>
              <a:rPr lang="en-US" altLang="ko-KR" dirty="0" smtClean="0"/>
              <a:t>, </a:t>
            </a:r>
            <a:r>
              <a:rPr lang="ko-KR" altLang="en-US" dirty="0" smtClean="0"/>
              <a:t>맨 먼저 우선순위에 오는 것은 남에게 폐를 끼쳐서는 </a:t>
            </a:r>
            <a:r>
              <a:rPr lang="ko-KR" altLang="en-US" dirty="0" err="1" smtClean="0"/>
              <a:t>안된다는</a:t>
            </a:r>
            <a:r>
              <a:rPr lang="ko-KR" altLang="en-US" dirty="0" smtClean="0"/>
              <a:t> 것이다</a:t>
            </a:r>
            <a:r>
              <a:rPr lang="en-US" altLang="ko-KR" dirty="0" smtClean="0"/>
              <a:t>. </a:t>
            </a:r>
            <a:r>
              <a:rPr lang="ko-KR" altLang="en-US" dirty="0" smtClean="0"/>
              <a:t>그래서 가정</a:t>
            </a:r>
            <a:r>
              <a:rPr lang="en-US" altLang="ko-KR" dirty="0" smtClean="0"/>
              <a:t>, </a:t>
            </a:r>
            <a:r>
              <a:rPr lang="ko-KR" altLang="en-US" dirty="0" smtClean="0"/>
              <a:t>학교</a:t>
            </a:r>
            <a:r>
              <a:rPr lang="en-US" altLang="ko-KR" dirty="0" smtClean="0"/>
              <a:t>, </a:t>
            </a:r>
            <a:r>
              <a:rPr lang="ko-KR" altLang="en-US" dirty="0" smtClean="0"/>
              <a:t>직장 등과 같은 곳에서 남에게 폐를 끼쳐서는 </a:t>
            </a:r>
            <a:r>
              <a:rPr lang="ko-KR" altLang="en-US" dirty="0" err="1" smtClean="0"/>
              <a:t>안된다는</a:t>
            </a:r>
            <a:r>
              <a:rPr lang="ko-KR" altLang="en-US" dirty="0" smtClean="0"/>
              <a:t> 교육을 철저히 받고 있기 때문 에</a:t>
            </a:r>
            <a:r>
              <a:rPr lang="en-US" altLang="ko-KR" dirty="0" smtClean="0"/>
              <a:t>, </a:t>
            </a:r>
            <a:r>
              <a:rPr lang="ko-KR" altLang="en-US" dirty="0" smtClean="0"/>
              <a:t>개인주의 식으로 튀는 행동을 하면 가정교육이 잘 못 되었다 </a:t>
            </a:r>
            <a:r>
              <a:rPr lang="ko-KR" altLang="en-US" dirty="0" err="1" smtClean="0"/>
              <a:t>든가</a:t>
            </a:r>
            <a:r>
              <a:rPr lang="en-US" altLang="ko-KR" dirty="0" smtClean="0"/>
              <a:t>, </a:t>
            </a:r>
            <a:r>
              <a:rPr lang="ko-KR" altLang="en-US" dirty="0" smtClean="0"/>
              <a:t>또는 출신이 안 좋다 </a:t>
            </a:r>
            <a:r>
              <a:rPr lang="ko-KR" altLang="en-US" dirty="0" err="1" smtClean="0"/>
              <a:t>든가</a:t>
            </a:r>
            <a:r>
              <a:rPr lang="ko-KR" altLang="en-US" dirty="0" smtClean="0"/>
              <a:t> 하는 평가를 받게 된다</a:t>
            </a:r>
            <a:r>
              <a:rPr lang="en-US" altLang="ko-KR" dirty="0" smtClean="0"/>
              <a:t>.</a:t>
            </a:r>
          </a:p>
          <a:p>
            <a:pPr>
              <a:buNone/>
            </a:pP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539552" y="2780928"/>
            <a:ext cx="3541444" cy="381642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429125" y="3352800"/>
            <a:ext cx="4714875"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900" decel="100000" fill="hold"/>
                                        <p:tgtEl>
                                          <p:spTgt spid="205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47106" name="Rectangle 2"/>
          <p:cNvSpPr>
            <a:spLocks noGrp="1" noChangeArrowheads="1"/>
          </p:cNvSpPr>
          <p:nvPr>
            <p:ph type="title"/>
          </p:nvPr>
        </p:nvSpPr>
        <p:spPr/>
        <p:txBody>
          <a:bodyPr/>
          <a:lstStyle/>
          <a:p>
            <a:r>
              <a:rPr lang="zh-CN" altLang="en-US"/>
              <a:t>集团主义</a:t>
            </a:r>
            <a:endParaRPr lang="ja-JP" altLang="en-US"/>
          </a:p>
        </p:txBody>
      </p:sp>
      <p:sp>
        <p:nvSpPr>
          <p:cNvPr id="47107" name="Rectangle 3"/>
          <p:cNvSpPr>
            <a:spLocks noGrp="1" noChangeArrowheads="1"/>
          </p:cNvSpPr>
          <p:nvPr>
            <p:ph type="body" idx="1"/>
          </p:nvPr>
        </p:nvSpPr>
        <p:spPr/>
        <p:txBody>
          <a:bodyPr/>
          <a:lstStyle/>
          <a:p>
            <a:r>
              <a:rPr lang="zh-CN" altLang="en-US" dirty="0">
                <a:solidFill>
                  <a:srgbClr val="6699FF"/>
                </a:solidFill>
              </a:rPr>
              <a:t>集团主义成功所需要点、</a:t>
            </a:r>
          </a:p>
          <a:p>
            <a:pPr>
              <a:buFont typeface="Wingdings" pitchFamily="2" charset="2"/>
              <a:buNone/>
            </a:pPr>
            <a:r>
              <a:rPr lang="zh-CN" altLang="en-US" dirty="0">
                <a:solidFill>
                  <a:srgbClr val="6699FF"/>
                </a:solidFill>
              </a:rPr>
              <a:t>  在狭小的空间，如果集团主义发达，最首先的</a:t>
            </a:r>
          </a:p>
          <a:p>
            <a:pPr>
              <a:buFont typeface="Wingdings" pitchFamily="2" charset="2"/>
              <a:buNone/>
            </a:pPr>
            <a:r>
              <a:rPr lang="zh-CN" altLang="en-US" dirty="0">
                <a:solidFill>
                  <a:srgbClr val="6699FF"/>
                </a:solidFill>
              </a:rPr>
              <a:t> 第一顺位是不能保留别人的弊端。所以，家庭，学校，职场等一些地方的教育彻底接受不能保留别人弊端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1000"/>
                                        <p:tgtEl>
                                          <p:spTgt spid="47107">
                                            <p:txEl>
                                              <p:pRg st="1" end="1"/>
                                            </p:txEl>
                                          </p:spTgt>
                                        </p:tgtEl>
                                      </p:cBhvr>
                                    </p:animEffect>
                                    <p:anim calcmode="lin" valueType="num">
                                      <p:cBhvr>
                                        <p:cTn id="13"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1000"/>
                                        <p:tgtEl>
                                          <p:spTgt spid="47107">
                                            <p:txEl>
                                              <p:pRg st="2" end="2"/>
                                            </p:txEl>
                                          </p:spTgt>
                                        </p:tgtEl>
                                      </p:cBhvr>
                                    </p:animEffect>
                                    <p:anim calcmode="lin" valueType="num">
                                      <p:cBhvr>
                                        <p:cTn id="18"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
          </p:nvPr>
        </p:nvSpPr>
        <p:spPr>
          <a:xfrm>
            <a:off x="1371600" y="2743200"/>
            <a:ext cx="7123113" cy="3638128"/>
          </a:xfrm>
        </p:spPr>
        <p:txBody>
          <a:bodyPr>
            <a:normAutofit fontScale="92500" lnSpcReduction="10000"/>
          </a:bodyPr>
          <a:lstStyle/>
          <a:p>
            <a:pPr marL="514350" indent="-514350"/>
            <a:r>
              <a:rPr lang="en-US" altLang="ko-KR" b="1" dirty="0" smtClean="0"/>
              <a:t>1) </a:t>
            </a:r>
            <a:r>
              <a:rPr lang="ko-KR" altLang="en-US" b="1" dirty="0" smtClean="0"/>
              <a:t>무사도의 근본</a:t>
            </a:r>
            <a:endParaRPr lang="en-US" altLang="ko-KR" b="1" dirty="0" smtClean="0"/>
          </a:p>
          <a:p>
            <a:pPr marL="514350" indent="-514350"/>
            <a:r>
              <a:rPr lang="zh-CN" altLang="en-US" dirty="0" smtClean="0">
                <a:solidFill>
                  <a:srgbClr val="6699FF"/>
                </a:solidFill>
                <a:ea typeface="微软雅黑" charset="-122"/>
              </a:rPr>
              <a:t>武</a:t>
            </a:r>
            <a:r>
              <a:rPr lang="zh-CN" altLang="en-US" dirty="0" smtClean="0">
                <a:solidFill>
                  <a:srgbClr val="6699FF"/>
                </a:solidFill>
                <a:ea typeface="微软雅黑" charset="-122"/>
              </a:rPr>
              <a:t>士道的根源</a:t>
            </a:r>
            <a:endParaRPr lang="en-US" altLang="ko-KR" b="1" dirty="0" smtClean="0"/>
          </a:p>
          <a:p>
            <a:pPr marL="514350" indent="-514350"/>
            <a:r>
              <a:rPr lang="en-US" altLang="ko-KR" b="1" dirty="0" smtClean="0"/>
              <a:t>2</a:t>
            </a:r>
            <a:r>
              <a:rPr lang="en-US" altLang="ko-KR" b="1" dirty="0" smtClean="0"/>
              <a:t>) </a:t>
            </a:r>
            <a:r>
              <a:rPr lang="ko-KR" altLang="en-US" b="1" dirty="0" smtClean="0"/>
              <a:t>무사도의 </a:t>
            </a:r>
            <a:r>
              <a:rPr lang="ko-KR" altLang="en-US" b="1" dirty="0" err="1" smtClean="0"/>
              <a:t>하라키리</a:t>
            </a:r>
            <a:r>
              <a:rPr lang="en-US" altLang="ko-KR" b="1" dirty="0" smtClean="0"/>
              <a:t>(</a:t>
            </a:r>
            <a:r>
              <a:rPr lang="ko-KR" altLang="en-US" b="1" dirty="0" err="1" smtClean="0"/>
              <a:t>切腹</a:t>
            </a:r>
            <a:r>
              <a:rPr lang="en-US" altLang="ko-KR" b="1" dirty="0" smtClean="0"/>
              <a:t>)</a:t>
            </a:r>
          </a:p>
          <a:p>
            <a:pPr marL="514350" indent="-514350"/>
            <a:r>
              <a:rPr lang="zh-CN" altLang="en-US" dirty="0" smtClean="0">
                <a:solidFill>
                  <a:srgbClr val="6699FF"/>
                </a:solidFill>
                <a:ea typeface="微软雅黑" charset="-122"/>
              </a:rPr>
              <a:t>武</a:t>
            </a:r>
            <a:r>
              <a:rPr lang="zh-CN" altLang="en-US" dirty="0" smtClean="0">
                <a:solidFill>
                  <a:srgbClr val="6699FF"/>
                </a:solidFill>
                <a:ea typeface="微软雅黑" charset="-122"/>
              </a:rPr>
              <a:t>士道的切腹</a:t>
            </a:r>
            <a:endParaRPr lang="en-US" altLang="ko-KR" b="1" dirty="0" smtClean="0"/>
          </a:p>
          <a:p>
            <a:pPr marL="514350" indent="-514350"/>
            <a:r>
              <a:rPr lang="en-US" altLang="ko-KR" b="1" dirty="0" smtClean="0"/>
              <a:t>3) </a:t>
            </a:r>
            <a:r>
              <a:rPr lang="ko-KR" altLang="en-US" b="1" dirty="0" smtClean="0"/>
              <a:t>무사도와 </a:t>
            </a:r>
            <a:r>
              <a:rPr lang="ko-KR" altLang="en-US" b="1" dirty="0" err="1" smtClean="0"/>
              <a:t>카타나</a:t>
            </a:r>
            <a:r>
              <a:rPr lang="en-US" altLang="ko-KR" b="1" dirty="0" smtClean="0"/>
              <a:t>(</a:t>
            </a:r>
            <a:r>
              <a:rPr lang="ko-KR" altLang="en-US" b="1" dirty="0" smtClean="0"/>
              <a:t>刀</a:t>
            </a:r>
            <a:r>
              <a:rPr lang="en-US" altLang="ko-KR" b="1" dirty="0" smtClean="0"/>
              <a:t>)</a:t>
            </a:r>
          </a:p>
          <a:p>
            <a:pPr marL="514350" indent="-514350"/>
            <a:r>
              <a:rPr lang="zh-CN" altLang="en-US" dirty="0" smtClean="0">
                <a:solidFill>
                  <a:srgbClr val="6699FF"/>
                </a:solidFill>
                <a:ea typeface="微软雅黑" charset="-122"/>
              </a:rPr>
              <a:t>武</a:t>
            </a:r>
            <a:r>
              <a:rPr lang="zh-CN" altLang="en-US" dirty="0" smtClean="0">
                <a:solidFill>
                  <a:srgbClr val="6699FF"/>
                </a:solidFill>
                <a:ea typeface="微软雅黑" charset="-122"/>
              </a:rPr>
              <a:t>士道和刀</a:t>
            </a:r>
            <a:endParaRPr lang="en-US" altLang="ko-KR" b="1" dirty="0" smtClean="0"/>
          </a:p>
          <a:p>
            <a:pPr marL="514350" indent="-514350"/>
            <a:r>
              <a:rPr lang="en-US" altLang="ko-KR" b="1" dirty="0" smtClean="0"/>
              <a:t>4</a:t>
            </a:r>
            <a:r>
              <a:rPr lang="en-US" altLang="ko-KR" b="1" dirty="0" smtClean="0"/>
              <a:t>) </a:t>
            </a:r>
            <a:r>
              <a:rPr lang="ko-KR" altLang="en-US" b="1" dirty="0" smtClean="0"/>
              <a:t>무사도와 </a:t>
            </a:r>
            <a:r>
              <a:rPr lang="ko-KR" altLang="en-US" b="1" dirty="0" smtClean="0"/>
              <a:t>자살 </a:t>
            </a:r>
            <a:r>
              <a:rPr lang="ko-KR" altLang="en-US" b="1" dirty="0" smtClean="0"/>
              <a:t>미화</a:t>
            </a:r>
            <a:endParaRPr lang="en-US" altLang="ko-KR" b="1" dirty="0" smtClean="0"/>
          </a:p>
          <a:p>
            <a:pPr marL="514350" indent="-514350"/>
            <a:r>
              <a:rPr lang="zh-CN" altLang="en-US" dirty="0" smtClean="0">
                <a:solidFill>
                  <a:srgbClr val="6699FF"/>
                </a:solidFill>
                <a:ea typeface="微软雅黑" charset="-122"/>
              </a:rPr>
              <a:t>武</a:t>
            </a:r>
            <a:r>
              <a:rPr lang="zh-CN" altLang="en-US" dirty="0" smtClean="0">
                <a:solidFill>
                  <a:srgbClr val="6699FF"/>
                </a:solidFill>
                <a:ea typeface="微软雅黑" charset="-122"/>
              </a:rPr>
              <a:t>士道和自杀美化</a:t>
            </a:r>
            <a:endParaRPr lang="ko-KR" altLang="en-US" dirty="0" smtClean="0"/>
          </a:p>
          <a:p>
            <a:pPr marL="514350" indent="-514350"/>
            <a:endParaRPr lang="ko-KR" altLang="en-US" dirty="0" smtClean="0"/>
          </a:p>
          <a:p>
            <a:endParaRPr kumimoji="1" lang="ja-JP" altLang="en-US" dirty="0"/>
          </a:p>
        </p:txBody>
      </p:sp>
      <p:sp>
        <p:nvSpPr>
          <p:cNvPr id="4" name="제목 3"/>
          <p:cNvSpPr>
            <a:spLocks noGrp="1"/>
          </p:cNvSpPr>
          <p:nvPr>
            <p:ph type="title"/>
          </p:nvPr>
        </p:nvSpPr>
        <p:spPr/>
        <p:txBody>
          <a:bodyPr/>
          <a:lstStyle/>
          <a:p>
            <a:r>
              <a:rPr kumimoji="1" lang="ko-KR" altLang="en-US" dirty="0" smtClean="0"/>
              <a:t>무사도               </a:t>
            </a:r>
            <a:r>
              <a:rPr lang="zh-CN" altLang="en-US" b="1" dirty="0" smtClean="0">
                <a:latin typeface="微软雅黑" charset="-122"/>
                <a:ea typeface="微软雅黑" charset="-122"/>
              </a:rPr>
              <a:t>武</a:t>
            </a:r>
            <a:r>
              <a:rPr lang="zh-CN" altLang="en-US" b="1" dirty="0" smtClean="0">
                <a:latin typeface="微软雅黑" charset="-122"/>
                <a:ea typeface="微软雅黑" charset="-122"/>
              </a:rPr>
              <a:t>士道</a:t>
            </a:r>
            <a:endParaRPr kumimoji="1" lang="ja-JP" altLang="en-US" dirty="0"/>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kumimoji="1" lang="ko-KR" altLang="en-US" dirty="0" smtClean="0"/>
              <a:t>무사도</a:t>
            </a:r>
            <a:endParaRPr kumimoji="1" lang="ja-JP" altLang="en-US" dirty="0"/>
          </a:p>
        </p:txBody>
      </p:sp>
      <p:sp>
        <p:nvSpPr>
          <p:cNvPr id="5" name="내용 개체 틀 4"/>
          <p:cNvSpPr>
            <a:spLocks noGrp="1"/>
          </p:cNvSpPr>
          <p:nvPr>
            <p:ph sz="quarter" idx="1"/>
          </p:nvPr>
        </p:nvSpPr>
        <p:spPr/>
        <p:txBody>
          <a:bodyPr>
            <a:normAutofit/>
          </a:bodyPr>
          <a:lstStyle/>
          <a:p>
            <a:pPr>
              <a:buNone/>
            </a:pPr>
            <a:r>
              <a:rPr lang="en-US" altLang="ko-KR" b="1" dirty="0" smtClean="0"/>
              <a:t>1. </a:t>
            </a:r>
            <a:r>
              <a:rPr lang="ko-KR" altLang="en-US" b="1" dirty="0" smtClean="0"/>
              <a:t>무사도의 근본</a:t>
            </a:r>
            <a:endParaRPr lang="en-US" altLang="ko-KR" dirty="0" smtClean="0"/>
          </a:p>
          <a:p>
            <a:pPr>
              <a:buBlip>
                <a:blip r:embed="rId2"/>
              </a:buBlip>
            </a:pPr>
            <a:r>
              <a:rPr lang="ko-KR" altLang="en-US" dirty="0" smtClean="0"/>
              <a:t>무사의 도로서</a:t>
            </a:r>
            <a:r>
              <a:rPr lang="en-US" altLang="ko-KR" dirty="0" smtClean="0"/>
              <a:t>, </a:t>
            </a:r>
            <a:r>
              <a:rPr lang="ko-KR" altLang="en-US" dirty="0" smtClean="0"/>
              <a:t>무사가 전투시나 일상생활의 언행에서 지켜야 할 도리이며 법도이다</a:t>
            </a:r>
            <a:r>
              <a:rPr lang="en-US" altLang="ko-KR" dirty="0" smtClean="0"/>
              <a:t>. </a:t>
            </a:r>
            <a:r>
              <a:rPr lang="ko-KR" altLang="en-US" dirty="0" smtClean="0"/>
              <a:t>마음을 </a:t>
            </a:r>
            <a:r>
              <a:rPr lang="ko-KR" altLang="en-US" dirty="0" err="1" smtClean="0"/>
              <a:t>편한하게</a:t>
            </a:r>
            <a:r>
              <a:rPr lang="ko-KR" altLang="en-US" dirty="0" smtClean="0"/>
              <a:t> 가지면서 모든 것을 운명에 맡기고 피할 수 없는 운명에 대해서는 냉정하게 복종한다</a:t>
            </a:r>
            <a:r>
              <a:rPr lang="en-US" altLang="ko-KR" dirty="0" smtClean="0"/>
              <a:t>. </a:t>
            </a:r>
            <a:r>
              <a:rPr lang="ko-KR" altLang="en-US" dirty="0" smtClean="0"/>
              <a:t>생에 대한 지나친 아집을 버리고 죽으면 죽으리라는 기개를 가지는 것이 근본이라 한다</a:t>
            </a:r>
            <a:r>
              <a:rPr lang="en-US" altLang="ko-KR" dirty="0" smtClean="0"/>
              <a:t>.</a:t>
            </a:r>
          </a:p>
          <a:p>
            <a:endParaRPr lang="en-US" altLang="ko-KR" dirty="0" smtClean="0"/>
          </a:p>
          <a:p>
            <a:pPr>
              <a:buNone/>
            </a:pPr>
            <a:r>
              <a:rPr lang="en-US" altLang="ko-KR" dirty="0" smtClean="0"/>
              <a:t>                                                         </a:t>
            </a:r>
            <a:r>
              <a:rPr lang="ko-KR" altLang="en-US" dirty="0" smtClean="0"/>
              <a:t>영화</a:t>
            </a:r>
            <a:r>
              <a:rPr lang="en-US" altLang="ko-KR" dirty="0" smtClean="0"/>
              <a:t> ‘</a:t>
            </a:r>
            <a:r>
              <a:rPr lang="ko-KR" altLang="en-US" dirty="0" smtClean="0"/>
              <a:t>라스트 </a:t>
            </a:r>
            <a:endParaRPr lang="en-US" altLang="ko-KR" dirty="0" smtClean="0"/>
          </a:p>
          <a:p>
            <a:pPr>
              <a:buNone/>
            </a:pPr>
            <a:r>
              <a:rPr lang="ko-KR" altLang="en-US" dirty="0" smtClean="0"/>
              <a:t>                                                         사무라이</a:t>
            </a:r>
            <a:r>
              <a:rPr lang="en-US" altLang="ko-KR" dirty="0" smtClean="0"/>
              <a:t>’ </a:t>
            </a:r>
            <a:r>
              <a:rPr lang="ko-KR" altLang="en-US" dirty="0" smtClean="0"/>
              <a:t>중</a:t>
            </a:r>
            <a:endParaRPr lang="en-US" altLang="ko-KR" dirty="0" smtClean="0"/>
          </a:p>
          <a:p>
            <a:endParaRPr lang="en-US" altLang="ko-KR" dirty="0" smtClean="0"/>
          </a:p>
          <a:p>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1043608" y="3284984"/>
            <a:ext cx="5256584" cy="3314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0"/>
                                        <p:tgtEl>
                                          <p:spTgt spid="5122"/>
                                        </p:tgtEl>
                                      </p:cBhvr>
                                    </p:animEffect>
                                    <p:anim calcmode="lin" valueType="num">
                                      <p:cBhvr>
                                        <p:cTn id="20" dur="1000" fill="hold"/>
                                        <p:tgtEl>
                                          <p:spTgt spid="5122"/>
                                        </p:tgtEl>
                                        <p:attrNameLst>
                                          <p:attrName>ppt_x</p:attrName>
                                        </p:attrNameLst>
                                      </p:cBhvr>
                                      <p:tavLst>
                                        <p:tav tm="0">
                                          <p:val>
                                            <p:strVal val="#ppt_x"/>
                                          </p:val>
                                        </p:tav>
                                        <p:tav tm="100000">
                                          <p:val>
                                            <p:strVal val="#ppt_x"/>
                                          </p:val>
                                        </p:tav>
                                      </p:tavLst>
                                    </p:anim>
                                    <p:anim calcmode="lin" valueType="num">
                                      <p:cBhvr>
                                        <p:cTn id="21" dur="900" decel="100000" fill="hold"/>
                                        <p:tgtEl>
                                          <p:spTgt spid="51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50178" name="Rectangle 2"/>
          <p:cNvSpPr>
            <a:spLocks noGrp="1" noChangeArrowheads="1"/>
          </p:cNvSpPr>
          <p:nvPr>
            <p:ph type="title"/>
          </p:nvPr>
        </p:nvSpPr>
        <p:spPr/>
        <p:txBody>
          <a:bodyPr/>
          <a:lstStyle/>
          <a:p>
            <a:r>
              <a:rPr lang="zh-CN" altLang="en-US">
                <a:solidFill>
                  <a:srgbClr val="6699FF"/>
                </a:solidFill>
                <a:ea typeface="微软雅黑" charset="-122"/>
              </a:rPr>
              <a:t>武士道的根源</a:t>
            </a:r>
          </a:p>
        </p:txBody>
      </p:sp>
      <p:sp>
        <p:nvSpPr>
          <p:cNvPr id="50179" name="Rectangle 3"/>
          <p:cNvSpPr>
            <a:spLocks noGrp="1" noChangeArrowheads="1"/>
          </p:cNvSpPr>
          <p:nvPr>
            <p:ph type="body" idx="1"/>
          </p:nvPr>
        </p:nvSpPr>
        <p:spPr/>
        <p:txBody>
          <a:bodyPr/>
          <a:lstStyle/>
          <a:p>
            <a:pPr>
              <a:buFont typeface="Wingdings" pitchFamily="2" charset="2"/>
              <a:buNone/>
            </a:pPr>
            <a:r>
              <a:rPr lang="zh-CN" altLang="en-US" dirty="0"/>
              <a:t>1.</a:t>
            </a:r>
            <a:r>
              <a:rPr lang="zh-CN" altLang="en-US" dirty="0">
                <a:latin typeface="微软雅黑" charset="-122"/>
                <a:ea typeface="微软雅黑" charset="-122"/>
              </a:rPr>
              <a:t>武士道的根源</a:t>
            </a:r>
          </a:p>
          <a:p>
            <a:pPr>
              <a:buFont typeface="Wingdings" pitchFamily="2" charset="2"/>
              <a:buNone/>
            </a:pPr>
            <a:r>
              <a:rPr lang="zh-CN" altLang="en-US" dirty="0"/>
              <a:t>   </a:t>
            </a:r>
            <a:r>
              <a:rPr lang="ja-JP" altLang="en-US" dirty="0">
                <a:solidFill>
                  <a:srgbClr val="6699FF"/>
                </a:solidFill>
                <a:latin typeface="微软雅黑" charset="-122"/>
                <a:ea typeface="微软雅黑" charset="-122"/>
              </a:rPr>
              <a:t>武士道兴起于藤原氏专权政治背景下的日本，武士的形成是与以天皇为首的中央集权制的瓦解和庄园制的发展相关联的</a:t>
            </a:r>
            <a:r>
              <a:rPr lang="zh-CN" altLang="en-US" dirty="0">
                <a:solidFill>
                  <a:srgbClr val="6699FF"/>
                </a:solidFill>
                <a:latin typeface="微软雅黑" charset="-122"/>
                <a:ea typeface="微软雅黑" charset="-122"/>
              </a:rPr>
              <a:t> </a:t>
            </a:r>
            <a:r>
              <a:rPr lang="ja-JP" altLang="en-US" dirty="0">
                <a:solidFill>
                  <a:srgbClr val="6699FF"/>
                </a:solidFill>
                <a:latin typeface="微软雅黑" charset="-122"/>
                <a:ea typeface="微软雅黑" charset="-122"/>
              </a:rPr>
              <a:t>真正信奉武士道的武士崇尚正直、坚毅、简朴、胆识、礼节、诚实、忠诚等种种美德。只要武士忠于天职，就能得到荣誉。这种不计代价维护个人荣誉的信念，使得武士不会避开堪称无谓的自我牺牲。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anim calcmode="lin" valueType="num">
                                      <p:cBhvr>
                                        <p:cTn id="8"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1000"/>
                                        <p:tgtEl>
                                          <p:spTgt spid="50179">
                                            <p:txEl>
                                              <p:pRg st="1" end="1"/>
                                            </p:txEl>
                                          </p:spTgt>
                                        </p:tgtEl>
                                      </p:cBhvr>
                                    </p:animEffect>
                                    <p:anim calcmode="lin" valueType="num">
                                      <p:cBhvr>
                                        <p:cTn id="13"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017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무사도</a:t>
            </a:r>
            <a:endParaRPr kumimoji="1" lang="ja-JP" altLang="en-US" dirty="0"/>
          </a:p>
        </p:txBody>
      </p:sp>
      <p:sp>
        <p:nvSpPr>
          <p:cNvPr id="3" name="내용 개체 틀 2"/>
          <p:cNvSpPr>
            <a:spLocks noGrp="1"/>
          </p:cNvSpPr>
          <p:nvPr>
            <p:ph sz="quarter" idx="1"/>
          </p:nvPr>
        </p:nvSpPr>
        <p:spPr/>
        <p:txBody>
          <a:bodyPr/>
          <a:lstStyle/>
          <a:p>
            <a:pPr>
              <a:buNone/>
            </a:pPr>
            <a:r>
              <a:rPr lang="en-US" altLang="ko-KR" b="1" dirty="0" smtClean="0"/>
              <a:t>2. </a:t>
            </a:r>
            <a:r>
              <a:rPr lang="ko-KR" altLang="en-US" b="1" dirty="0" smtClean="0"/>
              <a:t>무사도의 </a:t>
            </a:r>
            <a:r>
              <a:rPr lang="ko-KR" altLang="en-US" b="1" dirty="0" err="1" smtClean="0"/>
              <a:t>하라키리</a:t>
            </a:r>
            <a:r>
              <a:rPr lang="en-US" altLang="ko-KR" b="1" dirty="0" smtClean="0"/>
              <a:t>(</a:t>
            </a:r>
            <a:r>
              <a:rPr lang="ko-KR" altLang="en-US" b="1" dirty="0" err="1" smtClean="0"/>
              <a:t>切腹</a:t>
            </a:r>
            <a:r>
              <a:rPr lang="en-US" altLang="ko-KR" b="1" dirty="0" smtClean="0"/>
              <a:t>)</a:t>
            </a:r>
            <a:endParaRPr lang="en-US" altLang="ko-KR" dirty="0" smtClean="0"/>
          </a:p>
          <a:p>
            <a:pPr>
              <a:buBlip>
                <a:blip r:embed="rId2"/>
              </a:buBlip>
            </a:pPr>
            <a:r>
              <a:rPr lang="ko-KR" altLang="en-US" dirty="0" smtClean="0"/>
              <a:t>무사도의 </a:t>
            </a:r>
            <a:r>
              <a:rPr lang="ko-KR" altLang="en-US" dirty="0" err="1" smtClean="0"/>
              <a:t>하라키리</a:t>
            </a:r>
            <a:r>
              <a:rPr lang="en-US" altLang="ko-KR" dirty="0" smtClean="0"/>
              <a:t>(</a:t>
            </a:r>
            <a:r>
              <a:rPr lang="ko-KR" altLang="en-US" dirty="0" err="1" smtClean="0"/>
              <a:t>切腹</a:t>
            </a:r>
            <a:r>
              <a:rPr lang="en-US" altLang="ko-KR" dirty="0" smtClean="0"/>
              <a:t>)</a:t>
            </a:r>
            <a:r>
              <a:rPr lang="ko-KR" altLang="en-US" dirty="0" smtClean="0"/>
              <a:t>란 칼로 스스로의 배를 자르고 뒤에서 제</a:t>
            </a:r>
            <a:r>
              <a:rPr lang="en-US" altLang="ko-KR" dirty="0" smtClean="0"/>
              <a:t>3</a:t>
            </a:r>
            <a:r>
              <a:rPr lang="ko-KR" altLang="en-US" dirty="0" smtClean="0"/>
              <a:t>자가 칼로 목을 쳐주는 일본 특유의 자살방법이다</a:t>
            </a:r>
            <a:r>
              <a:rPr lang="en-US" altLang="ko-KR" dirty="0" smtClean="0"/>
              <a:t>. </a:t>
            </a:r>
            <a:r>
              <a:rPr lang="ko-KR" altLang="en-US" dirty="0" smtClean="0"/>
              <a:t>명예를 생명보다 더 중요시하는 무사들에게는 자신의 생명을 스스로 끊는 것은 자신의 권리이며</a:t>
            </a:r>
            <a:r>
              <a:rPr lang="en-US" altLang="ko-KR" dirty="0" smtClean="0"/>
              <a:t>, </a:t>
            </a:r>
            <a:r>
              <a:rPr lang="ko-KR" altLang="en-US" dirty="0" smtClean="0"/>
              <a:t>정당한 행위로 간주되어 왔다</a:t>
            </a:r>
            <a:r>
              <a:rPr lang="en-US" altLang="ko-KR" dirty="0" smtClean="0"/>
              <a:t>. </a:t>
            </a:r>
            <a:r>
              <a:rPr lang="ko-KR" altLang="en-US" dirty="0" smtClean="0"/>
              <a:t>이 하라키리는 중세부터 시작되어 하나의 법도로 간주되었다</a:t>
            </a:r>
            <a:r>
              <a:rPr lang="en-US" altLang="ko-KR" dirty="0" smtClean="0"/>
              <a:t>.</a:t>
            </a:r>
          </a:p>
          <a:p>
            <a:pPr>
              <a:buNone/>
            </a:pPr>
            <a:endParaRPr kumimoji="1" lang="ja-JP" altLang="en-US" dirty="0"/>
          </a:p>
        </p:txBody>
      </p:sp>
      <p:pic>
        <p:nvPicPr>
          <p:cNvPr id="4098" name="Picture 2"/>
          <p:cNvPicPr>
            <a:picLocks noChangeAspect="1" noChangeArrowheads="1"/>
          </p:cNvPicPr>
          <p:nvPr/>
        </p:nvPicPr>
        <p:blipFill>
          <a:blip r:embed="rId3" cstate="print"/>
          <a:srcRect/>
          <a:stretch>
            <a:fillRect/>
          </a:stretch>
        </p:blipFill>
        <p:spPr bwMode="auto">
          <a:xfrm>
            <a:off x="611560" y="3861048"/>
            <a:ext cx="3024336" cy="27867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diamond(out)">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52226" name="Rectangle 2"/>
          <p:cNvSpPr>
            <a:spLocks noGrp="1" noChangeArrowheads="1"/>
          </p:cNvSpPr>
          <p:nvPr>
            <p:ph type="title"/>
          </p:nvPr>
        </p:nvSpPr>
        <p:spPr/>
        <p:txBody>
          <a:bodyPr/>
          <a:lstStyle/>
          <a:p>
            <a:r>
              <a:rPr lang="zh-CN" altLang="en-US">
                <a:solidFill>
                  <a:srgbClr val="6699FF"/>
                </a:solidFill>
                <a:ea typeface="微软雅黑" charset="-122"/>
              </a:rPr>
              <a:t>武士道</a:t>
            </a:r>
          </a:p>
        </p:txBody>
      </p:sp>
      <p:sp>
        <p:nvSpPr>
          <p:cNvPr id="52227" name="Rectangle 3"/>
          <p:cNvSpPr>
            <a:spLocks noGrp="1" noChangeArrowheads="1"/>
          </p:cNvSpPr>
          <p:nvPr>
            <p:ph type="body" idx="1"/>
          </p:nvPr>
        </p:nvSpPr>
        <p:spPr>
          <a:xfrm>
            <a:off x="539552" y="1772816"/>
            <a:ext cx="8153400" cy="4525962"/>
          </a:xfrm>
        </p:spPr>
        <p:txBody>
          <a:bodyPr/>
          <a:lstStyle/>
          <a:p>
            <a:pPr>
              <a:buFont typeface="Wingdings" pitchFamily="2" charset="2"/>
              <a:buNone/>
            </a:pPr>
            <a:r>
              <a:rPr lang="zh-CN" altLang="en-US" dirty="0">
                <a:latin typeface="微软雅黑" charset="-122"/>
                <a:ea typeface="微软雅黑" charset="-122"/>
              </a:rPr>
              <a:t>2.武士道的切腹</a:t>
            </a:r>
          </a:p>
          <a:p>
            <a:pPr>
              <a:buFont typeface="Wingdings" pitchFamily="2" charset="2"/>
              <a:buNone/>
            </a:pPr>
            <a:r>
              <a:rPr lang="zh-CN" altLang="en-US" dirty="0">
                <a:solidFill>
                  <a:srgbClr val="6699FF"/>
                </a:solidFill>
                <a:latin typeface="微软雅黑" charset="-122"/>
                <a:ea typeface="微软雅黑" charset="-122"/>
              </a:rPr>
              <a:t>  武士道的切腹就是武士自己用刀剖腹自杀的方法</a:t>
            </a:r>
            <a:r>
              <a:rPr lang="en-US" dirty="0">
                <a:solidFill>
                  <a:srgbClr val="6699FF"/>
                </a:solidFill>
                <a:latin typeface="微软雅黑" charset="-122"/>
                <a:ea typeface="微软雅黑" charset="-122"/>
              </a:rPr>
              <a:t> </a:t>
            </a:r>
            <a:r>
              <a:rPr lang="zh-CN" altLang="en-US" dirty="0">
                <a:solidFill>
                  <a:srgbClr val="6699FF"/>
                </a:solidFill>
                <a:latin typeface="微软雅黑" charset="-122"/>
                <a:ea typeface="微软雅黑" charset="-122"/>
              </a:rPr>
              <a:t>对于把名誉看的比生命更加重要的武士来说结束自己的生命是自己的权利</a:t>
            </a:r>
            <a:r>
              <a:rPr lang="en-US" dirty="0">
                <a:solidFill>
                  <a:srgbClr val="6699FF"/>
                </a:solidFill>
                <a:latin typeface="微软雅黑" charset="-122"/>
                <a:ea typeface="微软雅黑" charset="-122"/>
              </a:rPr>
              <a:t>, </a:t>
            </a:r>
            <a:r>
              <a:rPr lang="zh-CN" altLang="en-US" dirty="0">
                <a:solidFill>
                  <a:srgbClr val="6699FF"/>
                </a:solidFill>
                <a:latin typeface="微软雅黑" charset="-122"/>
                <a:ea typeface="微软雅黑" charset="-122"/>
              </a:rPr>
              <a:t>就要用体面的方法来结束</a:t>
            </a:r>
            <a:r>
              <a:rPr lang="en-US" dirty="0">
                <a:solidFill>
                  <a:srgbClr val="6699FF"/>
                </a:solidFill>
                <a:latin typeface="微软雅黑" charset="-122"/>
                <a:ea typeface="微软雅黑" charset="-122"/>
              </a:rPr>
              <a:t>. </a:t>
            </a:r>
            <a:r>
              <a:rPr lang="zh-CN" altLang="en-US" dirty="0">
                <a:solidFill>
                  <a:srgbClr val="6699FF"/>
                </a:solidFill>
                <a:latin typeface="微软雅黑" charset="-122"/>
                <a:ea typeface="微软雅黑" charset="-122"/>
              </a:rPr>
              <a:t>就把切腹看成了必然的法则。</a:t>
            </a:r>
            <a:endParaRPr lang="en-US" dirty="0">
              <a:solidFill>
                <a:srgbClr val="6699FF"/>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1000"/>
                                        <p:tgtEl>
                                          <p:spTgt spid="52227">
                                            <p:txEl>
                                              <p:pRg st="1" end="1"/>
                                            </p:txEl>
                                          </p:spTgt>
                                        </p:tgtEl>
                                      </p:cBhvr>
                                    </p:animEffect>
                                    <p:anim calcmode="lin" valueType="num">
                                      <p:cBhvr>
                                        <p:cTn id="13"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무사도</a:t>
            </a:r>
            <a:endParaRPr kumimoji="1" lang="ja-JP" altLang="en-US" dirty="0"/>
          </a:p>
        </p:txBody>
      </p:sp>
      <p:sp>
        <p:nvSpPr>
          <p:cNvPr id="3" name="내용 개체 틀 2"/>
          <p:cNvSpPr>
            <a:spLocks noGrp="1"/>
          </p:cNvSpPr>
          <p:nvPr>
            <p:ph sz="quarter" idx="1"/>
          </p:nvPr>
        </p:nvSpPr>
        <p:spPr/>
        <p:txBody>
          <a:bodyPr/>
          <a:lstStyle/>
          <a:p>
            <a:pPr>
              <a:buNone/>
            </a:pPr>
            <a:r>
              <a:rPr lang="en-US" altLang="ko-KR" b="1" dirty="0" smtClean="0"/>
              <a:t>3.</a:t>
            </a:r>
            <a:r>
              <a:rPr lang="ko-KR" altLang="en-US" b="1" dirty="0" smtClean="0"/>
              <a:t>무사도와 </a:t>
            </a:r>
            <a:r>
              <a:rPr lang="ko-KR" altLang="en-US" b="1" dirty="0" err="1" smtClean="0"/>
              <a:t>카타나</a:t>
            </a:r>
            <a:r>
              <a:rPr lang="en-US" altLang="ko-KR" b="1" dirty="0" smtClean="0"/>
              <a:t>(</a:t>
            </a:r>
            <a:r>
              <a:rPr lang="ko-KR" altLang="en-US" b="1" dirty="0" smtClean="0"/>
              <a:t>刀</a:t>
            </a:r>
            <a:r>
              <a:rPr lang="en-US" altLang="ko-KR" b="1" dirty="0" smtClean="0"/>
              <a:t>)</a:t>
            </a:r>
          </a:p>
          <a:p>
            <a:pPr>
              <a:buBlip>
                <a:blip r:embed="rId3"/>
              </a:buBlip>
            </a:pPr>
            <a:r>
              <a:rPr lang="ko-KR" altLang="en-US" dirty="0" smtClean="0"/>
              <a:t>무사사회의 규율 및 생활에 중요한 역할을 수행하는 무사의 혼으로 여겨졌다</a:t>
            </a:r>
            <a:r>
              <a:rPr lang="en-US" altLang="ko-KR" dirty="0" smtClean="0"/>
              <a:t>.</a:t>
            </a:r>
          </a:p>
          <a:p>
            <a:pPr>
              <a:buNone/>
            </a:pPr>
            <a:r>
              <a:rPr lang="ko-KR" altLang="en-US" dirty="0" smtClean="0"/>
              <a:t>전통적인 일본여성은 감정억제와 정신을 단련하고 </a:t>
            </a:r>
            <a:r>
              <a:rPr lang="ko-KR" altLang="en-US" dirty="0" err="1" smtClean="0"/>
              <a:t>나기나타</a:t>
            </a:r>
            <a:r>
              <a:rPr lang="en-US" altLang="ko-KR" dirty="0" smtClean="0"/>
              <a:t>(</a:t>
            </a:r>
            <a:r>
              <a:rPr lang="ko-KR" altLang="en-US" dirty="0" smtClean="0"/>
              <a:t>雉刀</a:t>
            </a:r>
            <a:r>
              <a:rPr lang="en-US" altLang="ko-KR" dirty="0" smtClean="0"/>
              <a:t>:</a:t>
            </a:r>
            <a:r>
              <a:rPr lang="ko-KR" altLang="en-US" dirty="0" smtClean="0"/>
              <a:t>왜장도</a:t>
            </a:r>
            <a:r>
              <a:rPr lang="en-US" altLang="ko-KR" dirty="0" smtClean="0"/>
              <a:t>)</a:t>
            </a:r>
            <a:r>
              <a:rPr lang="ko-KR" altLang="en-US" dirty="0" smtClean="0"/>
              <a:t>라는 칼을 능숙하게 다뤘다</a:t>
            </a:r>
            <a:r>
              <a:rPr lang="en-US" altLang="ko-KR" dirty="0" smtClean="0"/>
              <a:t>.</a:t>
            </a:r>
          </a:p>
          <a:p>
            <a:pPr>
              <a:buBlip>
                <a:blip r:embed="rId3"/>
              </a:buBlip>
            </a:pPr>
            <a:r>
              <a:rPr lang="ko-KR" altLang="en-US" dirty="0" smtClean="0"/>
              <a:t>소녀가 성인이 되면 회도</a:t>
            </a:r>
            <a:r>
              <a:rPr lang="en-US" altLang="ko-KR" dirty="0" smtClean="0"/>
              <a:t>(</a:t>
            </a:r>
            <a:r>
              <a:rPr lang="ko-KR" altLang="en-US" dirty="0" smtClean="0"/>
              <a:t>懷刀</a:t>
            </a:r>
            <a:r>
              <a:rPr lang="en-US" altLang="ko-KR" dirty="0" smtClean="0"/>
              <a:t>)</a:t>
            </a:r>
            <a:r>
              <a:rPr lang="ko-KR" altLang="en-US" dirty="0" smtClean="0"/>
              <a:t>를 품고 다녔다</a:t>
            </a:r>
            <a:r>
              <a:rPr lang="en-US" altLang="ko-KR" dirty="0" smtClean="0"/>
              <a:t>. </a:t>
            </a:r>
            <a:r>
              <a:rPr lang="ko-KR" altLang="en-US" dirty="0" smtClean="0"/>
              <a:t>이는 정조를 지킬 때 상대나 자신을 찌르는데 사용했다</a:t>
            </a:r>
            <a:r>
              <a:rPr lang="en-US" altLang="ko-KR" dirty="0" smtClean="0"/>
              <a:t>. </a:t>
            </a:r>
            <a:r>
              <a:rPr lang="ko-KR" altLang="en-US" dirty="0" smtClean="0"/>
              <a:t>일본여성의 정조관념은 무가여성의 가장 중요한 덕목의 하나라고 한다</a:t>
            </a:r>
            <a:r>
              <a:rPr lang="en-US" altLang="ko-KR" dirty="0" smtClean="0"/>
              <a:t>.</a:t>
            </a:r>
          </a:p>
          <a:p>
            <a:endParaRPr kumimoji="1" lang="ja-JP" altLang="en-US" dirty="0"/>
          </a:p>
        </p:txBody>
      </p:sp>
      <p:pic>
        <p:nvPicPr>
          <p:cNvPr id="6146" name="Picture 2"/>
          <p:cNvPicPr>
            <a:picLocks noChangeAspect="1" noChangeArrowheads="1"/>
          </p:cNvPicPr>
          <p:nvPr/>
        </p:nvPicPr>
        <p:blipFill>
          <a:blip r:embed="rId4" cstate="print"/>
          <a:srcRect/>
          <a:stretch>
            <a:fillRect/>
          </a:stretch>
        </p:blipFill>
        <p:spPr bwMode="auto">
          <a:xfrm>
            <a:off x="755576" y="4972050"/>
            <a:ext cx="4464496" cy="188595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5580112" y="4941168"/>
            <a:ext cx="2736304" cy="17785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900" decel="100000" fill="hold"/>
                                        <p:tgtEl>
                                          <p:spTgt spid="614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idx="1"/>
          </p:nvPr>
        </p:nvSpPr>
        <p:spPr>
          <a:xfrm>
            <a:off x="1371600" y="2743200"/>
            <a:ext cx="7123113" cy="3400444"/>
          </a:xfrm>
        </p:spPr>
        <p:txBody>
          <a:bodyPr>
            <a:normAutofit fontScale="92500" lnSpcReduction="20000"/>
          </a:bodyPr>
          <a:lstStyle/>
          <a:p>
            <a:pPr marL="609600" indent="-609600"/>
            <a:r>
              <a:rPr lang="en-US" altLang="ko-KR" b="1" dirty="0" smtClean="0">
                <a:latin typeface="+mn-ea"/>
              </a:rPr>
              <a:t>1) </a:t>
            </a:r>
            <a:r>
              <a:rPr lang="ko-KR" altLang="en-US" b="1" dirty="0" smtClean="0">
                <a:latin typeface="+mn-ea"/>
              </a:rPr>
              <a:t>시대별 외래문화 충격</a:t>
            </a:r>
          </a:p>
          <a:p>
            <a:pPr marL="609600" indent="-609600"/>
            <a:r>
              <a:rPr lang="zh-CN" altLang="en-US" dirty="0" smtClean="0">
                <a:solidFill>
                  <a:srgbClr val="6699FF"/>
                </a:solidFill>
                <a:latin typeface="微软雅黑" charset="-122"/>
                <a:ea typeface="微软雅黑" charset="-122"/>
                <a:sym typeface="Tw Cen MT" pitchFamily="34" charset="0"/>
              </a:rPr>
              <a:t>时代性的外来文化冲击</a:t>
            </a:r>
            <a:endParaRPr lang="en-US" altLang="ko-KR" b="1" dirty="0" smtClean="0">
              <a:latin typeface="+mn-ea"/>
            </a:endParaRPr>
          </a:p>
          <a:p>
            <a:pPr marL="609600" indent="-609600"/>
            <a:r>
              <a:rPr lang="en-US" altLang="ko-KR" b="1" dirty="0" smtClean="0">
                <a:latin typeface="+mn-ea"/>
              </a:rPr>
              <a:t>2) </a:t>
            </a:r>
            <a:r>
              <a:rPr lang="ko-KR" altLang="en-US" b="1" dirty="0" smtClean="0">
                <a:latin typeface="+mn-ea"/>
              </a:rPr>
              <a:t>일본문화의 변화</a:t>
            </a:r>
          </a:p>
          <a:p>
            <a:pPr marL="609600" indent="-609600"/>
            <a:r>
              <a:rPr lang="zh-CN" altLang="en-US" dirty="0" smtClean="0">
                <a:solidFill>
                  <a:srgbClr val="6699FF"/>
                </a:solidFill>
                <a:latin typeface="微软雅黑" charset="-122"/>
                <a:ea typeface="微软雅黑" charset="-122"/>
                <a:sym typeface="Tw Cen MT" pitchFamily="34" charset="0"/>
              </a:rPr>
              <a:t>日本文化的变化</a:t>
            </a:r>
            <a:endParaRPr lang="en-US" altLang="ko-KR" b="1" dirty="0" smtClean="0">
              <a:latin typeface="+mn-ea"/>
            </a:endParaRPr>
          </a:p>
          <a:p>
            <a:pPr marL="609600" indent="-609600"/>
            <a:r>
              <a:rPr lang="en-US" altLang="ko-KR" b="1" dirty="0" smtClean="0">
                <a:latin typeface="+mn-ea"/>
              </a:rPr>
              <a:t>3) </a:t>
            </a:r>
            <a:r>
              <a:rPr lang="ko-KR" altLang="en-US" b="1" dirty="0" smtClean="0">
                <a:latin typeface="+mn-ea"/>
              </a:rPr>
              <a:t>일본의 외래문화 수용의 특징</a:t>
            </a:r>
          </a:p>
          <a:p>
            <a:pPr marL="609600" indent="-609600"/>
            <a:r>
              <a:rPr lang="zh-CN" altLang="en-US" dirty="0" smtClean="0">
                <a:solidFill>
                  <a:srgbClr val="6699FF"/>
                </a:solidFill>
                <a:latin typeface="微软雅黑" charset="-122"/>
                <a:ea typeface="微软雅黑" charset="-122"/>
                <a:sym typeface="Tw Cen MT" pitchFamily="34" charset="0"/>
              </a:rPr>
              <a:t>日本外来文化受容特征</a:t>
            </a:r>
            <a:endParaRPr lang="en-US" altLang="ko-KR" b="1" dirty="0" smtClean="0">
              <a:latin typeface="+mn-ea"/>
            </a:endParaRPr>
          </a:p>
          <a:p>
            <a:pPr marL="609600" indent="-609600"/>
            <a:r>
              <a:rPr lang="en-US" altLang="ko-KR" b="1" dirty="0" smtClean="0">
                <a:latin typeface="+mn-ea"/>
              </a:rPr>
              <a:t>4) </a:t>
            </a:r>
            <a:r>
              <a:rPr lang="ko-KR" altLang="en-US" b="1" dirty="0" smtClean="0">
                <a:latin typeface="+mn-ea"/>
              </a:rPr>
              <a:t>일본문화의 </a:t>
            </a:r>
            <a:r>
              <a:rPr lang="ko-KR" altLang="en-US" b="1" dirty="0" smtClean="0">
                <a:latin typeface="+mn-ea"/>
              </a:rPr>
              <a:t>이해</a:t>
            </a:r>
            <a:endParaRPr lang="en-US" altLang="ko-KR" b="1" dirty="0" smtClean="0">
              <a:latin typeface="+mn-ea"/>
            </a:endParaRPr>
          </a:p>
          <a:p>
            <a:pPr marL="609600" indent="-609600"/>
            <a:r>
              <a:rPr lang="zh-CN" altLang="en-US" dirty="0" smtClean="0">
                <a:solidFill>
                  <a:srgbClr val="6699FF"/>
                </a:solidFill>
                <a:latin typeface="微软雅黑" charset="-122"/>
                <a:ea typeface="微软雅黑" charset="-122"/>
              </a:rPr>
              <a:t>日本文化的理解</a:t>
            </a:r>
            <a:endParaRPr lang="ko-KR" altLang="en-US" b="1" dirty="0">
              <a:latin typeface="+mn-ea"/>
            </a:endParaRPr>
          </a:p>
        </p:txBody>
      </p:sp>
      <p:sp>
        <p:nvSpPr>
          <p:cNvPr id="3" name="제목 2"/>
          <p:cNvSpPr>
            <a:spLocks noGrp="1"/>
          </p:cNvSpPr>
          <p:nvPr>
            <p:ph type="title"/>
          </p:nvPr>
        </p:nvSpPr>
        <p:spPr/>
        <p:txBody>
          <a:bodyPr/>
          <a:lstStyle/>
          <a:p>
            <a:r>
              <a:rPr lang="ko-KR" altLang="en-US" dirty="0" smtClean="0"/>
              <a:t>외래문화의 </a:t>
            </a:r>
            <a:r>
              <a:rPr lang="ko-KR" altLang="en-US" dirty="0" smtClean="0"/>
              <a:t>충격     </a:t>
            </a:r>
            <a:r>
              <a:rPr lang="zh-CN" altLang="en-US" b="1" dirty="0" smtClean="0">
                <a:latin typeface="微软雅黑" charset="-122"/>
                <a:ea typeface="微软雅黑" charset="-122"/>
              </a:rPr>
              <a:t>日</a:t>
            </a:r>
            <a:r>
              <a:rPr lang="zh-CN" altLang="en-US" b="1" dirty="0" smtClean="0">
                <a:latin typeface="微软雅黑" charset="-122"/>
                <a:ea typeface="微软雅黑" charset="-122"/>
              </a:rPr>
              <a:t>本文化的冲击</a:t>
            </a:r>
            <a:endParaRPr lang="ko-KR" altLang="en-US" dirty="0"/>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54274" name="Rectangle 2"/>
          <p:cNvSpPr>
            <a:spLocks noGrp="1" noChangeArrowheads="1"/>
          </p:cNvSpPr>
          <p:nvPr>
            <p:ph type="title"/>
          </p:nvPr>
        </p:nvSpPr>
        <p:spPr/>
        <p:txBody>
          <a:bodyPr/>
          <a:lstStyle/>
          <a:p>
            <a:r>
              <a:rPr lang="zh-CN" altLang="en-US"/>
              <a:t>武士道</a:t>
            </a:r>
            <a:endParaRPr lang="ja-JP" altLang="en-US"/>
          </a:p>
        </p:txBody>
      </p:sp>
      <p:sp>
        <p:nvSpPr>
          <p:cNvPr id="54275" name="Rectangle 3"/>
          <p:cNvSpPr>
            <a:spLocks noGrp="1" noChangeArrowheads="1"/>
          </p:cNvSpPr>
          <p:nvPr>
            <p:ph type="body" idx="1"/>
          </p:nvPr>
        </p:nvSpPr>
        <p:spPr/>
        <p:txBody>
          <a:bodyPr/>
          <a:lstStyle/>
          <a:p>
            <a:pPr>
              <a:buFont typeface="Wingdings" pitchFamily="2" charset="2"/>
              <a:buNone/>
            </a:pPr>
            <a:endParaRPr lang="ja-JP" altLang="zh-CN" sz="3300" b="1"/>
          </a:p>
          <a:p>
            <a:endParaRPr lang="ja-JP" altLang="zh-CN" sz="3300"/>
          </a:p>
        </p:txBody>
      </p:sp>
      <p:sp>
        <p:nvSpPr>
          <p:cNvPr id="54276" name="Text Box 4"/>
          <p:cNvSpPr txBox="1">
            <a:spLocks noChangeArrowheads="1"/>
          </p:cNvSpPr>
          <p:nvPr/>
        </p:nvSpPr>
        <p:spPr bwMode="auto">
          <a:xfrm>
            <a:off x="427038" y="1858963"/>
            <a:ext cx="8539162" cy="5227637"/>
          </a:xfrm>
          <a:prstGeom prst="rect">
            <a:avLst/>
          </a:prstGeom>
          <a:noFill/>
          <a:ln w="9525" cmpd="sng">
            <a:noFill/>
            <a:miter lim="800000"/>
            <a:headEnd/>
            <a:tailEnd/>
          </a:ln>
          <a:effectLst/>
        </p:spPr>
        <p:txBody>
          <a:bodyPr>
            <a:spAutoFit/>
          </a:bodyPr>
          <a:lstStyle/>
          <a:p>
            <a:r>
              <a:rPr lang="zh-CN" altLang="en-US" sz="2900" dirty="0">
                <a:solidFill>
                  <a:srgbClr val="6699FF"/>
                </a:solidFill>
                <a:ea typeface="宋体" pitchFamily="2" charset="-122"/>
              </a:rPr>
              <a:t>3.武士道和刀</a:t>
            </a:r>
          </a:p>
          <a:p>
            <a:r>
              <a:rPr lang="zh-CN" altLang="en-US" sz="2900" dirty="0">
                <a:solidFill>
                  <a:srgbClr val="6699FF"/>
                </a:solidFill>
                <a:ea typeface="宋体" pitchFamily="2" charset="-122"/>
              </a:rPr>
              <a:t>      武士社会的规律以及生活的重要职责，修行的武士的魂由此生成</a:t>
            </a:r>
          </a:p>
          <a:p>
            <a:r>
              <a:rPr lang="zh-CN" altLang="en-US" sz="2900" dirty="0">
                <a:solidFill>
                  <a:srgbClr val="6699FF"/>
                </a:solidFill>
                <a:ea typeface="宋体" pitchFamily="2" charset="-122"/>
              </a:rPr>
              <a:t>     传统的日本女性为了抑制感情和自身的锻炼，能熟练使用</a:t>
            </a:r>
            <a:r>
              <a:rPr lang="ja-JP" altLang="en-US" sz="2900" dirty="0">
                <a:solidFill>
                  <a:srgbClr val="6699FF"/>
                </a:solidFill>
              </a:rPr>
              <a:t>雉刀</a:t>
            </a:r>
          </a:p>
          <a:p>
            <a:r>
              <a:rPr lang="zh-CN" altLang="en-US" sz="2900" dirty="0">
                <a:solidFill>
                  <a:srgbClr val="6699FF"/>
                </a:solidFill>
                <a:ea typeface="宋体" pitchFamily="2" charset="-122"/>
              </a:rPr>
              <a:t>     身为武士之家的子弟，必定是自幼开始学习舞刀弄剑，到了五岁那年，才开始身着武士服装，奠定日后基础。这个时候，他们所使的是真正的刀，这样才表示有资格成为一个真正的武士。而这一天对一个武士而言是非常重要的日子。 </a:t>
            </a:r>
          </a:p>
          <a:p>
            <a:endParaRPr lang="ja-JP" altLang="en-US" sz="2900" dirty="0">
              <a:solidFill>
                <a:srgbClr val="6699FF"/>
              </a:solidFill>
            </a:endParaRPr>
          </a:p>
          <a:p>
            <a:endParaRPr lang="ja-JP" altLang="en-US" dirty="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1000"/>
                                        <p:tgtEl>
                                          <p:spTgt spid="54276">
                                            <p:txEl>
                                              <p:pRg st="0" end="0"/>
                                            </p:txEl>
                                          </p:spTgt>
                                        </p:tgtEl>
                                      </p:cBhvr>
                                    </p:animEffect>
                                    <p:anim calcmode="lin" valueType="num">
                                      <p:cBhvr>
                                        <p:cTn id="8" dur="10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27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4276">
                                            <p:txEl>
                                              <p:pRg st="1" end="1"/>
                                            </p:txEl>
                                          </p:spTgt>
                                        </p:tgtEl>
                                        <p:attrNameLst>
                                          <p:attrName>style.visibility</p:attrName>
                                        </p:attrNameLst>
                                      </p:cBhvr>
                                      <p:to>
                                        <p:strVal val="visible"/>
                                      </p:to>
                                    </p:set>
                                    <p:animEffect transition="in" filter="fade">
                                      <p:cBhvr>
                                        <p:cTn id="12" dur="1000"/>
                                        <p:tgtEl>
                                          <p:spTgt spid="54276">
                                            <p:txEl>
                                              <p:pRg st="1" end="1"/>
                                            </p:txEl>
                                          </p:spTgt>
                                        </p:tgtEl>
                                      </p:cBhvr>
                                    </p:animEffect>
                                    <p:anim calcmode="lin" valueType="num">
                                      <p:cBhvr>
                                        <p:cTn id="13" dur="1000" fill="hold"/>
                                        <p:tgtEl>
                                          <p:spTgt spid="5427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427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4276">
                                            <p:txEl>
                                              <p:pRg st="2" end="2"/>
                                            </p:txEl>
                                          </p:spTgt>
                                        </p:tgtEl>
                                        <p:attrNameLst>
                                          <p:attrName>style.visibility</p:attrName>
                                        </p:attrNameLst>
                                      </p:cBhvr>
                                      <p:to>
                                        <p:strVal val="visible"/>
                                      </p:to>
                                    </p:set>
                                    <p:animEffect transition="in" filter="fade">
                                      <p:cBhvr>
                                        <p:cTn id="17" dur="1000"/>
                                        <p:tgtEl>
                                          <p:spTgt spid="54276">
                                            <p:txEl>
                                              <p:pRg st="2" end="2"/>
                                            </p:txEl>
                                          </p:spTgt>
                                        </p:tgtEl>
                                      </p:cBhvr>
                                    </p:animEffect>
                                    <p:anim calcmode="lin" valueType="num">
                                      <p:cBhvr>
                                        <p:cTn id="18" dur="10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427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4276">
                                            <p:txEl>
                                              <p:pRg st="3" end="3"/>
                                            </p:txEl>
                                          </p:spTgt>
                                        </p:tgtEl>
                                        <p:attrNameLst>
                                          <p:attrName>style.visibility</p:attrName>
                                        </p:attrNameLst>
                                      </p:cBhvr>
                                      <p:to>
                                        <p:strVal val="visible"/>
                                      </p:to>
                                    </p:set>
                                    <p:animEffect transition="in" filter="fade">
                                      <p:cBhvr>
                                        <p:cTn id="22" dur="1000"/>
                                        <p:tgtEl>
                                          <p:spTgt spid="54276">
                                            <p:txEl>
                                              <p:pRg st="3" end="3"/>
                                            </p:txEl>
                                          </p:spTgt>
                                        </p:tgtEl>
                                      </p:cBhvr>
                                    </p:animEffect>
                                    <p:anim calcmode="lin" valueType="num">
                                      <p:cBhvr>
                                        <p:cTn id="23" dur="10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427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1" lang="ko-KR" altLang="en-US" dirty="0" smtClean="0"/>
              <a:t>무사도</a:t>
            </a:r>
            <a:endParaRPr kumimoji="1" lang="ja-JP" altLang="en-US" dirty="0"/>
          </a:p>
        </p:txBody>
      </p:sp>
      <p:sp>
        <p:nvSpPr>
          <p:cNvPr id="3" name="내용 개체 틀 2"/>
          <p:cNvSpPr>
            <a:spLocks noGrp="1"/>
          </p:cNvSpPr>
          <p:nvPr>
            <p:ph sz="quarter" idx="1"/>
          </p:nvPr>
        </p:nvSpPr>
        <p:spPr/>
        <p:txBody>
          <a:bodyPr/>
          <a:lstStyle/>
          <a:p>
            <a:pPr>
              <a:buNone/>
            </a:pPr>
            <a:r>
              <a:rPr lang="en-US" altLang="ko-KR" b="1" dirty="0" smtClean="0"/>
              <a:t>4. </a:t>
            </a:r>
            <a:r>
              <a:rPr lang="ko-KR" altLang="en-US" b="1" dirty="0" smtClean="0"/>
              <a:t>무사도와 자살 미화</a:t>
            </a:r>
            <a:endParaRPr lang="en-US" altLang="ko-KR" b="1" dirty="0" smtClean="0"/>
          </a:p>
          <a:p>
            <a:pPr>
              <a:buBlip>
                <a:blip r:embed="rId2"/>
              </a:buBlip>
            </a:pPr>
            <a:r>
              <a:rPr lang="ko-KR" altLang="en-US" dirty="0" smtClean="0"/>
              <a:t>일본인들은 자신의 죄에 대한 속죄로 흔히 자살을 선택해</a:t>
            </a:r>
            <a:r>
              <a:rPr lang="en-US" altLang="ko-KR" dirty="0" smtClean="0"/>
              <a:t>, </a:t>
            </a:r>
            <a:r>
              <a:rPr lang="ko-KR" altLang="en-US" dirty="0" smtClean="0"/>
              <a:t>한때 ‘자살의 나라’</a:t>
            </a:r>
            <a:r>
              <a:rPr lang="ko-KR" altLang="en-US" dirty="0" err="1" smtClean="0"/>
              <a:t>로</a:t>
            </a:r>
            <a:r>
              <a:rPr lang="ko-KR" altLang="en-US" dirty="0" smtClean="0"/>
              <a:t> 불려질 만큼 자살이 빈번했는데</a:t>
            </a:r>
            <a:r>
              <a:rPr lang="en-US" altLang="ko-KR" dirty="0" smtClean="0"/>
              <a:t>, </a:t>
            </a:r>
            <a:r>
              <a:rPr lang="ko-KR" altLang="en-US" dirty="0" smtClean="0"/>
              <a:t>이는 자신의 잘못에 대해‘자살의 의무’가 있었던 에도 시대의 무사도의 법과도 관계가 있다</a:t>
            </a:r>
            <a:r>
              <a:rPr lang="en-US" altLang="ko-KR" dirty="0" smtClean="0"/>
              <a:t>. </a:t>
            </a:r>
            <a:r>
              <a:rPr lang="ko-KR" altLang="en-US" dirty="0" smtClean="0"/>
              <a:t>에도 시대의 무사도는 속죄의 방법으로 ‘할복’을 요구했는데</a:t>
            </a:r>
            <a:r>
              <a:rPr lang="en-US" altLang="ko-KR" dirty="0" smtClean="0"/>
              <a:t>, </a:t>
            </a:r>
            <a:r>
              <a:rPr lang="ko-KR" altLang="en-US" dirty="0" smtClean="0"/>
              <a:t>이는 죄지은 자에게는 스스로 처벌할 기회를 부여함으로써 무사로서의 명예회복의 기회를 제공한 것이다</a:t>
            </a:r>
            <a:r>
              <a:rPr lang="en-US" altLang="ko-KR" dirty="0" smtClean="0"/>
              <a:t>.</a:t>
            </a:r>
            <a:endParaRPr lang="ko-KR" altLang="en-US" dirty="0" smtClean="0"/>
          </a:p>
          <a:p>
            <a:endParaRPr kumimoji="1" lang="ja-JP" altLang="en-US" dirty="0"/>
          </a:p>
        </p:txBody>
      </p:sp>
      <p:pic>
        <p:nvPicPr>
          <p:cNvPr id="7170" name="Picture 2"/>
          <p:cNvPicPr>
            <a:picLocks noChangeAspect="1" noChangeArrowheads="1"/>
          </p:cNvPicPr>
          <p:nvPr/>
        </p:nvPicPr>
        <p:blipFill>
          <a:blip r:embed="rId3" cstate="print"/>
          <a:srcRect/>
          <a:stretch>
            <a:fillRect/>
          </a:stretch>
        </p:blipFill>
        <p:spPr bwMode="auto">
          <a:xfrm>
            <a:off x="1619672" y="4509120"/>
            <a:ext cx="3456384" cy="2162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checkerboard(across)">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56322" name="Rectangle 2"/>
          <p:cNvSpPr>
            <a:spLocks noGrp="1" noChangeArrowheads="1"/>
          </p:cNvSpPr>
          <p:nvPr>
            <p:ph type="title"/>
          </p:nvPr>
        </p:nvSpPr>
        <p:spPr/>
        <p:txBody>
          <a:bodyPr/>
          <a:lstStyle/>
          <a:p>
            <a:r>
              <a:rPr lang="zh-CN" altLang="en-US"/>
              <a:t>武士道</a:t>
            </a:r>
            <a:endParaRPr lang="ja-JP" altLang="en-US"/>
          </a:p>
        </p:txBody>
      </p:sp>
      <p:sp>
        <p:nvSpPr>
          <p:cNvPr id="56323" name="Rectangle 3"/>
          <p:cNvSpPr>
            <a:spLocks noGrp="1" noChangeArrowheads="1"/>
          </p:cNvSpPr>
          <p:nvPr>
            <p:ph type="body" idx="1"/>
          </p:nvPr>
        </p:nvSpPr>
        <p:spPr/>
        <p:txBody>
          <a:bodyPr/>
          <a:lstStyle/>
          <a:p>
            <a:r>
              <a:rPr lang="zh-CN" altLang="en-US" dirty="0">
                <a:solidFill>
                  <a:srgbClr val="6699FF"/>
                </a:solidFill>
              </a:rPr>
              <a:t>4.武士道和自杀美化</a:t>
            </a:r>
          </a:p>
          <a:p>
            <a:pPr>
              <a:buFont typeface="Wingdings" pitchFamily="2" charset="2"/>
              <a:buNone/>
            </a:pPr>
            <a:r>
              <a:rPr lang="zh-CN" altLang="en-US" dirty="0">
                <a:solidFill>
                  <a:srgbClr val="6699FF"/>
                </a:solidFill>
              </a:rPr>
              <a:t>     日本人关于自身的罪常常选择赎罪，虽然自杀频繁而一时号称“自杀的国家”，他们“自杀的义务”这种错误想法和</a:t>
            </a:r>
            <a:r>
              <a:rPr lang="ja-JP" altLang="en-US" dirty="0">
                <a:solidFill>
                  <a:srgbClr val="6699FF"/>
                </a:solidFill>
              </a:rPr>
              <a:t>에도</a:t>
            </a:r>
            <a:r>
              <a:rPr lang="zh-CN" altLang="en-US" dirty="0">
                <a:solidFill>
                  <a:srgbClr val="6699FF"/>
                </a:solidFill>
              </a:rPr>
              <a:t>时代武士道法律有关系。武士道相传也讲究义、仁、勇、礼、诚、名誉、忠义等德目，但实际上是残酷无情，惨不忍睹。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anim calcmode="lin" valueType="num">
                                      <p:cBhvr>
                                        <p:cTn id="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1000"/>
                                        <p:tgtEl>
                                          <p:spTgt spid="56323">
                                            <p:txEl>
                                              <p:pRg st="1" end="1"/>
                                            </p:txEl>
                                          </p:spTgt>
                                        </p:tgtEl>
                                      </p:cBhvr>
                                    </p:animEffect>
                                    <p:anim calcmode="lin" valueType="num">
                                      <p:cBhvr>
                                        <p:cTn id="13" dur="1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63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971600" y="836712"/>
            <a:ext cx="6477000" cy="1828800"/>
          </a:xfrm>
        </p:spPr>
        <p:txBody>
          <a:bodyPr/>
          <a:lstStyle/>
          <a:p>
            <a:r>
              <a:rPr kumimoji="1" lang="ko-KR" altLang="en-US" dirty="0" smtClean="0"/>
              <a:t>이상으로 </a:t>
            </a:r>
            <a:r>
              <a:rPr kumimoji="1" lang="en-US" altLang="ko-KR" dirty="0" smtClean="0"/>
              <a:t>2</a:t>
            </a:r>
            <a:r>
              <a:rPr kumimoji="1" lang="ko-KR" altLang="en-US" dirty="0" smtClean="0"/>
              <a:t>조 </a:t>
            </a:r>
            <a:r>
              <a:rPr kumimoji="1" lang="en-US" altLang="ko-KR" dirty="0" smtClean="0"/>
              <a:t>(</a:t>
            </a:r>
            <a:r>
              <a:rPr kumimoji="1" lang="ko-KR" altLang="en-US" dirty="0" smtClean="0"/>
              <a:t>일본인의 정신세계</a:t>
            </a:r>
            <a:r>
              <a:rPr kumimoji="1" lang="en-US" altLang="ko-KR" dirty="0" smtClean="0"/>
              <a:t>)</a:t>
            </a:r>
            <a:br>
              <a:rPr kumimoji="1" lang="en-US" altLang="ko-KR" dirty="0" smtClean="0"/>
            </a:br>
            <a:r>
              <a:rPr kumimoji="1" lang="ko-KR" altLang="en-US" dirty="0" smtClean="0"/>
              <a:t>발표를 마치겠습니다</a:t>
            </a:r>
            <a:r>
              <a:rPr kumimoji="1" lang="en-US" altLang="ko-KR" dirty="0" smtClean="0"/>
              <a:t>.</a:t>
            </a:r>
            <a:endParaRPr kumimoji="1" lang="ja-JP" altLang="en-US" dirty="0"/>
          </a:p>
        </p:txBody>
      </p:sp>
      <p:sp>
        <p:nvSpPr>
          <p:cNvPr id="5" name="부제목 4"/>
          <p:cNvSpPr>
            <a:spLocks noGrp="1"/>
          </p:cNvSpPr>
          <p:nvPr>
            <p:ph type="subTitle" idx="1"/>
          </p:nvPr>
        </p:nvSpPr>
        <p:spPr/>
        <p:txBody>
          <a:bodyPr/>
          <a:lstStyle/>
          <a:p>
            <a:endParaRPr kumimoji="1" lang="ja-JP" altLang="en-US"/>
          </a:p>
        </p:txBody>
      </p:sp>
      <p:sp>
        <p:nvSpPr>
          <p:cNvPr id="6" name="직사각형 5"/>
          <p:cNvSpPr/>
          <p:nvPr/>
        </p:nvSpPr>
        <p:spPr>
          <a:xfrm>
            <a:off x="4211960" y="3933056"/>
            <a:ext cx="4608512" cy="1754326"/>
          </a:xfrm>
          <a:prstGeom prst="rect">
            <a:avLst/>
          </a:prstGeom>
        </p:spPr>
        <p:txBody>
          <a:bodyPr wrap="square">
            <a:spAutoFit/>
          </a:bodyPr>
          <a:lstStyle/>
          <a:p>
            <a:r>
              <a:rPr lang="en-US" altLang="ko-KR" sz="3600" dirty="0" smtClean="0"/>
              <a:t>2</a:t>
            </a:r>
            <a:r>
              <a:rPr lang="ko-KR" altLang="en-US" sz="3600" dirty="0" smtClean="0"/>
              <a:t>조</a:t>
            </a:r>
            <a:r>
              <a:rPr lang="en-US" altLang="ko-KR" sz="3600" dirty="0" smtClean="0"/>
              <a:t>~</a:t>
            </a:r>
          </a:p>
          <a:p>
            <a:r>
              <a:rPr lang="ko-KR" altLang="en-US" sz="3600" dirty="0" smtClean="0"/>
              <a:t>장경헌</a:t>
            </a:r>
            <a:r>
              <a:rPr lang="en-US" altLang="ko-KR" sz="3600" dirty="0" smtClean="0"/>
              <a:t>, </a:t>
            </a:r>
            <a:r>
              <a:rPr lang="ko-KR" altLang="en-US" sz="3600" dirty="0" smtClean="0"/>
              <a:t>한용희</a:t>
            </a:r>
            <a:r>
              <a:rPr lang="en-US" altLang="ko-KR" sz="3600" dirty="0" smtClean="0"/>
              <a:t>, </a:t>
            </a:r>
            <a:r>
              <a:rPr lang="ko-KR" altLang="en-US" sz="3600" dirty="0" smtClean="0"/>
              <a:t>신미나</a:t>
            </a:r>
            <a:r>
              <a:rPr lang="en-US" altLang="ko-KR" sz="3600" dirty="0" smtClean="0"/>
              <a:t>, </a:t>
            </a:r>
            <a:r>
              <a:rPr lang="ko-KR" altLang="en-US" sz="3600" dirty="0" smtClean="0"/>
              <a:t>임진아</a:t>
            </a:r>
            <a:endParaRPr lang="en-US" altLang="ko-KR" sz="3600" dirty="0" smtClean="0"/>
          </a:p>
          <a:p>
            <a:r>
              <a:rPr lang="ko-KR" altLang="en-US" sz="3600" dirty="0" err="1" smtClean="0"/>
              <a:t>당몽</a:t>
            </a:r>
            <a:r>
              <a:rPr lang="en-US" altLang="ko-KR" sz="3600" dirty="0" smtClean="0"/>
              <a:t>, </a:t>
            </a:r>
            <a:r>
              <a:rPr lang="ko-KR" altLang="en-US" sz="3600" dirty="0" smtClean="0"/>
              <a:t>대정</a:t>
            </a:r>
            <a:r>
              <a:rPr lang="en-US" altLang="ko-KR" sz="3600" dirty="0" smtClean="0"/>
              <a:t>, </a:t>
            </a:r>
            <a:r>
              <a:rPr lang="ko-KR" altLang="en-US" sz="3600" dirty="0" smtClean="0"/>
              <a:t>명석</a:t>
            </a:r>
            <a:endParaRPr lang="en-US" altLang="ko-KR" sz="3600" dirty="0" smtClean="0"/>
          </a:p>
        </p:txBody>
      </p:sp>
    </p:spTree>
  </p:cSld>
  <p:clrMapOvr>
    <a:masterClrMapping/>
  </p:clrMapOvr>
  <p:transition>
    <p:sndAc>
      <p:stSnd>
        <p:snd r:embed="rId2" name="applaus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p:cNvSpPr>
            <a:spLocks noGrp="1"/>
          </p:cNvSpPr>
          <p:nvPr>
            <p:ph type="body" idx="1"/>
          </p:nvPr>
        </p:nvSpPr>
        <p:spPr>
          <a:xfrm>
            <a:off x="1371600" y="2743200"/>
            <a:ext cx="7123113" cy="3062064"/>
          </a:xfrm>
        </p:spPr>
        <p:txBody>
          <a:bodyPr>
            <a:normAutofit fontScale="85000" lnSpcReduction="20000"/>
          </a:bodyPr>
          <a:lstStyle/>
          <a:p>
            <a:r>
              <a:rPr lang="en-US" altLang="ko-KR" b="1" dirty="0" smtClean="0"/>
              <a:t>1)</a:t>
            </a:r>
            <a:r>
              <a:rPr lang="ko-KR" altLang="en-US" b="1" dirty="0" smtClean="0"/>
              <a:t>불교</a:t>
            </a:r>
            <a:endParaRPr lang="en-US" altLang="ko-KR" b="1" dirty="0" smtClean="0"/>
          </a:p>
          <a:p>
            <a:r>
              <a:rPr lang="zh-CN" altLang="en-US" dirty="0" smtClean="0">
                <a:solidFill>
                  <a:srgbClr val="6699FF"/>
                </a:solidFill>
                <a:latin typeface="微软雅黑" charset="-122"/>
                <a:ea typeface="微软雅黑" charset="-122"/>
              </a:rPr>
              <a:t>佛教</a:t>
            </a:r>
            <a:endParaRPr lang="en-US" altLang="ko-KR" b="1" dirty="0" smtClean="0"/>
          </a:p>
          <a:p>
            <a:r>
              <a:rPr lang="en-US" altLang="ko-KR" b="1" dirty="0" smtClean="0"/>
              <a:t>2)</a:t>
            </a:r>
            <a:r>
              <a:rPr lang="ko-KR" altLang="en-US" b="1" dirty="0" smtClean="0"/>
              <a:t>유교</a:t>
            </a:r>
            <a:endParaRPr lang="en-US" altLang="ko-KR" b="1" dirty="0" smtClean="0"/>
          </a:p>
          <a:p>
            <a:r>
              <a:rPr lang="zh-CN" altLang="en-US" dirty="0" smtClean="0">
                <a:solidFill>
                  <a:srgbClr val="6699FF"/>
                </a:solidFill>
                <a:ea typeface="微软雅黑" charset="-122"/>
              </a:rPr>
              <a:t>儒教</a:t>
            </a:r>
            <a:endParaRPr lang="en-US" altLang="ko-KR" b="1" dirty="0" smtClean="0"/>
          </a:p>
          <a:p>
            <a:r>
              <a:rPr lang="en-US" altLang="ko-KR" b="1" dirty="0" smtClean="0"/>
              <a:t>3)</a:t>
            </a:r>
            <a:r>
              <a:rPr lang="ko-KR" altLang="en-US" b="1" dirty="0" smtClean="0"/>
              <a:t>신도</a:t>
            </a:r>
            <a:endParaRPr lang="en-US" altLang="ko-KR" b="1" dirty="0" smtClean="0"/>
          </a:p>
          <a:p>
            <a:r>
              <a:rPr lang="zh-CN" altLang="en-US" dirty="0" smtClean="0">
                <a:solidFill>
                  <a:srgbClr val="6699FF"/>
                </a:solidFill>
                <a:latin typeface="微软雅黑" charset="-122"/>
                <a:ea typeface="微软雅黑" charset="-122"/>
              </a:rPr>
              <a:t>神道</a:t>
            </a:r>
            <a:endParaRPr lang="en-US" altLang="ko-KR" b="1" dirty="0" smtClean="0"/>
          </a:p>
          <a:p>
            <a:r>
              <a:rPr lang="en-US" altLang="ko-KR" b="1" dirty="0" smtClean="0"/>
              <a:t>4) </a:t>
            </a:r>
            <a:r>
              <a:rPr lang="ko-KR" altLang="en-US" b="1" dirty="0" smtClean="0"/>
              <a:t>기독교와 신흥종교</a:t>
            </a:r>
            <a:endParaRPr lang="en-US" altLang="ko-KR" b="1" dirty="0" smtClean="0"/>
          </a:p>
          <a:p>
            <a:r>
              <a:rPr lang="zh-CN" altLang="en-US" dirty="0" smtClean="0">
                <a:solidFill>
                  <a:srgbClr val="6699FF"/>
                </a:solidFill>
                <a:ea typeface="微软雅黑" charset="-122"/>
              </a:rPr>
              <a:t>基督教和新兴宗教</a:t>
            </a:r>
            <a:endParaRPr lang="ko-KR" altLang="en-US" b="1" dirty="0"/>
          </a:p>
        </p:txBody>
      </p:sp>
      <p:sp>
        <p:nvSpPr>
          <p:cNvPr id="4" name="제목 3"/>
          <p:cNvSpPr>
            <a:spLocks noGrp="1"/>
          </p:cNvSpPr>
          <p:nvPr>
            <p:ph type="title"/>
          </p:nvPr>
        </p:nvSpPr>
        <p:spPr/>
        <p:txBody>
          <a:bodyPr/>
          <a:lstStyle/>
          <a:p>
            <a:r>
              <a:rPr lang="ko-KR" altLang="en-US" dirty="0" smtClean="0"/>
              <a:t>종교관            </a:t>
            </a:r>
            <a:r>
              <a:rPr lang="zh-CN" altLang="en-US" b="1" dirty="0" smtClean="0">
                <a:latin typeface="微软雅黑" charset="-122"/>
                <a:ea typeface="微软雅黑" charset="-122"/>
              </a:rPr>
              <a:t>宗</a:t>
            </a:r>
            <a:r>
              <a:rPr lang="zh-CN" altLang="en-US" b="1" dirty="0" smtClean="0">
                <a:latin typeface="微软雅黑" charset="-122"/>
                <a:ea typeface="微软雅黑" charset="-122"/>
              </a:rPr>
              <a:t>教观</a:t>
            </a:r>
            <a:endParaRPr lang="ko-KR" altLang="en-US" dirty="0"/>
          </a:p>
        </p:txBody>
      </p:sp>
    </p:spTree>
  </p:cSld>
  <p:clrMapOvr>
    <a:masterClrMapping/>
  </p:clrMapOvr>
  <p:transitio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ko-KR" altLang="en-US" dirty="0" smtClean="0"/>
              <a:t>불교</a:t>
            </a:r>
            <a:endParaRPr lang="ko-KR" altLang="en-US" dirty="0"/>
          </a:p>
        </p:txBody>
      </p:sp>
      <p:sp>
        <p:nvSpPr>
          <p:cNvPr id="5" name="내용 개체 틀 4"/>
          <p:cNvSpPr>
            <a:spLocks noGrp="1"/>
          </p:cNvSpPr>
          <p:nvPr>
            <p:ph sz="quarter" idx="1"/>
          </p:nvPr>
        </p:nvSpPr>
        <p:spPr/>
        <p:txBody>
          <a:bodyPr>
            <a:normAutofit/>
          </a:bodyPr>
          <a:lstStyle/>
          <a:p>
            <a:pPr>
              <a:buBlip>
                <a:blip r:embed="rId2"/>
              </a:buBlip>
            </a:pPr>
            <a:r>
              <a:rPr lang="ko-KR" altLang="en-US" u="sng" dirty="0" smtClean="0"/>
              <a:t>외래종교로서 제일 먼저 </a:t>
            </a:r>
            <a:r>
              <a:rPr lang="ko-KR" altLang="en-US" dirty="0" smtClean="0"/>
              <a:t>일본열도에 들어 온 종교</a:t>
            </a:r>
            <a:endParaRPr lang="en-US" altLang="ko-KR" dirty="0" smtClean="0"/>
          </a:p>
          <a:p>
            <a:pPr>
              <a:buBlip>
                <a:blip r:embed="rId2"/>
              </a:buBlip>
            </a:pPr>
            <a:endParaRPr lang="en-US" altLang="ko-KR" dirty="0" smtClean="0"/>
          </a:p>
          <a:p>
            <a:pPr>
              <a:buBlip>
                <a:blip r:embed="rId2"/>
              </a:buBlip>
            </a:pPr>
            <a:r>
              <a:rPr lang="ko-KR" altLang="en-US" dirty="0" smtClean="0"/>
              <a:t>훗날 건축</a:t>
            </a:r>
            <a:r>
              <a:rPr lang="en-US" altLang="ko-KR" dirty="0" smtClean="0"/>
              <a:t>·</a:t>
            </a:r>
            <a:r>
              <a:rPr lang="ko-KR" altLang="en-US" dirty="0" smtClean="0"/>
              <a:t>조각</a:t>
            </a:r>
            <a:r>
              <a:rPr lang="en-US" altLang="ko-KR" dirty="0" smtClean="0"/>
              <a:t>·</a:t>
            </a:r>
            <a:r>
              <a:rPr lang="ko-KR" altLang="en-US" dirty="0" smtClean="0"/>
              <a:t>회화</a:t>
            </a:r>
            <a:r>
              <a:rPr lang="en-US" altLang="ko-KR" dirty="0" smtClean="0"/>
              <a:t>·</a:t>
            </a:r>
            <a:r>
              <a:rPr lang="ko-KR" altLang="en-US" dirty="0" smtClean="0"/>
              <a:t>문학 등 예술적 표현에까지 많은 영향을 미쳤다</a:t>
            </a:r>
            <a:r>
              <a:rPr lang="en-US" altLang="ko-KR" dirty="0" smtClean="0"/>
              <a:t>. </a:t>
            </a:r>
          </a:p>
          <a:p>
            <a:pPr>
              <a:buBlip>
                <a:blip r:embed="rId2"/>
              </a:buBlip>
            </a:pPr>
            <a:endParaRPr lang="en-US" altLang="ko-KR" dirty="0" smtClean="0"/>
          </a:p>
          <a:p>
            <a:pPr>
              <a:buBlip>
                <a:blip r:embed="rId2"/>
              </a:buBlip>
            </a:pPr>
            <a:r>
              <a:rPr lang="ko-KR" altLang="en-US" u="sng" dirty="0" smtClean="0"/>
              <a:t>지금의 불교는 완전히 일본화 되어</a:t>
            </a:r>
            <a:r>
              <a:rPr lang="ko-KR" altLang="en-US" dirty="0" smtClean="0"/>
              <a:t> 무사도를 장식하거나 미의식을 나타내는 정도에 그치고 있다</a:t>
            </a:r>
            <a:r>
              <a:rPr lang="en-US" altLang="ko-KR" dirty="0" smtClean="0"/>
              <a:t>. </a:t>
            </a:r>
            <a:r>
              <a:rPr lang="ko-KR" altLang="en-US" dirty="0" smtClean="0"/>
              <a:t>또 개인이 절을 소유할 수 있어서</a:t>
            </a:r>
            <a:r>
              <a:rPr lang="en-US" altLang="ko-KR" dirty="0" smtClean="0"/>
              <a:t>, </a:t>
            </a:r>
            <a:r>
              <a:rPr lang="ko-KR" altLang="en-US" dirty="0" smtClean="0"/>
              <a:t>상업적인 목적으로 절을 짓는 사람들이 있을 정도로 </a:t>
            </a:r>
            <a:r>
              <a:rPr lang="ko-KR" altLang="en-US" b="1" u="sng" dirty="0" smtClean="0"/>
              <a:t>종교가 세속화</a:t>
            </a:r>
            <a:r>
              <a:rPr lang="ko-KR" altLang="en-US" dirty="0" smtClean="0"/>
              <a:t> 되었다</a:t>
            </a:r>
            <a:r>
              <a:rPr lang="en-US" altLang="ko-KR" dirty="0" smtClean="0"/>
              <a:t>. </a:t>
            </a:r>
          </a:p>
          <a:p>
            <a:endParaRPr lang="ko-KR" altLang="en-US" dirty="0"/>
          </a:p>
        </p:txBody>
      </p:sp>
      <p:pic>
        <p:nvPicPr>
          <p:cNvPr id="30722" name="Picture 2" descr="http://upload.wikimedia.org/wikipedia/commons/thumb/f/f0/Prince_Shotoku.jpg/200px-Prince_Shotoku.jpg"/>
          <p:cNvPicPr>
            <a:picLocks noChangeAspect="1" noChangeArrowheads="1"/>
          </p:cNvPicPr>
          <p:nvPr/>
        </p:nvPicPr>
        <p:blipFill>
          <a:blip r:embed="rId3" cstate="print"/>
          <a:srcRect/>
          <a:stretch>
            <a:fillRect/>
          </a:stretch>
        </p:blipFill>
        <p:spPr bwMode="auto">
          <a:xfrm>
            <a:off x="2267744" y="332656"/>
            <a:ext cx="4104456" cy="6013029"/>
          </a:xfrm>
          <a:prstGeom prst="rect">
            <a:avLst/>
          </a:prstGeom>
          <a:noFill/>
        </p:spPr>
      </p:pic>
      <p:pic>
        <p:nvPicPr>
          <p:cNvPr id="8" name="Picture 2" descr="이미지를 클릭하시면 창이 닫힙니다"/>
          <p:cNvPicPr>
            <a:picLocks noChangeAspect="1" noChangeArrowheads="1"/>
          </p:cNvPicPr>
          <p:nvPr/>
        </p:nvPicPr>
        <p:blipFill>
          <a:blip r:embed="rId4" cstate="print"/>
          <a:srcRect/>
          <a:stretch>
            <a:fillRect/>
          </a:stretch>
        </p:blipFill>
        <p:spPr bwMode="auto">
          <a:xfrm>
            <a:off x="971600" y="908720"/>
            <a:ext cx="7416824" cy="5562618"/>
          </a:xfrm>
          <a:prstGeom prst="rect">
            <a:avLst/>
          </a:prstGeom>
          <a:noFill/>
        </p:spPr>
      </p:pic>
      <p:pic>
        <p:nvPicPr>
          <p:cNvPr id="9" name="Picture 4" descr="이미지를 클릭하시면 창이 닫힙니다"/>
          <p:cNvPicPr>
            <a:picLocks noChangeAspect="1" noChangeArrowheads="1"/>
          </p:cNvPicPr>
          <p:nvPr/>
        </p:nvPicPr>
        <p:blipFill>
          <a:blip r:embed="rId5" cstate="print"/>
          <a:srcRect/>
          <a:stretch>
            <a:fillRect/>
          </a:stretch>
        </p:blipFill>
        <p:spPr bwMode="auto">
          <a:xfrm>
            <a:off x="971600" y="836712"/>
            <a:ext cx="7596336" cy="56972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22"/>
                                        </p:tgtEl>
                                        <p:attrNameLst>
                                          <p:attrName>style.visibility</p:attrName>
                                        </p:attrNameLst>
                                      </p:cBhvr>
                                      <p:to>
                                        <p:strVal val="visible"/>
                                      </p:to>
                                    </p:set>
                                    <p:animEffect transition="in" filter="blinds(horizontal)">
                                      <p:cBhvr>
                                        <p:cTn id="24" dur="500"/>
                                        <p:tgtEl>
                                          <p:spTgt spid="307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30722"/>
                                        </p:tgtEl>
                                      </p:cBhvr>
                                    </p:animEffect>
                                    <p:set>
                                      <p:cBhvr>
                                        <p:cTn id="29" dur="1" fill="hold">
                                          <p:stCondLst>
                                            <p:cond delay="499"/>
                                          </p:stCondLst>
                                        </p:cTn>
                                        <p:tgtEl>
                                          <p:spTgt spid="307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4FBD4861-1E1A-4CDB-AF11-7D894CCEED29}" type="datetime1">
              <a:rPr lang="en-US" altLang="zh-CN"/>
              <a:pPr/>
              <a:t>3/27/2011</a:t>
            </a:fld>
            <a:endParaRPr lang="ja-JP" altLang="zh-CN" sz="1800">
              <a:solidFill>
                <a:schemeClr val="tx1"/>
              </a:solidFill>
            </a:endParaRPr>
          </a:p>
        </p:txBody>
      </p:sp>
      <p:sp>
        <p:nvSpPr>
          <p:cNvPr id="10242" name="Rectangle 2"/>
          <p:cNvSpPr>
            <a:spLocks noGrp="1" noChangeArrowheads="1"/>
          </p:cNvSpPr>
          <p:nvPr>
            <p:ph type="title"/>
          </p:nvPr>
        </p:nvSpPr>
        <p:spPr/>
        <p:txBody>
          <a:bodyPr/>
          <a:lstStyle/>
          <a:p>
            <a:r>
              <a:rPr lang="zh-CN" altLang="en-US">
                <a:solidFill>
                  <a:srgbClr val="6699FF"/>
                </a:solidFill>
                <a:ea typeface="微软雅黑" charset="-122"/>
              </a:rPr>
              <a:t>佛教      </a:t>
            </a:r>
          </a:p>
        </p:txBody>
      </p:sp>
      <p:sp>
        <p:nvSpPr>
          <p:cNvPr id="10243" name="Rectangle 3"/>
          <p:cNvSpPr>
            <a:spLocks noGrp="1" noChangeArrowheads="1"/>
          </p:cNvSpPr>
          <p:nvPr>
            <p:ph type="body" idx="1"/>
          </p:nvPr>
        </p:nvSpPr>
        <p:spPr/>
        <p:txBody>
          <a:bodyPr/>
          <a:lstStyle/>
          <a:p>
            <a:pPr>
              <a:buNone/>
            </a:pPr>
            <a:r>
              <a:rPr lang="zh-CN" altLang="en-US" dirty="0">
                <a:solidFill>
                  <a:srgbClr val="6699FF"/>
                </a:solidFill>
                <a:latin typeface="微软雅黑" charset="-122"/>
                <a:ea typeface="微软雅黑" charset="-122"/>
              </a:rPr>
              <a:t>外来宗教中最先进入日本列岛的宗教</a:t>
            </a:r>
          </a:p>
          <a:p>
            <a:endParaRPr lang="zh-CN" altLang="en-US" dirty="0">
              <a:solidFill>
                <a:srgbClr val="6699FF"/>
              </a:solidFill>
              <a:latin typeface="微软雅黑" charset="-122"/>
              <a:ea typeface="微软雅黑" charset="-122"/>
            </a:endParaRPr>
          </a:p>
          <a:p>
            <a:pPr>
              <a:buNone/>
            </a:pPr>
            <a:r>
              <a:rPr lang="zh-CN" altLang="en-US" dirty="0">
                <a:solidFill>
                  <a:srgbClr val="6699FF"/>
                </a:solidFill>
                <a:latin typeface="微软雅黑" charset="-122"/>
                <a:ea typeface="微软雅黑" charset="-122"/>
              </a:rPr>
              <a:t>对日后的建筑、雕刻、绘画等艺术领域造成了很大的影响</a:t>
            </a:r>
          </a:p>
          <a:p>
            <a:endParaRPr lang="zh-CN" altLang="en-US" dirty="0">
              <a:solidFill>
                <a:srgbClr val="6699FF"/>
              </a:solidFill>
              <a:latin typeface="微软雅黑" charset="-122"/>
              <a:ea typeface="微软雅黑" charset="-122"/>
            </a:endParaRPr>
          </a:p>
          <a:p>
            <a:pPr>
              <a:buNone/>
            </a:pPr>
            <a:r>
              <a:rPr lang="zh-CN" altLang="en-US" dirty="0">
                <a:solidFill>
                  <a:srgbClr val="6699FF"/>
                </a:solidFill>
                <a:latin typeface="微软雅黑" charset="-122"/>
                <a:ea typeface="微软雅黑" charset="-122"/>
              </a:rPr>
              <a:t>现在日本的佛教已经完全发展成为伴随着武士道装点并带有美的意识的日本化佛教。而且已经发展到以商业为目使寺庙私有化，使得 </a:t>
            </a:r>
            <a:r>
              <a:rPr lang="zh-CN" altLang="en-US" b="1" u="sng" dirty="0">
                <a:solidFill>
                  <a:srgbClr val="6699FF"/>
                </a:solidFill>
                <a:latin typeface="微软雅黑" charset="-122"/>
                <a:ea typeface="微软雅黑" charset="-122"/>
              </a:rPr>
              <a:t>宗教世俗化</a:t>
            </a:r>
            <a:r>
              <a:rPr lang="zh-CN" altLang="en-US" dirty="0">
                <a:solidFill>
                  <a:srgbClr val="6699FF"/>
                </a:solidFill>
                <a:latin typeface="微软雅黑" charset="-122"/>
                <a:ea typeface="微软雅黑" charset="-122"/>
              </a:rPr>
              <a:t>。</a:t>
            </a:r>
          </a:p>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0" dur="500"/>
                                        <p:tgtEl>
                                          <p:spTgt spid="1024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13"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endParaRPr lang="ko-KR" altLang="en-US"/>
          </a:p>
        </p:txBody>
      </p:sp>
      <p:sp>
        <p:nvSpPr>
          <p:cNvPr id="5" name="내용 개체 틀 4"/>
          <p:cNvSpPr>
            <a:spLocks noGrp="1"/>
          </p:cNvSpPr>
          <p:nvPr>
            <p:ph sz="quarter" idx="1"/>
          </p:nvPr>
        </p:nvSpPr>
        <p:spPr/>
        <p:txBody>
          <a:bodyPr/>
          <a:lstStyle/>
          <a:p>
            <a:r>
              <a:rPr lang="ko-KR" altLang="en-US" dirty="0" err="1" smtClean="0"/>
              <a:t>도다이지</a:t>
            </a:r>
            <a:r>
              <a:rPr lang="en-US" altLang="ko-KR" dirty="0" smtClean="0">
                <a:hlinkClick r:id="rId2"/>
              </a:rPr>
              <a:t>http://100.naver.com/100.nhn?type=video&amp;media_id=712&amp;docid=47572&amp;dir_id=02030503</a:t>
            </a:r>
            <a:endParaRPr lang="en-US" altLang="ko-KR" dirty="0" smtClean="0"/>
          </a:p>
          <a:p>
            <a:endParaRPr lang="ko-KR"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가을">
  <a:themeElements>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가을">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1271</TotalTime>
  <Words>3732</Words>
  <Application>Microsoft Office PowerPoint</Application>
  <PresentationFormat>화면 슬라이드 쇼(4:3)</PresentationFormat>
  <Paragraphs>320</Paragraphs>
  <Slides>53</Slides>
  <Notes>2</Notes>
  <HiddenSlides>0</HiddenSlides>
  <MMClips>0</MMClips>
  <ScaleCrop>false</ScaleCrop>
  <HeadingPairs>
    <vt:vector size="4" baseType="variant">
      <vt:variant>
        <vt:lpstr>테마</vt:lpstr>
      </vt:variant>
      <vt:variant>
        <vt:i4>1</vt:i4>
      </vt:variant>
      <vt:variant>
        <vt:lpstr>슬라이드 제목</vt:lpstr>
      </vt:variant>
      <vt:variant>
        <vt:i4>53</vt:i4>
      </vt:variant>
    </vt:vector>
  </HeadingPairs>
  <TitlesOfParts>
    <vt:vector size="54" baseType="lpstr">
      <vt:lpstr>가을</vt:lpstr>
      <vt:lpstr>일본인의 정신세계</vt:lpstr>
      <vt:lpstr>목차</vt:lpstr>
      <vt:lpstr>일본의 고립성    日本的孤立性</vt:lpstr>
      <vt:lpstr>일본의 자연관       日本的自然观</vt:lpstr>
      <vt:lpstr>외래문화의 충격     日本文化的冲击</vt:lpstr>
      <vt:lpstr>종교관            宗教观</vt:lpstr>
      <vt:lpstr>불교</vt:lpstr>
      <vt:lpstr>佛教      </vt:lpstr>
      <vt:lpstr>슬라이드 9</vt:lpstr>
      <vt:lpstr>유교</vt:lpstr>
      <vt:lpstr>儒教</vt:lpstr>
      <vt:lpstr>신도</vt:lpstr>
      <vt:lpstr>神道</vt:lpstr>
      <vt:lpstr>신도</vt:lpstr>
      <vt:lpstr>슬라이드 15</vt:lpstr>
      <vt:lpstr>神道</vt:lpstr>
      <vt:lpstr>신사</vt:lpstr>
      <vt:lpstr>기독교</vt:lpstr>
      <vt:lpstr>基督教</vt:lpstr>
      <vt:lpstr>슬라이드 20</vt:lpstr>
      <vt:lpstr>신흥종교</vt:lpstr>
      <vt:lpstr>新兴宗教</vt:lpstr>
      <vt:lpstr>슬라이드 23</vt:lpstr>
      <vt:lpstr>종교의 다양성</vt:lpstr>
      <vt:lpstr>宗教的多样性</vt:lpstr>
      <vt:lpstr>종교의 다양성</vt:lpstr>
      <vt:lpstr>宗教的多样性</vt:lpstr>
      <vt:lpstr>생활공동체           生活共同体</vt:lpstr>
      <vt:lpstr>생활공동체</vt:lpstr>
      <vt:lpstr>生活共同体</vt:lpstr>
      <vt:lpstr>생활공동체</vt:lpstr>
      <vt:lpstr>生活共同体</vt:lpstr>
      <vt:lpstr>집단주의         集团主义</vt:lpstr>
      <vt:lpstr>집단주의</vt:lpstr>
      <vt:lpstr>집단주의</vt:lpstr>
      <vt:lpstr>集团主义</vt:lpstr>
      <vt:lpstr>집단주의</vt:lpstr>
      <vt:lpstr>집단주의</vt:lpstr>
      <vt:lpstr>集团主义</vt:lpstr>
      <vt:lpstr>집단주의</vt:lpstr>
      <vt:lpstr>集团主义</vt:lpstr>
      <vt:lpstr>집단주의</vt:lpstr>
      <vt:lpstr>集团主义</vt:lpstr>
      <vt:lpstr>무사도               武士道</vt:lpstr>
      <vt:lpstr>무사도</vt:lpstr>
      <vt:lpstr>武士道的根源</vt:lpstr>
      <vt:lpstr>무사도</vt:lpstr>
      <vt:lpstr>武士道</vt:lpstr>
      <vt:lpstr>무사도</vt:lpstr>
      <vt:lpstr>武士道</vt:lpstr>
      <vt:lpstr>무사도</vt:lpstr>
      <vt:lpstr>武士道</vt:lpstr>
      <vt:lpstr>이상으로 2조 (일본인의 정신세계) 발표를 마치겠습니다.</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불교</dc:title>
  <dc:creator>j</dc:creator>
  <cp:lastModifiedBy>snoopy</cp:lastModifiedBy>
  <cp:revision>132</cp:revision>
  <dcterms:created xsi:type="dcterms:W3CDTF">2011-03-23T12:21:21Z</dcterms:created>
  <dcterms:modified xsi:type="dcterms:W3CDTF">2011-03-27T14:25:46Z</dcterms:modified>
</cp:coreProperties>
</file>