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8" r:id="rId3"/>
    <p:sldId id="260" r:id="rId4"/>
    <p:sldId id="259" r:id="rId5"/>
    <p:sldId id="277" r:id="rId6"/>
    <p:sldId id="269" r:id="rId7"/>
    <p:sldId id="264" r:id="rId8"/>
    <p:sldId id="271" r:id="rId9"/>
    <p:sldId id="272" r:id="rId10"/>
    <p:sldId id="273" r:id="rId11"/>
    <p:sldId id="274" r:id="rId12"/>
    <p:sldId id="275" r:id="rId13"/>
    <p:sldId id="261" r:id="rId14"/>
    <p:sldId id="276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1F4270C-5B1B-427D-A2DC-24ACE75FA436}" type="datetimeFigureOut">
              <a:rPr lang="ko-KR" altLang="en-US" smtClean="0"/>
              <a:pPr/>
              <a:t>2011-10-30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7210814-710B-4FDD-A382-BCBA510493C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naver.com/main/read.nhn?mode=LPOD&amp;mid=tvh&amp;oid=214&amp;aid=0000116519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ndo.or.kr/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pPr algn="r">
              <a:buNone/>
            </a:pPr>
            <a:r>
              <a:rPr lang="en-US" altLang="ko-KR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4</a:t>
            </a:r>
            <a:r>
              <a:rPr lang="ko-KR" altLang="en-US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조</a:t>
            </a:r>
            <a:endParaRPr lang="en-US" altLang="ko-KR" dirty="0" smtClean="0">
              <a:solidFill>
                <a:schemeClr val="tx2">
                  <a:lumMod val="75000"/>
                  <a:lumOff val="25000"/>
                </a:schemeClr>
              </a:solidFill>
              <a:latin typeface="HY동녘M" pitchFamily="18" charset="-127"/>
              <a:ea typeface="HY동녘M" pitchFamily="18" charset="-127"/>
            </a:endParaRPr>
          </a:p>
          <a:p>
            <a:pPr algn="r"/>
            <a:endParaRPr lang="en-US" altLang="ko-KR" dirty="0" smtClean="0">
              <a:solidFill>
                <a:schemeClr val="tx2">
                  <a:lumMod val="75000"/>
                  <a:lumOff val="25000"/>
                </a:schemeClr>
              </a:solidFill>
              <a:latin typeface="HY동녘M" pitchFamily="18" charset="-127"/>
              <a:ea typeface="HY동녘M" pitchFamily="18" charset="-127"/>
            </a:endParaRPr>
          </a:p>
          <a:p>
            <a:pPr algn="r">
              <a:buNone/>
            </a:pPr>
            <a:r>
              <a:rPr lang="ko-KR" alt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송승만 정수지 김귀선 이수진 정다영</a:t>
            </a:r>
            <a:endParaRPr lang="en-US" altLang="ko-KR" sz="2800" dirty="0" smtClean="0">
              <a:solidFill>
                <a:schemeClr val="tx2">
                  <a:lumMod val="75000"/>
                  <a:lumOff val="25000"/>
                </a:schemeClr>
              </a:solidFill>
              <a:latin typeface="HY동녘M" pitchFamily="18" charset="-127"/>
              <a:ea typeface="HY동녘M" pitchFamily="18" charset="-127"/>
            </a:endParaRPr>
          </a:p>
          <a:p>
            <a:pPr algn="r">
              <a:buNone/>
            </a:pPr>
            <a:r>
              <a:rPr lang="ko-KR" altLang="en-US" sz="28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전종민 이다혜 예지은 신유진 </a:t>
            </a:r>
            <a:r>
              <a:rPr lang="ko-KR" altLang="en-US" sz="2800" dirty="0" err="1" smtClean="0">
                <a:solidFill>
                  <a:schemeClr val="tx2">
                    <a:lumMod val="75000"/>
                    <a:lumOff val="25000"/>
                  </a:schemeClr>
                </a:solidFill>
                <a:latin typeface="HY동녘M" pitchFamily="18" charset="-127"/>
                <a:ea typeface="HY동녘M" pitchFamily="18" charset="-127"/>
              </a:rPr>
              <a:t>성주혜</a:t>
            </a:r>
            <a:endParaRPr lang="ko-KR" altLang="en-US" sz="2800" dirty="0">
              <a:solidFill>
                <a:schemeClr val="tx2">
                  <a:lumMod val="75000"/>
                  <a:lumOff val="25000"/>
                </a:schemeClr>
              </a:solidFill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4. </a:t>
            </a:r>
            <a:r>
              <a:rPr lang="ko-KR" altLang="en-US" sz="3600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한 중간의 간도 영토문제의 특수성</a:t>
            </a:r>
            <a:r>
              <a:rPr lang="en-US" altLang="ko-KR" sz="3600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/>
            </a:r>
            <a:br>
              <a:rPr lang="en-US" altLang="ko-KR" sz="3600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</a:br>
            <a:r>
              <a:rPr lang="ko-KR" altLang="en-US" sz="3200" dirty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 </a:t>
            </a:r>
            <a:r>
              <a:rPr lang="en-US" altLang="ko-KR" sz="2200" dirty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- </a:t>
            </a:r>
            <a:r>
              <a:rPr lang="ko-KR" altLang="en-US" sz="2200" dirty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동북아 헤게모니와 간도 영토문제 해결의 취약성 </a:t>
            </a:r>
            <a:r>
              <a:rPr lang="en-US" altLang="ko-KR" sz="2200" dirty="0" smtClean="0">
                <a:solidFill>
                  <a:srgbClr val="002060"/>
                </a:solidFill>
                <a:latin typeface="HY동녘M" pitchFamily="18" charset="-127"/>
                <a:ea typeface="HY동녘M" pitchFamily="18" charset="-127"/>
              </a:rPr>
              <a:t>-</a:t>
            </a:r>
            <a:r>
              <a:rPr lang="en-US" altLang="ko-KR" sz="2200" dirty="0" smtClean="0">
                <a:solidFill>
                  <a:srgbClr val="002060"/>
                </a:solidFill>
              </a:rPr>
              <a:t> </a:t>
            </a:r>
            <a:r>
              <a:rPr lang="en-US" altLang="ko-KR" sz="3200" dirty="0">
                <a:solidFill>
                  <a:srgbClr val="002060"/>
                </a:solidFill>
              </a:rPr>
              <a:t/>
            </a:r>
            <a:br>
              <a:rPr lang="en-US" altLang="ko-KR" sz="3200" dirty="0">
                <a:solidFill>
                  <a:srgbClr val="002060"/>
                </a:solidFill>
              </a:rPr>
            </a:br>
            <a:endParaRPr lang="ko-KR" altLang="en-US" sz="3600" dirty="0">
              <a:solidFill>
                <a:srgbClr val="002060"/>
              </a:solidFill>
            </a:endParaRPr>
          </a:p>
        </p:txBody>
      </p:sp>
      <p:sp>
        <p:nvSpPr>
          <p:cNvPr id="12290" name="AutoShape 2" descr="http://mail.naver.com/read/previewImage.nhn?mimeSN=1318987919.373127.31023.404150&amp;start=167687&amp;size=82969&amp;filename=%EA%B0%84%EB%8F%84.JPG&amp;type=image/pjpeg&amp;org=1"/>
          <p:cNvSpPr>
            <a:spLocks noChangeAspect="1" noChangeArrowheads="1"/>
          </p:cNvSpPr>
          <p:nvPr/>
        </p:nvSpPr>
        <p:spPr bwMode="auto">
          <a:xfrm>
            <a:off x="762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1909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간도 협약 체결 시기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772816"/>
            <a:ext cx="799288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청일전쟁에서 일본이 승리를 거두면서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동북아시아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주도권은 일본이 차지하게 된다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그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결과 만주와 몽고 그리고 중국의 일부까지 획득하는데 성공한다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이후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1905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러일전쟁에서도 결국 승리를 거둔 일본은 조선의 외교권을 강탈하고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한국의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보호국이라는 명분 하나로  중국을 상대로 영토시위를 벌인다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   하지만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결과는 중국내의 반발과 유럽열강들의 이권확보 반대로 인해 오히려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중국의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영유권 지속성을 강화시키게 만들었다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결국은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일본은 간도에 대한 협상을 중국정부와 진행하게 되는데 이것이 바로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1909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체결된 간도협약이다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협약의 체결로 인해 간도의 영유권은 조선의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의지와는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상관없이 영향력을 상실하게 되는 결과를 초래하고 말았다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하지만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조선의 영토를 놓고 중국과 일본이 체결하였으며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효력여부에 대해서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의문이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존재할 수 밖에 없다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분명 옳은 협약이 아니기에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문제점을 제기해서 도움이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될 수 있도록 </a:t>
            </a:r>
            <a:r>
              <a:rPr lang="ko-KR" altLang="en-US" sz="1600" dirty="0" err="1" smtClean="0">
                <a:latin typeface="HY동녘M" pitchFamily="18" charset="-127"/>
                <a:ea typeface="HY동녘M" pitchFamily="18" charset="-127"/>
              </a:rPr>
              <a:t>하는게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맞다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/>
          </a:p>
          <a:p>
            <a:r>
              <a:rPr lang="en-US" altLang="ko-KR" u="sng" dirty="0" smtClean="0">
                <a:hlinkClick r:id="rId2"/>
              </a:rPr>
              <a:t>http://</a:t>
            </a:r>
            <a:r>
              <a:rPr lang="en-US" altLang="ko-KR" u="sng" dirty="0" smtClean="0">
                <a:hlinkClick r:id="rId2"/>
              </a:rPr>
              <a:t>news.naver.com/main/read.nhn?mode=LPOD&amp;mid=tvh&amp;oid=214&amp;aid=0000116519</a:t>
            </a:r>
            <a:endParaRPr lang="en-US" altLang="ko-KR" u="sng" dirty="0" smtClean="0"/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1952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대일강화 조약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484784"/>
            <a:ext cx="813690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1945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2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차대전은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연합국의 승리로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일본의 패전으로 끝나게 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2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차대전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종전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직전 미국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영국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중국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3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개국은 포츠담에서 회의를 실시한다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이것이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1945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포츠담 선언인데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주된 내용으로는 일본의 무조건적인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항복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부터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일본영토의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한정까지 다양한 것이었다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특히 중요한 내용이 하나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있는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데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바로 </a:t>
            </a:r>
            <a:r>
              <a:rPr lang="en-US" altLang="ko-KR" b="1" dirty="0" smtClean="0">
                <a:latin typeface="HY동녘M" pitchFamily="18" charset="-127"/>
                <a:ea typeface="HY동녘M" pitchFamily="18" charset="-127"/>
              </a:rPr>
              <a:t>“</a:t>
            </a:r>
            <a:r>
              <a:rPr lang="ko-KR" altLang="en-US" b="1" dirty="0" smtClean="0">
                <a:latin typeface="HY동녘M" pitchFamily="18" charset="-127"/>
                <a:ea typeface="HY동녘M" pitchFamily="18" charset="-127"/>
              </a:rPr>
              <a:t>일본의 </a:t>
            </a:r>
            <a:r>
              <a:rPr lang="ko-KR" altLang="en-US" b="1" dirty="0" smtClean="0">
                <a:latin typeface="HY동녘M" pitchFamily="18" charset="-127"/>
                <a:ea typeface="HY동녘M" pitchFamily="18" charset="-127"/>
              </a:rPr>
              <a:t>영토에 대해 </a:t>
            </a:r>
            <a:r>
              <a:rPr lang="en-US" altLang="ko-KR" b="1" dirty="0" smtClean="0">
                <a:latin typeface="HY동녘M" pitchFamily="18" charset="-127"/>
                <a:ea typeface="HY동녘M" pitchFamily="18" charset="-127"/>
              </a:rPr>
              <a:t>2</a:t>
            </a:r>
            <a:r>
              <a:rPr lang="ko-KR" altLang="en-US" b="1" dirty="0" err="1" smtClean="0">
                <a:latin typeface="HY동녘M" pitchFamily="18" charset="-127"/>
                <a:ea typeface="HY동녘M" pitchFamily="18" charset="-127"/>
              </a:rPr>
              <a:t>차세계대전</a:t>
            </a:r>
            <a:r>
              <a:rPr lang="ko-KR" altLang="en-US" b="1" dirty="0" smtClean="0">
                <a:latin typeface="HY동녘M" pitchFamily="18" charset="-127"/>
                <a:ea typeface="HY동녘M" pitchFamily="18" charset="-127"/>
              </a:rPr>
              <a:t> 이전의 상황으로 돌려놓아야 </a:t>
            </a:r>
            <a:r>
              <a:rPr lang="ko-KR" altLang="en-US" b="1" dirty="0" smtClean="0">
                <a:latin typeface="HY동녘M" pitchFamily="18" charset="-127"/>
                <a:ea typeface="HY동녘M" pitchFamily="18" charset="-127"/>
              </a:rPr>
              <a:t>한  </a:t>
            </a:r>
            <a:endParaRPr lang="en-US" altLang="ko-KR" b="1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b="1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b="1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b="1" dirty="0" smtClean="0">
                <a:latin typeface="HY동녘M" pitchFamily="18" charset="-127"/>
                <a:ea typeface="HY동녘M" pitchFamily="18" charset="-127"/>
              </a:rPr>
              <a:t>다</a:t>
            </a:r>
            <a:r>
              <a:rPr lang="en-US" altLang="ko-KR" b="1" dirty="0" smtClean="0">
                <a:latin typeface="HY동녘M" pitchFamily="18" charset="-127"/>
                <a:ea typeface="HY동녘M" pitchFamily="18" charset="-127"/>
              </a:rPr>
              <a:t>.”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는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것이었다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즉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제국주의 근성으로 다른 나라의 강탈했던 영토를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본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국에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돌려주어야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된다는 내용 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이것은 간도 지역을 회복하는데 매우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중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요한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근거라 하겠다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하지만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이후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6.25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전쟁이 발발하고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전쟁 후 미국과 소련에 의해 분단되고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만다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미국을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중심으로 하는 자유진영은 소련중심의 공산진영을 외면한 채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일방적인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조약을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체결하게 되는 데 이것이 대일강화조약이다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 조약의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주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요한 내용은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연합국진영이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일본을 상대로 더 이상의 전쟁을 방지하고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평화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를 유지한다는 것이었지만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직접적 피해자인 중국과 한국이 소외되었다는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문제점이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있었다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1962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조중변계조약과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그 이후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9"/>
            <a:ext cx="80648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en-US" altLang="ko-KR" dirty="0" smtClean="0"/>
          </a:p>
          <a:p>
            <a:pPr>
              <a:buFontTx/>
              <a:buChar char="-"/>
            </a:pPr>
            <a:r>
              <a:rPr lang="en-US" altLang="ko-KR" dirty="0" smtClean="0"/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45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독립을 맞았으나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6.25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전쟁의 발발로 한국은 또 다른 비극을 맞이한다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전쟁은 미소양국의 협상으로 종전이 아닌 휴전을 선언하게 되었다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그 결과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남한에는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미국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북한에는 소련이라는 강대국의 영향력 아래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놓이고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만다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이러한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분단의 결과는 결국 간도문제의 해결에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있어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중국과 북한의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문제로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작용하게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또한 시대 상황으로 볼 때 남한이 개입할 수 없는 것이었다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52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자유진영과 일본을 상대로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조약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(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대일강화조약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)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 체결되었다면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이번에는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중국과 북한 간의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비밀리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체결된 조약이 </a:t>
            </a:r>
            <a:r>
              <a:rPr lang="ko-KR" altLang="en-US" b="1" dirty="0" err="1" smtClean="0">
                <a:latin typeface="HY동녘M" pitchFamily="18" charset="-127"/>
                <a:ea typeface="HY동녘M" pitchFamily="18" charset="-127"/>
              </a:rPr>
              <a:t>조중변계조약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조약의 체결 전에 먼저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상황을 보면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분단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이후 북한은 사실 상 중국의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속국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수준이었다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국가안보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비중의 대부분을 중국에 의존했었다는 점이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대표적인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이유였다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이러한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상황에서 체결한 국경협정은 중국의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일방적인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체결이었고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북한은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간도에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대해 논의할 입장조차 되지 못하는 상황이었다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결국 간도 영유권 문제를 제기하지 못한 채 중국의 영토라는 것으로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인식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되었고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이후 지금까지도 이어져 오고 있는 실정이다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813690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latin typeface="HY동녘M" pitchFamily="18" charset="-127"/>
                <a:ea typeface="HY동녘M" pitchFamily="18" charset="-127"/>
              </a:rPr>
              <a:t>결론</a:t>
            </a:r>
            <a:endParaRPr lang="en-US" altLang="ko-KR" sz="32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국가 간 외교문제의 가장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1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순위 문제는 바로 영토문제라고 할 수 있음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영토문제는 당사자 간에 합리적이고 공정한 협상을 통해 해결되어야 함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과거에는 힘의 논리에 입각하여 일방적인 강대국의 결정으로 해결되었음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오늘날에도 아직까지 힘의 논리에 의한 외교적인 결정이 존재하고 있음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그 외에 경제적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정치적인 불이익을 간과할 수 없다는 점이 더욱 해결을 힘들게 </a:t>
            </a:r>
            <a:r>
              <a:rPr lang="ko-KR" altLang="en-US" sz="1600" dirty="0" err="1" smtClean="0">
                <a:latin typeface="HY동녘M" pitchFamily="18" charset="-127"/>
                <a:ea typeface="HY동녘M" pitchFamily="18" charset="-127"/>
              </a:rPr>
              <a:t>만듬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-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하지만 간도의 역사는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90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퍼센트 이상 우리의 역사였고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옛 선조들의 삶의 터전이자   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생활권의 하나였다고 볼 수 있음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- 1909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체결한 간도협약은 중국과 일본의 체결이었기에 분명 효력여부에 대한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문제점이 있으므로 이를 주장하여 하루 빨리 영유권문제를 제기해야 함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-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또한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1952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대일강화조약에 있어서도 강대국의 일방적인 결정이었고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이에 대한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문제점을 제기하여야 함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- 1962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년 </a:t>
            </a:r>
            <a:r>
              <a:rPr lang="ko-KR" altLang="en-US" sz="1600" dirty="0" err="1" smtClean="0">
                <a:latin typeface="HY동녘M" pitchFamily="18" charset="-127"/>
                <a:ea typeface="HY동녘M" pitchFamily="18" charset="-127"/>
              </a:rPr>
              <a:t>조중변계조약은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중국과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북한의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조약이었으며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한반도의 영토문제에 대해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우리 정부가 의견을 표시하고 개입할 권리가 있다는 점을 강조해서 조약의 불법성을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제시하며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새로운 논의를 하자고 제안하여야 됨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  <a:endParaRPr lang="ko-KR" altLang="en-US" sz="1600" dirty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10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1000"/>
                                        <p:tgtEl>
                                          <p:spTgt spid="2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1000"/>
                                        <p:tgtEl>
                                          <p:spTgt spid="2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263691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smtClean="0">
                <a:solidFill>
                  <a:schemeClr val="accent5">
                    <a:lumMod val="50000"/>
                  </a:schemeClr>
                </a:solidFill>
                <a:latin typeface="HY동녘M" pitchFamily="18" charset="-127"/>
                <a:ea typeface="HY동녘M" pitchFamily="18" charset="-127"/>
              </a:rPr>
              <a:t>감사합니다</a:t>
            </a:r>
            <a:r>
              <a:rPr lang="en-US" altLang="ko-KR" sz="5400" dirty="0" smtClean="0">
                <a:solidFill>
                  <a:schemeClr val="accent5">
                    <a:lumMod val="50000"/>
                  </a:schemeClr>
                </a:solidFill>
                <a:latin typeface="HY동녘M" pitchFamily="18" charset="-127"/>
                <a:ea typeface="HY동녘M" pitchFamily="18" charset="-127"/>
              </a:rPr>
              <a:t>~!</a:t>
            </a:r>
            <a:endParaRPr lang="ko-KR" altLang="en-US" sz="5400" dirty="0">
              <a:solidFill>
                <a:schemeClr val="accent5">
                  <a:lumMod val="50000"/>
                </a:schemeClr>
              </a:solidFill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404663"/>
            <a:ext cx="8712968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>
                <a:latin typeface="HY동녘M" pitchFamily="18" charset="-127"/>
                <a:ea typeface="HY동녘M" pitchFamily="18" charset="-127"/>
              </a:rPr>
              <a:t>목차</a:t>
            </a:r>
            <a:endParaRPr lang="en-US" altLang="ko-KR" sz="4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</a:p>
          <a:p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 1. </a:t>
            </a:r>
            <a:r>
              <a:rPr lang="ko-KR" altLang="en-US" sz="2400" dirty="0" smtClean="0">
                <a:latin typeface="HY동녘M" pitchFamily="18" charset="-127"/>
                <a:ea typeface="HY동녘M" pitchFamily="18" charset="-127"/>
              </a:rPr>
              <a:t>서론 </a:t>
            </a: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        -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간도의 위치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11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4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2. </a:t>
            </a:r>
            <a:r>
              <a:rPr lang="ko-KR" altLang="en-US" sz="2400" dirty="0" smtClean="0">
                <a:latin typeface="HY동녘M" pitchFamily="18" charset="-127"/>
                <a:ea typeface="HY동녘M" pitchFamily="18" charset="-127"/>
              </a:rPr>
              <a:t>본론</a:t>
            </a: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  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1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. 17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세기 </a:t>
            </a:r>
            <a:r>
              <a:rPr lang="ko-KR" altLang="en-US" sz="2000" dirty="0" err="1" smtClean="0">
                <a:latin typeface="HY동녘M" pitchFamily="18" charset="-127"/>
                <a:ea typeface="HY동녘M" pitchFamily="18" charset="-127"/>
              </a:rPr>
              <a:t>봉금지역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 설정기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2. 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백두산 정계비 설치 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시기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3. 19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세기 말 </a:t>
            </a:r>
            <a:r>
              <a:rPr lang="ko-KR" altLang="en-US" sz="2000" dirty="0" err="1" smtClean="0">
                <a:latin typeface="HY동녘M" pitchFamily="18" charset="-127"/>
                <a:ea typeface="HY동녘M" pitchFamily="18" charset="-127"/>
              </a:rPr>
              <a:t>감계담판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시기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4.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1909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년 간도 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협약 체결 시기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 5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1952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년 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대일강화조약</a:t>
            </a:r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endParaRPr lang="en-US" altLang="ko-KR" sz="20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000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    6. 1962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년 </a:t>
            </a:r>
            <a:r>
              <a:rPr lang="ko-KR" altLang="en-US" sz="2000" dirty="0" err="1" smtClean="0">
                <a:latin typeface="HY동녘M" pitchFamily="18" charset="-127"/>
                <a:ea typeface="HY동녘M" pitchFamily="18" charset="-127"/>
              </a:rPr>
              <a:t>조중변계조약과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 그 이후</a:t>
            </a:r>
            <a:r>
              <a:rPr lang="ko-KR" altLang="en-US" sz="2400" dirty="0" smtClean="0">
                <a:latin typeface="HY동녘M" pitchFamily="18" charset="-127"/>
                <a:ea typeface="HY동녘M" pitchFamily="18" charset="-127"/>
              </a:rPr>
              <a:t> </a:t>
            </a:r>
            <a:endParaRPr lang="en-US" altLang="ko-KR" sz="24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3</a:t>
            </a:r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sz="2400" dirty="0" smtClean="0">
                <a:latin typeface="HY동녘M" pitchFamily="18" charset="-127"/>
                <a:ea typeface="HY동녘M" pitchFamily="18" charset="-127"/>
              </a:rPr>
              <a:t>결론 </a:t>
            </a:r>
            <a:r>
              <a:rPr lang="en-US" altLang="ko-KR" sz="2400" dirty="0" smtClean="0">
                <a:latin typeface="HY동녘M" pitchFamily="18" charset="-127"/>
                <a:ea typeface="HY동녘M" pitchFamily="18" charset="-127"/>
              </a:rPr>
              <a:t>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60648"/>
            <a:ext cx="828092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latin typeface="HY동녘M" pitchFamily="18" charset="-127"/>
                <a:ea typeface="HY동녘M" pitchFamily="18" charset="-127"/>
              </a:rPr>
              <a:t>서론</a:t>
            </a:r>
            <a:endParaRPr lang="en-US" altLang="ko-KR" sz="28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독도문제가 한일양국 간 외교문제로서 지속적으로 수면위로 떠오르고 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분명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우리나라의 고유영토로서 존재하는 것만이 독도는 당연하다고 할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수있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으며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일본에게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절대 빼앗겨서는 안 되는 중요한 지역인 것은 틀림없다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-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하지만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독도 못지 않게 중요한 우리 선조의 기상을 느낄 수 있는 영토가 존재하고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바로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간도지역이다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우리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역사의 근원인 고조선부터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고구려인들의 강인한 기상과 문화를 알 수 있고 엄연한 우리 역사의 일부로서 존재하고 있음에도 우리의 아픈 과거를 함께 간직한 채 현재는 중국의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영향력 아래 존재하고 있는 상황이다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그러면 이러한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간도문제에 대해 어떤 문제점이 있었고 앞으로 어떻게 해결해야 할지 합리적으로 판단해보고자 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pic>
        <p:nvPicPr>
          <p:cNvPr id="3" name="그림 2" descr="간도_1~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3356992"/>
            <a:ext cx="6248400" cy="31683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1600" y="3356992"/>
            <a:ext cx="738664" cy="33123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ko-KR" altLang="en-US" sz="3600" dirty="0" smtClean="0">
                <a:latin typeface="HY동녘M" pitchFamily="18" charset="-127"/>
                <a:ea typeface="HY동녘M" pitchFamily="18" charset="-127"/>
              </a:rPr>
              <a:t>간도의 </a:t>
            </a:r>
            <a:r>
              <a:rPr lang="en-US" altLang="ko-KR" sz="3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3600" dirty="0" smtClean="0">
                <a:latin typeface="HY동녘M" pitchFamily="18" charset="-127"/>
                <a:ea typeface="HY동녘M" pitchFamily="18" charset="-127"/>
              </a:rPr>
              <a:t>위치</a:t>
            </a:r>
            <a:endParaRPr lang="ko-KR" altLang="en-US" sz="3600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1763688" y="4581128"/>
            <a:ext cx="57606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17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세기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봉금지역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설정기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24744"/>
            <a:ext cx="88569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en-US" altLang="ko-KR" dirty="0" smtClean="0"/>
          </a:p>
          <a:p>
            <a:pPr>
              <a:buFontTx/>
              <a:buChar char="-"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간도문제의 실질적인 기원을 알 수 있는 시초의 시기라고 할 수 있다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dirty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 17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세기는 동아시아 지역에 커다란 변동이 발생한다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바로 중원대륙의 지배자가 한족 의 명나라를 만주지역 변방의 누르하치가 세운 여진족이 멸망시키게 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이후 여진족은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후금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그리고 청으로 국호를 변경하고 실질적인 강자로 등장한다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청나라는 중원대륙을 지배함과 동시에 그들의 성지인 만주와 간도지역에 대해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개발 정책을 실시함과 동시에 이주 및 개간에 대해 우호적으로 대한다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이것은 조선인들의 이주와도 맞물림과 동시에 이들에 대해서도 통행금지나 출입을  금하는 등의  강압적인 조치를 하지는 않았다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하지만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 1627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강도회맹에 의해 무인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공광지대로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설정되는데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이것은 조청양국의 실질적인 경계지대로서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봉금지역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역할을 하게 된다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</p:txBody>
      </p:sp>
      <p:pic>
        <p:nvPicPr>
          <p:cNvPr id="7" name="그림 6" descr="간도1_~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05064"/>
            <a:ext cx="9144000" cy="2852936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백두산 정계비 설치 시기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84784"/>
            <a:ext cx="478802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청의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황제였던 강희제가 중국 대륙에 잔존하는 명나라 세력과 반청 무력활동을 일소하여 중원 지배 기반을 확립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중국 정복을 완료함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10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러시아와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네르친스크에서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외흥안령과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아르군강을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국경으로 정하고 양국인의 출입과 통상에 관한 조약을 체결을 통해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흑룡강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유역을 확보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러시아의 만주 진출 저지 목표 달성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10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대만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만주 내외몽고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티베트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청해 지역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신강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서역을 점령하고 직접 통치와 간접 통치로 나누어 다스림 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10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조선의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경우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1627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정묘호란과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1636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년 병자호란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두번의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양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란을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거치면서 형제관계에서 군신관계로 강요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조공국으로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복속시킴</a:t>
            </a:r>
            <a:endParaRPr lang="en-US" altLang="ko-KR" dirty="0" smtClean="0">
              <a:latin typeface="HY동녘M" pitchFamily="18" charset="-127"/>
              <a:ea typeface="HY동녘M" pitchFamily="18" charset="-127"/>
            </a:endParaRPr>
          </a:p>
        </p:txBody>
      </p:sp>
      <p:pic>
        <p:nvPicPr>
          <p:cNvPr id="6" name="내용 개체 틀 4" descr="f_0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1484784"/>
            <a:ext cx="4320480" cy="4176464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백두산 정계비 설치 시기 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2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1710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위원의 백성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8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명이 경계를 넘어 청국인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5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명을 살해 하는 사건을  계기로 청국은 조사원을 파견하여 조선과 공동으로 조사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이 사건을 계기로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1712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백두산 정계비를 설립 </a:t>
            </a:r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1714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청은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훈춘에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훈춘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협령을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두었고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1848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사감길림휘발토문강이처협집장정을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제정하여 금월조치를 취했다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조선은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범월자에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대한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처단법을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완하하여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적극적으로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북변개발을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시작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함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이후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영조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정조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순조시대에 걸쳐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북변지방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개방에 대한 논의가 이루어짐 </a:t>
            </a:r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endParaRPr lang="en-US" altLang="ko-KR" dirty="0" smtClean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  <a:p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정조 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연간부터 폐사군 지역에 주민의 입주가 허용 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1792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12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월에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223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명이 이주  하였고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1793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년에는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3.742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명으로 증가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세기 말에 </a:t>
            </a:r>
            <a:r>
              <a:rPr lang="ko-KR" altLang="en-US" dirty="0" err="1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무산읍이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 설치되고 그 후 줄곧 이주가 늘어나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4,085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명이 되었고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1759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년에는 </a:t>
            </a:r>
            <a:r>
              <a:rPr lang="en-US" altLang="ko-KR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22,095</a:t>
            </a:r>
            <a:r>
              <a:rPr lang="ko-KR" altLang="en-US" dirty="0" smtClean="0">
                <a:solidFill>
                  <a:schemeClr val="tx1"/>
                </a:solidFill>
                <a:latin typeface="HY동녘M" pitchFamily="18" charset="-127"/>
                <a:ea typeface="HY동녘M" pitchFamily="18" charset="-127"/>
              </a:rPr>
              <a:t>명으로 증가하였다</a:t>
            </a:r>
            <a:endParaRPr lang="ko-KR" altLang="en-US" dirty="0">
              <a:solidFill>
                <a:schemeClr val="tx1"/>
              </a:solidFill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457200" y="274638"/>
            <a:ext cx="8229600" cy="1282154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4400" dirty="0" smtClean="0">
                <a:latin typeface="HY동녘M" pitchFamily="18" charset="-127"/>
                <a:ea typeface="HY동녘M" pitchFamily="18" charset="-127"/>
              </a:rPr>
              <a:t>백두산 정계비 설치 시기 </a:t>
            </a:r>
            <a:r>
              <a:rPr lang="en-US" altLang="ko-KR" sz="4400" dirty="0" smtClean="0">
                <a:latin typeface="HY동녘M" pitchFamily="18" charset="-127"/>
                <a:ea typeface="HY동녘M" pitchFamily="18" charset="-127"/>
              </a:rPr>
              <a:t>3</a:t>
            </a:r>
            <a:endParaRPr kumimoji="0" lang="en-US" altLang="ko-K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  <a:cs typeface="+mj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  <a:cs typeface="+mj-cs"/>
              </a:rPr>
              <a:t>- 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  <a:cs typeface="+mj-cs"/>
              </a:rPr>
              <a:t>백두산 정계비의 역사적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  <a:cs typeface="+mj-cs"/>
              </a:rPr>
              <a:t>, 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  <a:cs typeface="+mj-cs"/>
              </a:rPr>
              <a:t>국제적 권원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  <a:cs typeface="+mj-cs"/>
            </a:endParaRP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467544" y="1556792"/>
            <a:ext cx="4392488" cy="5040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동위토문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,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서위압록이라는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 경계선은 압록강과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토문강이라고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하는 천연 경계를 국경으로 하고 있다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 </a:t>
            </a: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ko-K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백두산정계비의 기록대로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동위토문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,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서위압록으로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국경선을 정한다면 서쪽으로는 압록강 동쪽으로는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토문강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-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송하강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-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흑룡강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-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태평양 동안을 잇는 선이 한중 양국의 국경선이 된다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ko-K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백두산정계비에는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동위토문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,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서위압록으로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경계를 세워놓고 있지만 이는 중국의 의지로 조선의 의사는 무시된 것이다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 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또한 조선은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대청비를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건립하는데 동행하지 않았고 앞서 말한 것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처럼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감계사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자격이 아닌 영토권을 결정할 수 없는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접반사의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이름으로 파견했다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ko-KR" sz="1200" dirty="0" smtClean="0">
              <a:latin typeface="HY동녘M" pitchFamily="18" charset="-127"/>
              <a:ea typeface="HY동녘M" pitchFamily="18" charset="-127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조선과는 무관한 결정 이었음에도 청국은 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1881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년  간도지방을 영토로 간주 하여 조선인을 추방과 귀화를 종용하였다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 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그러나 역사적으로 간도지역은 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17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세기부터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봉금지역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이였고 조선인들이 중국인들 보다 먼저 간도지역을 점유하였으므로 영토 취득요건에 부합하며  현행 국제법의 중간선 개념에서 보더라도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봉금지대의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두만강 이북지역에서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토문강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이남까지의 지역은 조선영토가 된다고 볼 수 있다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ko-K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동녘M" pitchFamily="18" charset="-127"/>
              <a:ea typeface="HY동녘M" pitchFamily="18" charset="-127"/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중국 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자신들이 세운 백두산의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대청비에도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동위토문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,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서위압록이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명시적으로 기록되어 있어 </a:t>
            </a:r>
            <a:r>
              <a:rPr kumimoji="0" lang="ko-KR" alt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토문강</a:t>
            </a:r>
            <a:r>
              <a:rPr kumimoji="0" lang="ko-KR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 이남을 조선영토로 인정하고 있다</a:t>
            </a:r>
            <a:r>
              <a:rPr kumimoji="0" lang="en-US" altLang="ko-K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동녘M" pitchFamily="18" charset="-127"/>
                <a:ea typeface="HY동녘M" pitchFamily="18" charset="-127"/>
              </a:rPr>
              <a:t>.</a:t>
            </a:r>
          </a:p>
        </p:txBody>
      </p:sp>
      <p:pic>
        <p:nvPicPr>
          <p:cNvPr id="5" name="내용 개체 틀 5" descr="f_00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1772816"/>
            <a:ext cx="4104455" cy="4536504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백두산 정계비 관련 동영상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234888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/>
              <a:t>http://</a:t>
            </a:r>
            <a:r>
              <a:rPr lang="en-US" altLang="ko-KR" sz="3200" dirty="0" smtClean="0">
                <a:hlinkClick r:id="rId2"/>
              </a:rPr>
              <a:t>www.gando.or.kr</a:t>
            </a:r>
            <a:r>
              <a:rPr lang="en-US" altLang="ko-KR" sz="3200" dirty="0" smtClean="0"/>
              <a:t>/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19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세기 말 </a:t>
            </a:r>
            <a:r>
              <a:rPr lang="ko-KR" altLang="en-US" dirty="0" err="1" smtClean="0">
                <a:latin typeface="HY동녘M" pitchFamily="18" charset="-127"/>
                <a:ea typeface="HY동녘M" pitchFamily="18" charset="-127"/>
              </a:rPr>
              <a:t>감계담판</a:t>
            </a:r>
            <a:r>
              <a:rPr lang="ko-KR" altLang="en-US" dirty="0" smtClean="0">
                <a:latin typeface="HY동녘M" pitchFamily="18" charset="-127"/>
                <a:ea typeface="HY동녘M" pitchFamily="18" charset="-127"/>
              </a:rPr>
              <a:t> 시기 </a:t>
            </a:r>
            <a:endParaRPr lang="ko-KR" altLang="en-US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772816"/>
            <a:ext cx="81369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ko-KR" altLang="en-US" dirty="0" smtClean="0"/>
              <a:t>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백두산 정계비의 설치로 인해 사실 상의 국경이 정해진 가운데 과거 오랜 기간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중국의 영향 아래 있던 한반도가 급격한 변화를 겪게 되는 시기라고 할 수 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기존의 청국에 이어 일본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러시아가 조선을 두고 쟁탈전을 벌이게 된다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청국이 일본과의 전쟁에서 패하면서 한발 물러서게 되면서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간도지역만큼은   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양보할 수 없다고 주장하자 이에 반박하기 위해 간도현지 거주 주민들은 조선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조정에 단체 항의 행동을 표시했다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그러자 조선조정에서 이를 받아들여 청국 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정부를 상대로 </a:t>
            </a:r>
            <a:r>
              <a:rPr lang="ko-KR" altLang="en-US" sz="1600" dirty="0" err="1" smtClean="0">
                <a:latin typeface="HY동녘M" pitchFamily="18" charset="-127"/>
                <a:ea typeface="HY동녘M" pitchFamily="18" charset="-127"/>
              </a:rPr>
              <a:t>감계담판을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실시하였으나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결과론적으로 사실 상 청국의 입장을   </a:t>
            </a:r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수용하게 되어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,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조청 양국의 국경은 그대로 고착화 되어 갔다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 </a:t>
            </a:r>
          </a:p>
          <a:p>
            <a:endParaRPr lang="en-US" altLang="ko-KR" sz="1600" dirty="0" smtClean="0">
              <a:latin typeface="HY동녘M" pitchFamily="18" charset="-127"/>
              <a:ea typeface="HY동녘M" pitchFamily="18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결국 우리나라는 간도영유권에 대해 주장할 수 있는 기회가 줄어 들게 되었다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사실 상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힘의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논리가 반영되어야만 했던 현실을 부정할 수 없었다고 할 수 있다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.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</a:t>
            </a:r>
          </a:p>
          <a:p>
            <a:r>
              <a:rPr lang="en-US" altLang="ko-KR" sz="1600" dirty="0" smtClean="0">
                <a:latin typeface="HY동녘M" pitchFamily="18" charset="-127"/>
                <a:ea typeface="HY동녘M" pitchFamily="18" charset="-127"/>
              </a:rPr>
              <a:t>   </a:t>
            </a:r>
            <a:r>
              <a:rPr lang="ko-KR" altLang="en-US" sz="1600" dirty="0" smtClean="0">
                <a:latin typeface="HY동녘M" pitchFamily="18" charset="-127"/>
                <a:ea typeface="HY동녘M" pitchFamily="18" charset="-127"/>
              </a:rPr>
              <a:t> </a:t>
            </a:r>
            <a:endParaRPr lang="ko-KR" altLang="en-US" sz="1600" dirty="0">
              <a:latin typeface="HY동녘M" pitchFamily="18" charset="-127"/>
              <a:ea typeface="HY동녘M" pitchFamily="18" charset="-127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249</TotalTime>
  <Words>1397</Words>
  <Application>Microsoft Office PowerPoint</Application>
  <PresentationFormat>화면 슬라이드 쇼(4:3)</PresentationFormat>
  <Paragraphs>153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고구려 벽화</vt:lpstr>
      <vt:lpstr> 4. 한 중간의 간도 영토문제의 특수성  - 동북아 헤게모니와 간도 영토문제 해결의 취약성 -  </vt:lpstr>
      <vt:lpstr>슬라이드 2</vt:lpstr>
      <vt:lpstr>슬라이드 3</vt:lpstr>
      <vt:lpstr>17세기 봉금지역 설정기 </vt:lpstr>
      <vt:lpstr>백두산 정계비 설치 시기 1</vt:lpstr>
      <vt:lpstr>백두산 정계비 설치 시기 2</vt:lpstr>
      <vt:lpstr>슬라이드 7</vt:lpstr>
      <vt:lpstr>백두산 정계비 관련 동영상 </vt:lpstr>
      <vt:lpstr>19세기 말 감계담판 시기 </vt:lpstr>
      <vt:lpstr>1909년 간도 협약 체결 시기 </vt:lpstr>
      <vt:lpstr>1952년 대일강화 조약</vt:lpstr>
      <vt:lpstr>1962년 조중변계조약과 그 이후 </vt:lpstr>
      <vt:lpstr>슬라이드 13</vt:lpstr>
      <vt:lpstr>슬라이드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한 중간의 간도 영토문제의 특수성  - 동북아 헤게모니와 간도 영토문제 해결의 취약성 -</dc:title>
  <dc:creator>USER</dc:creator>
  <cp:lastModifiedBy>user</cp:lastModifiedBy>
  <cp:revision>43</cp:revision>
  <dcterms:created xsi:type="dcterms:W3CDTF">2011-10-20T04:57:41Z</dcterms:created>
  <dcterms:modified xsi:type="dcterms:W3CDTF">2011-10-30T14:06:20Z</dcterms:modified>
</cp:coreProperties>
</file>