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0"/>
  </p:notesMasterIdLst>
  <p:sldIdLst>
    <p:sldId id="257" r:id="rId2"/>
    <p:sldId id="258" r:id="rId3"/>
    <p:sldId id="256" r:id="rId4"/>
    <p:sldId id="259" r:id="rId5"/>
    <p:sldId id="350" r:id="rId6"/>
    <p:sldId id="262" r:id="rId7"/>
    <p:sldId id="263" r:id="rId8"/>
    <p:sldId id="265" r:id="rId9"/>
    <p:sldId id="351" r:id="rId10"/>
    <p:sldId id="352" r:id="rId11"/>
    <p:sldId id="267" r:id="rId12"/>
    <p:sldId id="269" r:id="rId13"/>
    <p:sldId id="268" r:id="rId14"/>
    <p:sldId id="260" r:id="rId15"/>
    <p:sldId id="261" r:id="rId16"/>
    <p:sldId id="322" r:id="rId17"/>
    <p:sldId id="270" r:id="rId18"/>
    <p:sldId id="323" r:id="rId19"/>
    <p:sldId id="332" r:id="rId20"/>
    <p:sldId id="333" r:id="rId21"/>
    <p:sldId id="334" r:id="rId22"/>
    <p:sldId id="335" r:id="rId23"/>
    <p:sldId id="336" r:id="rId24"/>
    <p:sldId id="337" r:id="rId25"/>
    <p:sldId id="331" r:id="rId26"/>
    <p:sldId id="338" r:id="rId27"/>
    <p:sldId id="271" r:id="rId28"/>
    <p:sldId id="272" r:id="rId29"/>
    <p:sldId id="273" r:id="rId30"/>
    <p:sldId id="274" r:id="rId31"/>
    <p:sldId id="278" r:id="rId32"/>
    <p:sldId id="276" r:id="rId33"/>
    <p:sldId id="277" r:id="rId34"/>
    <p:sldId id="275" r:id="rId35"/>
    <p:sldId id="279" r:id="rId36"/>
    <p:sldId id="280" r:id="rId37"/>
    <p:sldId id="281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21" r:id="rId46"/>
    <p:sldId id="319" r:id="rId47"/>
    <p:sldId id="310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290" r:id="rId59"/>
  </p:sldIdLst>
  <p:sldSz cx="9144000" cy="6858000" type="screen4x3"/>
  <p:notesSz cx="6858000" cy="9144000"/>
  <p:embeddedFontLst>
    <p:embeddedFont>
      <p:font typeface="헤움심플함의미학142" pitchFamily="18" charset="-127"/>
      <p:regular r:id="rId61"/>
    </p:embeddedFont>
    <p:embeddedFont>
      <p:font typeface="맑은 고딕" pitchFamily="50" charset="-127"/>
      <p:regular r:id="rId62"/>
      <p:bold r:id="rId63"/>
    </p:embeddedFont>
    <p:embeddedFont>
      <p:font typeface="헤움설탕과자122" pitchFamily="18" charset="-127"/>
      <p:regular r:id="rId64"/>
    </p:embeddedFont>
    <p:embeddedFont>
      <p:font typeface="08서울남산체 L" pitchFamily="18" charset="-127"/>
      <p:regular r:id="rId6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515"/>
    <a:srgbClr val="FF6600"/>
    <a:srgbClr val="B8C0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AF971-BA99-4629-BCE1-895D927F4934}" type="datetimeFigureOut">
              <a:rPr lang="ko-KR" altLang="en-US" smtClean="0"/>
              <a:pPr/>
              <a:t>2013-05-07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C916F-3F13-4140-A03E-8897832F4F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C916F-3F13-4140-A03E-8897832F4F8C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C916F-3F13-4140-A03E-8897832F4F8C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44793-1559-41B7-B66E-3E1223BFAD4B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44793-1559-41B7-B66E-3E1223BFAD4B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5AA9-840F-48FE-99C8-2A672B1D6C67}" type="datetimeFigureOut">
              <a:rPr lang="ko-KR" altLang="en-US" smtClean="0"/>
              <a:pPr/>
              <a:t>2013-05-07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3FBE-9045-41AE-A8F2-28AC6A3892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5AA9-840F-48FE-99C8-2A672B1D6C67}" type="datetimeFigureOut">
              <a:rPr lang="ko-KR" altLang="en-US" smtClean="0"/>
              <a:pPr/>
              <a:t>2013-05-07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3FBE-9045-41AE-A8F2-28AC6A3892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5AA9-840F-48FE-99C8-2A672B1D6C67}" type="datetimeFigureOut">
              <a:rPr lang="ko-KR" altLang="en-US" smtClean="0"/>
              <a:pPr/>
              <a:t>2013-05-07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3FBE-9045-41AE-A8F2-28AC6A3892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5AA9-840F-48FE-99C8-2A672B1D6C67}" type="datetimeFigureOut">
              <a:rPr lang="ko-KR" altLang="en-US" smtClean="0"/>
              <a:pPr/>
              <a:t>2013-05-07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3FBE-9045-41AE-A8F2-28AC6A3892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5AA9-840F-48FE-99C8-2A672B1D6C67}" type="datetimeFigureOut">
              <a:rPr lang="ko-KR" altLang="en-US" smtClean="0"/>
              <a:pPr/>
              <a:t>2013-05-07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3FBE-9045-41AE-A8F2-28AC6A3892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5AA9-840F-48FE-99C8-2A672B1D6C67}" type="datetimeFigureOut">
              <a:rPr lang="ko-KR" altLang="en-US" smtClean="0"/>
              <a:pPr/>
              <a:t>2013-05-07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3FBE-9045-41AE-A8F2-28AC6A3892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5AA9-840F-48FE-99C8-2A672B1D6C67}" type="datetimeFigureOut">
              <a:rPr lang="ko-KR" altLang="en-US" smtClean="0"/>
              <a:pPr/>
              <a:t>2013-05-07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3FBE-9045-41AE-A8F2-28AC6A3892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5AA9-840F-48FE-99C8-2A672B1D6C67}" type="datetimeFigureOut">
              <a:rPr lang="ko-KR" altLang="en-US" smtClean="0"/>
              <a:pPr/>
              <a:t>2013-05-07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3FBE-9045-41AE-A8F2-28AC6A3892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5AA9-840F-48FE-99C8-2A672B1D6C67}" type="datetimeFigureOut">
              <a:rPr lang="ko-KR" altLang="en-US" smtClean="0"/>
              <a:pPr/>
              <a:t>2013-05-07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3FBE-9045-41AE-A8F2-28AC6A3892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5AA9-840F-48FE-99C8-2A672B1D6C67}" type="datetimeFigureOut">
              <a:rPr lang="ko-KR" altLang="en-US" smtClean="0"/>
              <a:pPr/>
              <a:t>2013-05-07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3FBE-9045-41AE-A8F2-28AC6A3892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5AA9-840F-48FE-99C8-2A672B1D6C67}" type="datetimeFigureOut">
              <a:rPr lang="ko-KR" altLang="en-US" smtClean="0"/>
              <a:pPr/>
              <a:t>2013-05-07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3FBE-9045-41AE-A8F2-28AC6A3892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5AA9-840F-48FE-99C8-2A672B1D6C67}" type="datetimeFigureOut">
              <a:rPr lang="ko-KR" altLang="en-US" smtClean="0"/>
              <a:pPr/>
              <a:t>2013-05-07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23FBE-9045-41AE-A8F2-28AC6A3892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ko.wikipedia.org/wiki/%ED%8C%8C%EC%9D%BC:Japanese_nationalism.jpg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cafe.naver.com/dnjsekddurtk/329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news.naver.com/main/read.nhn?mode=LPOD&amp;mid=tvh&amp;oid=001&amp;aid=0003089037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afefiles.naver.net/data37/2009/1/3/162/%B5%B5%C4%EC16_jmseo91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66314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0" y="2420888"/>
            <a:ext cx="9144000" cy="136815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b="1" dirty="0" err="1" smtClean="0">
                <a:solidFill>
                  <a:srgbClr val="FF6600"/>
                </a:solidFill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4800" b="1" dirty="0" smtClean="0">
                <a:solidFill>
                  <a:srgbClr val="FF6600"/>
                </a:solidFill>
                <a:latin typeface="헤움심플함의미학142" pitchFamily="18" charset="-127"/>
                <a:ea typeface="헤움심플함의미학142" pitchFamily="18" charset="-127"/>
              </a:rPr>
              <a:t> 시대</a:t>
            </a:r>
            <a:r>
              <a:rPr lang="ko-KR" altLang="en-US" sz="4400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의 생활문화</a:t>
            </a:r>
            <a:endParaRPr lang="ko-KR" altLang="en-US" sz="4400" dirty="0">
              <a:solidFill>
                <a:schemeClr val="tx1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황태자 시절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5827200"/>
            <a:ext cx="2857520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“</a:t>
            </a: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의민태자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”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와 찍은 사진 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8" name="Picture 3" descr="C:\Users\SAMSUNG\Desktop\Crown_Prince_Yoshihito_and_Crown_Prince_Lee_Eun_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17844"/>
            <a:ext cx="5286412" cy="4143404"/>
          </a:xfrm>
          <a:prstGeom prst="rect">
            <a:avLst/>
          </a:prstGeom>
          <a:noFill/>
        </p:spPr>
      </p:pic>
      <p:cxnSp>
        <p:nvCxnSpPr>
          <p:cNvPr id="9" name="구부러진 연결선 8"/>
          <p:cNvCxnSpPr/>
          <p:nvPr/>
        </p:nvCxnSpPr>
        <p:spPr>
          <a:xfrm rot="10800000">
            <a:off x="1835697" y="2492896"/>
            <a:ext cx="1088670" cy="1004519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2214554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 천황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11" name="꺾인 연결선 16"/>
          <p:cNvCxnSpPr/>
          <p:nvPr/>
        </p:nvCxnSpPr>
        <p:spPr>
          <a:xfrm rot="5400000" flipH="1" flipV="1">
            <a:off x="4895751" y="1589091"/>
            <a:ext cx="2444852" cy="209222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70492" y="918282"/>
            <a:ext cx="1285884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헤움심플함의미학142" pitchFamily="18" charset="-127"/>
                <a:ea typeface="헤움심플함의미학142" pitchFamily="18" charset="-127"/>
              </a:rPr>
              <a:t>의민태자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결혼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988840"/>
            <a:ext cx="2786082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1900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년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5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월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10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일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278" y="345180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화족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출신의 구조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사다코와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혼인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885071"/>
            <a:ext cx="3357586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 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일부일처제의 모범 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9" name="Picture 2" descr="C:\Documents and Settings\User\Local Settings\Temporary Internet Files\Content.IE5\EY0044NG\MC9004454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048228" cy="4608512"/>
          </a:xfrm>
          <a:prstGeom prst="rect">
            <a:avLst/>
          </a:prstGeom>
          <a:noFill/>
        </p:spPr>
      </p:pic>
      <p:sp>
        <p:nvSpPr>
          <p:cNvPr id="10" name="아래쪽 화살표 9"/>
          <p:cNvSpPr/>
          <p:nvPr/>
        </p:nvSpPr>
        <p:spPr>
          <a:xfrm>
            <a:off x="2714612" y="2924944"/>
            <a:ext cx="500066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1" name="아래쪽 화살표 10"/>
          <p:cNvSpPr/>
          <p:nvPr/>
        </p:nvSpPr>
        <p:spPr>
          <a:xfrm>
            <a:off x="2714612" y="4366814"/>
            <a:ext cx="500066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천황시절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7" name="Picture 2" descr="http://postfiles12.naver.net/20120927_155/pbw5169_1348678800921xVzuP_JPEG/200px-Emperor_Taish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744416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08104" y="2423268"/>
            <a:ext cx="2220480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b="1" dirty="0" smtClean="0">
                <a:latin typeface="헤움심플함의미학142" pitchFamily="18" charset="-127"/>
                <a:ea typeface="헤움심플함의미학142" pitchFamily="18" charset="-127"/>
              </a:rPr>
              <a:t>즉위</a:t>
            </a:r>
            <a:r>
              <a:rPr lang="en-US" altLang="ko-KR" sz="2100" b="1" dirty="0" smtClean="0">
                <a:latin typeface="헤움심플함의미학142" pitchFamily="18" charset="-127"/>
                <a:ea typeface="헤움심플함의미학142" pitchFamily="18" charset="-127"/>
              </a:rPr>
              <a:t>1912</a:t>
            </a:r>
            <a:r>
              <a:rPr lang="ko-KR" altLang="en-US" sz="2100" b="1" dirty="0" smtClean="0">
                <a:latin typeface="헤움심플함의미학142" pitchFamily="18" charset="-127"/>
                <a:ea typeface="헤움심플함의미학142" pitchFamily="18" charset="-127"/>
              </a:rPr>
              <a:t>년 </a:t>
            </a:r>
            <a:r>
              <a:rPr lang="en-US" altLang="ko-KR" sz="2100" b="1" dirty="0" smtClean="0">
                <a:latin typeface="헤움심플함의미학142" pitchFamily="18" charset="-127"/>
                <a:ea typeface="헤움심플함의미학142" pitchFamily="18" charset="-127"/>
              </a:rPr>
              <a:t>7</a:t>
            </a:r>
            <a:r>
              <a:rPr lang="ko-KR" altLang="en-US" sz="2100" b="1" dirty="0" smtClean="0">
                <a:latin typeface="헤움심플함의미학142" pitchFamily="18" charset="-127"/>
                <a:ea typeface="헤움심플함의미학142" pitchFamily="18" charset="-127"/>
              </a:rPr>
              <a:t>월 </a:t>
            </a:r>
            <a:r>
              <a:rPr lang="en-US" altLang="ko-KR" sz="2100" b="1" dirty="0" smtClean="0">
                <a:latin typeface="헤움심플함의미학142" pitchFamily="18" charset="-127"/>
                <a:ea typeface="헤움심플함의미학142" pitchFamily="18" charset="-127"/>
              </a:rPr>
              <a:t>30</a:t>
            </a:r>
            <a:r>
              <a:rPr lang="ko-KR" altLang="en-US" sz="2100" b="1" dirty="0" smtClean="0">
                <a:latin typeface="헤움심플함의미학142" pitchFamily="18" charset="-127"/>
                <a:ea typeface="헤움심플함의미학142" pitchFamily="18" charset="-127"/>
              </a:rPr>
              <a:t>일</a:t>
            </a:r>
            <a:endParaRPr lang="ko-KR" altLang="en-US" sz="21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5262" y="3808420"/>
            <a:ext cx="3855543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b="1" dirty="0" smtClean="0">
                <a:latin typeface="헤움심플함의미학142" pitchFamily="18" charset="-127"/>
                <a:ea typeface="헤움심플함의미학142" pitchFamily="18" charset="-127"/>
              </a:rPr>
              <a:t>부황 메이지 천황이 죽자 황위를 계승</a:t>
            </a:r>
            <a:endParaRPr lang="ko-KR" altLang="en-US" sz="21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천황시절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043608" y="1844824"/>
            <a:ext cx="6840760" cy="394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즉위 후에도 병약함과 생각한 것을 곧바로 언동에 나타내는 버릇 등으로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"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믿음직스럽지 못하다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", "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머리가 나쁘다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"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란 인식이 정계를 비롯한 일본 각계로 퍼져 나갔으며 때문에 후에는 존재감이 없는 천황</a:t>
            </a: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으</a:t>
            </a: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로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 불렸다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 1917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년경부터 공무로 받은 스트레스와 심로 등이 겹쳐 다시 건강이 악화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급기야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1921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년에는 황태자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히로히토가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 대리청정으로 취임하기에 이르렀다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이 때문에 일본 정치인들은 그를 무시하는 경우가 종종 있었다고 한다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.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사망</a:t>
            </a:r>
            <a:endParaRPr lang="en-US" altLang="ko-KR" sz="2400" dirty="0" smtClean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39296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100" b="1" dirty="0" smtClean="0">
                <a:latin typeface="헤움심플함의미학142" pitchFamily="18" charset="-127"/>
                <a:ea typeface="헤움심플함의미학142" pitchFamily="18" charset="-127"/>
              </a:rPr>
              <a:t>1926</a:t>
            </a:r>
            <a:r>
              <a:rPr lang="ko-KR" altLang="en-US" sz="2100" b="1" dirty="0" smtClean="0">
                <a:latin typeface="헤움심플함의미학142" pitchFamily="18" charset="-127"/>
                <a:ea typeface="헤움심플함의미학142" pitchFamily="18" charset="-127"/>
              </a:rPr>
              <a:t>년 </a:t>
            </a:r>
            <a:r>
              <a:rPr lang="en-US" altLang="ko-KR" sz="2100" b="1" dirty="0" smtClean="0">
                <a:latin typeface="헤움심플함의미학142" pitchFamily="18" charset="-127"/>
                <a:ea typeface="헤움심플함의미학142" pitchFamily="18" charset="-127"/>
              </a:rPr>
              <a:t>12</a:t>
            </a:r>
            <a:r>
              <a:rPr lang="ko-KR" altLang="en-US" sz="2100" b="1" dirty="0" smtClean="0">
                <a:latin typeface="헤움심플함의미학142" pitchFamily="18" charset="-127"/>
                <a:ea typeface="헤움심플함의미학142" pitchFamily="18" charset="-127"/>
              </a:rPr>
              <a:t>월 </a:t>
            </a:r>
            <a:r>
              <a:rPr lang="en-US" altLang="ko-KR" sz="2100" b="1" dirty="0" smtClean="0">
                <a:latin typeface="헤움심플함의미학142" pitchFamily="18" charset="-127"/>
                <a:ea typeface="헤움심플함의미학142" pitchFamily="18" charset="-127"/>
              </a:rPr>
              <a:t>25</a:t>
            </a:r>
            <a:r>
              <a:rPr lang="ko-KR" altLang="en-US" sz="2100" b="1" dirty="0" smtClean="0">
                <a:latin typeface="헤움심플함의미학142" pitchFamily="18" charset="-127"/>
                <a:ea typeface="헤움심플함의미학142" pitchFamily="18" charset="-127"/>
              </a:rPr>
              <a:t>일 새벽 </a:t>
            </a:r>
            <a:r>
              <a:rPr lang="en-US" altLang="ko-KR" sz="2100" b="1" dirty="0" smtClean="0">
                <a:latin typeface="헤움심플함의미학142" pitchFamily="18" charset="-127"/>
                <a:ea typeface="헤움심플함의미학142" pitchFamily="18" charset="-127"/>
              </a:rPr>
              <a:t>1</a:t>
            </a:r>
            <a:r>
              <a:rPr lang="ko-KR" altLang="en-US" sz="2100" b="1" dirty="0" smtClean="0">
                <a:latin typeface="헤움심플함의미학142" pitchFamily="18" charset="-127"/>
                <a:ea typeface="헤움심플함의미학142" pitchFamily="18" charset="-127"/>
              </a:rPr>
              <a:t>시 </a:t>
            </a:r>
            <a:r>
              <a:rPr lang="en-US" altLang="ko-KR" sz="2100" b="1" dirty="0" smtClean="0">
                <a:latin typeface="헤움심플함의미학142" pitchFamily="18" charset="-127"/>
                <a:ea typeface="헤움심플함의미학142" pitchFamily="18" charset="-127"/>
              </a:rPr>
              <a:t>25</a:t>
            </a:r>
            <a:r>
              <a:rPr lang="ko-KR" altLang="en-US" sz="2100" b="1" dirty="0" smtClean="0">
                <a:latin typeface="헤움심플함의미학142" pitchFamily="18" charset="-127"/>
                <a:ea typeface="헤움심플함의미학142" pitchFamily="18" charset="-127"/>
              </a:rPr>
              <a:t>분 경</a:t>
            </a:r>
            <a:endParaRPr lang="ko-KR" altLang="en-US" sz="21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7" name="꺾인 연결선 6"/>
          <p:cNvCxnSpPr/>
          <p:nvPr/>
        </p:nvCxnSpPr>
        <p:spPr>
          <a:xfrm rot="16200000" flipH="1">
            <a:off x="1479646" y="2712910"/>
            <a:ext cx="500066" cy="50006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00166" y="3357562"/>
            <a:ext cx="1857388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b="1" dirty="0" smtClean="0">
                <a:latin typeface="헤움심플함의미학142" pitchFamily="18" charset="-127"/>
                <a:ea typeface="헤움심플함의미학142" pitchFamily="18" charset="-127"/>
              </a:rPr>
              <a:t>심장마비로 사망</a:t>
            </a:r>
            <a:endParaRPr lang="ko-KR" altLang="en-US" sz="21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9" name="꺾인 연결선 8"/>
          <p:cNvCxnSpPr/>
          <p:nvPr/>
        </p:nvCxnSpPr>
        <p:spPr>
          <a:xfrm rot="16200000" flipH="1">
            <a:off x="2595770" y="4045058"/>
            <a:ext cx="644082" cy="57207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0570" y="4890848"/>
            <a:ext cx="2357454" cy="98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100" b="1" dirty="0" smtClean="0">
                <a:latin typeface="헤움심플함의미학142" pitchFamily="18" charset="-127"/>
                <a:ea typeface="헤움심플함의미학142" pitchFamily="18" charset="-127"/>
              </a:rPr>
              <a:t>영구차로 도쿄 서쪽 타마 </a:t>
            </a:r>
            <a:r>
              <a:rPr lang="ko-KR" altLang="en-US" sz="2100" b="1" dirty="0" err="1" smtClean="0">
                <a:latin typeface="헤움심플함의미학142" pitchFamily="18" charset="-127"/>
                <a:ea typeface="헤움심플함의미학142" pitchFamily="18" charset="-127"/>
              </a:rPr>
              <a:t>어릉에</a:t>
            </a:r>
            <a:r>
              <a:rPr lang="ko-KR" altLang="en-US" sz="2100" b="1" dirty="0" smtClean="0">
                <a:latin typeface="헤움심플함의미학142" pitchFamily="18" charset="-127"/>
                <a:ea typeface="헤움심플함의미학142" pitchFamily="18" charset="-127"/>
              </a:rPr>
              <a:t> 매장</a:t>
            </a:r>
            <a:endParaRPr lang="ko-KR" altLang="en-US" sz="21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11" name="Picture 3" descr="C:\Documents and Settings\User\Local Settings\Temporary Internet Files\Content.IE5\2NMWQH95\MC900429033[1].w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715140" y="1428736"/>
            <a:ext cx="827532" cy="1748333"/>
          </a:xfrm>
          <a:prstGeom prst="rect">
            <a:avLst/>
          </a:prstGeom>
          <a:noFill/>
        </p:spPr>
      </p:pic>
      <p:pic>
        <p:nvPicPr>
          <p:cNvPr id="12" name="Picture 4" descr="C:\Documents and Settings\User\Local Settings\Temporary Internet Files\Content.IE5\WZD20VDU\MC900149529[1].wm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012160" y="3646512"/>
            <a:ext cx="2214578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AppData\Local\Microsoft\Windows\Temporary Internet Files\Content.IE5\WEU9VXLV\MC9003588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077946" cy="4802257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0" y="2636912"/>
            <a:ext cx="9144000" cy="12961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solidFill>
                <a:schemeClr val="tx1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299869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헤움심플함의미학142" pitchFamily="18" charset="-127"/>
                <a:ea typeface="헤움심플함의미학142" pitchFamily="18" charset="-127"/>
              </a:rPr>
              <a:t>2.  </a:t>
            </a:r>
            <a:r>
              <a:rPr lang="ko-KR" altLang="en-US" sz="32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3200" dirty="0" smtClean="0">
                <a:latin typeface="헤움심플함의미학142" pitchFamily="18" charset="-127"/>
                <a:ea typeface="헤움심플함의미학142" pitchFamily="18" charset="-127"/>
              </a:rPr>
              <a:t> 시대</a:t>
            </a:r>
            <a:endParaRPr lang="ko-KR" altLang="en-US" sz="32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61653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발표자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이승재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시대란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?</a:t>
            </a:r>
          </a:p>
        </p:txBody>
      </p:sp>
      <p:sp>
        <p:nvSpPr>
          <p:cNvPr id="6" name="직사각형 10"/>
          <p:cNvSpPr>
            <a:spLocks noChangeArrowheads="1"/>
          </p:cNvSpPr>
          <p:nvPr/>
        </p:nvSpPr>
        <p:spPr bwMode="auto">
          <a:xfrm>
            <a:off x="467544" y="1412776"/>
            <a:ext cx="84296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일본의 </a:t>
            </a:r>
            <a:r>
              <a:rPr lang="ko-KR" altLang="en-US" sz="2400" b="1" dirty="0">
                <a:latin typeface="헤움심플함의미학142" pitchFamily="18" charset="-127"/>
                <a:ea typeface="헤움심플함의미학142" pitchFamily="18" charset="-127"/>
              </a:rPr>
              <a:t>다이쇼 시기</a:t>
            </a:r>
            <a:r>
              <a:rPr lang="en-US" altLang="ko-KR" sz="2400" b="1" dirty="0">
                <a:latin typeface="헤움심플함의미학142" pitchFamily="18" charset="-127"/>
                <a:ea typeface="헤움심플함의미학142" pitchFamily="18" charset="-127"/>
              </a:rPr>
              <a:t>(1912~1926)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         일본에서 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일어난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민주주의적 조류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        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메이지 천황이 죽은 뒤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         대를 이어 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1912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년 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7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월 천황이 된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      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 메이지 천황의 아들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요시히토가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        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바로 </a:t>
            </a:r>
            <a:r>
              <a:rPr lang="ko-KR" altLang="en-US" sz="2000" b="1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 천황</a:t>
            </a:r>
            <a:r>
              <a:rPr lang="en-US" altLang="ko-KR" sz="2000" b="1" dirty="0" smtClean="0">
                <a:latin typeface="헤움심플함의미학142" pitchFamily="18" charset="-127"/>
                <a:ea typeface="헤움심플함의미학142" pitchFamily="18" charset="-127"/>
              </a:rPr>
              <a:t>        </a:t>
            </a:r>
            <a:endParaRPr lang="en-US" altLang="ko-KR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629620">
            <a:off x="4870468" y="1917477"/>
            <a:ext cx="3482217" cy="2293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20961016">
            <a:off x="866435" y="4752628"/>
            <a:ext cx="110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헤움설탕과자122" pitchFamily="18" charset="-127"/>
                <a:ea typeface="헤움설탕과자122" pitchFamily="18" charset="-127"/>
              </a:rPr>
              <a:t>하지만</a:t>
            </a:r>
            <a:endParaRPr lang="ko-KR" altLang="en-US" sz="2800" b="1" dirty="0">
              <a:solidFill>
                <a:srgbClr val="FF0000"/>
              </a:solidFill>
              <a:latin typeface="헤움설탕과자122" pitchFamily="18" charset="-127"/>
              <a:ea typeface="헤움설탕과자122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522920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병약했던 </a:t>
            </a: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천황은 일본 근대사에서 큰 활약을 하지 못함 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AppData\Local\Microsoft\Windows\Temporary Internet Files\Content.IE5\WEU9VXLV\MC9003588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077946" cy="4802257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0" y="2636912"/>
            <a:ext cx="9144000" cy="12961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solidFill>
                <a:schemeClr val="tx1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299695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헤움심플함의미학142" pitchFamily="18" charset="-127"/>
                <a:ea typeface="헤움심플함의미학142" pitchFamily="18" charset="-127"/>
              </a:rPr>
              <a:t>3.  </a:t>
            </a:r>
            <a:r>
              <a:rPr lang="ko-KR" altLang="en-US" sz="32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3200" dirty="0" smtClean="0">
                <a:latin typeface="헤움심플함의미학142" pitchFamily="18" charset="-127"/>
                <a:ea typeface="헤움심플함의미학142" pitchFamily="18" charset="-127"/>
              </a:rPr>
              <a:t> 민주주의</a:t>
            </a:r>
            <a:endParaRPr lang="ko-KR" altLang="en-US" sz="32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61653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발표자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이승재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810" y="1556792"/>
            <a:ext cx="7130478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ko-KR" altLang="en-US" sz="2400" b="1" dirty="0">
                <a:latin typeface="헤움심플함의미학142" pitchFamily="18" charset="-127"/>
                <a:ea typeface="헤움심플함의미학142" pitchFamily="18" charset="-127"/>
              </a:rPr>
              <a:t>근대국가로의 변화</a:t>
            </a:r>
            <a:endParaRPr lang="en-US" altLang="ko-KR" sz="2400" b="1" dirty="0">
              <a:latin typeface="헤움심플함의미학142" pitchFamily="18" charset="-127"/>
              <a:ea typeface="헤움심플함의미학142" pitchFamily="18" charset="-127"/>
            </a:endParaRPr>
          </a:p>
          <a:p>
            <a:pPr eaLnBrk="0" latinLnBrk="0" hangingPunct="0">
              <a:tabLst>
                <a:tab pos="762000" algn="l"/>
              </a:tabLst>
              <a:defRPr/>
            </a:pPr>
            <a:r>
              <a:rPr kumimoji="0"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       -</a:t>
            </a:r>
            <a:r>
              <a:rPr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1905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년 러일전쟁 승리 후 </a:t>
            </a: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근대사회로서의체제를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갖춤</a:t>
            </a:r>
            <a:r>
              <a:rPr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,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eaLnBrk="0" latinLnBrk="0" hangingPunct="0">
              <a:tabLst>
                <a:tab pos="762000" algn="l"/>
              </a:tabLst>
              <a:defRPr/>
            </a:pP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        그러나 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자본주의의 발전에 따른 사회와 개인의 대립도 점차 심화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  <a:p>
            <a:pPr eaLnBrk="0" latinLnBrk="0" hangingPunct="0">
              <a:tabLst>
                <a:tab pos="762000" algn="l"/>
              </a:tabLst>
              <a:defRPr/>
            </a:pP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       심각한 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현실문제의 지속적 발생 따라서 사회주의 사상도 점차 성장</a:t>
            </a:r>
          </a:p>
          <a:p>
            <a:pPr eaLnBrk="0" latinLnBrk="0" hangingPunct="0">
              <a:tabLst>
                <a:tab pos="762000" algn="l"/>
              </a:tabLst>
              <a:defRPr/>
            </a:pPr>
            <a:endParaRPr kumimoji="0" lang="ko-KR" altLang="en-US" dirty="0">
              <a:latin typeface="헤움심플함의미학142" pitchFamily="18" charset="-127"/>
              <a:ea typeface="헤움심플함의미학142" pitchFamily="18" charset="-127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ko-KR" altLang="en-US" sz="2400" b="1" dirty="0" err="1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400" b="1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데모크라시</a:t>
            </a:r>
            <a:endParaRPr lang="en-US" altLang="ko-KR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다이쇼시대와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민주주의</a:t>
            </a:r>
            <a:endParaRPr lang="en-US" altLang="ko-KR" sz="2400" dirty="0" smtClean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187624" y="3933056"/>
            <a:ext cx="2520280" cy="2304256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59632" y="465313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성난민중이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헌정수호를 외치며 파출소 습격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000" b="1" dirty="0" smtClean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 정변</a:t>
            </a:r>
            <a:endParaRPr lang="ko-KR" altLang="en-US" sz="2000" b="1" dirty="0">
              <a:solidFill>
                <a:srgbClr val="FF0000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4283968" y="4869160"/>
            <a:ext cx="86409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436096" y="3933056"/>
            <a:ext cx="2520280" cy="230425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364088" y="450912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이후 새로운 사상 및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언론에 대한 탄압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박해는 겨울의 시대라고 불릴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정도로 가혹</a:t>
            </a:r>
            <a:endParaRPr lang="ko-KR" altLang="en-US" sz="2000" b="1" dirty="0">
              <a:solidFill>
                <a:srgbClr val="FF0000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323925"/>
            <a:ext cx="8164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latinLnBrk="0" hangingPunct="0">
              <a:tabLst>
                <a:tab pos="762000" algn="l"/>
              </a:tabLst>
              <a:defRPr/>
            </a:pPr>
            <a:r>
              <a:rPr kumimoji="0" lang="ko-KR" altLang="en-US" sz="2400" b="1" dirty="0" err="1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kumimoji="0" lang="ko-KR" altLang="en-US" sz="2400" b="1" dirty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 데모크라시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는 </a:t>
            </a:r>
            <a:r>
              <a:rPr kumimoji="0"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1905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년 러일전쟁 </a:t>
            </a:r>
            <a:r>
              <a:rPr kumimoji="0" lang="ko-KR" altLang="en-US" sz="2000" dirty="0" err="1">
                <a:latin typeface="헤움심플함의미학142" pitchFamily="18" charset="-127"/>
                <a:ea typeface="헤움심플함의미학142" pitchFamily="18" charset="-127"/>
              </a:rPr>
              <a:t>비강화운동을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배경으로 </a:t>
            </a:r>
            <a:r>
              <a:rPr kumimoji="0" lang="ko-KR" altLang="en-US" sz="2000" dirty="0" err="1">
                <a:latin typeface="헤움심플함의미학142" pitchFamily="18" charset="-127"/>
                <a:ea typeface="헤움심플함의미학142" pitchFamily="18" charset="-127"/>
              </a:rPr>
              <a:t>정우회와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kumimoji="0" lang="ko-KR" altLang="en-US" sz="2000" dirty="0" err="1">
                <a:latin typeface="헤움심플함의미학142" pitchFamily="18" charset="-127"/>
                <a:ea typeface="헤움심플함의미학142" pitchFamily="18" charset="-127"/>
              </a:rPr>
              <a:t>한바츠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세력간의 정권교대 노선이</a:t>
            </a:r>
            <a:r>
              <a:rPr kumimoji="0"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생겨난 시기부터</a:t>
            </a:r>
            <a:r>
              <a:rPr kumimoji="0"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제 </a:t>
            </a:r>
            <a:r>
              <a:rPr kumimoji="0"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1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회 보통선거에서 </a:t>
            </a:r>
            <a:r>
              <a:rPr kumimoji="0"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3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개의 합법 무산정당이 성립된 </a:t>
            </a:r>
            <a:r>
              <a:rPr kumimoji="0"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1926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년을 정점으로 하여</a:t>
            </a:r>
            <a:r>
              <a:rPr kumimoji="0"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만주사변 전후 시기까지 지속된 일본의 정치적 현상과 이를 상징하는 시대를 지칭하는 개념이다</a:t>
            </a:r>
            <a:r>
              <a:rPr kumimoji="0"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.</a:t>
            </a:r>
          </a:p>
        </p:txBody>
      </p:sp>
      <p:sp>
        <p:nvSpPr>
          <p:cNvPr id="3" name="타원 2"/>
          <p:cNvSpPr/>
          <p:nvPr/>
        </p:nvSpPr>
        <p:spPr>
          <a:xfrm>
            <a:off x="655886" y="3183408"/>
            <a:ext cx="1611312" cy="5762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dirty="0">
                <a:latin typeface="헤움심플함의미학142" pitchFamily="18" charset="-127"/>
                <a:ea typeface="헤움심플함의미학142" pitchFamily="18" charset="-127"/>
              </a:rPr>
              <a:t>정치적</a:t>
            </a:r>
          </a:p>
        </p:txBody>
      </p:sp>
      <p:sp>
        <p:nvSpPr>
          <p:cNvPr id="4" name="타원 3"/>
          <p:cNvSpPr/>
          <p:nvPr/>
        </p:nvSpPr>
        <p:spPr>
          <a:xfrm>
            <a:off x="655886" y="3975571"/>
            <a:ext cx="1611312" cy="5762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dirty="0">
                <a:latin typeface="헤움심플함의미학142" pitchFamily="18" charset="-127"/>
                <a:ea typeface="헤움심플함의미학142" pitchFamily="18" charset="-127"/>
              </a:rPr>
              <a:t>경제적</a:t>
            </a:r>
          </a:p>
        </p:txBody>
      </p:sp>
      <p:sp>
        <p:nvSpPr>
          <p:cNvPr id="5" name="타원 4"/>
          <p:cNvSpPr/>
          <p:nvPr/>
        </p:nvSpPr>
        <p:spPr>
          <a:xfrm>
            <a:off x="649536" y="4767733"/>
            <a:ext cx="1612900" cy="5762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dirty="0">
                <a:latin typeface="헤움심플함의미학142" pitchFamily="18" charset="-127"/>
                <a:ea typeface="헤움심플함의미학142" pitchFamily="18" charset="-127"/>
              </a:rPr>
              <a:t>학술적</a:t>
            </a: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2556123" y="3470746"/>
            <a:ext cx="1079500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2556123" y="4191471"/>
            <a:ext cx="1079500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2556123" y="4983633"/>
            <a:ext cx="1079500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14"/>
          <p:cNvSpPr/>
          <p:nvPr/>
        </p:nvSpPr>
        <p:spPr>
          <a:xfrm>
            <a:off x="3924548" y="3183408"/>
            <a:ext cx="4319860" cy="5762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dirty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정당정치체제의 확립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915022" y="3904133"/>
            <a:ext cx="4401394" cy="5746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dirty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국가통제로부터 자본의 자립화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924548" y="4696296"/>
            <a:ext cx="4391868" cy="5746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 dirty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“</a:t>
            </a:r>
            <a:r>
              <a:rPr lang="ko-KR" altLang="en-US" sz="2000" dirty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대학자치</a:t>
            </a:r>
            <a:r>
              <a:rPr lang="en-US" altLang="ko-KR" sz="2000" dirty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”</a:t>
            </a:r>
            <a:r>
              <a:rPr lang="ko-KR" altLang="en-US" sz="2000" dirty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로 대표되는 아카데미즘의 확립</a:t>
            </a:r>
          </a:p>
        </p:txBody>
      </p:sp>
      <p:sp>
        <p:nvSpPr>
          <p:cNvPr id="18" name="타원 17"/>
          <p:cNvSpPr/>
          <p:nvPr/>
        </p:nvSpPr>
        <p:spPr>
          <a:xfrm>
            <a:off x="649536" y="5517033"/>
            <a:ext cx="1612900" cy="5762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dirty="0">
                <a:latin typeface="헤움심플함의미학142" pitchFamily="18" charset="-127"/>
                <a:ea typeface="헤움심플함의미학142" pitchFamily="18" charset="-127"/>
              </a:rPr>
              <a:t>문화적</a:t>
            </a: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2556123" y="5704358"/>
            <a:ext cx="1079500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>
          <a:xfrm>
            <a:off x="3915022" y="5466233"/>
            <a:ext cx="4401393" cy="5762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dirty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출판과 저널리즘의 비약적인 발전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다이쇼시대와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민주주의</a:t>
            </a:r>
            <a:endParaRPr lang="en-US" altLang="ko-KR" sz="2400" dirty="0" smtClean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-2232248" y="1700808"/>
            <a:ext cx="4283968" cy="3744416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496" y="314270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헤움심플함의미학142" pitchFamily="18" charset="-127"/>
                <a:ea typeface="헤움심플함의미학142" pitchFamily="18" charset="-127"/>
              </a:rPr>
              <a:t>Contents</a:t>
            </a:r>
            <a:endParaRPr lang="ko-KR" altLang="en-US" sz="36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-2700808" y="836712"/>
            <a:ext cx="5472608" cy="5256584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47608" y="728744"/>
            <a:ext cx="396000" cy="39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835696" y="1448824"/>
            <a:ext cx="396000" cy="39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2447808" y="2528944"/>
            <a:ext cx="396000" cy="39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555776" y="3717032"/>
            <a:ext cx="396000" cy="39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971600" y="5661248"/>
            <a:ext cx="396000" cy="39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123728" y="4761192"/>
            <a:ext cx="396000" cy="39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187624" y="59107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1. 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천황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760" y="138315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2.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시대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7824" y="246327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3.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민주주의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364502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4.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시대의 사상적 동향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472514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5.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시대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당시 한국과의 상황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11616" y="577564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6.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시대의 생활문화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287" y="1196752"/>
            <a:ext cx="8785225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latinLnBrk="0" hangingPunct="0">
              <a:lnSpc>
                <a:spcPct val="150000"/>
              </a:lnSpc>
              <a:tabLst>
                <a:tab pos="762000" algn="l"/>
              </a:tabLst>
              <a:defRPr/>
            </a:pPr>
            <a:r>
              <a:rPr kumimoji="0" lang="ko-KR" altLang="en-US" sz="2200" b="1" dirty="0" err="1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kumimoji="0" lang="ko-KR" altLang="en-US" sz="2200" b="1" dirty="0">
                <a:latin typeface="헤움심플함의미학142" pitchFamily="18" charset="-127"/>
                <a:ea typeface="헤움심플함의미학142" pitchFamily="18" charset="-127"/>
              </a:rPr>
              <a:t> 데모크라시의 배경</a:t>
            </a:r>
            <a:endParaRPr kumimoji="0" lang="en-US" altLang="ko-KR" sz="2200" b="1" dirty="0">
              <a:latin typeface="헤움심플함의미학142" pitchFamily="18" charset="-127"/>
              <a:ea typeface="헤움심플함의미학142" pitchFamily="18" charset="-127"/>
            </a:endParaRPr>
          </a:p>
          <a:p>
            <a:pPr marL="342900" indent="-342900" eaLnBrk="0" latinLnBrk="0" hangingPunct="0">
              <a:lnSpc>
                <a:spcPct val="150000"/>
              </a:lnSpc>
              <a:tabLst>
                <a:tab pos="762000" algn="l"/>
              </a:tabLst>
              <a:defRPr/>
            </a:pPr>
            <a:r>
              <a:rPr kumimoji="0"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             지속적인 </a:t>
            </a:r>
            <a:r>
              <a:rPr kumimoji="0" lang="ko-KR" altLang="en-US" dirty="0">
                <a:latin typeface="헤움심플함의미학142" pitchFamily="18" charset="-127"/>
                <a:ea typeface="헤움심플함의미학142" pitchFamily="18" charset="-127"/>
              </a:rPr>
              <a:t>시민의식의 </a:t>
            </a:r>
            <a:r>
              <a:rPr kumimoji="0"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성장 </a:t>
            </a:r>
            <a:endParaRPr kumimoji="0" lang="en-US" altLang="ko-KR" dirty="0">
              <a:latin typeface="헤움심플함의미학142" pitchFamily="18" charset="-127"/>
              <a:ea typeface="헤움심플함의미학142" pitchFamily="18" charset="-127"/>
            </a:endParaRPr>
          </a:p>
          <a:p>
            <a:pPr marL="342900" indent="-342900" eaLnBrk="0" latinLnBrk="0" hangingPunct="0">
              <a:lnSpc>
                <a:spcPct val="150000"/>
              </a:lnSpc>
              <a:tabLst>
                <a:tab pos="762000" algn="l"/>
              </a:tabLst>
              <a:defRPr/>
            </a:pPr>
            <a:r>
              <a:rPr kumimoji="0"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             사회</a:t>
            </a:r>
            <a:r>
              <a:rPr kumimoji="0" lang="en-US" altLang="ko-KR" dirty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kumimoji="0" lang="ko-KR" altLang="en-US" dirty="0">
                <a:latin typeface="헤움심플함의미학142" pitchFamily="18" charset="-127"/>
                <a:ea typeface="헤움심플함의미학142" pitchFamily="18" charset="-127"/>
              </a:rPr>
              <a:t>경제적 이익의 배분문제를 다루는 정치를 중요하게 </a:t>
            </a:r>
            <a:r>
              <a:rPr kumimoji="0"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생각하게 됨</a:t>
            </a:r>
            <a:endParaRPr kumimoji="0" lang="en-US" altLang="ko-KR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2782089"/>
            <a:ext cx="14991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2200" b="1" dirty="0" err="1" smtClean="0">
                <a:latin typeface="헤움심플함의미학142" pitchFamily="18" charset="-127"/>
                <a:ea typeface="헤움심플함의미학142" pitchFamily="18" charset="-127"/>
              </a:rPr>
              <a:t>다이쇼정변</a:t>
            </a:r>
            <a:r>
              <a:rPr kumimoji="0" lang="ko-KR" altLang="en-US" sz="2200" b="1" dirty="0" smtClean="0">
                <a:latin typeface="헤움심플함의미학142" pitchFamily="18" charset="-127"/>
                <a:ea typeface="헤움심플함의미학142" pitchFamily="18" charset="-127"/>
              </a:rPr>
              <a:t>  </a:t>
            </a:r>
            <a:endParaRPr lang="ko-KR" altLang="en-US" sz="22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grpSp>
        <p:nvGrpSpPr>
          <p:cNvPr id="3" name="그룹 55"/>
          <p:cNvGrpSpPr>
            <a:grpSpLocks/>
          </p:cNvGrpSpPr>
          <p:nvPr/>
        </p:nvGrpSpPr>
        <p:grpSpPr bwMode="auto">
          <a:xfrm rot="19912243">
            <a:off x="934512" y="3352132"/>
            <a:ext cx="1876279" cy="1528148"/>
            <a:chOff x="3688518" y="1484784"/>
            <a:chExt cx="2057400" cy="2019300"/>
          </a:xfrm>
        </p:grpSpPr>
        <p:pic>
          <p:nvPicPr>
            <p:cNvPr id="5150" name="Picture 3" descr="C:\Users\lg\Documents\Desktop\본선 준비중\코삭 최종\기획피티\O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3490833">
              <a:off x="3688518" y="1484784"/>
              <a:ext cx="2057400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직사각형 17"/>
            <p:cNvSpPr/>
            <p:nvPr/>
          </p:nvSpPr>
          <p:spPr>
            <a:xfrm>
              <a:off x="4428293" y="1959933"/>
              <a:ext cx="18415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charset="-127"/>
                <a:ea typeface="굴림" charset="-127"/>
              </a:endParaRPr>
            </a:p>
          </p:txBody>
        </p:sp>
      </p:grpSp>
      <p:sp>
        <p:nvSpPr>
          <p:cNvPr id="5125" name="TextBox 18"/>
          <p:cNvSpPr txBox="1">
            <a:spLocks noChangeArrowheads="1"/>
          </p:cNvSpPr>
          <p:nvPr/>
        </p:nvSpPr>
        <p:spPr bwMode="auto">
          <a:xfrm>
            <a:off x="1116608" y="3804364"/>
            <a:ext cx="172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 err="1">
                <a:latin typeface="헤움심플함의미학142" pitchFamily="18" charset="-127"/>
                <a:ea typeface="헤움심플함의미학142" pitchFamily="18" charset="-127"/>
              </a:rPr>
              <a:t>사이온지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내각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     성립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grpSp>
        <p:nvGrpSpPr>
          <p:cNvPr id="5" name="그룹 12"/>
          <p:cNvGrpSpPr>
            <a:grpSpLocks/>
          </p:cNvGrpSpPr>
          <p:nvPr/>
        </p:nvGrpSpPr>
        <p:grpSpPr bwMode="auto">
          <a:xfrm rot="5158856">
            <a:off x="3621146" y="3411587"/>
            <a:ext cx="493928" cy="1520919"/>
            <a:chOff x="4850452" y="2936668"/>
            <a:chExt cx="460993" cy="1549294"/>
          </a:xfrm>
        </p:grpSpPr>
        <p:pic>
          <p:nvPicPr>
            <p:cNvPr id="5147" name="Picture 2" descr="C:\Users\lg\Documents\Desktop\본선 준비중\코삭 최종\기획피티\무제-3 복사.pn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r="-1784"/>
            <a:stretch>
              <a:fillRect/>
            </a:stretch>
          </p:blipFill>
          <p:spPr bwMode="auto">
            <a:xfrm flipH="1">
              <a:off x="4953000" y="3031585"/>
              <a:ext cx="166584" cy="1454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8" name="Picture 2" descr="C:\Users\lg\Documents\Desktop\본선 준비중\코삭 최종\기획피티\무제-3 복사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2900000" flipH="1">
              <a:off x="4850452" y="2936668"/>
              <a:ext cx="107291" cy="64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9" name="Picture 2" descr="C:\Users\lg\Documents\Desktop\본선 준비중\코삭 최종\기획피티\무제-3 복사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8700000" flipH="1">
              <a:off x="5204154" y="2964976"/>
              <a:ext cx="107291" cy="64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그룹 55"/>
          <p:cNvGrpSpPr>
            <a:grpSpLocks/>
          </p:cNvGrpSpPr>
          <p:nvPr/>
        </p:nvGrpSpPr>
        <p:grpSpPr bwMode="auto">
          <a:xfrm rot="20004043">
            <a:off x="4903452" y="3377731"/>
            <a:ext cx="1800200" cy="1484233"/>
            <a:chOff x="3688518" y="1196345"/>
            <a:chExt cx="2057400" cy="2019300"/>
          </a:xfrm>
        </p:grpSpPr>
        <p:pic>
          <p:nvPicPr>
            <p:cNvPr id="5145" name="Picture 3" descr="C:\Users\lg\Documents\Desktop\본선 준비중\코삭 최종\기획피티\O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-8109167">
              <a:off x="3688518" y="1196345"/>
              <a:ext cx="2057400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직사각형 25"/>
            <p:cNvSpPr/>
            <p:nvPr/>
          </p:nvSpPr>
          <p:spPr>
            <a:xfrm>
              <a:off x="4428293" y="1959932"/>
              <a:ext cx="184150" cy="4603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charset="-127"/>
                <a:ea typeface="굴림" charset="-127"/>
              </a:endParaRPr>
            </a:p>
          </p:txBody>
        </p:sp>
      </p:grpSp>
      <p:sp>
        <p:nvSpPr>
          <p:cNvPr id="5128" name="TextBox 27"/>
          <p:cNvSpPr txBox="1">
            <a:spLocks noChangeArrowheads="1"/>
          </p:cNvSpPr>
          <p:nvPr/>
        </p:nvSpPr>
        <p:spPr bwMode="auto">
          <a:xfrm>
            <a:off x="5148064" y="3861048"/>
            <a:ext cx="1582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내각 총 사직</a:t>
            </a:r>
          </a:p>
        </p:txBody>
      </p:sp>
      <p:grpSp>
        <p:nvGrpSpPr>
          <p:cNvPr id="7" name="그룹 12"/>
          <p:cNvGrpSpPr>
            <a:grpSpLocks/>
          </p:cNvGrpSpPr>
          <p:nvPr/>
        </p:nvGrpSpPr>
        <p:grpSpPr bwMode="auto">
          <a:xfrm rot="9132166">
            <a:off x="6746512" y="4396685"/>
            <a:ext cx="413514" cy="781167"/>
            <a:chOff x="4850452" y="2936668"/>
            <a:chExt cx="460993" cy="1549294"/>
          </a:xfrm>
        </p:grpSpPr>
        <p:pic>
          <p:nvPicPr>
            <p:cNvPr id="5142" name="Picture 2" descr="C:\Users\lg\Documents\Desktop\본선 준비중\코삭 최종\기획피티\무제-3 복사.pn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r="-1784"/>
            <a:stretch>
              <a:fillRect/>
            </a:stretch>
          </p:blipFill>
          <p:spPr bwMode="auto">
            <a:xfrm flipH="1">
              <a:off x="4953000" y="3031585"/>
              <a:ext cx="166584" cy="1454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2" descr="C:\Users\lg\Documents\Desktop\본선 준비중\코삭 최종\기획피티\무제-3 복사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2900000" flipH="1">
              <a:off x="4850452" y="2936668"/>
              <a:ext cx="107291" cy="64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2" descr="C:\Users\lg\Documents\Desktop\본선 준비중\코삭 최종\기획피티\무제-3 복사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8700000" flipH="1">
              <a:off x="5204154" y="2964976"/>
              <a:ext cx="107291" cy="64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그룹 55"/>
          <p:cNvGrpSpPr>
            <a:grpSpLocks/>
          </p:cNvGrpSpPr>
          <p:nvPr/>
        </p:nvGrpSpPr>
        <p:grpSpPr bwMode="auto">
          <a:xfrm rot="19298515">
            <a:off x="6330303" y="5046753"/>
            <a:ext cx="1956002" cy="1543298"/>
            <a:chOff x="3766032" y="1119975"/>
            <a:chExt cx="2057400" cy="2019300"/>
          </a:xfrm>
        </p:grpSpPr>
        <p:pic>
          <p:nvPicPr>
            <p:cNvPr id="5140" name="Picture 3" descr="C:\Users\lg\Documents\Desktop\본선 준비중\코삭 최종\기획피티\O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3490833">
              <a:off x="3766032" y="1119975"/>
              <a:ext cx="2057400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직사각형 34"/>
            <p:cNvSpPr/>
            <p:nvPr/>
          </p:nvSpPr>
          <p:spPr>
            <a:xfrm>
              <a:off x="4428293" y="1959932"/>
              <a:ext cx="184150" cy="4603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charset="-127"/>
                <a:ea typeface="굴림" charset="-127"/>
              </a:endParaRPr>
            </a:p>
          </p:txBody>
        </p:sp>
      </p:grpSp>
      <p:sp>
        <p:nvSpPr>
          <p:cNvPr id="5131" name="TextBox 35"/>
          <p:cNvSpPr txBox="1">
            <a:spLocks noChangeArrowheads="1"/>
          </p:cNvSpPr>
          <p:nvPr/>
        </p:nvSpPr>
        <p:spPr bwMode="auto">
          <a:xfrm>
            <a:off x="6730950" y="5532556"/>
            <a:ext cx="1441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 err="1">
                <a:latin typeface="헤움심플함의미학142" pitchFamily="18" charset="-127"/>
                <a:ea typeface="헤움심플함의미학142" pitchFamily="18" charset="-127"/>
              </a:rPr>
              <a:t>가츠라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내각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    성립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grpSp>
        <p:nvGrpSpPr>
          <p:cNvPr id="9" name="그룹 12"/>
          <p:cNvGrpSpPr>
            <a:grpSpLocks/>
          </p:cNvGrpSpPr>
          <p:nvPr/>
        </p:nvGrpSpPr>
        <p:grpSpPr bwMode="auto">
          <a:xfrm rot="-5595426">
            <a:off x="4943977" y="4939213"/>
            <a:ext cx="431800" cy="1682750"/>
            <a:chOff x="4850452" y="2936668"/>
            <a:chExt cx="460993" cy="1549294"/>
          </a:xfrm>
        </p:grpSpPr>
        <p:pic>
          <p:nvPicPr>
            <p:cNvPr id="5137" name="Picture 2" descr="C:\Users\lg\Documents\Desktop\본선 준비중\코삭 최종\기획피티\무제-3 복사.pn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r="-1784"/>
            <a:stretch>
              <a:fillRect/>
            </a:stretch>
          </p:blipFill>
          <p:spPr bwMode="auto">
            <a:xfrm flipH="1">
              <a:off x="4953000" y="3031585"/>
              <a:ext cx="166584" cy="1454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8" name="Picture 2" descr="C:\Users\lg\Documents\Desktop\본선 준비중\코삭 최종\기획피티\무제-3 복사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2900000" flipH="1">
              <a:off x="4850452" y="2936668"/>
              <a:ext cx="107291" cy="64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9" name="Picture 2" descr="C:\Users\lg\Documents\Desktop\본선 준비중\코삭 최종\기획피티\무제-3 복사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8700000" flipH="1">
              <a:off x="5204154" y="2964976"/>
              <a:ext cx="107291" cy="64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그룹 55"/>
          <p:cNvGrpSpPr>
            <a:grpSpLocks/>
          </p:cNvGrpSpPr>
          <p:nvPr/>
        </p:nvGrpSpPr>
        <p:grpSpPr bwMode="auto">
          <a:xfrm rot="20474822">
            <a:off x="2030454" y="4913385"/>
            <a:ext cx="1893019" cy="1659314"/>
            <a:chOff x="3688518" y="1196345"/>
            <a:chExt cx="2057400" cy="2019300"/>
          </a:xfrm>
        </p:grpSpPr>
        <p:pic>
          <p:nvPicPr>
            <p:cNvPr id="5135" name="Picture 3" descr="C:\Users\lg\Documents\Desktop\본선 준비중\코삭 최종\기획피티\O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-8109167">
              <a:off x="3688518" y="1196345"/>
              <a:ext cx="2057400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직사각형 42"/>
            <p:cNvSpPr/>
            <p:nvPr/>
          </p:nvSpPr>
          <p:spPr>
            <a:xfrm>
              <a:off x="4428293" y="1959932"/>
              <a:ext cx="184150" cy="4603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charset="-127"/>
                <a:ea typeface="굴림" charset="-127"/>
              </a:endParaRPr>
            </a:p>
          </p:txBody>
        </p:sp>
      </p:grpSp>
      <p:sp>
        <p:nvSpPr>
          <p:cNvPr id="5134" name="TextBox 43"/>
          <p:cNvSpPr txBox="1">
            <a:spLocks noChangeArrowheads="1"/>
          </p:cNvSpPr>
          <p:nvPr/>
        </p:nvSpPr>
        <p:spPr bwMode="auto">
          <a:xfrm>
            <a:off x="2340735" y="5504882"/>
            <a:ext cx="1582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 err="1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정변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다이쇼시대와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민주주의</a:t>
            </a:r>
            <a:endParaRPr lang="en-US" altLang="ko-KR" sz="2400" dirty="0" smtClean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0" y="1484784"/>
            <a:ext cx="32352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0" y="2996952"/>
            <a:ext cx="32352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타원 15"/>
          <p:cNvSpPr/>
          <p:nvPr/>
        </p:nvSpPr>
        <p:spPr>
          <a:xfrm>
            <a:off x="3707904" y="3717032"/>
            <a:ext cx="1368152" cy="64807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3275856" y="13407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latinLnBrk="0" hangingPunct="0">
              <a:tabLst>
                <a:tab pos="762000" algn="l"/>
              </a:tabLst>
              <a:defRPr/>
            </a:pPr>
            <a:r>
              <a:rPr lang="en-US" altLang="ko-KR" sz="2000" dirty="0" smtClean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1</a:t>
            </a:r>
            <a:r>
              <a:rPr lang="ko-KR" altLang="en-US" sz="2000" dirty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차 세계대전의 호경기와 부작용</a:t>
            </a:r>
            <a:r>
              <a:rPr lang="en-US" altLang="ko-KR" sz="2000" dirty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 </a:t>
            </a:r>
            <a:endParaRPr lang="ko-KR" altLang="en-US" sz="2000" dirty="0">
              <a:solidFill>
                <a:srgbClr val="FF0000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6147" name="직사각형 9"/>
          <p:cNvSpPr>
            <a:spLocks noChangeArrowheads="1"/>
          </p:cNvSpPr>
          <p:nvPr/>
        </p:nvSpPr>
        <p:spPr bwMode="auto">
          <a:xfrm>
            <a:off x="899592" y="2348880"/>
            <a:ext cx="25795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1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차 세계대전 발발과 참전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       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    그리고 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동아시아로의 세력확대 </a:t>
            </a:r>
          </a:p>
        </p:txBody>
      </p:sp>
      <p:sp>
        <p:nvSpPr>
          <p:cNvPr id="26" name="오른쪽 화살표 25"/>
          <p:cNvSpPr/>
          <p:nvPr/>
        </p:nvSpPr>
        <p:spPr>
          <a:xfrm>
            <a:off x="3995936" y="2564904"/>
            <a:ext cx="792163" cy="4313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149" name="TextBox 26"/>
          <p:cNvSpPr txBox="1">
            <a:spLocks noChangeArrowheads="1"/>
          </p:cNvSpPr>
          <p:nvPr/>
        </p:nvSpPr>
        <p:spPr bwMode="auto">
          <a:xfrm>
            <a:off x="5076056" y="2348880"/>
            <a:ext cx="36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일본으로부터 많은 상품 수입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공업발전 및 공업노동자수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증가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.</a:t>
            </a:r>
          </a:p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자본수출로 </a:t>
            </a: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채권국이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되며 금융발전</a:t>
            </a:r>
          </a:p>
        </p:txBody>
      </p:sp>
      <p:sp>
        <p:nvSpPr>
          <p:cNvPr id="6152" name="TextBox 31"/>
          <p:cNvSpPr txBox="1">
            <a:spLocks noChangeArrowheads="1"/>
          </p:cNvSpPr>
          <p:nvPr/>
        </p:nvSpPr>
        <p:spPr bwMode="auto">
          <a:xfrm>
            <a:off x="4067994" y="3769221"/>
            <a:ext cx="100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 b="1" dirty="0">
                <a:latin typeface="헤움심플함의미학142" pitchFamily="18" charset="-127"/>
                <a:ea typeface="헤움심플함의미학142" pitchFamily="18" charset="-127"/>
              </a:rPr>
              <a:t>BUT</a:t>
            </a:r>
          </a:p>
        </p:txBody>
      </p:sp>
      <p:sp>
        <p:nvSpPr>
          <p:cNvPr id="6154" name="TextBox 33"/>
          <p:cNvSpPr txBox="1">
            <a:spLocks noChangeArrowheads="1"/>
          </p:cNvSpPr>
          <p:nvPr/>
        </p:nvSpPr>
        <p:spPr bwMode="auto">
          <a:xfrm>
            <a:off x="792088" y="5005625"/>
            <a:ext cx="7308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>
                <a:latin typeface="헤움심플함의미학142" pitchFamily="18" charset="-127"/>
                <a:ea typeface="헤움심플함의미학142" pitchFamily="18" charset="-127"/>
              </a:rPr>
              <a:t>배분의 </a:t>
            </a: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실패</a:t>
            </a:r>
            <a:endParaRPr lang="en-US" altLang="ko-KR" sz="2000" b="1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이익이 골고루 분배되지 않는 문제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공업화의 심화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영세농민들의 생활고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</a:p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대규모 작업장에서의 노동쟁의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파업 증대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다이쇼시대와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민주주의</a:t>
            </a:r>
            <a:endParaRPr lang="en-US" altLang="ko-KR" sz="2400" dirty="0" smtClean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287" y="1196752"/>
            <a:ext cx="8785225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latinLnBrk="0" hangingPunct="0">
              <a:lnSpc>
                <a:spcPct val="150000"/>
              </a:lnSpc>
              <a:tabLst>
                <a:tab pos="762000" algn="l"/>
              </a:tabLst>
              <a:defRPr/>
            </a:pPr>
            <a:r>
              <a:rPr kumimoji="0" lang="ko-KR" altLang="en-US" sz="2200" b="1" dirty="0" err="1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kumimoji="0" lang="ko-KR" altLang="en-US" sz="2200" b="1" dirty="0">
                <a:latin typeface="헤움심플함의미학142" pitchFamily="18" charset="-127"/>
                <a:ea typeface="헤움심플함의미학142" pitchFamily="18" charset="-127"/>
              </a:rPr>
              <a:t> 데모크라시의 </a:t>
            </a:r>
            <a:r>
              <a:rPr kumimoji="0" lang="ko-KR" altLang="en-US" sz="2200" b="1" dirty="0" smtClean="0">
                <a:latin typeface="헤움심플함의미학142" pitchFamily="18" charset="-127"/>
                <a:ea typeface="헤움심플함의미학142" pitchFamily="18" charset="-127"/>
              </a:rPr>
              <a:t>배경</a:t>
            </a:r>
            <a:endParaRPr kumimoji="0" lang="en-US" altLang="ko-KR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1484784"/>
            <a:ext cx="32352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539552" y="4869160"/>
            <a:ext cx="7920880" cy="129614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넛 1"/>
          <p:cNvSpPr/>
          <p:nvPr/>
        </p:nvSpPr>
        <p:spPr>
          <a:xfrm>
            <a:off x="683568" y="2060848"/>
            <a:ext cx="1872903" cy="1872208"/>
          </a:xfrm>
          <a:prstGeom prst="donut">
            <a:avLst>
              <a:gd name="adj" fmla="val 771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60040" y="105273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latinLnBrk="0" hangingPunct="0">
              <a:tabLst>
                <a:tab pos="762000" algn="l"/>
              </a:tabLst>
              <a:defRPr/>
            </a:pPr>
            <a:r>
              <a:rPr kumimoji="0" lang="ko-KR" altLang="en-US" sz="2400" dirty="0" err="1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kumimoji="0" lang="ko-KR" altLang="en-US" sz="2400" dirty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 데모크라시 시대의 제도적 변화</a:t>
            </a:r>
            <a:endParaRPr kumimoji="0" lang="en-US" altLang="ko-KR" sz="2400" dirty="0">
              <a:solidFill>
                <a:srgbClr val="FF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marL="342900" indent="-342900" eaLnBrk="0" latinLnBrk="0" hangingPunct="0">
              <a:tabLst>
                <a:tab pos="762000" algn="l"/>
              </a:tabLst>
              <a:defRPr/>
            </a:pPr>
            <a:r>
              <a:rPr lang="ko-KR" altLang="en-US" sz="2000" b="1" dirty="0">
                <a:latin typeface="헤움심플함의미학142" pitchFamily="18" charset="-127"/>
                <a:ea typeface="헤움심플함의미학142" pitchFamily="18" charset="-127"/>
              </a:rPr>
              <a:t>최초의 정당내각 구성</a:t>
            </a:r>
            <a:r>
              <a:rPr lang="en-US" altLang="ko-KR" sz="2000" b="1" dirty="0">
                <a:latin typeface="헤움심플함의미학142" pitchFamily="18" charset="-127"/>
                <a:ea typeface="헤움심플함의미학142" pitchFamily="18" charset="-127"/>
              </a:rPr>
              <a:t>(1918)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99592" y="2636912"/>
            <a:ext cx="1512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하라 </a:t>
            </a:r>
            <a:r>
              <a:rPr lang="ko-KR" altLang="en-US" sz="2000" dirty="0" err="1">
                <a:latin typeface="헤움심플함의미학142" pitchFamily="18" charset="-127"/>
                <a:ea typeface="헤움심플함의미학142" pitchFamily="18" charset="-127"/>
              </a:rPr>
              <a:t>다카시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내각 구성</a:t>
            </a:r>
          </a:p>
        </p:txBody>
      </p:sp>
      <p:sp>
        <p:nvSpPr>
          <p:cNvPr id="5" name="오른쪽 화살표 4"/>
          <p:cNvSpPr/>
          <p:nvPr/>
        </p:nvSpPr>
        <p:spPr>
          <a:xfrm>
            <a:off x="2916238" y="2767349"/>
            <a:ext cx="503237" cy="215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3851275" y="2413337"/>
            <a:ext cx="4321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latinLnBrk="0" hangingPunct="0">
              <a:tabLst>
                <a:tab pos="762000" algn="l"/>
              </a:tabLst>
            </a:pP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과거처럼 </a:t>
            </a:r>
            <a:r>
              <a:rPr lang="ko-KR" altLang="en-US" sz="2000" dirty="0" err="1">
                <a:latin typeface="헤움심플함의미학142" pitchFamily="18" charset="-127"/>
                <a:ea typeface="헤움심플함의미학142" pitchFamily="18" charset="-127"/>
              </a:rPr>
              <a:t>화사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족이나 </a:t>
            </a:r>
            <a:r>
              <a:rPr lang="ko-KR" altLang="en-US" sz="2000" dirty="0" err="1">
                <a:latin typeface="헤움심플함의미학142" pitchFamily="18" charset="-127"/>
                <a:ea typeface="헤움심플함의미학142" pitchFamily="18" charset="-127"/>
              </a:rPr>
              <a:t>번벌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이나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작위를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marL="342900" indent="-342900" algn="ctr" eaLnBrk="0" latinLnBrk="0" hangingPunct="0">
              <a:tabLst>
                <a:tab pos="762000" algn="l"/>
              </a:tabLst>
            </a:pP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가진 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고위층보다는 </a:t>
            </a: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조각시에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  <a:p>
            <a:pPr marL="342900" indent="-342900" algn="ctr" eaLnBrk="0" latinLnBrk="0" hangingPunct="0">
              <a:tabLst>
                <a:tab pos="762000" algn="l"/>
              </a:tabLst>
            </a:pPr>
            <a:r>
              <a:rPr lang="ko-KR" altLang="en-US" sz="2000" dirty="0" err="1">
                <a:latin typeface="헤움심플함의미학142" pitchFamily="18" charset="-127"/>
                <a:ea typeface="헤움심플함의미학142" pitchFamily="18" charset="-127"/>
              </a:rPr>
              <a:t>정당원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위주의 각료 인사가 이루어졌다</a:t>
            </a:r>
          </a:p>
        </p:txBody>
      </p:sp>
      <p:sp>
        <p:nvSpPr>
          <p:cNvPr id="8" name="오른쪽 화살표 7"/>
          <p:cNvSpPr/>
          <p:nvPr/>
        </p:nvSpPr>
        <p:spPr>
          <a:xfrm>
            <a:off x="2916238" y="5153273"/>
            <a:ext cx="503237" cy="215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1115616" y="5157192"/>
            <a:ext cx="1223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평민재상</a:t>
            </a: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3491880" y="4625841"/>
            <a:ext cx="5041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하라 </a:t>
            </a:r>
            <a:r>
              <a:rPr lang="ko-KR" altLang="en-US" sz="2000" dirty="0" err="1">
                <a:latin typeface="헤움심플함의미학142" pitchFamily="18" charset="-127"/>
                <a:ea typeface="헤움심플함의미학142" pitchFamily="18" charset="-127"/>
              </a:rPr>
              <a:t>다카시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본인부터가 평민 출신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천황이 수상을 임명하나 자문과 보필을 행하는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추밀원의 </a:t>
            </a:r>
            <a:r>
              <a:rPr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“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원로</a:t>
            </a:r>
            <a:r>
              <a:rPr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”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들이 평민출신인 </a:t>
            </a:r>
            <a:r>
              <a:rPr lang="ko-KR" altLang="en-US" sz="2000" dirty="0" err="1">
                <a:latin typeface="헤움심플함의미학142" pitchFamily="18" charset="-127"/>
                <a:ea typeface="헤움심플함의미학142" pitchFamily="18" charset="-127"/>
              </a:rPr>
              <a:t>다카시를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수상에 임명함으로써 국민의 불만을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완화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1" name="도넛 10"/>
          <p:cNvSpPr/>
          <p:nvPr/>
        </p:nvSpPr>
        <p:spPr>
          <a:xfrm>
            <a:off x="754881" y="4437112"/>
            <a:ext cx="1872903" cy="1872208"/>
          </a:xfrm>
          <a:prstGeom prst="donut">
            <a:avLst>
              <a:gd name="adj" fmla="val 771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다이쇼시대와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민주주의</a:t>
            </a:r>
            <a:endParaRPr lang="en-US" altLang="ko-KR" sz="2400" dirty="0" smtClean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899592" y="4509120"/>
            <a:ext cx="7128792" cy="19442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979712" y="185701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latinLnBrk="0" hangingPunct="0">
              <a:tabLst>
                <a:tab pos="762000" algn="l"/>
              </a:tabLst>
              <a:defRPr/>
            </a:pP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:  </a:t>
            </a:r>
            <a:r>
              <a:rPr kumimoji="0"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노동조합</a:t>
            </a:r>
            <a:r>
              <a:rPr kumimoji="0"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농민조합</a:t>
            </a:r>
            <a:r>
              <a:rPr kumimoji="0"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지도자와 사회주의자의 주도로 진행된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marL="342900" indent="-342900" eaLnBrk="0" latinLnBrk="0" hangingPunct="0">
              <a:tabLst>
                <a:tab pos="762000" algn="l"/>
              </a:tabLst>
              <a:defRPr/>
            </a:pPr>
            <a:r>
              <a:rPr kumimoji="0"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  전국적 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단일 무산정당을 지향한 </a:t>
            </a:r>
            <a:r>
              <a:rPr kumimoji="0"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정치운동</a:t>
            </a:r>
            <a:endParaRPr kumimoji="0"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4139952" y="3645024"/>
            <a:ext cx="648072" cy="575940"/>
          </a:xfrm>
          <a:prstGeom prst="downArrow">
            <a:avLst>
              <a:gd name="adj1" fmla="val 36772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다이쇼시대와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민주주의</a:t>
            </a:r>
            <a:endParaRPr lang="en-US" altLang="ko-KR" sz="2400" dirty="0" smtClean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60040" y="105273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latinLnBrk="0" hangingPunct="0">
              <a:lnSpc>
                <a:spcPct val="150000"/>
              </a:lnSpc>
              <a:tabLst>
                <a:tab pos="762000" algn="l"/>
              </a:tabLst>
              <a:defRPr/>
            </a:pPr>
            <a:r>
              <a:rPr kumimoji="0" lang="ko-KR" altLang="en-US" sz="2400" dirty="0" err="1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kumimoji="0" lang="ko-KR" altLang="en-US" sz="2400" dirty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 데모크라시 시대의 제도적 변화</a:t>
            </a:r>
            <a:endParaRPr kumimoji="0" lang="en-US" altLang="ko-KR" sz="2400" dirty="0">
              <a:solidFill>
                <a:srgbClr val="FF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marL="342900" indent="-342900" eaLnBrk="0" latinLnBrk="0" hangingPunct="0">
              <a:lnSpc>
                <a:spcPct val="150000"/>
              </a:lnSpc>
              <a:tabLst>
                <a:tab pos="762000" algn="l"/>
              </a:tabLst>
              <a:defRPr/>
            </a:pP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 무산정당운동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979712" y="2956882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latinLnBrk="0" hangingPunct="0">
              <a:tabLst>
                <a:tab pos="762000" algn="l"/>
              </a:tabLst>
              <a:defRPr/>
            </a:pPr>
            <a:r>
              <a:rPr kumimoji="0"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야마카와</a:t>
            </a:r>
            <a:r>
              <a:rPr kumimoji="0"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kumimoji="0"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히토시의</a:t>
            </a:r>
            <a:r>
              <a:rPr kumimoji="0"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“</a:t>
            </a:r>
            <a:r>
              <a:rPr kumimoji="0"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무산계급운동의 방향전환 </a:t>
            </a:r>
            <a:r>
              <a:rPr kumimoji="0"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(1922)”  </a:t>
            </a:r>
            <a:endParaRPr kumimoji="0"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7255" y="4700481"/>
            <a:ext cx="8785225" cy="1536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latinLnBrk="0" hangingPunct="0">
              <a:lnSpc>
                <a:spcPct val="150000"/>
              </a:lnSpc>
              <a:tabLst>
                <a:tab pos="762000" algn="l"/>
              </a:tabLst>
              <a:defRPr/>
            </a:pPr>
            <a:r>
              <a:rPr kumimoji="0" lang="ko-KR" altLang="en-US" sz="2200" b="1" dirty="0" smtClean="0">
                <a:latin typeface="헤움심플함의미학142" pitchFamily="18" charset="-127"/>
                <a:ea typeface="헤움심플함의미학142" pitchFamily="18" charset="-127"/>
              </a:rPr>
              <a:t>정당의 </a:t>
            </a:r>
            <a:r>
              <a:rPr kumimoji="0" lang="ko-KR" altLang="en-US" sz="2200" b="1" dirty="0">
                <a:latin typeface="헤움심플함의미학142" pitchFamily="18" charset="-127"/>
                <a:ea typeface="헤움심플함의미학142" pitchFamily="18" charset="-127"/>
              </a:rPr>
              <a:t>성립은 무산정당운동의 </a:t>
            </a:r>
            <a:r>
              <a:rPr kumimoji="0" lang="ko-KR" altLang="en-US" sz="2200" b="1" dirty="0" smtClean="0">
                <a:latin typeface="헤움심플함의미학142" pitchFamily="18" charset="-127"/>
                <a:ea typeface="헤움심플함의미학142" pitchFamily="18" charset="-127"/>
              </a:rPr>
              <a:t>귀결점</a:t>
            </a:r>
            <a:endParaRPr kumimoji="0" lang="en-US" altLang="ko-KR" sz="2200" b="1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marL="342900" indent="-342900" algn="ctr" eaLnBrk="0" latinLnBrk="0" hangingPunct="0">
              <a:lnSpc>
                <a:spcPct val="150000"/>
              </a:lnSpc>
              <a:tabLst>
                <a:tab pos="762000" algn="l"/>
              </a:tabLst>
              <a:defRPr/>
            </a:pPr>
            <a:r>
              <a:rPr kumimoji="0" lang="ko-KR" altLang="en-US" sz="2200" b="1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kumimoji="0" lang="ko-KR" altLang="en-US" sz="2200" b="1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kumimoji="0" lang="ko-KR" altLang="en-US" sz="2200" b="1" dirty="0">
                <a:latin typeface="헤움심플함의미학142" pitchFamily="18" charset="-127"/>
                <a:ea typeface="헤움심플함의미학142" pitchFamily="18" charset="-127"/>
              </a:rPr>
              <a:t>데모크라시라는 정당정치체제의 확립과정이 </a:t>
            </a:r>
            <a:endParaRPr kumimoji="0" lang="en-US" altLang="ko-KR" sz="2200" b="1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marL="342900" indent="-342900" algn="ctr" eaLnBrk="0" latinLnBrk="0" hangingPunct="0">
              <a:lnSpc>
                <a:spcPct val="150000"/>
              </a:lnSpc>
              <a:tabLst>
                <a:tab pos="762000" algn="l"/>
              </a:tabLst>
              <a:defRPr/>
            </a:pPr>
            <a:r>
              <a:rPr kumimoji="0" lang="ko-KR" altLang="en-US" sz="2200" b="1" dirty="0" smtClean="0">
                <a:latin typeface="헤움심플함의미학142" pitchFamily="18" charset="-127"/>
                <a:ea typeface="헤움심플함의미학142" pitchFamily="18" charset="-127"/>
              </a:rPr>
              <a:t>그 </a:t>
            </a:r>
            <a:r>
              <a:rPr kumimoji="0" lang="ko-KR" altLang="en-US" sz="2200" b="1" dirty="0">
                <a:latin typeface="헤움심플함의미학142" pitchFamily="18" charset="-127"/>
                <a:ea typeface="헤움심플함의미학142" pitchFamily="18" charset="-127"/>
              </a:rPr>
              <a:t>정점에 도달했음을 보여주는 것</a:t>
            </a:r>
            <a:endParaRPr lang="ko-KR" altLang="en-US" sz="22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60040" y="16607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latinLnBrk="0" hangingPunct="0">
              <a:tabLst>
                <a:tab pos="762000" algn="l"/>
              </a:tabLst>
              <a:defRPr/>
            </a:pP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수상선출방식의 </a:t>
            </a:r>
            <a:r>
              <a:rPr lang="ko-KR" altLang="en-US" sz="2000" b="1" dirty="0">
                <a:latin typeface="헤움심플함의미학142" pitchFamily="18" charset="-127"/>
                <a:ea typeface="헤움심플함의미학142" pitchFamily="18" charset="-127"/>
              </a:rPr>
              <a:t>변화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51520" y="2132856"/>
            <a:ext cx="8353425" cy="94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다수당의 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당수가 총리가 되어 내각을 조직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원로들의 중의에 따라 천황이 후임 총리에게 대명을 내리는 식의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선출방식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95536" y="3212976"/>
            <a:ext cx="8424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문제점</a:t>
            </a:r>
            <a:r>
              <a:rPr lang="en-US" altLang="ko-KR" sz="2000" b="1" dirty="0">
                <a:latin typeface="헤움심플함의미학142" pitchFamily="18" charset="-127"/>
                <a:ea typeface="헤움심플함의미학142" pitchFamily="18" charset="-127"/>
              </a:rPr>
              <a:t>:</a:t>
            </a:r>
            <a:r>
              <a:rPr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정당의 영향력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미미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원로들의 영향력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강함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민주주의적 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관점에서 비판 거셈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3528" y="4725144"/>
            <a:ext cx="83534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1924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년 </a:t>
            </a:r>
            <a:r>
              <a:rPr lang="en-US" altLang="ko-KR" sz="2000" dirty="0">
                <a:latin typeface="헤움심플함의미학142" pitchFamily="18" charset="-127"/>
                <a:ea typeface="헤움심플함의미학142" pitchFamily="18" charset="-127"/>
              </a:rPr>
              <a:t>5</a:t>
            </a: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월의 선거에서부터 관행이 바뀜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  <a:p>
            <a:pPr marL="342900" indent="-342900" algn="ctr" eaLnBrk="0" latinLnBrk="0" hangingPunct="0">
              <a:lnSpc>
                <a:spcPct val="150000"/>
              </a:lnSpc>
              <a:tabLst>
                <a:tab pos="762000" algn="l"/>
              </a:tabLst>
              <a:defRPr/>
            </a:pP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선거를 통해 다수당이 된 정당의 당수가 천황의 위임을 받아 수상으로 선출되고</a:t>
            </a:r>
            <a:endParaRPr lang="en-US" altLang="ko-KR" sz="2000" dirty="0">
              <a:latin typeface="헤움심플함의미학142" pitchFamily="18" charset="-127"/>
              <a:ea typeface="헤움심플함의미학142" pitchFamily="18" charset="-127"/>
            </a:endParaRPr>
          </a:p>
          <a:p>
            <a:pPr marL="342900" indent="-342900" algn="ctr" eaLnBrk="0" latinLnBrk="0" hangingPunct="0">
              <a:lnSpc>
                <a:spcPct val="150000"/>
              </a:lnSpc>
              <a:tabLst>
                <a:tab pos="762000" algn="l"/>
              </a:tabLst>
              <a:defRPr/>
            </a:pPr>
            <a:r>
              <a:rPr lang="ko-KR" altLang="en-US" sz="2000" dirty="0">
                <a:latin typeface="헤움심플함의미학142" pitchFamily="18" charset="-127"/>
                <a:ea typeface="헤움심플함의미학142" pitchFamily="18" charset="-127"/>
              </a:rPr>
              <a:t>조각을 책임지는 양대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정당제가 정착</a:t>
            </a:r>
            <a:endParaRPr lang="ko-KR" altLang="en-US" dirty="0">
              <a:latin typeface="굴림" charset="-127"/>
              <a:ea typeface="굴림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다이쇼시대와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민주주의</a:t>
            </a:r>
            <a:endParaRPr lang="en-US" altLang="ko-KR" sz="2400" dirty="0" smtClean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60040" y="1052736"/>
            <a:ext cx="4572000" cy="5601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latinLnBrk="0" hangingPunct="0">
              <a:lnSpc>
                <a:spcPct val="150000"/>
              </a:lnSpc>
              <a:tabLst>
                <a:tab pos="762000" algn="l"/>
              </a:tabLst>
              <a:defRPr/>
            </a:pPr>
            <a:r>
              <a:rPr kumimoji="0" lang="ko-KR" altLang="en-US" sz="2400" dirty="0" err="1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kumimoji="0" lang="ko-KR" altLang="en-US" sz="2400" dirty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 데모크라시 시대의 제도적 </a:t>
            </a:r>
            <a:r>
              <a:rPr kumimoji="0" lang="ko-KR" altLang="en-US" sz="2400" dirty="0" smtClean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변화</a:t>
            </a:r>
            <a:endParaRPr kumimoji="0" lang="en-US" altLang="ko-KR" sz="2400" dirty="0">
              <a:solidFill>
                <a:srgbClr val="FF0000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4283968" y="4005188"/>
            <a:ext cx="648072" cy="575940"/>
          </a:xfrm>
          <a:prstGeom prst="downArrow">
            <a:avLst>
              <a:gd name="adj1" fmla="val 36772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다이쇼시대와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민주주의</a:t>
            </a:r>
            <a:endParaRPr lang="en-US" altLang="ko-KR" sz="2400" dirty="0" smtClean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8957" y="1268760"/>
            <a:ext cx="378501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latinLnBrk="0" hangingPunct="0">
              <a:tabLst>
                <a:tab pos="762000" algn="l"/>
              </a:tabLst>
              <a:defRPr/>
            </a:pPr>
            <a:r>
              <a:rPr kumimoji="0" lang="ko-KR" altLang="en-US" sz="2300" b="1" dirty="0" err="1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kumimoji="0" lang="ko-KR" altLang="en-US" sz="2300" b="1" dirty="0">
                <a:latin typeface="헤움심플함의미학142" pitchFamily="18" charset="-127"/>
                <a:ea typeface="헤움심플함의미학142" pitchFamily="18" charset="-127"/>
              </a:rPr>
              <a:t> 데모크라시의 실패와 한계</a:t>
            </a:r>
            <a:endParaRPr kumimoji="0" lang="en-US" altLang="ko-KR" sz="23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1484784"/>
            <a:ext cx="32352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4644007" y="2492896"/>
            <a:ext cx="3096344" cy="3024336"/>
          </a:xfrm>
          <a:prstGeom prst="ellipse">
            <a:avLst/>
          </a:prstGeom>
          <a:noFill/>
          <a:ln w="857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44007" y="3350602"/>
            <a:ext cx="3168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latinLnBrk="0" hangingPunct="0">
              <a:tabLst>
                <a:tab pos="762000" algn="l"/>
              </a:tabLst>
              <a:defRPr/>
            </a:pPr>
            <a:r>
              <a:rPr lang="ko-KR" altLang="en-US" sz="22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다이쇼시기의</a:t>
            </a:r>
            <a:r>
              <a:rPr lang="ko-KR" altLang="en-US" sz="2200" dirty="0" smtClean="0">
                <a:latin typeface="헤움심플함의미학142" pitchFamily="18" charset="-127"/>
                <a:ea typeface="헤움심플함의미학142" pitchFamily="18" charset="-127"/>
              </a:rPr>
              <a:t> 내각인사나 정부관료</a:t>
            </a:r>
            <a:r>
              <a:rPr lang="en-US" altLang="ko-KR" sz="22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200" dirty="0" smtClean="0">
                <a:latin typeface="헤움심플함의미학142" pitchFamily="18" charset="-127"/>
                <a:ea typeface="헤움심플함의미학142" pitchFamily="18" charset="-127"/>
              </a:rPr>
              <a:t>경찰</a:t>
            </a:r>
            <a:r>
              <a:rPr lang="en-US" altLang="ko-KR" sz="22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200" dirty="0" smtClean="0">
                <a:latin typeface="헤움심플함의미학142" pitchFamily="18" charset="-127"/>
                <a:ea typeface="헤움심플함의미학142" pitchFamily="18" charset="-127"/>
              </a:rPr>
              <a:t>군인 등은 근본적으로 제국주의적 속성에서 변한 것이 없음</a:t>
            </a:r>
            <a:r>
              <a:rPr lang="en-US" altLang="ko-KR" sz="22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endParaRPr lang="en-US" altLang="ko-KR" sz="22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99592" y="2492896"/>
            <a:ext cx="3096344" cy="3024336"/>
          </a:xfrm>
          <a:prstGeom prst="ellipse">
            <a:avLst/>
          </a:prstGeom>
          <a:noFill/>
          <a:ln w="857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99592" y="3356992"/>
            <a:ext cx="31683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latinLnBrk="0" hangingPunct="0">
              <a:tabLst>
                <a:tab pos="762000" algn="l"/>
              </a:tabLst>
              <a:defRPr/>
            </a:pP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정당정치의 민중지지획득실패</a:t>
            </a:r>
            <a:endParaRPr lang="en-US" altLang="ko-KR" sz="24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 eaLnBrk="0" latinLnBrk="0" hangingPunct="0">
              <a:tabLst>
                <a:tab pos="762000" algn="l"/>
              </a:tabLst>
              <a:defRPr/>
            </a:pPr>
            <a:endParaRPr lang="en-US" altLang="ko-KR" sz="24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 eaLnBrk="0" latinLnBrk="0" hangingPunct="0">
              <a:tabLst>
                <a:tab pos="762000" algn="l"/>
              </a:tabLst>
              <a:defRPr/>
            </a:pPr>
            <a:r>
              <a:rPr lang="ko-KR" altLang="en-US" dirty="0" err="1" smtClean="0">
                <a:latin typeface="헤움심플함의미학142" pitchFamily="18" charset="-127"/>
                <a:ea typeface="헤움심플함의미학142" pitchFamily="18" charset="-127"/>
              </a:rPr>
              <a:t>강한비판을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 받음</a:t>
            </a:r>
            <a:endParaRPr lang="en-US" altLang="ko-KR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다이쇼시대와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민주주의</a:t>
            </a:r>
            <a:endParaRPr lang="en-US" altLang="ko-KR" sz="2400" dirty="0" smtClean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1484784"/>
            <a:ext cx="32352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498957" y="1268760"/>
            <a:ext cx="378501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latinLnBrk="0" hangingPunct="0">
              <a:tabLst>
                <a:tab pos="762000" algn="l"/>
              </a:tabLst>
              <a:defRPr/>
            </a:pPr>
            <a:r>
              <a:rPr kumimoji="0" lang="ko-KR" altLang="en-US" sz="2300" b="1" dirty="0" err="1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kumimoji="0" lang="ko-KR" altLang="en-US" sz="2300" b="1" dirty="0">
                <a:latin typeface="헤움심플함의미학142" pitchFamily="18" charset="-127"/>
                <a:ea typeface="헤움심플함의미학142" pitchFamily="18" charset="-127"/>
              </a:rPr>
              <a:t> 데모크라시의 실패와 한계</a:t>
            </a:r>
            <a:endParaRPr kumimoji="0" lang="en-US" altLang="ko-KR" sz="23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755576" y="2564904"/>
            <a:ext cx="3312368" cy="3240360"/>
          </a:xfrm>
          <a:prstGeom prst="ellipse">
            <a:avLst/>
          </a:prstGeom>
          <a:noFill/>
          <a:ln w="857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83568" y="3291368"/>
            <a:ext cx="3600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 eaLnBrk="0" latinLnBrk="0" hangingPunct="0">
              <a:tabLst>
                <a:tab pos="762000" algn="l"/>
              </a:tabLst>
              <a:defRPr/>
            </a:pPr>
            <a:r>
              <a:rPr lang="ko-KR" altLang="en-US" sz="2200" dirty="0" smtClean="0">
                <a:latin typeface="헤움심플함의미학142" pitchFamily="18" charset="-127"/>
                <a:ea typeface="헤움심플함의미학142" pitchFamily="18" charset="-127"/>
              </a:rPr>
              <a:t>군사훈련 내용이 포함되어 </a:t>
            </a:r>
            <a:endParaRPr lang="en-US" altLang="ko-KR" sz="22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marL="228600" indent="-228600" algn="ctr" eaLnBrk="0" latinLnBrk="0" hangingPunct="0">
              <a:tabLst>
                <a:tab pos="762000" algn="l"/>
              </a:tabLst>
              <a:defRPr/>
            </a:pPr>
            <a:r>
              <a:rPr lang="ko-KR" altLang="en-US" sz="2200" dirty="0" smtClean="0">
                <a:latin typeface="헤움심플함의미학142" pitchFamily="18" charset="-127"/>
                <a:ea typeface="헤움심플함의미학142" pitchFamily="18" charset="-127"/>
              </a:rPr>
              <a:t>있는 교련과목이 의무적으로 </a:t>
            </a:r>
            <a:endParaRPr lang="en-US" altLang="ko-KR" sz="22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marL="228600" indent="-228600" algn="ctr" eaLnBrk="0" latinLnBrk="0" hangingPunct="0">
              <a:tabLst>
                <a:tab pos="762000" algn="l"/>
              </a:tabLst>
              <a:defRPr/>
            </a:pPr>
            <a:r>
              <a:rPr lang="ko-KR" altLang="en-US" sz="2200" dirty="0" smtClean="0">
                <a:latin typeface="헤움심플함의미학142" pitchFamily="18" charset="-127"/>
                <a:ea typeface="헤움심플함의미학142" pitchFamily="18" charset="-127"/>
              </a:rPr>
              <a:t>각 학교에서 시행</a:t>
            </a:r>
            <a:endParaRPr lang="en-US" altLang="ko-KR" sz="22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marL="228600" indent="-228600" algn="ctr" eaLnBrk="0" latinLnBrk="0" hangingPunct="0">
              <a:tabLst>
                <a:tab pos="762000" algn="l"/>
              </a:tabLst>
              <a:defRPr/>
            </a:pPr>
            <a:r>
              <a:rPr lang="ko-KR" altLang="en-US" sz="2000" b="1" dirty="0" smtClean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천황에게 숭배하고 </a:t>
            </a:r>
            <a:endParaRPr lang="en-US" altLang="ko-KR" sz="2000" b="1" dirty="0" smtClean="0">
              <a:solidFill>
                <a:srgbClr val="FF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marL="228600" indent="-228600" algn="ctr" eaLnBrk="0" latinLnBrk="0" hangingPunct="0">
              <a:tabLst>
                <a:tab pos="762000" algn="l"/>
              </a:tabLst>
              <a:defRPr/>
            </a:pPr>
            <a:r>
              <a:rPr lang="ko-KR" altLang="en-US" sz="2000" b="1" dirty="0" smtClean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충성을 바치는 것을 당연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한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marL="228600" indent="-228600" algn="ctr" eaLnBrk="0" latinLnBrk="0" hangingPunct="0">
              <a:tabLst>
                <a:tab pos="762000" algn="l"/>
              </a:tabLst>
              <a:defRPr/>
            </a:pP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것으로 여김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marL="228600" indent="-228600" algn="ctr" eaLnBrk="0" latinLnBrk="0" hangingPunct="0">
              <a:tabLst>
                <a:tab pos="762000" algn="l"/>
              </a:tabLst>
              <a:defRPr/>
            </a:pPr>
            <a:endParaRPr lang="en-US" altLang="ko-KR" sz="22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835696" y="2276872"/>
            <a:ext cx="1080120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교육</a:t>
            </a:r>
            <a:endParaRPr lang="ko-KR" altLang="en-US" sz="2400" b="1" dirty="0">
              <a:solidFill>
                <a:schemeClr val="tx1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427984" y="2492896"/>
            <a:ext cx="3816424" cy="3312368"/>
          </a:xfrm>
          <a:prstGeom prst="ellipse">
            <a:avLst/>
          </a:prstGeom>
          <a:noFill/>
          <a:ln w="857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499992" y="3140968"/>
            <a:ext cx="37444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2200" dirty="0" smtClean="0">
                <a:latin typeface="헤움심플함의미학142" pitchFamily="18" charset="-127"/>
                <a:ea typeface="헤움심플함의미학142" pitchFamily="18" charset="-127"/>
              </a:rPr>
              <a:t>메이지 헌법은</a:t>
            </a:r>
            <a:endParaRPr lang="en-US" altLang="ko-KR" sz="22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>
              <a:defRPr/>
            </a:pPr>
            <a:r>
              <a:rPr lang="ko-KR" altLang="en-US" sz="2200" dirty="0" smtClean="0">
                <a:latin typeface="헤움심플함의미학142" pitchFamily="18" charset="-127"/>
                <a:ea typeface="헤움심플함의미학142" pitchFamily="18" charset="-127"/>
              </a:rPr>
              <a:t>천황주권설</a:t>
            </a:r>
            <a:r>
              <a:rPr lang="en-US" altLang="ko-KR" sz="22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200" dirty="0" smtClean="0">
                <a:latin typeface="헤움심플함의미학142" pitchFamily="18" charset="-127"/>
                <a:ea typeface="헤움심플함의미학142" pitchFamily="18" charset="-127"/>
              </a:rPr>
              <a:t>천황의 통치대권</a:t>
            </a:r>
            <a:r>
              <a:rPr lang="en-US" altLang="ko-KR" sz="22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</a:p>
          <a:p>
            <a:pPr algn="ctr">
              <a:defRPr/>
            </a:pPr>
            <a:r>
              <a:rPr lang="ko-KR" altLang="en-US" sz="2200" dirty="0" smtClean="0">
                <a:latin typeface="헤움심플함의미학142" pitchFamily="18" charset="-127"/>
                <a:ea typeface="헤움심플함의미학142" pitchFamily="18" charset="-127"/>
              </a:rPr>
              <a:t>천황의 막강한 권한이라는 </a:t>
            </a:r>
            <a:endParaRPr lang="en-US" altLang="ko-KR" sz="22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>
              <a:defRPr/>
            </a:pPr>
            <a:r>
              <a:rPr lang="ko-KR" altLang="en-US" sz="2200" dirty="0" smtClean="0">
                <a:latin typeface="헤움심플함의미학142" pitchFamily="18" charset="-127"/>
                <a:ea typeface="헤움심플함의미학142" pitchFamily="18" charset="-127"/>
              </a:rPr>
              <a:t>한계로 민주주의의 발전에 장애</a:t>
            </a:r>
            <a:r>
              <a:rPr lang="en-US" altLang="ko-KR" sz="2200" dirty="0" smtClean="0">
                <a:latin typeface="헤움심플함의미학142" pitchFamily="18" charset="-127"/>
                <a:ea typeface="헤움심플함의미학142" pitchFamily="18" charset="-127"/>
              </a:rPr>
              <a:t>.</a:t>
            </a:r>
          </a:p>
          <a:p>
            <a:pPr algn="ctr">
              <a:defRPr/>
            </a:pPr>
            <a:r>
              <a:rPr lang="ko-KR" altLang="en-US" sz="2200" b="1" dirty="0" smtClean="0">
                <a:latin typeface="헤움심플함의미학142" pitchFamily="18" charset="-127"/>
                <a:ea typeface="헤움심플함의미학142" pitchFamily="18" charset="-127"/>
              </a:rPr>
              <a:t>일본이 군국주의로 </a:t>
            </a:r>
            <a:endParaRPr lang="en-US" altLang="ko-KR" sz="2200" b="1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>
              <a:defRPr/>
            </a:pPr>
            <a:r>
              <a:rPr lang="ko-KR" altLang="en-US" sz="2200" b="1" dirty="0" smtClean="0">
                <a:latin typeface="헤움심플함의미학142" pitchFamily="18" charset="-127"/>
                <a:ea typeface="헤움심플함의미학142" pitchFamily="18" charset="-127"/>
              </a:rPr>
              <a:t>나아가는데 일조</a:t>
            </a:r>
          </a:p>
          <a:p>
            <a:pPr marL="228600" indent="-228600" algn="ctr" eaLnBrk="0" latinLnBrk="0" hangingPunct="0">
              <a:tabLst>
                <a:tab pos="762000" algn="l"/>
              </a:tabLst>
              <a:defRPr/>
            </a:pPr>
            <a:endParaRPr lang="en-US" altLang="ko-KR" sz="22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436096" y="2276872"/>
            <a:ext cx="1584176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메이지 헌법</a:t>
            </a:r>
            <a:endParaRPr lang="ko-KR" altLang="en-US" sz="2400" b="1" dirty="0">
              <a:solidFill>
                <a:schemeClr val="tx1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AppData\Local\Microsoft\Windows\Temporary Internet Files\Content.IE5\WEU9VXLV\MC9003588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077946" cy="4802257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0" y="2636912"/>
            <a:ext cx="9144000" cy="12961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solidFill>
                <a:schemeClr val="tx1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998693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헤움심플함의미학142" pitchFamily="18" charset="-127"/>
                <a:ea typeface="헤움심플함의미학142" pitchFamily="18" charset="-127"/>
              </a:rPr>
              <a:t>4.  </a:t>
            </a:r>
            <a:r>
              <a:rPr lang="ko-KR" altLang="en-US" sz="32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3200" dirty="0" smtClean="0">
                <a:latin typeface="헤움심플함의미학142" pitchFamily="18" charset="-127"/>
                <a:ea typeface="헤움심플함의미학142" pitchFamily="18" charset="-127"/>
              </a:rPr>
              <a:t> 시대의 사상적 동향</a:t>
            </a:r>
            <a:endParaRPr lang="ko-KR" altLang="en-US" sz="32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61653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발표자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손영선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민본주의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347864" y="3068960"/>
            <a:ext cx="5040560" cy="1364670"/>
            <a:chOff x="3347864" y="3068960"/>
            <a:chExt cx="4824536" cy="1364670"/>
          </a:xfrm>
        </p:grpSpPr>
        <p:sp>
          <p:nvSpPr>
            <p:cNvPr id="7" name="막힌 원호 6"/>
            <p:cNvSpPr/>
            <p:nvPr/>
          </p:nvSpPr>
          <p:spPr>
            <a:xfrm rot="5400000">
              <a:off x="7200292" y="3320988"/>
              <a:ext cx="1224136" cy="720080"/>
            </a:xfrm>
            <a:prstGeom prst="blockArc">
              <a:avLst>
                <a:gd name="adj1" fmla="val 10864542"/>
                <a:gd name="adj2" fmla="val 20877361"/>
                <a:gd name="adj3" fmla="val 17997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그룹 25"/>
            <p:cNvGrpSpPr/>
            <p:nvPr/>
          </p:nvGrpSpPr>
          <p:grpSpPr>
            <a:xfrm>
              <a:off x="3347864" y="3068960"/>
              <a:ext cx="4686692" cy="1364670"/>
              <a:chOff x="3347864" y="3068960"/>
              <a:chExt cx="4686692" cy="1364670"/>
            </a:xfrm>
          </p:grpSpPr>
          <p:sp>
            <p:nvSpPr>
              <p:cNvPr id="9" name="막힌 원호 8"/>
              <p:cNvSpPr/>
              <p:nvPr/>
            </p:nvSpPr>
            <p:spPr>
              <a:xfrm rot="16200000">
                <a:off x="3095836" y="3320988"/>
                <a:ext cx="1224136" cy="720080"/>
              </a:xfrm>
              <a:prstGeom prst="blockArc">
                <a:avLst>
                  <a:gd name="adj1" fmla="val 10864542"/>
                  <a:gd name="adj2" fmla="val 21036682"/>
                  <a:gd name="adj3" fmla="val 24185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58092" y="3140968"/>
                <a:ext cx="4176464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 smtClean="0">
                    <a:latin typeface="헤움심플함의미학142" pitchFamily="18" charset="-127"/>
                    <a:ea typeface="헤움심플함의미학142" pitchFamily="18" charset="-127"/>
                  </a:rPr>
                  <a:t>정치상 민중을 중시하고 그 사이에 상하의 </a:t>
                </a:r>
                <a:endParaRPr lang="en-US" altLang="ko-KR" sz="2000" dirty="0" smtClean="0">
                  <a:latin typeface="헤움심플함의미학142" pitchFamily="18" charset="-127"/>
                  <a:ea typeface="헤움심플함의미학142" pitchFamily="18" charset="-127"/>
                </a:endParaRPr>
              </a:p>
              <a:p>
                <a:r>
                  <a:rPr lang="ko-KR" altLang="en-US" sz="2000" dirty="0" smtClean="0">
                    <a:latin typeface="헤움심플함의미학142" pitchFamily="18" charset="-127"/>
                    <a:ea typeface="헤움심플함의미학142" pitchFamily="18" charset="-127"/>
                  </a:rPr>
                  <a:t>구별을 두지 않으며</a:t>
                </a:r>
                <a:r>
                  <a:rPr lang="en-US" altLang="ko-KR" sz="2000" dirty="0" smtClean="0">
                    <a:latin typeface="헤움심플함의미학142" pitchFamily="18" charset="-127"/>
                    <a:ea typeface="헤움심플함의미학142" pitchFamily="18" charset="-127"/>
                  </a:rPr>
                  <a:t>, </a:t>
                </a:r>
                <a:r>
                  <a:rPr lang="ko-KR" altLang="en-US" sz="2000" dirty="0" smtClean="0">
                    <a:latin typeface="헤움심플함의미학142" pitchFamily="18" charset="-127"/>
                    <a:ea typeface="헤움심플함의미학142" pitchFamily="18" charset="-127"/>
                  </a:rPr>
                  <a:t>국체가 군주제이건 </a:t>
                </a:r>
                <a:endParaRPr lang="en-US" altLang="ko-KR" sz="2000" dirty="0" smtClean="0">
                  <a:latin typeface="헤움심플함의미학142" pitchFamily="18" charset="-127"/>
                  <a:ea typeface="헤움심플함의미학142" pitchFamily="18" charset="-127"/>
                </a:endParaRPr>
              </a:p>
              <a:p>
                <a:r>
                  <a:rPr lang="ko-KR" altLang="en-US" sz="2000" dirty="0" smtClean="0">
                    <a:latin typeface="헤움심플함의미학142" pitchFamily="18" charset="-127"/>
                    <a:ea typeface="헤움심플함의미학142" pitchFamily="18" charset="-127"/>
                  </a:rPr>
                  <a:t>공화제이건 상관없이 통용될 수 있는 주의</a:t>
                </a:r>
              </a:p>
              <a:p>
                <a:endParaRPr lang="ko-KR" altLang="en-US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539552" y="17728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민본주의</a:t>
            </a:r>
            <a:r>
              <a:rPr lang="en-US" altLang="ko-KR" sz="2400" b="1" dirty="0" smtClean="0">
                <a:latin typeface="헤움심플함의미학142" pitchFamily="18" charset="-127"/>
                <a:ea typeface="헤움심플함의미학142" pitchFamily="18" charset="-127"/>
              </a:rPr>
              <a:t>[</a:t>
            </a:r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民本主義</a:t>
            </a:r>
            <a:r>
              <a:rPr lang="en-US" altLang="ko-KR" sz="2400" b="1" dirty="0" smtClean="0">
                <a:latin typeface="헤움심플함의미학142" pitchFamily="18" charset="-127"/>
                <a:ea typeface="헤움심플함의미학142" pitchFamily="18" charset="-127"/>
              </a:rPr>
              <a:t>]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611560" y="2492896"/>
            <a:ext cx="2533650" cy="3465676"/>
            <a:chOff x="611560" y="2492896"/>
            <a:chExt cx="2533650" cy="34656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492896"/>
              <a:ext cx="253365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83568" y="5589240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    </a:t>
              </a:r>
              <a:r>
                <a:rPr lang="ko-KR" altLang="en-US" b="1" dirty="0" err="1" smtClean="0">
                  <a:latin typeface="08서울한강체 M" pitchFamily="18" charset="-127"/>
                  <a:ea typeface="08서울한강체 M" pitchFamily="18" charset="-127"/>
                </a:rPr>
                <a:t>요시노</a:t>
              </a:r>
              <a:r>
                <a:rPr lang="ko-KR" altLang="en-US" b="1" dirty="0" smtClean="0">
                  <a:latin typeface="08서울한강체 M" pitchFamily="18" charset="-127"/>
                  <a:ea typeface="08서울한강체 M" pitchFamily="18" charset="-127"/>
                </a:rPr>
                <a:t> </a:t>
              </a:r>
              <a:r>
                <a:rPr lang="ko-KR" altLang="en-US" b="1" dirty="0" err="1" smtClean="0">
                  <a:latin typeface="08서울한강체 M" pitchFamily="18" charset="-127"/>
                  <a:ea typeface="08서울한강체 M" pitchFamily="18" charset="-127"/>
                </a:rPr>
                <a:t>사쿠조</a:t>
              </a:r>
              <a:endParaRPr lang="ko-KR" altLang="en-US" b="1" dirty="0">
                <a:latin typeface="08서울한강체 M" pitchFamily="18" charset="-127"/>
                <a:ea typeface="08서울한강체 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39552" y="1844824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헤움심플함의미학142" pitchFamily="18" charset="-127"/>
                <a:ea typeface="헤움심플함의미학142" pitchFamily="18" charset="-127"/>
              </a:rPr>
              <a:t>민본주의 발전단계</a:t>
            </a:r>
            <a:endParaRPr lang="ko-KR" altLang="en-US" sz="28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547664" y="3299700"/>
            <a:ext cx="1965528" cy="1620000"/>
            <a:chOff x="1547664" y="3443716"/>
            <a:chExt cx="1965528" cy="1620000"/>
          </a:xfrm>
        </p:grpSpPr>
        <p:grpSp>
          <p:nvGrpSpPr>
            <p:cNvPr id="8" name="그룹 47"/>
            <p:cNvGrpSpPr/>
            <p:nvPr/>
          </p:nvGrpSpPr>
          <p:grpSpPr>
            <a:xfrm>
              <a:off x="1547664" y="3443716"/>
              <a:ext cx="1965528" cy="1620000"/>
              <a:chOff x="368992" y="2634996"/>
              <a:chExt cx="1965528" cy="1620000"/>
            </a:xfrm>
          </p:grpSpPr>
          <p:sp>
            <p:nvSpPr>
              <p:cNvPr id="10" name="타원 9"/>
              <p:cNvSpPr/>
              <p:nvPr/>
            </p:nvSpPr>
            <p:spPr>
              <a:xfrm>
                <a:off x="368992" y="2634996"/>
                <a:ext cx="1620000" cy="1620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548992" y="2814996"/>
                <a:ext cx="1260000" cy="12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오른쪽 화살표 11"/>
              <p:cNvSpPr/>
              <p:nvPr/>
            </p:nvSpPr>
            <p:spPr>
              <a:xfrm>
                <a:off x="1988992" y="3221212"/>
                <a:ext cx="345528" cy="454826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691680" y="4062844"/>
              <a:ext cx="137088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300" b="1" dirty="0" smtClean="0">
                  <a:ln>
                    <a:solidFill>
                      <a:schemeClr val="tx1">
                        <a:lumMod val="95000"/>
                        <a:lumOff val="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헤움심플함의미학142" pitchFamily="18" charset="-127"/>
                  <a:ea typeface="헤움심플함의미학142" pitchFamily="18" charset="-127"/>
                </a:rPr>
                <a:t>의원내각제</a:t>
              </a:r>
              <a:endParaRPr lang="ko-KR" altLang="en-US" sz="2300" b="1" dirty="0">
                <a:ln>
                  <a:solidFill>
                    <a:schemeClr val="tx1">
                      <a:lumMod val="95000"/>
                      <a:lumOff val="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3650972" y="3292342"/>
            <a:ext cx="1965528" cy="1620000"/>
            <a:chOff x="3650972" y="3436358"/>
            <a:chExt cx="1965528" cy="1620000"/>
          </a:xfrm>
        </p:grpSpPr>
        <p:grpSp>
          <p:nvGrpSpPr>
            <p:cNvPr id="14" name="그룹 48"/>
            <p:cNvGrpSpPr/>
            <p:nvPr/>
          </p:nvGrpSpPr>
          <p:grpSpPr>
            <a:xfrm>
              <a:off x="3650972" y="3436358"/>
              <a:ext cx="1965528" cy="1620000"/>
              <a:chOff x="368992" y="2634996"/>
              <a:chExt cx="1965528" cy="1620000"/>
            </a:xfrm>
          </p:grpSpPr>
          <p:sp>
            <p:nvSpPr>
              <p:cNvPr id="16" name="타원 15"/>
              <p:cNvSpPr/>
              <p:nvPr/>
            </p:nvSpPr>
            <p:spPr>
              <a:xfrm>
                <a:off x="368992" y="2634996"/>
                <a:ext cx="1620000" cy="1620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548992" y="2814996"/>
                <a:ext cx="1260000" cy="12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오른쪽 화살표 17"/>
              <p:cNvSpPr/>
              <p:nvPr/>
            </p:nvSpPr>
            <p:spPr>
              <a:xfrm>
                <a:off x="1988992" y="3221212"/>
                <a:ext cx="345528" cy="454826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777176" y="4005064"/>
              <a:ext cx="137088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300" b="1" dirty="0" smtClean="0">
                  <a:ln>
                    <a:solidFill>
                      <a:schemeClr val="tx1">
                        <a:lumMod val="95000"/>
                        <a:lumOff val="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헤움심플함의미학142" pitchFamily="18" charset="-127"/>
                  <a:ea typeface="헤움심플함의미학142" pitchFamily="18" charset="-127"/>
                </a:rPr>
                <a:t>보통선거제</a:t>
              </a:r>
              <a:endParaRPr lang="ko-KR" altLang="en-US" sz="2300" b="1" dirty="0">
                <a:ln>
                  <a:solidFill>
                    <a:schemeClr val="tx1">
                      <a:lumMod val="95000"/>
                      <a:lumOff val="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5754280" y="3284984"/>
            <a:ext cx="1620000" cy="1620000"/>
            <a:chOff x="5754280" y="3429000"/>
            <a:chExt cx="1620000" cy="1620000"/>
          </a:xfrm>
        </p:grpSpPr>
        <p:grpSp>
          <p:nvGrpSpPr>
            <p:cNvPr id="20" name="그룹 52"/>
            <p:cNvGrpSpPr/>
            <p:nvPr/>
          </p:nvGrpSpPr>
          <p:grpSpPr>
            <a:xfrm>
              <a:off x="5754280" y="3429000"/>
              <a:ext cx="1620000" cy="1620000"/>
              <a:chOff x="368992" y="2634996"/>
              <a:chExt cx="1620000" cy="1620000"/>
            </a:xfrm>
          </p:grpSpPr>
          <p:sp>
            <p:nvSpPr>
              <p:cNvPr id="22" name="타원 21"/>
              <p:cNvSpPr/>
              <p:nvPr/>
            </p:nvSpPr>
            <p:spPr>
              <a:xfrm>
                <a:off x="368992" y="2634996"/>
                <a:ext cx="1620000" cy="162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548992" y="2814996"/>
                <a:ext cx="1260000" cy="12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868144" y="4005064"/>
              <a:ext cx="1463862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300" b="1" dirty="0" smtClean="0">
                  <a:ln>
                    <a:solidFill>
                      <a:schemeClr val="tx1">
                        <a:lumMod val="95000"/>
                        <a:lumOff val="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헤움심플함의미학142" pitchFamily="18" charset="-127"/>
                  <a:ea typeface="헤움심플함의미학142" pitchFamily="18" charset="-127"/>
                </a:rPr>
                <a:t>경제적 평등</a:t>
              </a:r>
              <a:endParaRPr lang="ko-KR" altLang="en-US" sz="2300" b="1" dirty="0">
                <a:ln>
                  <a:solidFill>
                    <a:schemeClr val="tx1">
                      <a:lumMod val="95000"/>
                      <a:lumOff val="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민본주의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user\AppData\Local\Microsoft\Windows\Temporary Internet Files\Content.IE5\WEU9VXLV\MC9003588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077946" cy="4802257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0" y="2636912"/>
            <a:ext cx="9144000" cy="12961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solidFill>
                <a:schemeClr val="tx1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99695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헤움심플함의미학142" pitchFamily="18" charset="-127"/>
                <a:ea typeface="헤움심플함의미학142" pitchFamily="18" charset="-127"/>
              </a:rPr>
              <a:t>1.  </a:t>
            </a:r>
            <a:r>
              <a:rPr lang="ko-KR" altLang="en-US" sz="32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3200" dirty="0" smtClean="0">
                <a:latin typeface="헤움심플함의미학142" pitchFamily="18" charset="-127"/>
                <a:ea typeface="헤움심플함의미학142" pitchFamily="18" charset="-127"/>
              </a:rPr>
              <a:t> 천황</a:t>
            </a:r>
            <a:endParaRPr lang="ko-KR" altLang="en-US" sz="32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61653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발표자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이상백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63993"/>
            <a:ext cx="2808312" cy="335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덧셈 기호 6"/>
          <p:cNvSpPr/>
          <p:nvPr/>
        </p:nvSpPr>
        <p:spPr>
          <a:xfrm>
            <a:off x="4277945" y="2937138"/>
            <a:ext cx="491901" cy="504056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82001" y="3009146"/>
            <a:ext cx="267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제국주의화 비판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9" name="덧셈 기호 8"/>
          <p:cNvSpPr/>
          <p:nvPr/>
        </p:nvSpPr>
        <p:spPr>
          <a:xfrm>
            <a:off x="4277945" y="3729226"/>
            <a:ext cx="491901" cy="504056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782001" y="3789040"/>
            <a:ext cx="2670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헤움심플함의미학142" pitchFamily="18" charset="-127"/>
                <a:ea typeface="헤움심플함의미학142" pitchFamily="18" charset="-127"/>
              </a:rPr>
              <a:t>여명회</a:t>
            </a:r>
            <a:r>
              <a:rPr lang="en-US" altLang="ko-KR" sz="2400" b="1" dirty="0" smtClean="0"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lang="ko-KR" altLang="en-US" sz="2400" b="1" dirty="0" err="1" smtClean="0">
                <a:latin typeface="헤움심플함의미학142" pitchFamily="18" charset="-127"/>
                <a:ea typeface="헤움심플함의미학142" pitchFamily="18" charset="-127"/>
              </a:rPr>
              <a:t>黎明會</a:t>
            </a:r>
            <a:r>
              <a:rPr lang="en-US" altLang="ko-KR" sz="2400" b="1" dirty="0" smtClean="0">
                <a:latin typeface="헤움심플함의미학142" pitchFamily="18" charset="-127"/>
                <a:ea typeface="헤움심플함의미학142" pitchFamily="18" charset="-127"/>
              </a:rPr>
              <a:t>) </a:t>
            </a:r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조직</a:t>
            </a:r>
            <a:endParaRPr lang="en-US" altLang="ko-KR" sz="2400" b="1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5004048" y="4509120"/>
            <a:ext cx="360040" cy="216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436096" y="439704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자유주의 확산 기여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민본주의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사회주의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1"/>
            <a:ext cx="3481554" cy="223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28102" y="4768696"/>
            <a:ext cx="299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헤움심플함의미학142" pitchFamily="18" charset="-127"/>
                <a:ea typeface="헤움심플함의미학142" pitchFamily="18" charset="-127"/>
              </a:rPr>
              <a:t>1</a:t>
            </a:r>
            <a:r>
              <a:rPr lang="en-US" altLang="ko-KR" sz="2400" b="1" dirty="0" smtClean="0">
                <a:latin typeface="헤움심플함의미학142" pitchFamily="18" charset="-127"/>
                <a:ea typeface="헤움심플함의미학142" pitchFamily="18" charset="-127"/>
              </a:rPr>
              <a:t>917  </a:t>
            </a:r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러시아 혁명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4139952" y="4912712"/>
            <a:ext cx="634046" cy="3164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954" y="1916832"/>
            <a:ext cx="363281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08104" y="4725144"/>
            <a:ext cx="25839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헤움심플함의미학142" pitchFamily="18" charset="-127"/>
                <a:ea typeface="헤움심플함의미학142" pitchFamily="18" charset="-127"/>
              </a:rPr>
              <a:t>1</a:t>
            </a:r>
            <a:r>
              <a:rPr lang="en-US" altLang="ko-KR" sz="2400" b="1" dirty="0" smtClean="0">
                <a:latin typeface="헤움심플함의미학142" pitchFamily="18" charset="-127"/>
                <a:ea typeface="헤움심플함의미학142" pitchFamily="18" charset="-127"/>
              </a:rPr>
              <a:t>918~1919 </a:t>
            </a:r>
          </a:p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사회주의 단체 등장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사회주의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572" y="2060848"/>
            <a:ext cx="431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헤움심플함의미학142" pitchFamily="18" charset="-127"/>
                <a:ea typeface="헤움심플함의미학142" pitchFamily="18" charset="-127"/>
              </a:rPr>
              <a:t>1920 </a:t>
            </a:r>
            <a:r>
              <a:rPr lang="ko-KR" altLang="en-US" sz="2800" b="1" dirty="0" smtClean="0">
                <a:latin typeface="헤움심플함의미학142" pitchFamily="18" charset="-127"/>
                <a:ea typeface="헤움심플함의미학142" pitchFamily="18" charset="-127"/>
              </a:rPr>
              <a:t>일본사회주의 동맹 결성</a:t>
            </a:r>
            <a:endParaRPr lang="ko-KR" altLang="en-US" sz="28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7" name="막힌 원호 6"/>
          <p:cNvSpPr/>
          <p:nvPr/>
        </p:nvSpPr>
        <p:spPr>
          <a:xfrm rot="16200000">
            <a:off x="942676" y="2752004"/>
            <a:ext cx="360040" cy="273872"/>
          </a:xfrm>
          <a:prstGeom prst="blockArc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막힌 원호 7"/>
          <p:cNvSpPr/>
          <p:nvPr/>
        </p:nvSpPr>
        <p:spPr>
          <a:xfrm rot="5400000">
            <a:off x="4183036" y="2752004"/>
            <a:ext cx="360040" cy="273872"/>
          </a:xfrm>
          <a:prstGeom prst="blockArc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730406"/>
            <a:ext cx="308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마르크스 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무정부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사회주의자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850804" y="3471391"/>
            <a:ext cx="4313484" cy="893713"/>
            <a:chOff x="2771800" y="3284984"/>
            <a:chExt cx="4536504" cy="893713"/>
          </a:xfrm>
        </p:grpSpPr>
        <p:sp>
          <p:nvSpPr>
            <p:cNvPr id="11" name="아래쪽 화살표 10"/>
            <p:cNvSpPr/>
            <p:nvPr/>
          </p:nvSpPr>
          <p:spPr>
            <a:xfrm>
              <a:off x="2987824" y="3284984"/>
              <a:ext cx="648072" cy="216024"/>
            </a:xfrm>
            <a:prstGeom prst="downArrow">
              <a:avLst/>
            </a:prstGeom>
            <a:solidFill>
              <a:srgbClr val="C8000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71800" y="3655477"/>
              <a:ext cx="4536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헤움심플함의미학142" pitchFamily="18" charset="-127"/>
                  <a:ea typeface="헤움심플함의미학142" pitchFamily="18" charset="-127"/>
                </a:rPr>
                <a:t>1921 </a:t>
              </a:r>
              <a:r>
                <a:rPr lang="ko-KR" altLang="en-US" sz="2800" b="1" dirty="0" smtClean="0">
                  <a:latin typeface="헤움심플함의미학142" pitchFamily="18" charset="-127"/>
                  <a:ea typeface="헤움심플함의미학142" pitchFamily="18" charset="-127"/>
                </a:rPr>
                <a:t>일본사회주의 동맹 해산</a:t>
              </a:r>
              <a:endParaRPr lang="ko-KR" altLang="en-US" sz="2800" b="1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716016" y="4777988"/>
            <a:ext cx="4039612" cy="955268"/>
            <a:chOff x="4716016" y="4221088"/>
            <a:chExt cx="4248472" cy="955268"/>
          </a:xfrm>
        </p:grpSpPr>
        <p:sp>
          <p:nvSpPr>
            <p:cNvPr id="14" name="아래쪽 화살표 13"/>
            <p:cNvSpPr/>
            <p:nvPr/>
          </p:nvSpPr>
          <p:spPr>
            <a:xfrm>
              <a:off x="4716016" y="4221088"/>
              <a:ext cx="648072" cy="216024"/>
            </a:xfrm>
            <a:prstGeom prst="downArrow">
              <a:avLst/>
            </a:prstGeom>
            <a:solidFill>
              <a:srgbClr val="C8000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6016" y="4653136"/>
              <a:ext cx="424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헤움심플함의미학142" pitchFamily="18" charset="-127"/>
                  <a:ea typeface="헤움심플함의미학142" pitchFamily="18" charset="-127"/>
                </a:rPr>
                <a:t>1922 </a:t>
              </a:r>
              <a:r>
                <a:rPr lang="ko-KR" altLang="en-US" sz="2800" b="1" dirty="0" smtClean="0">
                  <a:latin typeface="헤움심플함의미학142" pitchFamily="18" charset="-127"/>
                  <a:ea typeface="헤움심플함의미학142" pitchFamily="18" charset="-127"/>
                </a:rPr>
                <a:t>일본 공산당 결성</a:t>
              </a:r>
              <a:endParaRPr lang="ko-KR" altLang="en-US" sz="2800" b="1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천황기관</a:t>
            </a:r>
            <a:r>
              <a:rPr lang="ko-KR" altLang="en-US" sz="2400" dirty="0" err="1">
                <a:latin typeface="헤움심플함의미학142" pitchFamily="18" charset="-127"/>
                <a:ea typeface="헤움심플함의미학142" pitchFamily="18" charset="-127"/>
              </a:rPr>
              <a:t>설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6" name="&quot;없음&quot; 기호 5"/>
          <p:cNvSpPr/>
          <p:nvPr/>
        </p:nvSpPr>
        <p:spPr>
          <a:xfrm>
            <a:off x="1259632" y="2492896"/>
            <a:ext cx="2376264" cy="2304256"/>
          </a:xfrm>
          <a:prstGeom prst="noSmoking">
            <a:avLst>
              <a:gd name="adj" fmla="val 7917"/>
            </a:avLst>
          </a:prstGeom>
          <a:solidFill>
            <a:srgbClr val="C00000"/>
          </a:solidFill>
          <a:ln>
            <a:solidFill>
              <a:srgbClr val="C80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211960" y="2564904"/>
            <a:ext cx="3456384" cy="2304256"/>
            <a:chOff x="4211960" y="2420888"/>
            <a:chExt cx="3456384" cy="2304256"/>
          </a:xfrm>
        </p:grpSpPr>
        <p:sp>
          <p:nvSpPr>
            <p:cNvPr id="8" name="오른쪽 화살표 7"/>
            <p:cNvSpPr/>
            <p:nvPr/>
          </p:nvSpPr>
          <p:spPr>
            <a:xfrm>
              <a:off x="4211960" y="3140968"/>
              <a:ext cx="720080" cy="1008112"/>
            </a:xfrm>
            <a:prstGeom prst="rightArrow">
              <a:avLst>
                <a:gd name="adj1" fmla="val 44331"/>
                <a:gd name="adj2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24"/>
            <p:cNvGrpSpPr/>
            <p:nvPr/>
          </p:nvGrpSpPr>
          <p:grpSpPr>
            <a:xfrm>
              <a:off x="5292080" y="2420888"/>
              <a:ext cx="2376264" cy="2304256"/>
              <a:chOff x="5292080" y="2420888"/>
              <a:chExt cx="2376264" cy="2304256"/>
            </a:xfrm>
          </p:grpSpPr>
          <p:sp>
            <p:nvSpPr>
              <p:cNvPr id="10" name="도넛 9"/>
              <p:cNvSpPr/>
              <p:nvPr/>
            </p:nvSpPr>
            <p:spPr>
              <a:xfrm>
                <a:off x="5292080" y="2420888"/>
                <a:ext cx="2376264" cy="2304256"/>
              </a:xfrm>
              <a:prstGeom prst="donut">
                <a:avLst>
                  <a:gd name="adj" fmla="val 8027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80112" y="3284984"/>
                <a:ext cx="20162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200" b="1" dirty="0" err="1" smtClean="0">
                    <a:latin typeface="헤움심플함의미학142" pitchFamily="18" charset="-127"/>
                    <a:ea typeface="헤움심플함의미학142" pitchFamily="18" charset="-127"/>
                  </a:rPr>
                  <a:t>천황기관설</a:t>
                </a:r>
                <a:endParaRPr lang="ko-KR" altLang="en-US" sz="3200" b="1" dirty="0">
                  <a:latin typeface="헤움심플함의미학142" pitchFamily="18" charset="-127"/>
                  <a:ea typeface="헤움심플함의미학142" pitchFamily="18" charset="-127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475656" y="335699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헤움심플함의미학142" pitchFamily="18" charset="-127"/>
                <a:ea typeface="헤움심플함의미학142" pitchFamily="18" charset="-127"/>
              </a:rPr>
              <a:t>천황주권설</a:t>
            </a:r>
            <a:endParaRPr lang="ko-KR" altLang="en-US" sz="32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우익사상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국가주의 사상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16832"/>
            <a:ext cx="1450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헤움심플함의미학142" pitchFamily="18" charset="-127"/>
                <a:ea typeface="헤움심플함의미학142" pitchFamily="18" charset="-127"/>
              </a:rPr>
              <a:t>우익 사상</a:t>
            </a:r>
            <a:endParaRPr lang="ko-KR" altLang="en-US" sz="28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8610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헤움심플함의미학142" pitchFamily="18" charset="-127"/>
                <a:ea typeface="헤움심플함의미학142" pitchFamily="18" charset="-127"/>
              </a:rPr>
              <a:t>국가주의 사상</a:t>
            </a:r>
            <a:endParaRPr lang="ko-KR" altLang="en-US" sz="28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8" name="Picture 2" descr="http://upload.wikimedia.org/wikipedia/commons/thumb/8/83/Japanese_nationalism.jpg/250px-Japanese_nationalis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2533788" cy="39604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2690336"/>
            <a:ext cx="4299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일본천황시대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일본 제국시대의 찬양</a:t>
            </a:r>
            <a:endParaRPr lang="en-US" altLang="ko-KR" sz="24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0189" y="4581128"/>
            <a:ext cx="3867875" cy="111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=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민족주의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국가주의</a:t>
            </a:r>
            <a:endParaRPr lang="en-US" altLang="ko-KR" sz="24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배타적이고 민족주의적 사고방식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91683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헤움심플함의미학142" pitchFamily="18" charset="-127"/>
                <a:ea typeface="헤움심플함의미학142" pitchFamily="18" charset="-127"/>
              </a:rPr>
              <a:t>전통 우익 사상 </a:t>
            </a:r>
            <a:endParaRPr lang="ko-KR" altLang="en-US" sz="32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619672" y="3204265"/>
            <a:ext cx="3168352" cy="523220"/>
            <a:chOff x="2339752" y="1988840"/>
            <a:chExt cx="3168352" cy="523220"/>
          </a:xfrm>
        </p:grpSpPr>
        <p:sp>
          <p:nvSpPr>
            <p:cNvPr id="5" name="덧셈 기호 4"/>
            <p:cNvSpPr/>
            <p:nvPr/>
          </p:nvSpPr>
          <p:spPr>
            <a:xfrm>
              <a:off x="2339752" y="2060848"/>
              <a:ext cx="432048" cy="432048"/>
            </a:xfrm>
            <a:prstGeom prst="mathPl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71800" y="1988840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>
                  <a:latin typeface="헤움심플함의미학142" pitchFamily="18" charset="-127"/>
                  <a:ea typeface="헤움심플함의미학142" pitchFamily="18" charset="-127"/>
                </a:rPr>
                <a:t>새로운 우익 사상</a:t>
              </a:r>
              <a:endParaRPr lang="ko-KR" altLang="en-US" sz="2800" b="1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788024" y="3204265"/>
            <a:ext cx="2952328" cy="584775"/>
            <a:chOff x="4572000" y="2564904"/>
            <a:chExt cx="2952328" cy="584775"/>
          </a:xfrm>
        </p:grpSpPr>
        <p:sp>
          <p:nvSpPr>
            <p:cNvPr id="8" name="등호 7"/>
            <p:cNvSpPr/>
            <p:nvPr/>
          </p:nvSpPr>
          <p:spPr>
            <a:xfrm>
              <a:off x="4572000" y="2636912"/>
              <a:ext cx="576064" cy="432048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20072" y="2564904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>
                  <a:latin typeface="헤움심플함의미학142" pitchFamily="18" charset="-127"/>
                  <a:ea typeface="헤움심플함의미학142" pitchFamily="18" charset="-127"/>
                </a:rPr>
                <a:t>파시즘 운동</a:t>
              </a:r>
              <a:endParaRPr lang="ko-KR" altLang="en-US" sz="3200" b="1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619672" y="4624100"/>
            <a:ext cx="6120680" cy="677108"/>
            <a:chOff x="971600" y="4293096"/>
            <a:chExt cx="6120680" cy="677108"/>
          </a:xfrm>
        </p:grpSpPr>
        <p:sp>
          <p:nvSpPr>
            <p:cNvPr id="11" name="TextBox 10"/>
            <p:cNvSpPr txBox="1"/>
            <p:nvPr/>
          </p:nvSpPr>
          <p:spPr>
            <a:xfrm>
              <a:off x="971600" y="429309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latin typeface="헤움심플함의미학142" pitchFamily="18" charset="-127"/>
                  <a:ea typeface="헤움심플함의미학142" pitchFamily="18" charset="-127"/>
                </a:rPr>
                <a:t>기타 </a:t>
              </a:r>
              <a:r>
                <a:rPr lang="ko-KR" altLang="en-US" sz="2000" dirty="0" err="1" smtClean="0">
                  <a:latin typeface="헤움심플함의미학142" pitchFamily="18" charset="-127"/>
                  <a:ea typeface="헤움심플함의미학142" pitchFamily="18" charset="-127"/>
                </a:rPr>
                <a:t>잇키</a:t>
              </a:r>
              <a:r>
                <a:rPr lang="en-US" altLang="ko-KR" sz="2000" dirty="0" smtClean="0">
                  <a:latin typeface="헤움심플함의미학142" pitchFamily="18" charset="-127"/>
                  <a:ea typeface="헤움심플함의미학142" pitchFamily="18" charset="-127"/>
                </a:rPr>
                <a:t>, </a:t>
              </a:r>
              <a:r>
                <a:rPr lang="ko-KR" altLang="en-US" sz="2000" dirty="0" err="1" smtClean="0">
                  <a:latin typeface="헤움심플함의미학142" pitchFamily="18" charset="-127"/>
                  <a:ea typeface="헤움심플함의미학142" pitchFamily="18" charset="-127"/>
                </a:rPr>
                <a:t>오카와</a:t>
              </a:r>
              <a:r>
                <a:rPr lang="ko-KR" altLang="en-US" sz="2000" dirty="0" smtClean="0">
                  <a:latin typeface="헤움심플함의미학142" pitchFamily="18" charset="-127"/>
                  <a:ea typeface="헤움심플함의미학142" pitchFamily="18" charset="-127"/>
                </a:rPr>
                <a:t> </a:t>
              </a:r>
              <a:r>
                <a:rPr lang="ko-KR" altLang="en-US" sz="2000" dirty="0" err="1" smtClean="0">
                  <a:latin typeface="헤움심플함의미학142" pitchFamily="18" charset="-127"/>
                  <a:ea typeface="헤움심플함의미학142" pitchFamily="18" charset="-127"/>
                </a:rPr>
                <a:t>슈메이</a:t>
              </a:r>
              <a:endParaRPr lang="ko-KR" altLang="en-US" sz="2000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grpSp>
          <p:nvGrpSpPr>
            <p:cNvPr id="12" name="그룹 29"/>
            <p:cNvGrpSpPr/>
            <p:nvPr/>
          </p:nvGrpSpPr>
          <p:grpSpPr>
            <a:xfrm>
              <a:off x="3851920" y="4293096"/>
              <a:ext cx="3240360" cy="677108"/>
              <a:chOff x="3851920" y="4293096"/>
              <a:chExt cx="3240360" cy="677108"/>
            </a:xfrm>
          </p:grpSpPr>
          <p:sp>
            <p:nvSpPr>
              <p:cNvPr id="13" name="오른쪽 화살표 12"/>
              <p:cNvSpPr/>
              <p:nvPr/>
            </p:nvSpPr>
            <p:spPr>
              <a:xfrm>
                <a:off x="3851920" y="4293096"/>
                <a:ext cx="288032" cy="432048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27984" y="4293096"/>
                <a:ext cx="266429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latin typeface="헤움심플함의미학142" pitchFamily="18" charset="-127"/>
                    <a:ea typeface="헤움심플함의미학142" pitchFamily="18" charset="-127"/>
                  </a:rPr>
                  <a:t>1919 </a:t>
                </a:r>
                <a:r>
                  <a:rPr lang="ko-KR" altLang="en-US" sz="2000" dirty="0" err="1" smtClean="0">
                    <a:latin typeface="헤움심플함의미학142" pitchFamily="18" charset="-127"/>
                    <a:ea typeface="헤움심플함의미학142" pitchFamily="18" charset="-127"/>
                  </a:rPr>
                  <a:t>유존사</a:t>
                </a:r>
                <a:r>
                  <a:rPr lang="ko-KR" altLang="en-US" sz="2000" dirty="0" smtClean="0">
                    <a:latin typeface="헤움심플함의미학142" pitchFamily="18" charset="-127"/>
                    <a:ea typeface="헤움심플함의미학142" pitchFamily="18" charset="-127"/>
                  </a:rPr>
                  <a:t> </a:t>
                </a:r>
                <a:r>
                  <a:rPr lang="en-US" altLang="ko-KR" sz="2000" dirty="0" smtClean="0">
                    <a:latin typeface="헤움심플함의미학142" pitchFamily="18" charset="-127"/>
                    <a:ea typeface="헤움심플함의미학142" pitchFamily="18" charset="-127"/>
                  </a:rPr>
                  <a:t>(</a:t>
                </a:r>
                <a:r>
                  <a:rPr lang="ko-KR" altLang="en-US" sz="2000" dirty="0" err="1" smtClean="0">
                    <a:latin typeface="헤움심플함의미학142" pitchFamily="18" charset="-127"/>
                    <a:ea typeface="헤움심플함의미학142" pitchFamily="18" charset="-127"/>
                  </a:rPr>
                  <a:t>猶存社</a:t>
                </a:r>
                <a:r>
                  <a:rPr lang="en-US" altLang="ko-KR" sz="2000" dirty="0" smtClean="0">
                    <a:latin typeface="헤움심플함의미학142" pitchFamily="18" charset="-127"/>
                    <a:ea typeface="헤움심플함의미학142" pitchFamily="18" charset="-127"/>
                  </a:rPr>
                  <a:t>)</a:t>
                </a:r>
                <a:endParaRPr lang="ko-KR" altLang="en-US" sz="2000" dirty="0" smtClean="0">
                  <a:latin typeface="헤움심플함의미학142" pitchFamily="18" charset="-127"/>
                  <a:ea typeface="헤움심플함의미학142" pitchFamily="18" charset="-127"/>
                </a:endParaRPr>
              </a:p>
              <a:p>
                <a:endParaRPr lang="ko-KR" altLang="en-US" dirty="0">
                  <a:latin typeface="헤움심플함의미학142" pitchFamily="18" charset="-127"/>
                  <a:ea typeface="헤움심플함의미학142" pitchFamily="18" charset="-127"/>
                </a:endParaRPr>
              </a:p>
            </p:txBody>
          </p:sp>
        </p:grpSp>
      </p:grpSp>
      <p:sp>
        <p:nvSpPr>
          <p:cNvPr id="15" name="직사각형 14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우익사상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국가주의 사상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우익사상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국가주의 사상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13612"/>
            <a:ext cx="2448272" cy="355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551723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</a:t>
            </a: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기타 </a:t>
            </a:r>
            <a:r>
              <a:rPr lang="ko-KR" altLang="en-US" sz="2000" b="1" dirty="0" err="1" smtClean="0">
                <a:latin typeface="헤움심플함의미학142" pitchFamily="18" charset="-127"/>
                <a:ea typeface="헤움심플함의미학142" pitchFamily="18" charset="-127"/>
              </a:rPr>
              <a:t>잇키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707904" y="2596842"/>
            <a:ext cx="5328592" cy="2416334"/>
            <a:chOff x="3059832" y="2708920"/>
            <a:chExt cx="5544616" cy="2416334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2708920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latin typeface="헤움심플함의미학142" pitchFamily="18" charset="-127"/>
                  <a:ea typeface="헤움심플함의미학142" pitchFamily="18" charset="-127"/>
                </a:rPr>
                <a:t>1923 “</a:t>
              </a:r>
              <a:r>
                <a:rPr lang="ko-KR" altLang="en-US" sz="2400" b="1" dirty="0" smtClean="0">
                  <a:latin typeface="헤움심플함의미학142" pitchFamily="18" charset="-127"/>
                  <a:ea typeface="헤움심플함의미학142" pitchFamily="18" charset="-127"/>
                </a:rPr>
                <a:t>일본개조법안 대강</a:t>
              </a:r>
              <a:r>
                <a:rPr lang="en-US" altLang="ko-KR" sz="2400" b="1" dirty="0" smtClean="0">
                  <a:latin typeface="헤움심플함의미학142" pitchFamily="18" charset="-127"/>
                  <a:ea typeface="헤움심플함의미학142" pitchFamily="18" charset="-127"/>
                </a:rPr>
                <a:t>”</a:t>
              </a:r>
              <a:endParaRPr lang="ko-KR" altLang="en-US" sz="2400" b="1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grpSp>
          <p:nvGrpSpPr>
            <p:cNvPr id="10" name="그룹 27"/>
            <p:cNvGrpSpPr/>
            <p:nvPr/>
          </p:nvGrpSpPr>
          <p:grpSpPr>
            <a:xfrm>
              <a:off x="4211960" y="3573016"/>
              <a:ext cx="4392488" cy="1552238"/>
              <a:chOff x="3563888" y="2852936"/>
              <a:chExt cx="4392488" cy="1552238"/>
            </a:xfrm>
          </p:grpSpPr>
          <p:sp>
            <p:nvSpPr>
              <p:cNvPr id="11" name="오른쪽 화살표 10"/>
              <p:cNvSpPr/>
              <p:nvPr/>
            </p:nvSpPr>
            <p:spPr>
              <a:xfrm>
                <a:off x="3563888" y="2852936"/>
                <a:ext cx="504056" cy="288032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오른쪽 화살표 11"/>
              <p:cNvSpPr/>
              <p:nvPr/>
            </p:nvSpPr>
            <p:spPr>
              <a:xfrm>
                <a:off x="3563888" y="3429000"/>
                <a:ext cx="504056" cy="288032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오른쪽 화살표 12"/>
              <p:cNvSpPr/>
              <p:nvPr/>
            </p:nvSpPr>
            <p:spPr>
              <a:xfrm>
                <a:off x="3563888" y="4005064"/>
                <a:ext cx="504056" cy="288032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39952" y="2852936"/>
                <a:ext cx="3816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 smtClean="0">
                    <a:latin typeface="헤움심플함의미학142" pitchFamily="18" charset="-127"/>
                    <a:ea typeface="헤움심플함의미학142" pitchFamily="18" charset="-127"/>
                  </a:rPr>
                  <a:t>군사정권 수립 구상</a:t>
                </a:r>
                <a:endParaRPr lang="ko-KR" altLang="en-US" sz="2000" dirty="0">
                  <a:latin typeface="헤움심플함의미학142" pitchFamily="18" charset="-127"/>
                  <a:ea typeface="헤움심플함의미학142" pitchFamily="18" charset="-127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39952" y="3429000"/>
                <a:ext cx="3816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 smtClean="0">
                    <a:latin typeface="헤움심플함의미학142" pitchFamily="18" charset="-127"/>
                    <a:ea typeface="헤움심플함의미학142" pitchFamily="18" charset="-127"/>
                  </a:rPr>
                  <a:t>사회주의적 일본 개조</a:t>
                </a:r>
                <a:endParaRPr lang="ko-KR" altLang="en-US" sz="2000" dirty="0">
                  <a:latin typeface="헤움심플함의미학142" pitchFamily="18" charset="-127"/>
                  <a:ea typeface="헤움심플함의미학142" pitchFamily="18" charset="-127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39952" y="4005064"/>
                <a:ext cx="3816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 smtClean="0">
                    <a:latin typeface="헤움심플함의미학142" pitchFamily="18" charset="-127"/>
                    <a:ea typeface="헤움심플함의미학142" pitchFamily="18" charset="-127"/>
                  </a:rPr>
                  <a:t>군국주의적 측면 강조</a:t>
                </a:r>
                <a:endParaRPr lang="ko-KR" altLang="en-US" sz="2000" dirty="0">
                  <a:latin typeface="헤움심플함의미학142" pitchFamily="18" charset="-127"/>
                  <a:ea typeface="헤움심플함의미학142" pitchFamily="18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AppData\Local\Microsoft\Windows\Temporary Internet Files\Content.IE5\WEU9VXLV\MC9003588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077946" cy="4802257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0" y="2636912"/>
            <a:ext cx="9144000" cy="12961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solidFill>
                <a:schemeClr val="tx1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998693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헤움심플함의미학142" pitchFamily="18" charset="-127"/>
                <a:ea typeface="헤움심플함의미학142" pitchFamily="18" charset="-127"/>
              </a:rPr>
              <a:t>5.  </a:t>
            </a:r>
            <a:r>
              <a:rPr lang="ko-KR" altLang="en-US" sz="32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3200" dirty="0" smtClean="0">
                <a:latin typeface="헤움심플함의미학142" pitchFamily="18" charset="-127"/>
                <a:ea typeface="헤움심플함의미학142" pitchFamily="18" charset="-127"/>
              </a:rPr>
              <a:t> 시대</a:t>
            </a:r>
            <a:r>
              <a:rPr lang="en-US" altLang="ko-KR" sz="32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3200" dirty="0" smtClean="0">
                <a:latin typeface="헤움심플함의미학142" pitchFamily="18" charset="-127"/>
                <a:ea typeface="헤움심플함의미학142" pitchFamily="18" charset="-127"/>
              </a:rPr>
              <a:t>당시 한국과의 상황</a:t>
            </a:r>
            <a:endParaRPr lang="ko-KR" altLang="en-US" sz="32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61653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발표자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노민진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그룹 60"/>
          <p:cNvGrpSpPr/>
          <p:nvPr/>
        </p:nvGrpSpPr>
        <p:grpSpPr>
          <a:xfrm>
            <a:off x="323528" y="1916832"/>
            <a:ext cx="7272808" cy="1728192"/>
            <a:chOff x="251520" y="1916832"/>
            <a:chExt cx="7272808" cy="1728192"/>
          </a:xfrm>
        </p:grpSpPr>
        <p:cxnSp>
          <p:nvCxnSpPr>
            <p:cNvPr id="54" name="직선 연결선 53"/>
            <p:cNvCxnSpPr/>
            <p:nvPr/>
          </p:nvCxnSpPr>
          <p:spPr>
            <a:xfrm flipV="1">
              <a:off x="2771800" y="3212976"/>
              <a:ext cx="0" cy="43204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flipV="1">
              <a:off x="7020272" y="3203684"/>
              <a:ext cx="0" cy="43204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flipV="1">
              <a:off x="5004048" y="3203684"/>
              <a:ext cx="0" cy="43204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flipV="1">
              <a:off x="827584" y="3131676"/>
              <a:ext cx="0" cy="43204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39552" y="269962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헤움심플함의미학142" pitchFamily="18" charset="-127"/>
                  <a:ea typeface="헤움심플함의미학142" pitchFamily="18" charset="-127"/>
                </a:rPr>
                <a:t>1914</a:t>
              </a:r>
              <a:r>
                <a:rPr lang="ko-KR" altLang="en-US" dirty="0" smtClean="0">
                  <a:latin typeface="헤움심플함의미학142" pitchFamily="18" charset="-127"/>
                  <a:ea typeface="헤움심플함의미학142" pitchFamily="18" charset="-127"/>
                </a:rPr>
                <a:t>년</a:t>
              </a:r>
              <a:endParaRPr lang="ko-KR" altLang="en-US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1520" y="197954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latin typeface="헤움심플함의미학142" pitchFamily="18" charset="-127"/>
                  <a:ea typeface="헤움심플함의미학142" pitchFamily="18" charset="-127"/>
                </a:rPr>
                <a:t>경원선 개통</a:t>
              </a:r>
              <a:endParaRPr lang="ko-KR" altLang="en-US" b="1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11760" y="270892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헤움심플함의미학142" pitchFamily="18" charset="-127"/>
                  <a:ea typeface="헤움심플함의미학142" pitchFamily="18" charset="-127"/>
                </a:rPr>
                <a:t>1918</a:t>
              </a:r>
              <a:r>
                <a:rPr lang="ko-KR" altLang="en-US" dirty="0" smtClean="0">
                  <a:latin typeface="헤움심플함의미학142" pitchFamily="18" charset="-127"/>
                  <a:ea typeface="헤움심플함의미학142" pitchFamily="18" charset="-127"/>
                </a:rPr>
                <a:t>년</a:t>
              </a:r>
              <a:endParaRPr lang="ko-KR" altLang="en-US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44008" y="270892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헤움심플함의미학142" pitchFamily="18" charset="-127"/>
                  <a:ea typeface="헤움심플함의미학142" pitchFamily="18" charset="-127"/>
                </a:rPr>
                <a:t>1920</a:t>
              </a:r>
              <a:r>
                <a:rPr lang="ko-KR" altLang="en-US" dirty="0" smtClean="0">
                  <a:latin typeface="헤움심플함의미학142" pitchFamily="18" charset="-127"/>
                  <a:ea typeface="헤움심플함의미학142" pitchFamily="18" charset="-127"/>
                </a:rPr>
                <a:t>년</a:t>
              </a:r>
              <a:endParaRPr lang="ko-KR" altLang="en-US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88224" y="270892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헤움심플함의미학142" pitchFamily="18" charset="-127"/>
                  <a:ea typeface="헤움심플함의미학142" pitchFamily="18" charset="-127"/>
                </a:rPr>
                <a:t>1922</a:t>
              </a:r>
              <a:r>
                <a:rPr lang="ko-KR" altLang="en-US" dirty="0" smtClean="0">
                  <a:latin typeface="헤움심플함의미학142" pitchFamily="18" charset="-127"/>
                  <a:ea typeface="헤움심플함의미학142" pitchFamily="18" charset="-127"/>
                </a:rPr>
                <a:t>년</a:t>
              </a:r>
              <a:endParaRPr lang="ko-KR" altLang="en-US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07704" y="1990581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atin typeface="헤움심플함의미학142" pitchFamily="18" charset="-127"/>
                  <a:ea typeface="헤움심플함의미학142" pitchFamily="18" charset="-127"/>
                </a:rPr>
                <a:t>곡류 </a:t>
              </a:r>
              <a:r>
                <a:rPr lang="ko-KR" altLang="en-US" b="1" dirty="0" err="1" smtClean="0">
                  <a:latin typeface="헤움심플함의미학142" pitchFamily="18" charset="-127"/>
                  <a:ea typeface="헤움심플함의미학142" pitchFamily="18" charset="-127"/>
                </a:rPr>
                <a:t>수용령</a:t>
              </a:r>
              <a:r>
                <a:rPr lang="ko-KR" altLang="en-US" b="1" dirty="0" smtClean="0">
                  <a:latin typeface="헤움심플함의미학142" pitchFamily="18" charset="-127"/>
                  <a:ea typeface="헤움심플함의미학142" pitchFamily="18" charset="-127"/>
                </a:rPr>
                <a:t> </a:t>
              </a:r>
              <a:endParaRPr lang="en-US" altLang="ko-KR" b="1" dirty="0" smtClean="0">
                <a:latin typeface="헤움심플함의미학142" pitchFamily="18" charset="-127"/>
                <a:ea typeface="헤움심플함의미학142" pitchFamily="18" charset="-127"/>
              </a:endParaRPr>
            </a:p>
            <a:p>
              <a:pPr algn="ctr"/>
              <a:r>
                <a:rPr lang="ko-KR" altLang="en-US" b="1" dirty="0" smtClean="0">
                  <a:latin typeface="헤움심플함의미학142" pitchFamily="18" charset="-127"/>
                  <a:ea typeface="헤움심플함의미학142" pitchFamily="18" charset="-127"/>
                </a:rPr>
                <a:t>시행</a:t>
              </a:r>
              <a:endParaRPr lang="ko-KR" altLang="en-US" b="1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11960" y="1916832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atin typeface="헤움심플함의미학142" pitchFamily="18" charset="-127"/>
                  <a:ea typeface="헤움심플함의미학142" pitchFamily="18" charset="-127"/>
                </a:rPr>
                <a:t>조선인 학살 사건</a:t>
              </a:r>
              <a:endParaRPr lang="en-US" altLang="ko-KR" b="1" dirty="0" smtClean="0">
                <a:latin typeface="헤움심플함의미학142" pitchFamily="18" charset="-127"/>
                <a:ea typeface="헤움심플함의미학142" pitchFamily="18" charset="-127"/>
              </a:endParaRPr>
            </a:p>
            <a:p>
              <a:pPr algn="ctr"/>
              <a:r>
                <a:rPr lang="ko-KR" altLang="en-US" b="1" dirty="0" smtClean="0">
                  <a:latin typeface="헤움심플함의미학142" pitchFamily="18" charset="-127"/>
                  <a:ea typeface="헤움심플함의미학142" pitchFamily="18" charset="-127"/>
                </a:rPr>
                <a:t>발</a:t>
              </a:r>
              <a:r>
                <a:rPr lang="ko-KR" altLang="en-US" b="1" dirty="0">
                  <a:latin typeface="헤움심플함의미학142" pitchFamily="18" charset="-127"/>
                  <a:ea typeface="헤움심플함의미학142" pitchFamily="18" charset="-127"/>
                </a:rPr>
                <a:t>생</a:t>
              </a: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연도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3707740"/>
            <a:ext cx="9144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그룹 61"/>
          <p:cNvGrpSpPr/>
          <p:nvPr/>
        </p:nvGrpSpPr>
        <p:grpSpPr>
          <a:xfrm>
            <a:off x="755600" y="3563724"/>
            <a:ext cx="7416776" cy="216000"/>
            <a:chOff x="683592" y="3563724"/>
            <a:chExt cx="7416776" cy="216000"/>
          </a:xfrm>
        </p:grpSpPr>
        <p:sp>
          <p:nvSpPr>
            <p:cNvPr id="7" name="타원 6"/>
            <p:cNvSpPr/>
            <p:nvPr/>
          </p:nvSpPr>
          <p:spPr>
            <a:xfrm>
              <a:off x="683592" y="3563724"/>
              <a:ext cx="216000" cy="216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1619696" y="3563724"/>
              <a:ext cx="216000" cy="216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2627784" y="3563724"/>
              <a:ext cx="216000" cy="216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3707928" y="3563724"/>
              <a:ext cx="216000" cy="216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4860032" y="3563724"/>
              <a:ext cx="216000" cy="216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5868144" y="3563724"/>
              <a:ext cx="216000" cy="216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876280" y="3563724"/>
              <a:ext cx="216000" cy="216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7884368" y="3563724"/>
              <a:ext cx="216000" cy="216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228184" y="191683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헤움심플함의미학142" pitchFamily="18" charset="-127"/>
                <a:ea typeface="헤움심플함의미학142" pitchFamily="18" charset="-127"/>
              </a:rPr>
              <a:t>조선사편찬위원회</a:t>
            </a:r>
            <a:endParaRPr lang="en-US" altLang="ko-KR" b="1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b="1" dirty="0" smtClean="0">
                <a:latin typeface="헤움심플함의미학142" pitchFamily="18" charset="-127"/>
                <a:ea typeface="헤움심플함의미학142" pitchFamily="18" charset="-127"/>
              </a:rPr>
              <a:t>설</a:t>
            </a:r>
            <a:r>
              <a:rPr lang="ko-KR" altLang="en-US" b="1" dirty="0">
                <a:latin typeface="헤움심플함의미학142" pitchFamily="18" charset="-127"/>
                <a:ea typeface="헤움심플함의미학142" pitchFamily="18" charset="-127"/>
              </a:rPr>
              <a:t>치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971600" y="3779748"/>
            <a:ext cx="7776864" cy="1737484"/>
            <a:chOff x="899592" y="3779748"/>
            <a:chExt cx="7776864" cy="1737484"/>
          </a:xfrm>
        </p:grpSpPr>
        <p:sp>
          <p:nvSpPr>
            <p:cNvPr id="45" name="TextBox 44"/>
            <p:cNvSpPr txBox="1"/>
            <p:nvPr/>
          </p:nvSpPr>
          <p:spPr>
            <a:xfrm>
              <a:off x="3563888" y="429309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헤움심플함의미학142" pitchFamily="18" charset="-127"/>
                  <a:ea typeface="헤움심플함의미학142" pitchFamily="18" charset="-127"/>
                </a:rPr>
                <a:t>1919</a:t>
              </a:r>
              <a:r>
                <a:rPr lang="ko-KR" altLang="en-US" dirty="0" smtClean="0">
                  <a:latin typeface="헤움심플함의미학142" pitchFamily="18" charset="-127"/>
                  <a:ea typeface="헤움심플함의미학142" pitchFamily="18" charset="-127"/>
                </a:rPr>
                <a:t>년</a:t>
              </a:r>
              <a:endParaRPr lang="ko-KR" altLang="en-US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52120" y="428380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헤움심플함의미학142" pitchFamily="18" charset="-127"/>
                  <a:ea typeface="헤움심플함의미학142" pitchFamily="18" charset="-127"/>
                </a:rPr>
                <a:t>1921</a:t>
              </a:r>
              <a:r>
                <a:rPr lang="ko-KR" altLang="en-US" dirty="0" smtClean="0">
                  <a:latin typeface="헤움심플함의미학142" pitchFamily="18" charset="-127"/>
                  <a:ea typeface="헤움심플함의미학142" pitchFamily="18" charset="-127"/>
                </a:rPr>
                <a:t>년</a:t>
              </a:r>
              <a:endParaRPr lang="ko-KR" altLang="en-US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68344" y="429309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헤움심플함의미학142" pitchFamily="18" charset="-127"/>
                  <a:ea typeface="헤움심플함의미학142" pitchFamily="18" charset="-127"/>
                </a:rPr>
                <a:t>1923</a:t>
              </a:r>
              <a:r>
                <a:rPr lang="ko-KR" altLang="en-US" dirty="0" smtClean="0">
                  <a:latin typeface="헤움심플함의미학142" pitchFamily="18" charset="-127"/>
                  <a:ea typeface="헤움심플함의미학142" pitchFamily="18" charset="-127"/>
                </a:rPr>
                <a:t>년</a:t>
              </a:r>
              <a:endParaRPr lang="ko-KR" altLang="en-US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91880" y="485986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latin typeface="헤움심플함의미학142" pitchFamily="18" charset="-127"/>
                  <a:ea typeface="헤움심플함의미학142" pitchFamily="18" charset="-127"/>
                </a:rPr>
                <a:t>3∙1 </a:t>
              </a:r>
              <a:r>
                <a:rPr lang="ko-KR" altLang="en-US" b="1" dirty="0" smtClean="0">
                  <a:latin typeface="헤움심플함의미학142" pitchFamily="18" charset="-127"/>
                  <a:ea typeface="헤움심플함의미학142" pitchFamily="18" charset="-127"/>
                </a:rPr>
                <a:t>운동</a:t>
              </a:r>
              <a:endParaRPr lang="ko-KR" altLang="en-US" b="1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92080" y="4870901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atin typeface="헤움심플함의미학142" pitchFamily="18" charset="-127"/>
                  <a:ea typeface="헤움심플함의미학142" pitchFamily="18" charset="-127"/>
                </a:rPr>
                <a:t>김익상이 폭탄투척</a:t>
              </a:r>
              <a:endParaRPr lang="ko-KR" altLang="en-US" b="1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08304" y="4798893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atin typeface="헤움심플함의미학142" pitchFamily="18" charset="-127"/>
                  <a:ea typeface="헤움심플함의미학142" pitchFamily="18" charset="-127"/>
                </a:rPr>
                <a:t>관동 대학살</a:t>
              </a:r>
              <a:endParaRPr lang="en-US" altLang="ko-KR" b="1" dirty="0" smtClean="0">
                <a:latin typeface="헤움심플함의미학142" pitchFamily="18" charset="-127"/>
                <a:ea typeface="헤움심플함의미학142" pitchFamily="18" charset="-127"/>
              </a:endParaRPr>
            </a:p>
            <a:p>
              <a:pPr algn="ctr"/>
              <a:r>
                <a:rPr lang="ko-KR" altLang="en-US" b="1" dirty="0" smtClean="0">
                  <a:latin typeface="헤움심플함의미학142" pitchFamily="18" charset="-127"/>
                  <a:ea typeface="헤움심플함의미학142" pitchFamily="18" charset="-127"/>
                </a:rPr>
                <a:t>발</a:t>
              </a:r>
              <a:r>
                <a:rPr lang="ko-KR" altLang="en-US" b="1" dirty="0">
                  <a:latin typeface="헤움심플함의미학142" pitchFamily="18" charset="-127"/>
                  <a:ea typeface="헤움심플함의미학142" pitchFamily="18" charset="-127"/>
                </a:rPr>
                <a:t>생</a:t>
              </a:r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1763688" y="3779748"/>
              <a:ext cx="0" cy="43204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3851920" y="3779748"/>
              <a:ext cx="0" cy="43204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6012160" y="3779748"/>
              <a:ext cx="0" cy="43204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403648" y="428380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헤움심플함의미학142" pitchFamily="18" charset="-127"/>
                  <a:ea typeface="헤움심플함의미학142" pitchFamily="18" charset="-127"/>
                </a:rPr>
                <a:t>1916</a:t>
              </a:r>
              <a:r>
                <a:rPr lang="ko-KR" altLang="en-US" dirty="0" smtClean="0">
                  <a:latin typeface="헤움심플함의미학142" pitchFamily="18" charset="-127"/>
                  <a:ea typeface="헤움심플함의미학142" pitchFamily="18" charset="-127"/>
                </a:rPr>
                <a:t>년</a:t>
              </a:r>
              <a:endParaRPr lang="ko-KR" altLang="en-US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99592" y="4859868"/>
              <a:ext cx="1728192" cy="65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헤움심플함의미학142" pitchFamily="18" charset="-127"/>
                  <a:ea typeface="헤움심플함의미학142" pitchFamily="18" charset="-127"/>
                </a:rPr>
                <a:t>‘</a:t>
              </a:r>
              <a:r>
                <a:rPr lang="ko-KR" altLang="en-US" b="1" dirty="0" smtClean="0">
                  <a:latin typeface="헤움심플함의미학142" pitchFamily="18" charset="-127"/>
                  <a:ea typeface="헤움심플함의미학142" pitchFamily="18" charset="-127"/>
                </a:rPr>
                <a:t>이은</a:t>
              </a:r>
              <a:r>
                <a:rPr lang="en-US" altLang="ko-KR" b="1" dirty="0" smtClean="0">
                  <a:latin typeface="헤움심플함의미학142" pitchFamily="18" charset="-127"/>
                  <a:ea typeface="헤움심플함의미학142" pitchFamily="18" charset="-127"/>
                </a:rPr>
                <a:t>’</a:t>
              </a:r>
              <a:r>
                <a:rPr lang="ko-KR" altLang="en-US" b="1" dirty="0" smtClean="0">
                  <a:latin typeface="헤움심플함의미학142" pitchFamily="18" charset="-127"/>
                  <a:ea typeface="헤움심플함의미학142" pitchFamily="18" charset="-127"/>
                </a:rPr>
                <a:t>의 비를 </a:t>
              </a:r>
              <a:endParaRPr lang="en-US" altLang="ko-KR" b="1" dirty="0" smtClean="0">
                <a:latin typeface="헤움심플함의미학142" pitchFamily="18" charset="-127"/>
                <a:ea typeface="헤움심플함의미학142" pitchFamily="18" charset="-127"/>
              </a:endParaRPr>
            </a:p>
            <a:p>
              <a:pPr algn="ctr"/>
              <a:r>
                <a:rPr lang="ko-KR" altLang="en-US" b="1" dirty="0" smtClean="0">
                  <a:latin typeface="헤움심플함의미학142" pitchFamily="18" charset="-127"/>
                  <a:ea typeface="헤움심플함의미학142" pitchFamily="18" charset="-127"/>
                </a:rPr>
                <a:t>  이왕자로 결정</a:t>
              </a:r>
              <a:endParaRPr lang="ko-KR" altLang="en-US" b="1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cxnSp>
          <p:nvCxnSpPr>
            <p:cNvPr id="60" name="직선 연결선 59"/>
            <p:cNvCxnSpPr/>
            <p:nvPr/>
          </p:nvCxnSpPr>
          <p:spPr>
            <a:xfrm>
              <a:off x="8028384" y="3789040"/>
              <a:ext cx="0" cy="43204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5" descr="http://dicimg.naver.com/100/800/80/899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2555776" y="1340768"/>
            <a:ext cx="258622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경원선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(1914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)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4" y="185701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헤움설탕과자122" pitchFamily="18" charset="-127"/>
                <a:ea typeface="헤움설탕과자122" pitchFamily="18" charset="-127"/>
              </a:rPr>
              <a:t>서울 용산구와 북한의 강원도</a:t>
            </a:r>
            <a:endParaRPr lang="en-US" altLang="ko-KR" sz="2000" dirty="0" smtClean="0">
              <a:latin typeface="헤움설탕과자122" pitchFamily="18" charset="-127"/>
              <a:ea typeface="헤움설탕과자122" pitchFamily="18" charset="-127"/>
            </a:endParaRPr>
          </a:p>
          <a:p>
            <a:r>
              <a:rPr lang="ko-KR" altLang="en-US" sz="2000" dirty="0" smtClean="0">
                <a:latin typeface="헤움설탕과자122" pitchFamily="18" charset="-127"/>
                <a:ea typeface="헤움설탕과자122" pitchFamily="18" charset="-127"/>
              </a:rPr>
              <a:t> </a:t>
            </a:r>
            <a:r>
              <a:rPr lang="ko-KR" altLang="en-US" sz="2000" dirty="0" err="1" smtClean="0">
                <a:latin typeface="헤움설탕과자122" pitchFamily="18" charset="-127"/>
                <a:ea typeface="헤움설탕과자122" pitchFamily="18" charset="-127"/>
              </a:rPr>
              <a:t>원산시</a:t>
            </a:r>
            <a:r>
              <a:rPr lang="ko-KR" altLang="en-US" sz="2000" dirty="0" smtClean="0">
                <a:latin typeface="헤움설탕과자122" pitchFamily="18" charset="-127"/>
                <a:ea typeface="헤움설탕과자122" pitchFamily="18" charset="-127"/>
              </a:rPr>
              <a:t> 사이에 부설된 철도</a:t>
            </a:r>
            <a:endParaRPr lang="ko-KR" altLang="en-US" sz="2000" dirty="0">
              <a:latin typeface="헤움설탕과자122" pitchFamily="18" charset="-127"/>
              <a:ea typeface="헤움설탕과자122" pitchFamily="18" charset="-127"/>
            </a:endParaRPr>
          </a:p>
        </p:txBody>
      </p:sp>
      <p:sp>
        <p:nvSpPr>
          <p:cNvPr id="19" name="도넛 18"/>
          <p:cNvSpPr/>
          <p:nvPr/>
        </p:nvSpPr>
        <p:spPr>
          <a:xfrm>
            <a:off x="611560" y="3789040"/>
            <a:ext cx="2088232" cy="2088232"/>
          </a:xfrm>
          <a:prstGeom prst="donut">
            <a:avLst>
              <a:gd name="adj" fmla="val 771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2" y="452131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헤움심플함의미학142" pitchFamily="18" charset="-127"/>
                <a:ea typeface="헤움심플함의미학142" pitchFamily="18" charset="-127"/>
              </a:rPr>
              <a:t>산업 군사상 </a:t>
            </a:r>
            <a:endParaRPr lang="en-US" altLang="ko-KR" b="1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b="1" dirty="0" smtClean="0">
                <a:latin typeface="헤움심플함의미학142" pitchFamily="18" charset="-127"/>
                <a:ea typeface="헤움심플함의미학142" pitchFamily="18" charset="-127"/>
              </a:rPr>
              <a:t>막중한 위치</a:t>
            </a:r>
            <a:endParaRPr lang="ko-KR" altLang="en-US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20487" name="Picture 7" descr="C:\Users\user\AppData\Local\Microsoft\Windows\Temporary Internet Files\Content.IE5\0YVTGXND\MC900237453[1].wmf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956376" y="2144471"/>
            <a:ext cx="576064" cy="348425"/>
          </a:xfrm>
          <a:prstGeom prst="rect">
            <a:avLst/>
          </a:prstGeom>
          <a:noFill/>
        </p:spPr>
      </p:pic>
      <p:pic>
        <p:nvPicPr>
          <p:cNvPr id="34" name="Picture 3" descr="http://dicimg.naver.com/100/800/79/8995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2669462" cy="185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도넛 35"/>
          <p:cNvSpPr/>
          <p:nvPr/>
        </p:nvSpPr>
        <p:spPr>
          <a:xfrm>
            <a:off x="3347864" y="3789040"/>
            <a:ext cx="2088232" cy="2088232"/>
          </a:xfrm>
          <a:prstGeom prst="donut">
            <a:avLst>
              <a:gd name="adj" fmla="val 771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도넛 36"/>
          <p:cNvSpPr/>
          <p:nvPr/>
        </p:nvSpPr>
        <p:spPr>
          <a:xfrm>
            <a:off x="6084168" y="3789040"/>
            <a:ext cx="2088232" cy="2088232"/>
          </a:xfrm>
          <a:prstGeom prst="donut">
            <a:avLst>
              <a:gd name="adj" fmla="val 7717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63888" y="450912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헤움심플함의미학142" pitchFamily="18" charset="-127"/>
                <a:ea typeface="헤움심플함의미학142" pitchFamily="18" charset="-127"/>
              </a:rPr>
              <a:t>제국주의 열강의 </a:t>
            </a:r>
            <a:r>
              <a:rPr lang="ko-KR" altLang="en-US" b="1" dirty="0" err="1" smtClean="0">
                <a:latin typeface="헤움심플함의미학142" pitchFamily="18" charset="-127"/>
                <a:ea typeface="헤움심플함의미학142" pitchFamily="18" charset="-127"/>
              </a:rPr>
              <a:t>외교전</a:t>
            </a:r>
            <a:r>
              <a:rPr lang="ko-KR" altLang="en-US" b="1" dirty="0" smtClean="0">
                <a:latin typeface="헤움심플함의미학142" pitchFamily="18" charset="-127"/>
                <a:ea typeface="헤움심플함의미학142" pitchFamily="18" charset="-127"/>
              </a:rPr>
              <a:t> 치열</a:t>
            </a:r>
            <a:endParaRPr lang="ko-KR" altLang="en-US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6176" y="451086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헤움심플함의미학142" pitchFamily="18" charset="-127"/>
                <a:ea typeface="헤움심플함의미학142" pitchFamily="18" charset="-127"/>
              </a:rPr>
              <a:t>일본의 식민지 </a:t>
            </a:r>
            <a:endParaRPr lang="en-US" altLang="ko-KR" b="1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b="1" dirty="0" smtClean="0">
                <a:latin typeface="헤움심플함의미학142" pitchFamily="18" charset="-127"/>
                <a:ea typeface="헤움심플함의미학142" pitchFamily="18" charset="-127"/>
              </a:rPr>
              <a:t>경영수단으로 빼앗김</a:t>
            </a:r>
            <a:endParaRPr lang="ko-KR" altLang="en-US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41" name="오른쪽 화살표 40"/>
          <p:cNvSpPr/>
          <p:nvPr/>
        </p:nvSpPr>
        <p:spPr>
          <a:xfrm>
            <a:off x="2771800" y="4725144"/>
            <a:ext cx="504056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오른쪽 화살표 41"/>
          <p:cNvSpPr/>
          <p:nvPr/>
        </p:nvSpPr>
        <p:spPr>
          <a:xfrm>
            <a:off x="5508104" y="4725144"/>
            <a:ext cx="504056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천황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7" name="_x179223200" descr="EMB000017ac5d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33232"/>
            <a:ext cx="4071966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43042" y="5877272"/>
            <a:ext cx="171451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제</a:t>
            </a:r>
            <a:r>
              <a:rPr lang="en-US" altLang="ko-KR" dirty="0" smtClean="0">
                <a:latin typeface="헤움심플함의미학142" pitchFamily="18" charset="-127"/>
                <a:ea typeface="헤움심플함의미학142" pitchFamily="18" charset="-127"/>
              </a:rPr>
              <a:t>123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대 천황</a:t>
            </a:r>
            <a:endParaRPr lang="ko-KR" altLang="en-US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5284" y="4531186"/>
            <a:ext cx="214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요시히토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嘉仁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)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000628" y="1602228"/>
            <a:ext cx="928694" cy="71438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탄생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4144" y="1673666"/>
            <a:ext cx="2000264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1879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년 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8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월 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31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일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3030988"/>
            <a:ext cx="2214578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1926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년 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12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월 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25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일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000628" y="2888112"/>
            <a:ext cx="928694" cy="71438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사망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5083466" y="4316872"/>
            <a:ext cx="928694" cy="71438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본명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이은의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비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,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이방자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(1916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)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19458" name="Picture 2" descr="http://postfiles4.naver.net/data1/2003/11/20/99/%C0%CC%B9%E6%C0%DA2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153095" cy="4066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83568" y="58052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lang="ko-KR" altLang="en-US" sz="1600" dirty="0" smtClean="0">
                <a:latin typeface="헤움심플함의미학142" pitchFamily="18" charset="-127"/>
                <a:ea typeface="헤움심플함의미학142" pitchFamily="18" charset="-127"/>
              </a:rPr>
              <a:t>왼쪽</a:t>
            </a:r>
            <a:r>
              <a:rPr lang="en-US" altLang="ko-KR" sz="1600" dirty="0" smtClean="0">
                <a:latin typeface="헤움심플함의미학142" pitchFamily="18" charset="-127"/>
                <a:ea typeface="헤움심플함의미학142" pitchFamily="18" charset="-127"/>
              </a:rPr>
              <a:t>)</a:t>
            </a:r>
            <a:r>
              <a:rPr lang="ko-KR" altLang="en-US" dirty="0" err="1" smtClean="0">
                <a:latin typeface="헤움심플함의미학142" pitchFamily="18" charset="-127"/>
                <a:ea typeface="헤움심플함의미학142" pitchFamily="18" charset="-127"/>
              </a:rPr>
              <a:t>이방자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1600" dirty="0" smtClean="0"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lang="ko-KR" altLang="en-US" sz="1600" dirty="0" smtClean="0">
                <a:latin typeface="헤움심플함의미학142" pitchFamily="18" charset="-127"/>
                <a:ea typeface="헤움심플함의미학142" pitchFamily="18" charset="-127"/>
              </a:rPr>
              <a:t>오른쪽</a:t>
            </a:r>
            <a:r>
              <a:rPr lang="en-US" altLang="ko-KR" sz="1600" dirty="0" smtClean="0">
                <a:latin typeface="헤움심플함의미학142" pitchFamily="18" charset="-127"/>
                <a:ea typeface="헤움심플함의미학142" pitchFamily="18" charset="-127"/>
              </a:rPr>
              <a:t>)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이은</a:t>
            </a:r>
            <a:endParaRPr lang="ko-KR" altLang="en-US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141277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latin typeface="헤움설탕과자122" pitchFamily="18" charset="-127"/>
                <a:ea typeface="헤움설탕과자122" pitchFamily="18" charset="-127"/>
              </a:rPr>
              <a:t>이방자</a:t>
            </a:r>
            <a:endParaRPr lang="ko-KR" altLang="en-US" sz="3200" b="1" dirty="0">
              <a:latin typeface="헤움설탕과자122" pitchFamily="18" charset="-127"/>
              <a:ea typeface="헤움설탕과자122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161950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헤움설탕과자122" pitchFamily="18" charset="-127"/>
                <a:ea typeface="헤움설탕과자122" pitchFamily="18" charset="-127"/>
              </a:rPr>
              <a:t>:  </a:t>
            </a:r>
            <a:r>
              <a:rPr lang="ko-KR" altLang="en-US" dirty="0" smtClean="0">
                <a:latin typeface="헤움설탕과자122" pitchFamily="18" charset="-127"/>
                <a:ea typeface="헤움설탕과자122" pitchFamily="18" charset="-127"/>
              </a:rPr>
              <a:t>일본왕족 </a:t>
            </a:r>
            <a:r>
              <a:rPr lang="ko-KR" altLang="en-US" dirty="0" err="1" smtClean="0">
                <a:latin typeface="헤움설탕과자122" pitchFamily="18" charset="-127"/>
                <a:ea typeface="헤움설탕과자122" pitchFamily="18" charset="-127"/>
              </a:rPr>
              <a:t>나시모토의</a:t>
            </a:r>
            <a:r>
              <a:rPr lang="ko-KR" altLang="en-US" dirty="0" smtClean="0">
                <a:latin typeface="헤움설탕과자122" pitchFamily="18" charset="-127"/>
                <a:ea typeface="헤움설탕과자122" pitchFamily="18" charset="-127"/>
              </a:rPr>
              <a:t> 장녀</a:t>
            </a:r>
            <a:endParaRPr lang="ko-KR" altLang="en-US" dirty="0">
              <a:latin typeface="헤움설탕과자122" pitchFamily="18" charset="-127"/>
              <a:ea typeface="헤움설탕과자122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263691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헤움심플함의미학142" pitchFamily="18" charset="-127"/>
                <a:ea typeface="헤움심플함의미학142" pitchFamily="18" charset="-127"/>
              </a:rPr>
              <a:t>1916</a:t>
            </a: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  </a:t>
            </a:r>
            <a:r>
              <a:rPr lang="en-US" altLang="ko-KR" dirty="0" smtClean="0">
                <a:latin typeface="헤움심플함의미학142" pitchFamily="18" charset="-127"/>
                <a:ea typeface="헤움심플함의미학142" pitchFamily="18" charset="-127"/>
              </a:rPr>
              <a:t>8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월 </a:t>
            </a:r>
            <a:r>
              <a:rPr lang="en-US" altLang="ko-KR" dirty="0" smtClean="0">
                <a:latin typeface="헤움심플함의미학142" pitchFamily="18" charset="-127"/>
                <a:ea typeface="헤움심플함의미학142" pitchFamily="18" charset="-127"/>
              </a:rPr>
              <a:t>2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일 이은의 비로 결정</a:t>
            </a:r>
            <a:endParaRPr lang="ko-KR" altLang="en-US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3284984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헤움심플함의미학142" pitchFamily="18" charset="-127"/>
                <a:ea typeface="헤움심플함의미학142" pitchFamily="18" charset="-127"/>
              </a:rPr>
              <a:t>1920</a:t>
            </a: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dirty="0" err="1" smtClean="0">
                <a:latin typeface="헤움심플함의미학142" pitchFamily="18" charset="-127"/>
                <a:ea typeface="헤움심플함의미학142" pitchFamily="18" charset="-127"/>
              </a:rPr>
              <a:t>일본왕의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 명령에 따라 대한제국의 </a:t>
            </a:r>
            <a:endParaRPr lang="en-US" altLang="ko-KR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lang="en-US" altLang="ko-KR" dirty="0" smtClean="0">
                <a:latin typeface="헤움심플함의미학142" pitchFamily="18" charset="-127"/>
                <a:ea typeface="헤움심플함의미학142" pitchFamily="18" charset="-127"/>
              </a:rPr>
              <a:t>            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황태자인 </a:t>
            </a:r>
            <a:r>
              <a:rPr lang="ko-KR" altLang="en-US" dirty="0" err="1" smtClean="0">
                <a:latin typeface="헤움심플함의미학142" pitchFamily="18" charset="-127"/>
                <a:ea typeface="헤움심플함의미학142" pitchFamily="18" charset="-127"/>
              </a:rPr>
              <a:t>이은과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 강제로 정략혼인</a:t>
            </a:r>
            <a:endParaRPr lang="ko-KR" altLang="en-US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11960" y="404803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b="1" dirty="0" smtClean="0">
                <a:latin typeface="헤움심플함의미학142" pitchFamily="18" charset="-127"/>
                <a:ea typeface="헤움심플함의미학142" pitchFamily="18" charset="-127"/>
              </a:rPr>
              <a:t>1945</a:t>
            </a: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   광복으로 일본 왕족에서 제외되어 </a:t>
            </a:r>
            <a:endParaRPr lang="en-US" altLang="ko-KR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            재산을 몰수 당함</a:t>
            </a:r>
            <a:endParaRPr lang="ko-KR" altLang="en-US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211960" y="479715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b="1" dirty="0" smtClean="0">
                <a:latin typeface="헤움심플함의미학142" pitchFamily="18" charset="-127"/>
                <a:ea typeface="헤움심플함의미학142" pitchFamily="18" charset="-127"/>
              </a:rPr>
              <a:t>1962</a:t>
            </a: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   한국국적 취득 후 사회사업에 전념</a:t>
            </a:r>
            <a:endParaRPr lang="ko-KR" altLang="en-US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9" name="포인트가 5개인 별 18"/>
          <p:cNvSpPr/>
          <p:nvPr/>
        </p:nvSpPr>
        <p:spPr>
          <a:xfrm rot="1016903">
            <a:off x="3969167" y="1458015"/>
            <a:ext cx="216000" cy="216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타원 12"/>
          <p:cNvSpPr/>
          <p:nvPr/>
        </p:nvSpPr>
        <p:spPr>
          <a:xfrm>
            <a:off x="539552" y="1268760"/>
            <a:ext cx="1944216" cy="79208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곡류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수용령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시행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(1918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)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2204864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맑은 고딕"/>
                <a:ea typeface="맑은 고딕"/>
              </a:rPr>
              <a:t>•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대일본 제국에서 조선에 내린 제도 중 하나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•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조선인들이 거두어 들인 곡식을 일본으로 실어 보내는 제도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18442" name="Picture 10" descr="C:\Users\user\AppData\Local\Microsoft\Windows\Temporary Internet Files\Content.IE5\T52R8DHE\MC9000787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397" y="4221088"/>
            <a:ext cx="895291" cy="187332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123728" y="4645585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여러 물건을 가져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가는 데 까지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범위가 확장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4499992" y="4869160"/>
            <a:ext cx="86409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508104" y="465313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당시 굶어 죽는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사람이 많아짐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5" name="도넛 24"/>
          <p:cNvSpPr/>
          <p:nvPr/>
        </p:nvSpPr>
        <p:spPr>
          <a:xfrm>
            <a:off x="5580336" y="4005064"/>
            <a:ext cx="2016000" cy="1944000"/>
          </a:xfrm>
          <a:prstGeom prst="donut">
            <a:avLst>
              <a:gd name="adj" fmla="val 80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도넛 26"/>
          <p:cNvSpPr/>
          <p:nvPr/>
        </p:nvSpPr>
        <p:spPr>
          <a:xfrm>
            <a:off x="2195736" y="4077288"/>
            <a:ext cx="2016000" cy="1944000"/>
          </a:xfrm>
          <a:prstGeom prst="donut">
            <a:avLst>
              <a:gd name="adj" fmla="val 74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5576" y="145516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곡류 </a:t>
            </a:r>
            <a:r>
              <a:rPr lang="ko-KR" altLang="en-US" sz="2400" b="1" dirty="0" err="1" smtClean="0">
                <a:latin typeface="헤움심플함의미학142" pitchFamily="18" charset="-127"/>
                <a:ea typeface="헤움심플함의미학142" pitchFamily="18" charset="-127"/>
              </a:rPr>
              <a:t>수용령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3∙1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운동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(1919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)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3813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08서울남산체 L" pitchFamily="18" charset="-127"/>
                <a:ea typeface="08서울남산체 L" pitchFamily="18" charset="-127"/>
              </a:rPr>
              <a:t>3.1</a:t>
            </a:r>
            <a:r>
              <a:rPr lang="ko-KR" altLang="en-US" dirty="0" smtClean="0">
                <a:latin typeface="08서울남산체 L" pitchFamily="18" charset="-127"/>
                <a:ea typeface="08서울남산체 L" pitchFamily="18" charset="-127"/>
              </a:rPr>
              <a:t>운동</a:t>
            </a:r>
            <a:r>
              <a:rPr lang="en-US" altLang="ko-KR" dirty="0" smtClean="0">
                <a:latin typeface="08서울남산체 L" pitchFamily="18" charset="-127"/>
                <a:ea typeface="08서울남산체 L" pitchFamily="18" charset="-127"/>
              </a:rPr>
              <a:t>  </a:t>
            </a:r>
            <a:r>
              <a:rPr lang="en-US" altLang="ko-KR" dirty="0" smtClean="0">
                <a:latin typeface="08서울남산체 L" pitchFamily="18" charset="-127"/>
                <a:ea typeface="08서울남산체 L" pitchFamily="18" charset="-127"/>
                <a:hlinkClick r:id="rId2"/>
              </a:rPr>
              <a:t>http://cafe.naver.com/dnjsekddurtk/3292</a:t>
            </a:r>
            <a:endParaRPr lang="ko-KR" altLang="en-US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24970"/>
            <a:ext cx="7812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00" dirty="0" smtClean="0">
                <a:latin typeface="헤움심플함의미학142" pitchFamily="18" charset="-127"/>
                <a:ea typeface="헤움심플함의미학142" pitchFamily="18" charset="-127"/>
              </a:rPr>
              <a:t>1919</a:t>
            </a:r>
            <a:r>
              <a:rPr lang="ko-KR" altLang="en-US" sz="2100" dirty="0" smtClean="0">
                <a:latin typeface="헤움심플함의미학142" pitchFamily="18" charset="-127"/>
                <a:ea typeface="헤움심플함의미학142" pitchFamily="18" charset="-127"/>
              </a:rPr>
              <a:t>년 </a:t>
            </a:r>
            <a:r>
              <a:rPr lang="en-US" altLang="ko-KR" sz="2100" dirty="0" smtClean="0">
                <a:latin typeface="헤움심플함의미학142" pitchFamily="18" charset="-127"/>
                <a:ea typeface="헤움심플함의미학142" pitchFamily="18" charset="-127"/>
              </a:rPr>
              <a:t>3</a:t>
            </a:r>
            <a:r>
              <a:rPr lang="ko-KR" altLang="en-US" sz="2100" dirty="0" smtClean="0">
                <a:latin typeface="헤움심플함의미학142" pitchFamily="18" charset="-127"/>
                <a:ea typeface="헤움심플함의미학142" pitchFamily="18" charset="-127"/>
              </a:rPr>
              <a:t>월</a:t>
            </a:r>
            <a:r>
              <a:rPr lang="en-US" altLang="ko-KR" sz="2100" dirty="0" smtClean="0">
                <a:latin typeface="헤움심플함의미학142" pitchFamily="18" charset="-127"/>
                <a:ea typeface="헤움심플함의미학142" pitchFamily="18" charset="-127"/>
              </a:rPr>
              <a:t>1</a:t>
            </a:r>
            <a:r>
              <a:rPr lang="ko-KR" altLang="en-US" sz="2100" dirty="0" smtClean="0">
                <a:latin typeface="헤움심플함의미학142" pitchFamily="18" charset="-127"/>
                <a:ea typeface="헤움심플함의미학142" pitchFamily="18" charset="-127"/>
              </a:rPr>
              <a:t>일을 기점으로 일본의 식민지 지배에 저항하여 전 민족이 일어난 </a:t>
            </a:r>
            <a:endParaRPr lang="en-US" altLang="ko-KR" sz="21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100" dirty="0" smtClean="0">
                <a:latin typeface="헤움심플함의미학142" pitchFamily="18" charset="-127"/>
                <a:ea typeface="헤움심플함의미학142" pitchFamily="18" charset="-127"/>
              </a:rPr>
              <a:t>독립운동으로 최대 규모의 민족운동</a:t>
            </a:r>
            <a:endParaRPr lang="ko-KR" altLang="en-US" sz="21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109973760" descr="EMB00001eb02a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3888432" cy="234000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11" name="_x109992664" descr="EMB00001eb02a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5064"/>
            <a:ext cx="3888432" cy="2345208"/>
          </a:xfrm>
          <a:prstGeom prst="rect">
            <a:avLst/>
          </a:prstGeom>
          <a:noFill/>
        </p:spPr>
      </p:pic>
      <p:sp>
        <p:nvSpPr>
          <p:cNvPr id="11" name="폭발 1 10"/>
          <p:cNvSpPr/>
          <p:nvPr/>
        </p:nvSpPr>
        <p:spPr>
          <a:xfrm>
            <a:off x="2627784" y="2420888"/>
            <a:ext cx="4104456" cy="1224136"/>
          </a:xfrm>
          <a:prstGeom prst="irregularSeal1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987824" y="263691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식민지에서 최초로 일어난 </a:t>
            </a:r>
            <a:endParaRPr lang="en-US" altLang="ko-KR" sz="2400" b="1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대규모 독립운동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훈춘사건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(1920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)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644008" y="1268760"/>
            <a:ext cx="4752528" cy="2952328"/>
            <a:chOff x="945992" y="-531440"/>
            <a:chExt cx="4608512" cy="2657095"/>
          </a:xfrm>
        </p:grpSpPr>
        <p:pic>
          <p:nvPicPr>
            <p:cNvPr id="16386" name="Picture 2" descr="http://cafeptthumb3.phinf.naver.net/20121005_221/ibohun_1349409270342llDk5_JPEG/i815_or_kr_20121005_104520.jpg?type=w7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5992" y="-531440"/>
              <a:ext cx="3672408" cy="23176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직사각형 6"/>
            <p:cNvSpPr/>
            <p:nvPr/>
          </p:nvSpPr>
          <p:spPr>
            <a:xfrm>
              <a:off x="982504" y="1802490"/>
              <a:ext cx="4572000" cy="3231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ko-KR" sz="1500" dirty="0" smtClean="0">
                  <a:latin typeface="헤움심플함의미학142" pitchFamily="18" charset="-127"/>
                  <a:ea typeface="헤움심플함의미학142" pitchFamily="18" charset="-127"/>
                </a:rPr>
                <a:t>&lt;</a:t>
              </a:r>
              <a:r>
                <a:rPr lang="ko-KR" altLang="en-US" sz="1500" dirty="0" smtClean="0">
                  <a:latin typeface="헤움심플함의미학142" pitchFamily="18" charset="-127"/>
                  <a:ea typeface="헤움심플함의미학142" pitchFamily="18" charset="-127"/>
                </a:rPr>
                <a:t>당시 </a:t>
              </a:r>
              <a:r>
                <a:rPr lang="ko-KR" altLang="en-US" sz="1500" dirty="0" err="1" smtClean="0">
                  <a:latin typeface="헤움심플함의미학142" pitchFamily="18" charset="-127"/>
                  <a:ea typeface="헤움심플함의미학142" pitchFamily="18" charset="-127"/>
                </a:rPr>
                <a:t>훈춘사건이</a:t>
              </a:r>
              <a:r>
                <a:rPr lang="ko-KR" altLang="en-US" sz="1500" dirty="0" smtClean="0">
                  <a:latin typeface="헤움심플함의미학142" pitchFamily="18" charset="-127"/>
                  <a:ea typeface="헤움심플함의미학142" pitchFamily="18" charset="-127"/>
                </a:rPr>
                <a:t> 일어났던 </a:t>
              </a:r>
              <a:r>
                <a:rPr lang="ko-KR" altLang="en-US" sz="1500" dirty="0" err="1" smtClean="0">
                  <a:latin typeface="헤움심플함의미학142" pitchFamily="18" charset="-127"/>
                  <a:ea typeface="헤움심플함의미학142" pitchFamily="18" charset="-127"/>
                </a:rPr>
                <a:t>훈춘의</a:t>
              </a:r>
              <a:r>
                <a:rPr lang="ko-KR" altLang="en-US" sz="1500" dirty="0" smtClean="0">
                  <a:latin typeface="헤움심플함의미학142" pitchFamily="18" charset="-127"/>
                  <a:ea typeface="헤움심플함의미학142" pitchFamily="18" charset="-127"/>
                </a:rPr>
                <a:t> 현재 길거리</a:t>
              </a:r>
              <a:r>
                <a:rPr lang="en-US" altLang="ko-KR" sz="1500" dirty="0" smtClean="0">
                  <a:latin typeface="헤움심플함의미학142" pitchFamily="18" charset="-127"/>
                  <a:ea typeface="헤움심플함의미학142" pitchFamily="18" charset="-127"/>
                </a:rPr>
                <a:t>&gt;</a:t>
              </a:r>
              <a:endParaRPr lang="ko-KR" altLang="en-US" sz="1500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9552" y="2011487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일제가 중국 마적과 짜고 간도지방의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조선인을 학살한 사건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0" y="2132856"/>
            <a:ext cx="46754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4797152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일본이 독립군을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소탕할 명분이 없어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음모를 꾸밈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131840" y="5157192"/>
            <a:ext cx="432048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707904" y="495336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마적단이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훈춘성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공격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5580112" y="5157192"/>
            <a:ext cx="432048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300192" y="4797152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일제는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이를 </a:t>
            </a: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빌미삼아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조선인 학살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419872" y="1916832"/>
            <a:ext cx="36004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의열단 김익상 폭탄투척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(1921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)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111248992" descr="EMB0000184432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87775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직사각형 6"/>
          <p:cNvSpPr/>
          <p:nvPr/>
        </p:nvSpPr>
        <p:spPr>
          <a:xfrm>
            <a:off x="901997" y="5661248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헤움심플함의미학142" pitchFamily="18" charset="-127"/>
                <a:ea typeface="헤움심플함의미학142" pitchFamily="18" charset="-127"/>
              </a:rPr>
              <a:t>&lt;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의열단 김익상 선생</a:t>
            </a:r>
            <a:r>
              <a:rPr lang="en-US" altLang="ko-KR" dirty="0" smtClean="0">
                <a:latin typeface="헤움심플함의미학142" pitchFamily="18" charset="-127"/>
                <a:ea typeface="헤움심플함의미학142" pitchFamily="18" charset="-127"/>
              </a:rPr>
              <a:t>&gt;</a:t>
            </a:r>
            <a:endParaRPr lang="ko-KR" altLang="en-US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1981289"/>
            <a:ext cx="42484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00" dirty="0" smtClean="0">
                <a:latin typeface="헤움심플함의미학142" pitchFamily="18" charset="-127"/>
                <a:ea typeface="헤움심플함의미학142" pitchFamily="18" charset="-127"/>
              </a:rPr>
              <a:t>1921</a:t>
            </a:r>
            <a:r>
              <a:rPr lang="ko-KR" altLang="en-US" sz="2100" dirty="0" smtClean="0">
                <a:latin typeface="헤움심플함의미학142" pitchFamily="18" charset="-127"/>
                <a:ea typeface="헤움심플함의미학142" pitchFamily="18" charset="-127"/>
              </a:rPr>
              <a:t>년 상하이 비밀 독립운동단체의 단원 </a:t>
            </a:r>
            <a:endParaRPr lang="en-US" altLang="ko-KR" sz="21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100" dirty="0" smtClean="0">
                <a:latin typeface="헤움심플함의미학142" pitchFamily="18" charset="-127"/>
                <a:ea typeface="헤움심플함의미학142" pitchFamily="18" charset="-127"/>
              </a:rPr>
              <a:t>김익상이 국내에 잠입하여 조선총독부에 </a:t>
            </a:r>
            <a:endParaRPr lang="en-US" altLang="ko-KR" sz="21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100" dirty="0" smtClean="0">
                <a:latin typeface="헤움심플함의미학142" pitchFamily="18" charset="-127"/>
                <a:ea typeface="헤움심플함의미학142" pitchFamily="18" charset="-127"/>
              </a:rPr>
              <a:t>폭탄을 던짐</a:t>
            </a:r>
            <a:endParaRPr lang="ko-KR" altLang="en-US" sz="21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995936" y="4172887"/>
            <a:ext cx="4392488" cy="1200329"/>
            <a:chOff x="3851920" y="4028871"/>
            <a:chExt cx="4392488" cy="1200329"/>
          </a:xfrm>
        </p:grpSpPr>
        <p:sp>
          <p:nvSpPr>
            <p:cNvPr id="12" name="TextBox 11"/>
            <p:cNvSpPr txBox="1"/>
            <p:nvPr/>
          </p:nvSpPr>
          <p:spPr>
            <a:xfrm>
              <a:off x="3851920" y="4028871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헤움심플함의미학142" pitchFamily="18" charset="-127"/>
                  <a:ea typeface="헤움심플함의미학142" pitchFamily="18" charset="-127"/>
                </a:rPr>
                <a:t>총독 </a:t>
              </a:r>
              <a:r>
                <a:rPr lang="ko-KR" altLang="en-US" sz="2400" dirty="0" err="1" smtClean="0">
                  <a:latin typeface="헤움심플함의미학142" pitchFamily="18" charset="-127"/>
                  <a:ea typeface="헤움심플함의미학142" pitchFamily="18" charset="-127"/>
                </a:rPr>
                <a:t>사이토</a:t>
              </a:r>
              <a:r>
                <a:rPr lang="ko-KR" altLang="en-US" sz="2400" dirty="0" smtClean="0">
                  <a:latin typeface="헤움심플함의미학142" pitchFamily="18" charset="-127"/>
                  <a:ea typeface="헤움심플함의미학142" pitchFamily="18" charset="-127"/>
                </a:rPr>
                <a:t> </a:t>
              </a:r>
              <a:r>
                <a:rPr lang="ko-KR" altLang="en-US" sz="2400" dirty="0" err="1" smtClean="0">
                  <a:latin typeface="헤움심플함의미학142" pitchFamily="18" charset="-127"/>
                  <a:ea typeface="헤움심플함의미학142" pitchFamily="18" charset="-127"/>
                </a:rPr>
                <a:t>마코토</a:t>
              </a:r>
              <a:r>
                <a:rPr lang="ko-KR" altLang="en-US" sz="2400" dirty="0" smtClean="0">
                  <a:latin typeface="헤움심플함의미학142" pitchFamily="18" charset="-127"/>
                  <a:ea typeface="헤움심플함의미학142" pitchFamily="18" charset="-127"/>
                </a:rPr>
                <a:t> 암살 </a:t>
              </a:r>
              <a:r>
                <a:rPr lang="ko-KR" altLang="en-US" sz="2400" b="1" dirty="0" smtClean="0">
                  <a:latin typeface="헤움심플함의미학142" pitchFamily="18" charset="-127"/>
                  <a:ea typeface="헤움심플함의미학142" pitchFamily="18" charset="-127"/>
                </a:rPr>
                <a:t>목적</a:t>
              </a:r>
              <a:endParaRPr lang="ko-KR" altLang="en-US" sz="2400" b="1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sp>
          <p:nvSpPr>
            <p:cNvPr id="13" name="오른쪽 화살표 12"/>
            <p:cNvSpPr/>
            <p:nvPr/>
          </p:nvSpPr>
          <p:spPr>
            <a:xfrm>
              <a:off x="5796136" y="4532927"/>
              <a:ext cx="792088" cy="14401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8144" y="417288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0000"/>
                  </a:solidFill>
                  <a:latin typeface="헤움심플함의미학142" pitchFamily="18" charset="-127"/>
                  <a:ea typeface="헤움심플함의미학142" pitchFamily="18" charset="-127"/>
                </a:rPr>
                <a:t>실패</a:t>
              </a:r>
              <a:endParaRPr lang="ko-KR" altLang="en-US" b="1" dirty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16216" y="4182179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헤움심플함의미학142" pitchFamily="18" charset="-127"/>
                  <a:ea typeface="헤움심플함의미학142" pitchFamily="18" charset="-127"/>
                </a:rPr>
                <a:t>상하이로 </a:t>
              </a:r>
              <a:endParaRPr lang="en-US" altLang="ko-KR" sz="2400" dirty="0" smtClean="0">
                <a:latin typeface="헤움심플함의미학142" pitchFamily="18" charset="-127"/>
                <a:ea typeface="헤움심플함의미학142" pitchFamily="18" charset="-127"/>
              </a:endParaRPr>
            </a:p>
            <a:p>
              <a:pPr algn="ctr"/>
              <a:r>
                <a:rPr lang="ko-KR" altLang="en-US" sz="2400" b="1" dirty="0" smtClean="0">
                  <a:latin typeface="헤움심플함의미학142" pitchFamily="18" charset="-127"/>
                  <a:ea typeface="헤움심플함의미학142" pitchFamily="18" charset="-127"/>
                </a:rPr>
                <a:t>망명</a:t>
              </a:r>
              <a:endParaRPr lang="ko-KR" altLang="en-US" sz="2400" b="1" dirty="0">
                <a:latin typeface="헤움심플함의미학142" pitchFamily="18" charset="-127"/>
                <a:ea typeface="헤움심플함의미학142" pitchFamily="18" charset="-127"/>
              </a:endParaRPr>
            </a:p>
          </p:txBody>
        </p:sp>
      </p:grpSp>
      <p:sp>
        <p:nvSpPr>
          <p:cNvPr id="18" name="모서리가 둥근 직사각형 17"/>
          <p:cNvSpPr/>
          <p:nvPr/>
        </p:nvSpPr>
        <p:spPr>
          <a:xfrm>
            <a:off x="3851920" y="4005064"/>
            <a:ext cx="4536504" cy="1512168"/>
          </a:xfrm>
          <a:prstGeom prst="roundRect">
            <a:avLst>
              <a:gd name="adj" fmla="val 32935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포인트가 5개인 별 18"/>
          <p:cNvSpPr/>
          <p:nvPr/>
        </p:nvSpPr>
        <p:spPr>
          <a:xfrm rot="967153">
            <a:off x="3835080" y="3873970"/>
            <a:ext cx="469821" cy="43445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5229200"/>
            <a:ext cx="9144000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조선사편찬위원회 설치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(1922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)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340768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조선총독부는 훈령 제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64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호를 근거로 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‘</a:t>
            </a: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조선사편찬위원회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’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를 설치하고 본격적인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u="sng" dirty="0" smtClean="0">
                <a:latin typeface="헤움심플함의미학142" pitchFamily="18" charset="-127"/>
                <a:ea typeface="헤움심플함의미학142" pitchFamily="18" charset="-127"/>
              </a:rPr>
              <a:t>한국사 왜곡에 착수</a:t>
            </a:r>
            <a:endParaRPr lang="ko-KR" altLang="en-US" sz="2000" u="sng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20862346">
            <a:off x="1195707" y="26963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BUT</a:t>
            </a:r>
          </a:p>
        </p:txBody>
      </p:sp>
      <p:sp>
        <p:nvSpPr>
          <p:cNvPr id="9" name="타원 8"/>
          <p:cNvSpPr/>
          <p:nvPr/>
        </p:nvSpPr>
        <p:spPr>
          <a:xfrm>
            <a:off x="1295577" y="3068960"/>
            <a:ext cx="2556343" cy="144016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11601" y="3356992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조선사 편찬 사업은 순조롭게 진행되지 않음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4139952" y="3717032"/>
            <a:ext cx="792088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364088" y="3421449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사이토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총독은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조선사편찬위원회를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해체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20862346">
            <a:off x="5120202" y="273244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SO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7784" y="5436513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‘</a:t>
            </a:r>
            <a:r>
              <a:rPr lang="ko-KR" altLang="en-US" sz="3200" b="1" dirty="0" smtClean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식민사관</a:t>
            </a:r>
            <a:r>
              <a:rPr lang="en-US" altLang="ko-KR" sz="3200" b="1" dirty="0" smtClean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’</a:t>
            </a:r>
            <a:r>
              <a:rPr lang="ko-KR" altLang="en-US" sz="3200" b="1" dirty="0" smtClean="0">
                <a:solidFill>
                  <a:schemeClr val="bg1"/>
                </a:solidFill>
                <a:latin typeface="헤움심플함의미학142" pitchFamily="18" charset="-127"/>
                <a:ea typeface="헤움심플함의미학142" pitchFamily="18" charset="-127"/>
              </a:rPr>
              <a:t>의 결정판</a:t>
            </a:r>
            <a:endParaRPr lang="ko-KR" altLang="en-US" sz="3200" b="1" dirty="0">
              <a:solidFill>
                <a:schemeClr val="bg1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5184009" y="3068960"/>
            <a:ext cx="2556343" cy="144016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관동 대학살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(1923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)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3" name="_x111331008" descr="EMB0000184432f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411907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관동대학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388843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91680" y="155679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1923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년 일본 관동대지진 때 일본관헌과 민간인들이 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한국인과 일본인 </a:t>
            </a:r>
            <a:r>
              <a:rPr lang="ko-KR" altLang="en-US" sz="2000" dirty="0" smtClean="0">
                <a:solidFill>
                  <a:srgbClr val="FF0000"/>
                </a:solidFill>
                <a:latin typeface="헤움심플함의미학142" pitchFamily="18" charset="-127"/>
                <a:ea typeface="헤움심플함의미학142" pitchFamily="18" charset="-127"/>
              </a:rPr>
              <a:t>사회주의자를 학살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한 사건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83568" y="5879013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관동대학살</a:t>
            </a:r>
            <a:r>
              <a:rPr lang="en-US" altLang="ko-KR" dirty="0" smtClean="0">
                <a:latin typeface="헤움심플함의미학142" pitchFamily="18" charset="-127"/>
                <a:ea typeface="헤움심플함의미학142" pitchFamily="18" charset="-127"/>
                <a:hlinkClick r:id="rId4"/>
              </a:rPr>
              <a:t>http://news.naver.com/main/read.nhn?mode=LPOD&amp;mid=tvh&amp;oid=001&amp;aid=0003089037</a:t>
            </a:r>
            <a:endParaRPr lang="ko-KR" altLang="en-US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AppData\Local\Microsoft\Windows\Temporary Internet Files\Content.IE5\WEU9VXLV\MC9003588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077946" cy="4802257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0" y="2636912"/>
            <a:ext cx="9144000" cy="12961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solidFill>
                <a:schemeClr val="tx1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998693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헤움심플함의미학142" pitchFamily="18" charset="-127"/>
                <a:ea typeface="헤움심플함의미학142" pitchFamily="18" charset="-127"/>
              </a:rPr>
              <a:t>6.  </a:t>
            </a:r>
            <a:r>
              <a:rPr lang="ko-KR" altLang="en-US" sz="32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다이쇼시대의</a:t>
            </a:r>
            <a:r>
              <a:rPr lang="ko-KR" altLang="en-US" sz="3200" dirty="0" smtClean="0">
                <a:latin typeface="헤움심플함의미학142" pitchFamily="18" charset="-127"/>
                <a:ea typeface="헤움심플함의미학142" pitchFamily="18" charset="-127"/>
              </a:rPr>
              <a:t> 생활문화</a:t>
            </a:r>
            <a:endParaRPr lang="ko-KR" altLang="en-US" sz="32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61653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발표자 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박민지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폭발 1 36"/>
          <p:cNvSpPr/>
          <p:nvPr/>
        </p:nvSpPr>
        <p:spPr>
          <a:xfrm>
            <a:off x="2396762" y="3140969"/>
            <a:ext cx="4032448" cy="1872208"/>
          </a:xfrm>
          <a:prstGeom prst="irregularSeal1">
            <a:avLst/>
          </a:prstGeom>
          <a:solidFill>
            <a:srgbClr val="F7451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75856" y="36450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ko-KR" sz="24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도시 인구 집중 </a:t>
            </a:r>
            <a:endParaRPr kumimoji="1" lang="en-US" altLang="ko-KR" sz="2400" b="1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kumimoji="1" lang="ko-KR" altLang="ko-KR" sz="24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현상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kumimoji="1" lang="ko-KR" altLang="en-US" sz="24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발생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1" name="아래쪽 화살표 20"/>
          <p:cNvSpPr/>
          <p:nvPr/>
        </p:nvSpPr>
        <p:spPr>
          <a:xfrm rot="8438347">
            <a:off x="5800520" y="4935242"/>
            <a:ext cx="499729" cy="6270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아래쪽 화살표 21"/>
          <p:cNvSpPr/>
          <p:nvPr/>
        </p:nvSpPr>
        <p:spPr>
          <a:xfrm rot="19103110">
            <a:off x="2541917" y="2579713"/>
            <a:ext cx="499729" cy="6270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아래쪽 화살표 23"/>
          <p:cNvSpPr/>
          <p:nvPr/>
        </p:nvSpPr>
        <p:spPr>
          <a:xfrm rot="12710626">
            <a:off x="2576312" y="4935255"/>
            <a:ext cx="499729" cy="6270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아래쪽 화살표 25"/>
          <p:cNvSpPr/>
          <p:nvPr/>
        </p:nvSpPr>
        <p:spPr>
          <a:xfrm rot="1915892">
            <a:off x="5924149" y="2793634"/>
            <a:ext cx="499729" cy="6270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 rot="19969015">
            <a:off x="1000171" y="1926257"/>
            <a:ext cx="2389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일본인들의 교육수준이 높아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짐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30" name="아래쪽 화살표 29"/>
          <p:cNvSpPr/>
          <p:nvPr/>
        </p:nvSpPr>
        <p:spPr>
          <a:xfrm rot="10800000">
            <a:off x="4216287" y="5229201"/>
            <a:ext cx="499729" cy="6270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아래쪽 화살표 30"/>
          <p:cNvSpPr/>
          <p:nvPr/>
        </p:nvSpPr>
        <p:spPr>
          <a:xfrm>
            <a:off x="4288295" y="2374593"/>
            <a:ext cx="499729" cy="6270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3477272" y="1316221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출판물 등을 통해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kumimoji="1" lang="ko-KR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지식을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쌓음</a:t>
            </a:r>
          </a:p>
        </p:txBody>
      </p:sp>
      <p:sp>
        <p:nvSpPr>
          <p:cNvPr id="33" name="TextBox 32"/>
          <p:cNvSpPr txBox="1"/>
          <p:nvPr/>
        </p:nvSpPr>
        <p:spPr>
          <a:xfrm rot="1421377">
            <a:off x="5608991" y="1748269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제 1차 대전으로 인한 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급속한 </a:t>
            </a:r>
            <a:r>
              <a:rPr kumimoji="1" lang="ko-KR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경제 발전으로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인한 </a:t>
            </a:r>
            <a:r>
              <a:rPr kumimoji="1" lang="ko-KR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대도시화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rot="1237708">
            <a:off x="1413286" y="569300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여성들의 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kumimoji="1" lang="ko-KR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사회진출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47864" y="6169035"/>
            <a:ext cx="22696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대중교통 수단 등장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 rot="20414715">
            <a:off x="5482949" y="5626346"/>
            <a:ext cx="2473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전등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가스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수도 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보급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다이쇼시대의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생활문화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/>
        </p:nvSpPr>
        <p:spPr>
          <a:xfrm>
            <a:off x="3635896" y="2564904"/>
            <a:ext cx="1800200" cy="2016224"/>
          </a:xfrm>
          <a:prstGeom prst="ellipse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83568" y="2564904"/>
            <a:ext cx="1800200" cy="2016224"/>
          </a:xfrm>
          <a:prstGeom prst="ellipse">
            <a:avLst/>
          </a:prstGeom>
          <a:noFill/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588224" y="2564904"/>
            <a:ext cx="1800200" cy="2016224"/>
          </a:xfrm>
          <a:prstGeom prst="ellipse">
            <a:avLst/>
          </a:prstGeom>
          <a:noFill/>
          <a:ln w="152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 rot="16200000">
            <a:off x="2941303" y="3331505"/>
            <a:ext cx="288032" cy="6270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 rot="16200000">
            <a:off x="5893631" y="3331506"/>
            <a:ext cx="288032" cy="6270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55576" y="314096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많은 기술자와 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봉급생활자가 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발생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2" name="오른쪽으로 구부러진 화살표 11"/>
          <p:cNvSpPr/>
          <p:nvPr/>
        </p:nvSpPr>
        <p:spPr>
          <a:xfrm rot="959116">
            <a:off x="693265" y="2086689"/>
            <a:ext cx="288032" cy="676771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 rot="20478848">
            <a:off x="957580" y="142577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자본주의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경제발전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9952" y="206084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1918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3140968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dirty="0" err="1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대학령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, </a:t>
            </a:r>
          </a:p>
          <a:p>
            <a:pPr algn="ctr"/>
            <a:r>
              <a:rPr kumimoji="1" lang="ko-KR" altLang="en-US" sz="2000" dirty="0" err="1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고등학교령을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제정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3113673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자유주의를 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이념으로 하는 교육 실시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1)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학문과 교육의 발달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천황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7" name="대각선 방향의 모서리가 잘린 사각형 16"/>
          <p:cNvSpPr/>
          <p:nvPr/>
        </p:nvSpPr>
        <p:spPr>
          <a:xfrm>
            <a:off x="1000100" y="1307520"/>
            <a:ext cx="3214710" cy="1071570"/>
          </a:xfrm>
          <a:prstGeom prst="snip2Diag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150" b="1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1912</a:t>
            </a:r>
            <a:r>
              <a:rPr lang="ko-KR" altLang="en-US" sz="2150" b="1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년부터 </a:t>
            </a:r>
            <a:r>
              <a:rPr lang="en-US" altLang="ko-KR" sz="2150" b="1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1926</a:t>
            </a:r>
            <a:r>
              <a:rPr lang="ko-KR" altLang="en-US" sz="2150" b="1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년까지 재위</a:t>
            </a:r>
            <a:endParaRPr lang="ko-KR" altLang="en-US" sz="2150" b="1" dirty="0">
              <a:solidFill>
                <a:schemeClr val="tx1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8" name="대각선 방향의 모서리가 잘린 사각형 17"/>
          <p:cNvSpPr/>
          <p:nvPr/>
        </p:nvSpPr>
        <p:spPr>
          <a:xfrm>
            <a:off x="3071802" y="2950594"/>
            <a:ext cx="3214710" cy="1143008"/>
          </a:xfrm>
          <a:prstGeom prst="snip2Diag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150" b="1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1912</a:t>
            </a:r>
            <a:r>
              <a:rPr lang="ko-KR" altLang="en-US" sz="2150" b="1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년부터 </a:t>
            </a:r>
            <a:r>
              <a:rPr lang="en-US" altLang="ko-KR" sz="2150" b="1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1921</a:t>
            </a:r>
            <a:r>
              <a:rPr lang="ko-KR" altLang="en-US" sz="2150" b="1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년까지 친정</a:t>
            </a:r>
            <a:endParaRPr lang="ko-KR" altLang="en-US" sz="2150" b="1" dirty="0">
              <a:solidFill>
                <a:schemeClr val="tx1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9" name="대각선 방향의 모서리가 잘린 사각형 18"/>
          <p:cNvSpPr/>
          <p:nvPr/>
        </p:nvSpPr>
        <p:spPr>
          <a:xfrm>
            <a:off x="5000628" y="4593668"/>
            <a:ext cx="3214710" cy="1571636"/>
          </a:xfrm>
          <a:prstGeom prst="snip2Diag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150" b="1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1921</a:t>
            </a:r>
            <a:r>
              <a:rPr lang="ko-KR" altLang="en-US" sz="2150" b="1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년부터 </a:t>
            </a:r>
            <a:r>
              <a:rPr lang="en-US" altLang="ko-KR" sz="2150" b="1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1926</a:t>
            </a:r>
            <a:r>
              <a:rPr lang="ko-KR" altLang="en-US" sz="2150" b="1" dirty="0" smtClean="0">
                <a:solidFill>
                  <a:schemeClr val="tx1"/>
                </a:solidFill>
                <a:latin typeface="헤움심플함의미학142" pitchFamily="18" charset="-127"/>
                <a:ea typeface="헤움심플함의미학142" pitchFamily="18" charset="-127"/>
              </a:rPr>
              <a:t>년 붕어할 때까지는 왕세자가 사실상 대리청정</a:t>
            </a:r>
            <a:endParaRPr lang="ko-KR" altLang="en-US" sz="2150" b="1" dirty="0">
              <a:solidFill>
                <a:schemeClr val="tx1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2195736" y="2636912"/>
            <a:ext cx="571504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4216520" y="4365104"/>
            <a:ext cx="571504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1" descr="C:\Documents and Settings\이승화\Application Data\Microsoft\Media Catalog\j00786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7584" y="1844824"/>
            <a:ext cx="2071702" cy="3692247"/>
          </a:xfrm>
          <a:prstGeom prst="rect">
            <a:avLst/>
          </a:prstGeom>
          <a:noFill/>
        </p:spPr>
      </p:pic>
      <p:sp>
        <p:nvSpPr>
          <p:cNvPr id="4" name="구름 3"/>
          <p:cNvSpPr/>
          <p:nvPr/>
        </p:nvSpPr>
        <p:spPr>
          <a:xfrm rot="21273448">
            <a:off x="3120664" y="1303811"/>
            <a:ext cx="3312368" cy="144016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구름 4"/>
          <p:cNvSpPr/>
          <p:nvPr/>
        </p:nvSpPr>
        <p:spPr>
          <a:xfrm>
            <a:off x="6793072" y="2023891"/>
            <a:ext cx="1728192" cy="1368152"/>
          </a:xfrm>
          <a:prstGeom prst="cloud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구름 5"/>
          <p:cNvSpPr/>
          <p:nvPr/>
        </p:nvSpPr>
        <p:spPr>
          <a:xfrm rot="864864">
            <a:off x="3687867" y="3432326"/>
            <a:ext cx="2232248" cy="136815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구름 6"/>
          <p:cNvSpPr/>
          <p:nvPr/>
        </p:nvSpPr>
        <p:spPr>
          <a:xfrm rot="380947">
            <a:off x="5294415" y="4887638"/>
            <a:ext cx="3022637" cy="1512168"/>
          </a:xfrm>
          <a:prstGeom prst="cloud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 rot="21087824">
            <a:off x="3941844" y="1484583"/>
            <a:ext cx="2880320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인도주의</a:t>
            </a:r>
            <a:r>
              <a:rPr lang="en-US" altLang="ko-KR" sz="2000" b="1" dirty="0" smtClean="0">
                <a:latin typeface="헤움심플함의미학142" pitchFamily="18" charset="-127"/>
                <a:ea typeface="헤움심플함의미학142" pitchFamily="18" charset="-127"/>
              </a:rPr>
              <a:t>,</a:t>
            </a:r>
            <a:endParaRPr lang="en-US" altLang="ko-KR" sz="2000" b="1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        이상주의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252483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탐미파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492911">
            <a:off x="3795955" y="388071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헤움심플함의미학142" pitchFamily="18" charset="-127"/>
                <a:ea typeface="헤움심플함의미학142" pitchFamily="18" charset="-127"/>
              </a:rPr>
              <a:t>신 현실주의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21413621">
            <a:off x="5562836" y="5315693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프롤레타리아 </a:t>
            </a:r>
            <a:endParaRPr kumimoji="1" lang="en-US" altLang="ko-KR" sz="2000" b="1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algn="ctr"/>
            <a:r>
              <a:rPr kumimoji="1" lang="ko-KR" altLang="en-US" sz="20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문학운동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2)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근대문학의 조류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3968" y="10527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7" name="그림 6" descr="800px-B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187460"/>
            <a:ext cx="4090803" cy="2952328"/>
          </a:xfrm>
          <a:prstGeom prst="rect">
            <a:avLst/>
          </a:prstGeom>
          <a:effectLst>
            <a:outerShdw blurRad="2032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24128" y="42117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헤움심플함의미학142" pitchFamily="18" charset="-127"/>
                <a:ea typeface="헤움심플함의미학142" pitchFamily="18" charset="-127"/>
              </a:rPr>
              <a:t>&lt;</a:t>
            </a:r>
            <a:r>
              <a:rPr lang="ko-KR" altLang="en-US" dirty="0" smtClean="0">
                <a:latin typeface="헤움심플함의미학142" pitchFamily="18" charset="-127"/>
                <a:ea typeface="헤움심플함의미학142" pitchFamily="18" charset="-127"/>
              </a:rPr>
              <a:t>일본은행 본관</a:t>
            </a:r>
            <a:r>
              <a:rPr lang="en-US" altLang="ko-KR" dirty="0" smtClean="0">
                <a:latin typeface="헤움심플함의미학142" pitchFamily="18" charset="-127"/>
                <a:ea typeface="헤움심플함의미학142" pitchFamily="18" charset="-127"/>
              </a:rPr>
              <a:t>&gt;</a:t>
            </a:r>
            <a:endParaRPr lang="ko-KR" altLang="en-US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0" y="1844824"/>
            <a:ext cx="539552" cy="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560" y="159918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건축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03648" y="38610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서양에서 새로운 기술을 배움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7" name="아래쪽 화살표 16"/>
          <p:cNvSpPr/>
          <p:nvPr/>
        </p:nvSpPr>
        <p:spPr>
          <a:xfrm rot="16200000">
            <a:off x="907420" y="5221372"/>
            <a:ext cx="344384" cy="64807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16200000">
            <a:off x="907420" y="4429284"/>
            <a:ext cx="344384" cy="64807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 rot="16200000">
            <a:off x="907420" y="3709204"/>
            <a:ext cx="344384" cy="64807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403648" y="450912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르네상스 양식을 수용한 </a:t>
            </a:r>
            <a:r>
              <a:rPr kumimoji="1" lang="ko-KR" altLang="en-US" sz="2000" dirty="0" err="1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다쓰노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긴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고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설계의 일본은행 본관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8" y="530120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17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세기 프랑스 고전 건축인 </a:t>
            </a:r>
            <a:r>
              <a:rPr kumimoji="1" lang="ko-KR" altLang="en-US" sz="2000" dirty="0" err="1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베르사유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궁전을 따른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&lt;</a:t>
            </a:r>
            <a:r>
              <a:rPr kumimoji="1" lang="ko-KR" altLang="en-US" sz="2000" dirty="0" err="1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적판이궁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&gt;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223680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주로 서양의 특징을 지닌 건축물이 성행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3)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다이쇼시대의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미술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화살표 연결선 4"/>
          <p:cNvCxnSpPr/>
          <p:nvPr/>
        </p:nvCxnSpPr>
        <p:spPr>
          <a:xfrm>
            <a:off x="0" y="1226369"/>
            <a:ext cx="539552" cy="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조각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7" name="그림 6" descr="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58417"/>
            <a:ext cx="3096344" cy="4104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834881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헤움심플함의미학142" pitchFamily="18" charset="-127"/>
                <a:ea typeface="헤움심플함의미학142" pitchFamily="18" charset="-127"/>
              </a:rPr>
              <a:t>&lt;</a:t>
            </a:r>
            <a:r>
              <a:rPr lang="ko-KR" altLang="en-US" sz="1600" dirty="0" err="1" smtClean="0">
                <a:latin typeface="헤움심플함의미학142" pitchFamily="18" charset="-127"/>
                <a:ea typeface="헤움심플함의미학142" pitchFamily="18" charset="-127"/>
              </a:rPr>
              <a:t>아사쿠라</a:t>
            </a:r>
            <a:r>
              <a:rPr lang="ko-KR" altLang="en-US" sz="16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1600" dirty="0" err="1" smtClean="0">
                <a:latin typeface="헤움심플함의미학142" pitchFamily="18" charset="-127"/>
                <a:ea typeface="헤움심플함의미학142" pitchFamily="18" charset="-127"/>
              </a:rPr>
              <a:t>후미오</a:t>
            </a:r>
            <a:r>
              <a:rPr lang="ko-KR" altLang="en-US" sz="1600" dirty="0" smtClean="0">
                <a:latin typeface="헤움심플함의미학142" pitchFamily="18" charset="-127"/>
                <a:ea typeface="헤움심플함의미학142" pitchFamily="18" charset="-127"/>
              </a:rPr>
              <a:t> 작품</a:t>
            </a:r>
            <a:r>
              <a:rPr lang="en-US" altLang="ko-KR" sz="1600" dirty="0" smtClean="0">
                <a:latin typeface="헤움심플함의미학142" pitchFamily="18" charset="-127"/>
                <a:ea typeface="헤움심플함의미학142" pitchFamily="18" charset="-127"/>
              </a:rPr>
              <a:t>&gt;</a:t>
            </a:r>
            <a:endParaRPr lang="ko-KR" altLang="en-US" sz="16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1010345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양풍 조각과 일본의 전통적 흐름을 이은 것으로 나뉨 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1586409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메이지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9</a:t>
            </a:r>
            <a:r>
              <a:rPr kumimoji="1" lang="ko-KR" altLang="en-US" sz="20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(1876)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1658417"/>
            <a:ext cx="30243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공업 미술학교 설립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       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↓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조각학과 신설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        ↓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fontAlgn="base"/>
            <a:r>
              <a:rPr kumimoji="1" lang="ko-KR" altLang="en-US" sz="2000" dirty="0" err="1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오쿠마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kumimoji="1" lang="ko-KR" altLang="en-US" sz="2000" dirty="0" err="1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우지히로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등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fontAlgn="base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양풍조각의 기초를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닦음</a:t>
            </a:r>
            <a:r>
              <a:rPr kumimoji="1" lang="en-US" altLang="ko-KR" dirty="0" smtClean="0">
                <a:solidFill>
                  <a:srgbClr val="000000"/>
                </a:solidFill>
                <a:latin typeface="굴림" pitchFamily="50" charset="-127"/>
                <a:ea typeface="함초롬돋움" pitchFamily="50" charset="-127"/>
              </a:rPr>
              <a:t>     </a:t>
            </a:r>
            <a:endParaRPr kumimoji="1" lang="en-US" altLang="ko-KR" dirty="0" smtClean="0">
              <a:solidFill>
                <a:srgbClr val="000000"/>
              </a:solidFill>
              <a:latin typeface="굴림" pitchFamily="50" charset="-127"/>
              <a:ea typeface="함초롬돋움" pitchFamily="50" charset="-127"/>
            </a:endParaRPr>
          </a:p>
          <a:p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79912" y="381400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태평양회화연구소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3814008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조소교실 신설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       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↓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</a:t>
            </a:r>
          </a:p>
          <a:p>
            <a:r>
              <a:rPr kumimoji="1" lang="ko-KR" altLang="en-US" sz="2000" dirty="0" err="1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아사쿠라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kumimoji="1" lang="ko-KR" altLang="en-US" sz="2000" dirty="0" err="1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후미오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등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신예배출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  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       </a:t>
            </a:r>
          </a:p>
          <a:p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9912" y="5157192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b="1" dirty="0" err="1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다이쇼</a:t>
            </a:r>
            <a:r>
              <a:rPr kumimoji="1" lang="ko-KR" altLang="en-US" sz="20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3</a:t>
            </a:r>
            <a:r>
              <a:rPr kumimoji="1" lang="ko-KR" altLang="en-US" sz="20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(1914)</a:t>
            </a:r>
            <a:endParaRPr lang="ko-KR" altLang="en-US" sz="20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5193193"/>
            <a:ext cx="33123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ko-KR" altLang="en-US" sz="2000" dirty="0" err="1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재흥일본미술원에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kumimoji="1" lang="ko-KR" altLang="en-US" sz="2000" dirty="0" err="1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조소부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설립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fontAlgn="base"/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       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↓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</a:t>
            </a:r>
          </a:p>
          <a:p>
            <a:pPr fontAlgn="base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신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구 양파의 화가들이 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fontAlgn="base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우수한 작품 배출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 </a:t>
            </a:r>
          </a:p>
          <a:p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       </a:t>
            </a:r>
          </a:p>
          <a:p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2)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근대문학의 조류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화살표 연결선 1"/>
          <p:cNvCxnSpPr/>
          <p:nvPr/>
        </p:nvCxnSpPr>
        <p:spPr>
          <a:xfrm>
            <a:off x="0" y="1452846"/>
            <a:ext cx="539552" cy="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1560" y="119675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회화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4" name="그림 3" descr="제목 없음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3640" y="2122404"/>
            <a:ext cx="2736304" cy="381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593882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latin typeface="헤움심플함의미학142" pitchFamily="18" charset="-127"/>
                <a:ea typeface="헤움심플함의미학142" pitchFamily="18" charset="-127"/>
              </a:rPr>
              <a:t>요코야마</a:t>
            </a:r>
            <a:r>
              <a:rPr lang="ko-KR" altLang="en-US" sz="16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1600" dirty="0" err="1" smtClean="0">
                <a:latin typeface="헤움심플함의미학142" pitchFamily="18" charset="-127"/>
                <a:ea typeface="헤움심플함의미학142" pitchFamily="18" charset="-127"/>
              </a:rPr>
              <a:t>다이칸</a:t>
            </a:r>
            <a:r>
              <a:rPr lang="ko-KR" altLang="en-US" sz="16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1600" dirty="0" smtClean="0">
                <a:latin typeface="헤움심플함의미학142" pitchFamily="18" charset="-127"/>
                <a:ea typeface="헤움심플함의미학142" pitchFamily="18" charset="-127"/>
              </a:rPr>
              <a:t>&lt;</a:t>
            </a:r>
            <a:r>
              <a:rPr lang="ko-KR" altLang="en-US" sz="1600" dirty="0" smtClean="0">
                <a:latin typeface="헤움심플함의미학142" pitchFamily="18" charset="-127"/>
                <a:ea typeface="헤움심플함의미학142" pitchFamily="18" charset="-127"/>
              </a:rPr>
              <a:t>노자</a:t>
            </a:r>
            <a:r>
              <a:rPr lang="en-US" altLang="ko-KR" sz="1600" dirty="0" smtClean="0">
                <a:latin typeface="헤움심플함의미학142" pitchFamily="18" charset="-127"/>
                <a:ea typeface="헤움심플함의미학142" pitchFamily="18" charset="-127"/>
              </a:rPr>
              <a:t>&gt; 1921</a:t>
            </a:r>
            <a:endParaRPr lang="ko-KR" altLang="en-US" sz="16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6" name="그림 5" descr="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122404"/>
            <a:ext cx="2736304" cy="381642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841296" y="5938828"/>
            <a:ext cx="1306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 smtClean="0">
                <a:latin typeface="헤움심플함의미학142" pitchFamily="18" charset="-127"/>
                <a:ea typeface="헤움심플함의미학142" pitchFamily="18" charset="-127"/>
              </a:rPr>
              <a:t>요코야마</a:t>
            </a:r>
            <a:r>
              <a:rPr lang="ko-KR" altLang="en-US" sz="1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1400" dirty="0" err="1" smtClean="0">
                <a:latin typeface="헤움심플함의미학142" pitchFamily="18" charset="-127"/>
                <a:ea typeface="헤움심플함의미학142" pitchFamily="18" charset="-127"/>
              </a:rPr>
              <a:t>다이칸</a:t>
            </a:r>
            <a:r>
              <a:rPr lang="ko-KR" altLang="en-US" sz="14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126876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신 일본화의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창조에 매진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3706580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일본 문화원 설립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endParaRPr lang="ko-KR" altLang="en-US" dirty="0"/>
          </a:p>
        </p:txBody>
      </p:sp>
      <p:sp>
        <p:nvSpPr>
          <p:cNvPr id="10" name="아래쪽 화살표 9"/>
          <p:cNvSpPr/>
          <p:nvPr/>
        </p:nvSpPr>
        <p:spPr>
          <a:xfrm rot="16200000">
            <a:off x="403364" y="3626744"/>
            <a:ext cx="344384" cy="50405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 rot="16200000">
            <a:off x="403364" y="4274816"/>
            <a:ext cx="344384" cy="50405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827584" y="4354652"/>
            <a:ext cx="1505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자연주의 주장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2)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근대문학의 조류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noname0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288032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그림 5" descr="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484784"/>
            <a:ext cx="288032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직사각형 6"/>
          <p:cNvSpPr/>
          <p:nvPr/>
        </p:nvSpPr>
        <p:spPr>
          <a:xfrm>
            <a:off x="4776206" y="4437112"/>
            <a:ext cx="2892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헤움심플함의미학142" pitchFamily="18" charset="-127"/>
                <a:ea typeface="헤움심플함의미학142" pitchFamily="18" charset="-127"/>
              </a:rPr>
              <a:t>&lt;</a:t>
            </a:r>
            <a:r>
              <a:rPr lang="ko-KR" altLang="en-US" sz="1600" dirty="0" smtClean="0">
                <a:latin typeface="헤움심플함의미학142" pitchFamily="18" charset="-127"/>
                <a:ea typeface="헤움심플함의미학142" pitchFamily="18" charset="-127"/>
              </a:rPr>
              <a:t>현대의 </a:t>
            </a:r>
            <a:r>
              <a:rPr lang="ko-KR" altLang="en-US" sz="1600" dirty="0" err="1" smtClean="0">
                <a:latin typeface="헤움심플함의미학142" pitchFamily="18" charset="-127"/>
                <a:ea typeface="헤움심플함의미학142" pitchFamily="18" charset="-127"/>
              </a:rPr>
              <a:t>쇼치쿠자</a:t>
            </a:r>
            <a:r>
              <a:rPr lang="ko-KR" altLang="en-US" sz="1600" dirty="0" smtClean="0">
                <a:latin typeface="헤움심플함의미학142" pitchFamily="18" charset="-127"/>
                <a:ea typeface="헤움심플함의미학142" pitchFamily="18" charset="-127"/>
              </a:rPr>
              <a:t> 공연장 앞 모습</a:t>
            </a:r>
            <a:r>
              <a:rPr lang="en-US" altLang="ko-KR" sz="1600" dirty="0" smtClean="0">
                <a:latin typeface="헤움심플함의미학142" pitchFamily="18" charset="-127"/>
                <a:ea typeface="헤움심플함의미학142" pitchFamily="18" charset="-127"/>
              </a:rPr>
              <a:t>&gt;</a:t>
            </a:r>
            <a:r>
              <a:rPr lang="ko-KR" altLang="en-US" sz="16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331640" y="4437112"/>
            <a:ext cx="2140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600" dirty="0" smtClean="0">
                <a:latin typeface="헤움심플함의미학142" pitchFamily="18" charset="-127"/>
                <a:ea typeface="헤움심플함의미학142" pitchFamily="18" charset="-127"/>
              </a:rPr>
              <a:t>&lt;</a:t>
            </a:r>
            <a:r>
              <a:rPr lang="ko-KR" altLang="en-US" sz="1600" dirty="0" smtClean="0">
                <a:latin typeface="헤움심플함의미학142" pitchFamily="18" charset="-127"/>
                <a:ea typeface="헤움심플함의미학142" pitchFamily="18" charset="-127"/>
              </a:rPr>
              <a:t>에디슨의 </a:t>
            </a:r>
            <a:r>
              <a:rPr lang="ko-KR" altLang="en-US" sz="1600" dirty="0" err="1" smtClean="0">
                <a:latin typeface="헤움심플함의미학142" pitchFamily="18" charset="-127"/>
                <a:ea typeface="헤움심플함의미학142" pitchFamily="18" charset="-127"/>
              </a:rPr>
              <a:t>키네토스코프</a:t>
            </a:r>
            <a:r>
              <a:rPr lang="en-US" altLang="ko-KR" sz="1600" dirty="0" smtClean="0">
                <a:latin typeface="헤움심플함의미학142" pitchFamily="18" charset="-127"/>
                <a:ea typeface="헤움심플함의미학142" pitchFamily="18" charset="-127"/>
              </a:rPr>
              <a:t>&gt;</a:t>
            </a:r>
            <a:endParaRPr lang="ko-KR" altLang="en-US" sz="1600" dirty="0" smtClean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508518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1896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11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월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19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일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pPr fontAlgn="base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영화기구 첫 도입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0" name="아래쪽 화살표 9"/>
          <p:cNvSpPr/>
          <p:nvPr/>
        </p:nvSpPr>
        <p:spPr>
          <a:xfrm rot="16200000">
            <a:off x="4165439" y="5059698"/>
            <a:ext cx="288032" cy="6270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220072" y="5157192"/>
            <a:ext cx="2206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1923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아방가르드 운동 성행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4) </a:t>
            </a:r>
            <a:r>
              <a:rPr lang="ko-KR" altLang="en-US" sz="2400" dirty="0" err="1" smtClean="0">
                <a:latin typeface="헤움심플함의미학142" pitchFamily="18" charset="-127"/>
                <a:ea typeface="헤움심플함의미학142" pitchFamily="18" charset="-127"/>
              </a:rPr>
              <a:t>다이쇼시대의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영화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화살표 연결선 6"/>
          <p:cNvCxnSpPr/>
          <p:nvPr/>
        </p:nvCxnSpPr>
        <p:spPr>
          <a:xfrm>
            <a:off x="0" y="1484784"/>
            <a:ext cx="539552" cy="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560" y="123914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연극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162880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dirty="0" err="1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예술좌가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생겨남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.</a:t>
            </a:r>
          </a:p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도쿄에서 소극장 창립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.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0" y="2708920"/>
            <a:ext cx="539552" cy="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246327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생활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7664" y="2996952"/>
            <a:ext cx="52565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1920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년대에 문화의 대중화 진행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,</a:t>
            </a:r>
          </a:p>
          <a:p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                100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만 부를 넘는 큰 신문이 나타남</a:t>
            </a:r>
            <a:endParaRPr lang="ko-KR" altLang="en-US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endParaRPr kumimoji="1" lang="en-US" altLang="ko-KR" dirty="0" smtClean="0">
              <a:solidFill>
                <a:srgbClr val="000000"/>
              </a:solidFill>
              <a:latin typeface="굴림" pitchFamily="50" charset="-127"/>
              <a:ea typeface="함초롬돋움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7664" y="378904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1925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년에 시작된 라디오 방송 보급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47664" y="4397042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일요일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휴일에는 번화가나 </a:t>
            </a:r>
            <a:r>
              <a:rPr kumimoji="1" lang="ko-KR" altLang="en-US" sz="2000" dirty="0" err="1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온천가가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 붐빔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.</a:t>
            </a:r>
            <a:endParaRPr kumimoji="1" lang="ko-KR" altLang="en-US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3" name="L 도형 22"/>
          <p:cNvSpPr/>
          <p:nvPr/>
        </p:nvSpPr>
        <p:spPr>
          <a:xfrm rot="17932436">
            <a:off x="1037900" y="3141006"/>
            <a:ext cx="493354" cy="27830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L 도형 23"/>
          <p:cNvSpPr/>
          <p:nvPr/>
        </p:nvSpPr>
        <p:spPr>
          <a:xfrm rot="17932436">
            <a:off x="1037901" y="3789078"/>
            <a:ext cx="493354" cy="27830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L 도형 24"/>
          <p:cNvSpPr/>
          <p:nvPr/>
        </p:nvSpPr>
        <p:spPr>
          <a:xfrm rot="17932436">
            <a:off x="1037900" y="4437150"/>
            <a:ext cx="493354" cy="27830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L 도형 25"/>
          <p:cNvSpPr/>
          <p:nvPr/>
        </p:nvSpPr>
        <p:spPr>
          <a:xfrm rot="17932436">
            <a:off x="1037899" y="5013214"/>
            <a:ext cx="493354" cy="27830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547664" y="48717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도시에서는 빌딩과 백화점이 생김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.</a:t>
            </a:r>
          </a:p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생활자의 의식주에는 서양식이 수용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. 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547664" y="567344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농촌은 큰 변화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X</a:t>
            </a:r>
          </a:p>
          <a:p>
            <a:pPr fontAlgn="base"/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그러나 도시의 자유스런 분위기를 수용하는 움직임이 강화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.</a:t>
            </a:r>
            <a:endParaRPr kumimoji="1" lang="ko-KR" altLang="en-US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9" name="L 도형 28"/>
          <p:cNvSpPr/>
          <p:nvPr/>
        </p:nvSpPr>
        <p:spPr>
          <a:xfrm rot="17932436">
            <a:off x="1037900" y="5814956"/>
            <a:ext cx="493354" cy="27830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5)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연극</a:t>
            </a:r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생활의 변화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화살표 연결선 3"/>
          <p:cNvCxnSpPr/>
          <p:nvPr/>
        </p:nvCxnSpPr>
        <p:spPr>
          <a:xfrm>
            <a:off x="0" y="1340768"/>
            <a:ext cx="539552" cy="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1560" y="109512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발전소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0" y="5661248"/>
            <a:ext cx="9144000" cy="12700"/>
          </a:xfrm>
          <a:prstGeom prst="curvedConnector3">
            <a:avLst>
              <a:gd name="adj1" fmla="val 50111"/>
            </a:avLst>
          </a:prstGeom>
          <a:ln w="635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10" y="2348880"/>
            <a:ext cx="1139400" cy="270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포인트가 4개인 별 12"/>
          <p:cNvSpPr/>
          <p:nvPr/>
        </p:nvSpPr>
        <p:spPr>
          <a:xfrm rot="20308224">
            <a:off x="1378213" y="1731477"/>
            <a:ext cx="679681" cy="631742"/>
          </a:xfrm>
          <a:prstGeom prst="star4">
            <a:avLst/>
          </a:prstGeom>
          <a:solidFill>
            <a:srgbClr val="E3DE00">
              <a:alpha val="9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포인트가 4개인 별 13"/>
          <p:cNvSpPr/>
          <p:nvPr/>
        </p:nvSpPr>
        <p:spPr>
          <a:xfrm rot="1892307">
            <a:off x="2049102" y="2203552"/>
            <a:ext cx="679681" cy="631742"/>
          </a:xfrm>
          <a:prstGeom prst="star4">
            <a:avLst/>
          </a:prstGeom>
          <a:solidFill>
            <a:srgbClr val="E3DE00">
              <a:alpha val="9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포인트가 4개인 별 15"/>
          <p:cNvSpPr/>
          <p:nvPr/>
        </p:nvSpPr>
        <p:spPr>
          <a:xfrm rot="1892307">
            <a:off x="1661176" y="2654327"/>
            <a:ext cx="425583" cy="453360"/>
          </a:xfrm>
          <a:prstGeom prst="star4">
            <a:avLst/>
          </a:prstGeom>
          <a:solidFill>
            <a:srgbClr val="E3DE00">
              <a:alpha val="9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635896" y="2564904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latin typeface="헤움심플함의미학142" pitchFamily="18" charset="-127"/>
                <a:ea typeface="헤움심플함의미학142" pitchFamily="18" charset="-127"/>
              </a:rPr>
              <a:t>1915</a:t>
            </a:r>
            <a:r>
              <a:rPr lang="ko-KR" altLang="en-US" sz="2200" b="1" dirty="0" smtClean="0">
                <a:latin typeface="헤움심플함의미학142" pitchFamily="18" charset="-127"/>
                <a:ea typeface="헤움심플함의미학142" pitchFamily="18" charset="-127"/>
              </a:rPr>
              <a:t>년 </a:t>
            </a:r>
            <a:endParaRPr lang="en-US" altLang="ko-KR" sz="2200" b="1" dirty="0" smtClean="0"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lang="ko-KR" altLang="en-US" sz="2200" b="1" dirty="0" smtClean="0">
                <a:latin typeface="헤움심플함의미학142" pitchFamily="18" charset="-127"/>
                <a:ea typeface="헤움심플함의미학142" pitchFamily="18" charset="-127"/>
              </a:rPr>
              <a:t>세계 제</a:t>
            </a:r>
            <a:r>
              <a:rPr lang="en-US" altLang="ko-KR" sz="2200" b="1" dirty="0" smtClean="0">
                <a:latin typeface="헤움심플함의미학142" pitchFamily="18" charset="-127"/>
                <a:ea typeface="헤움심플함의미학142" pitchFamily="18" charset="-127"/>
              </a:rPr>
              <a:t>3</a:t>
            </a:r>
            <a:r>
              <a:rPr lang="ko-KR" altLang="en-US" sz="2200" b="1" dirty="0" smtClean="0">
                <a:latin typeface="헤움심플함의미학142" pitchFamily="18" charset="-127"/>
                <a:ea typeface="헤움심플함의미학142" pitchFamily="18" charset="-127"/>
              </a:rPr>
              <a:t>위의 </a:t>
            </a:r>
            <a:r>
              <a:rPr lang="ko-KR" altLang="en-US" sz="2200" b="1" dirty="0" err="1" smtClean="0">
                <a:latin typeface="헤움심플함의미학142" pitchFamily="18" charset="-127"/>
                <a:ea typeface="헤움심플함의미학142" pitchFamily="18" charset="-127"/>
              </a:rPr>
              <a:t>초고압</a:t>
            </a:r>
            <a:r>
              <a:rPr lang="ko-KR" altLang="en-US" sz="2200" b="1" dirty="0" smtClean="0">
                <a:latin typeface="헤움심플함의미학142" pitchFamily="18" charset="-127"/>
                <a:ea typeface="헤움심플함의미학142" pitchFamily="18" charset="-127"/>
              </a:rPr>
              <a:t> 장거리 송전이 성공</a:t>
            </a:r>
          </a:p>
        </p:txBody>
      </p:sp>
      <p:sp>
        <p:nvSpPr>
          <p:cNvPr id="20" name="오른쪽으로 구부러진 화살표 19"/>
          <p:cNvSpPr/>
          <p:nvPr/>
        </p:nvSpPr>
        <p:spPr>
          <a:xfrm rot="20713098">
            <a:off x="2500564" y="2949485"/>
            <a:ext cx="936104" cy="138203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5896" y="3923764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latin typeface="헤움심플함의미학142" pitchFamily="18" charset="-127"/>
                <a:ea typeface="헤움심플함의미학142" pitchFamily="18" charset="-127"/>
              </a:rPr>
              <a:t>공업의 원동력 전환</a:t>
            </a:r>
            <a:endParaRPr lang="ko-KR" altLang="en-US" sz="22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6)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발전소와 화학공업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화살표 연결선 1"/>
          <p:cNvCxnSpPr/>
          <p:nvPr/>
        </p:nvCxnSpPr>
        <p:spPr>
          <a:xfrm>
            <a:off x="0" y="1700808"/>
            <a:ext cx="539552" cy="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1560" y="145516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헤움심플함의미학142" pitchFamily="18" charset="-127"/>
                <a:ea typeface="헤움심플함의미학142" pitchFamily="18" charset="-127"/>
              </a:rPr>
              <a:t>화학공업</a:t>
            </a:r>
            <a:endParaRPr lang="ko-KR" altLang="en-US" sz="2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827584" y="2812866"/>
            <a:ext cx="1800200" cy="187220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59632" y="346093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헤움심플함의미학142" pitchFamily="18" charset="-127"/>
                <a:ea typeface="헤움심플함의미학142" pitchFamily="18" charset="-127"/>
              </a:rPr>
              <a:t>전 </a:t>
            </a:r>
            <a:r>
              <a:rPr lang="ko-KR" altLang="en-US" sz="3200" b="1" dirty="0" err="1" smtClean="0">
                <a:latin typeface="헤움심플함의미학142" pitchFamily="18" charset="-127"/>
                <a:ea typeface="헤움심플함의미학142" pitchFamily="18" charset="-127"/>
              </a:rPr>
              <a:t>쟁</a:t>
            </a:r>
            <a:endParaRPr lang="ko-KR" altLang="en-US" sz="32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H="1">
            <a:off x="2915816" y="2524834"/>
            <a:ext cx="576064" cy="0"/>
          </a:xfrm>
          <a:prstGeom prst="line">
            <a:avLst/>
          </a:prstGeom>
          <a:ln w="635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2915816" y="2524834"/>
            <a:ext cx="0" cy="2736304"/>
          </a:xfrm>
          <a:prstGeom prst="line">
            <a:avLst/>
          </a:prstGeom>
          <a:ln w="635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915816" y="5261138"/>
            <a:ext cx="576064" cy="0"/>
          </a:xfrm>
          <a:prstGeom prst="line">
            <a:avLst/>
          </a:prstGeom>
          <a:ln w="635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stCxn id="5" idx="6"/>
          </p:cNvCxnSpPr>
          <p:nvPr/>
        </p:nvCxnSpPr>
        <p:spPr>
          <a:xfrm>
            <a:off x="2627784" y="3748970"/>
            <a:ext cx="288032" cy="0"/>
          </a:xfrm>
          <a:prstGeom prst="line">
            <a:avLst/>
          </a:prstGeom>
          <a:ln w="635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3491880" y="2380818"/>
            <a:ext cx="2206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화학제품의 수입 중단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491880" y="34609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공업 제품을 중심으로 한 화학 공업이 </a:t>
            </a:r>
            <a:endParaRPr kumimoji="1" lang="en-US" altLang="ko-KR" sz="2000" dirty="0" smtClean="0">
              <a:solidFill>
                <a:srgbClr val="000000"/>
              </a:solidFill>
              <a:latin typeface="헤움심플함의미학142" pitchFamily="18" charset="-127"/>
              <a:ea typeface="헤움심플함의미학142" pitchFamily="18" charset="-127"/>
            </a:endParaRPr>
          </a:p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급속히 발달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491880" y="5045114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화학 비료의 수출이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헤움심플함의미학142" pitchFamily="18" charset="-127"/>
                <a:ea typeface="헤움심플함의미학142" pitchFamily="18" charset="-127"/>
              </a:rPr>
              <a:t>급증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2915816" y="3748970"/>
            <a:ext cx="576064" cy="0"/>
          </a:xfrm>
          <a:prstGeom prst="line">
            <a:avLst/>
          </a:prstGeom>
          <a:ln w="635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헤움심플함의미학142" pitchFamily="18" charset="-127"/>
                <a:ea typeface="헤움심플함의미학142" pitchFamily="18" charset="-127"/>
              </a:rPr>
              <a:t> 6) </a:t>
            </a:r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발전소와 화학공업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afefiles.naver.net/data37/2009/1/3/162/%B5%B5%C4%EC16_jmseo91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6631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0" y="2420888"/>
            <a:ext cx="9144000" cy="136815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0" dirty="0">
              <a:solidFill>
                <a:schemeClr val="tx1"/>
              </a:solidFill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3691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5400" b="1" dirty="0" smtClean="0">
                <a:latin typeface="헤움심플함의미학142" pitchFamily="18" charset="-127"/>
                <a:ea typeface="헤움심플함의미학142" pitchFamily="18" charset="-127"/>
              </a:rPr>
              <a:t>THANK YOU</a:t>
            </a:r>
            <a:endParaRPr lang="ko-KR" altLang="en-US" sz="5400" b="1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탄생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pic>
        <p:nvPicPr>
          <p:cNvPr id="7" name="_x179223440" descr="EMB000017ac5d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84784"/>
            <a:ext cx="3816424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19672" y="5949280"/>
            <a:ext cx="1571636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황태자 시절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1640542"/>
            <a:ext cx="3357586" cy="492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도쿄의 </a:t>
            </a: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아오야마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靑山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)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궁전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6372200" y="2431718"/>
            <a:ext cx="432048" cy="49322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698" y="3140968"/>
            <a:ext cx="3214710" cy="141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메이지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明治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)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천황과 그의 </a:t>
            </a: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측실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야나기하라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나루코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lang="ko-KR" altLang="en-US" sz="2000" dirty="0" err="1" smtClean="0">
                <a:latin typeface="헤움심플함의미학142" pitchFamily="18" charset="-127"/>
                <a:ea typeface="헤움심플함의미학142" pitchFamily="18" charset="-127"/>
              </a:rPr>
              <a:t>柳原愛子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) 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후궁 사이</a:t>
            </a:r>
            <a:endParaRPr lang="ko-KR" altLang="en-US" sz="20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5373216"/>
            <a:ext cx="2500330" cy="492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서자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庶子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)</a:t>
            </a:r>
            <a:r>
              <a:rPr lang="ko-KR" altLang="en-US" sz="2000" dirty="0" smtClean="0">
                <a:latin typeface="헤움심플함의미학142" pitchFamily="18" charset="-127"/>
                <a:ea typeface="헤움심플함의미학142" pitchFamily="18" charset="-127"/>
              </a:rPr>
              <a:t>로 출생</a:t>
            </a:r>
            <a:endParaRPr lang="en-US" altLang="ko-KR" sz="2000" dirty="0" smtClean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4" name="아래쪽 화살표 13"/>
          <p:cNvSpPr/>
          <p:nvPr/>
        </p:nvSpPr>
        <p:spPr>
          <a:xfrm>
            <a:off x="6372200" y="4735974"/>
            <a:ext cx="432048" cy="49322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탄생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79512" y="1844824"/>
            <a:ext cx="504056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    메이지 천황과 그의 정실인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헤움심플함의미학142" pitchFamily="18" charset="-127"/>
              <a:ea typeface="헤움심플함의미학142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 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하루코황후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 사이에서의 자녀가 없는 데다가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헤움심플함의미학142" pitchFamily="18" charset="-127"/>
              <a:ea typeface="헤움심플함의미학142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 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측실인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 후궁들 소생의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4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명의 자녀까지 잇따라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헤움심플함의미학142" pitchFamily="18" charset="-127"/>
              <a:ea typeface="헤움심플함의미학142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 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사망한 상태였으므로 후에 황태자에 올랐으며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헤움심플함의미학142" pitchFamily="18" charset="-127"/>
              <a:ea typeface="헤움심플함의미학142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 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어릴 적에는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하루코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 황후의 친자식이라 알고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헤움심플함의미학142" pitchFamily="18" charset="-127"/>
              <a:ea typeface="헤움심플함의미학142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000" dirty="0" smtClean="0">
                <a:latin typeface="헤움심플함의미학142" pitchFamily="18" charset="-127"/>
                <a:ea typeface="헤움심플함의미학142" pitchFamily="18" charset="-127"/>
              </a:rPr>
              <a:t>  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있었기 때문에 생모가 야나기하라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나루코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 후궁이라는 것을 알았을 때 큰 충격을 받았다고 한다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  <a:cs typeface="+mn-cs"/>
              </a:rPr>
              <a:t>.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헤움심플함의미학142" pitchFamily="18" charset="-127"/>
              <a:ea typeface="헤움심플함의미학142" pitchFamily="18" charset="-127"/>
              <a:cs typeface="+mn-cs"/>
            </a:endParaRPr>
          </a:p>
        </p:txBody>
      </p:sp>
      <p:pic>
        <p:nvPicPr>
          <p:cNvPr id="1026" name="Picture 2" descr="C:\Users\user\AppData\Local\Microsoft\Windows\Temporary Internet Files\Content.IE5\J3Q5BSD7\MP9004140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102" y="909384"/>
            <a:ext cx="3663410" cy="59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황태자 시절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7" name="내용 개체 틀 6"/>
          <p:cNvSpPr txBox="1">
            <a:spLocks/>
          </p:cNvSpPr>
          <p:nvPr/>
        </p:nvSpPr>
        <p:spPr>
          <a:xfrm>
            <a:off x="611560" y="1124744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헤움심플함의미학142" pitchFamily="18" charset="-127"/>
              <a:ea typeface="헤움심플함의미학142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1880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화족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華族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출신의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나카야마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다다요시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中山忠敬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)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의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헤움심플함의미학142" pitchFamily="18" charset="-127"/>
              <a:ea typeface="헤움심플함의미학142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양자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헤움심플함의미학142" pitchFamily="18" charset="-127"/>
              <a:ea typeface="헤움심플함의미학142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헤움심플함의미학142" pitchFamily="18" charset="-127"/>
              <a:ea typeface="헤움심플함의미학142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1885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년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3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월에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파양된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 후 다시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아오야마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靑山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)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로 돌아와 쓸쓸한 어린 시절 보냄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헤움심플함의미학142" pitchFamily="18" charset="-127"/>
              <a:ea typeface="헤움심플함의미학142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1887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년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부황 메이지 천황의 정실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正室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)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인 적모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嫡母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하루코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 황후의 정식 양자가 됨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헤움심플함의미학142" pitchFamily="18" charset="-127"/>
                <a:ea typeface="헤움심플함의미학142" pitchFamily="18" charset="-127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4429124" y="2780928"/>
            <a:ext cx="214884" cy="2948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아래쪽 화살표 8"/>
          <p:cNvSpPr/>
          <p:nvPr/>
        </p:nvSpPr>
        <p:spPr>
          <a:xfrm>
            <a:off x="4429124" y="4502280"/>
            <a:ext cx="214884" cy="2948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323528" y="1916609"/>
            <a:ext cx="8244408" cy="381664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1889년,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입태자례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立太子禮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)를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치렀으나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이수계의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교과를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어려워하는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등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학습원에서의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학습이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여전히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진행되지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않자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결국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중퇴를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선택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아카사카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赤坂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)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별궁에서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프랑스어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유교학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,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한문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등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개인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교습을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받았다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. </a:t>
            </a:r>
            <a:r>
              <a:rPr lang="en-US" altLang="ko-KR" sz="2200" dirty="0" err="1" smtClean="0">
                <a:latin typeface="헤움심플함의미학142" pitchFamily="18" charset="-127"/>
                <a:ea typeface="헤움심플함의미학142" pitchFamily="18" charset="-127"/>
              </a:rPr>
              <a:t>그러나</a:t>
            </a:r>
            <a:r>
              <a:rPr lang="en-US" altLang="ko-KR" sz="22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 smtClean="0">
                <a:latin typeface="헤움심플함의미학142" pitchFamily="18" charset="-127"/>
                <a:ea typeface="헤움심플함의미학142" pitchFamily="18" charset="-127"/>
              </a:rPr>
              <a:t>이도</a:t>
            </a:r>
            <a:r>
              <a:rPr lang="en-US" altLang="ko-KR" sz="22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곧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여의치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않았으므로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 smtClean="0">
                <a:latin typeface="헤움심플함의미학142" pitchFamily="18" charset="-127"/>
                <a:ea typeface="헤움심플함의미학142" pitchFamily="18" charset="-127"/>
              </a:rPr>
              <a:t>메이지천황은</a:t>
            </a:r>
            <a:r>
              <a:rPr lang="en-US" altLang="ko-KR" sz="2200" dirty="0" smtClean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새로운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동궁보도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東宮輔導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)에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방계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왕족인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 smtClean="0">
                <a:latin typeface="헤움심플함의미학142" pitchFamily="18" charset="-127"/>
                <a:ea typeface="헤움심플함의미학142" pitchFamily="18" charset="-127"/>
              </a:rPr>
              <a:t>아리스가와노미야다케히토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(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有栖川宮威仁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)를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임명하였고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이후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요시히토는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다케히토를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벗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삼아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학업을</a:t>
            </a:r>
            <a:r>
              <a:rPr lang="en-US" altLang="ko-KR" sz="2200" dirty="0">
                <a:latin typeface="헤움심플함의미학142" pitchFamily="18" charset="-127"/>
                <a:ea typeface="헤움심플함의미학142" pitchFamily="18" charset="-127"/>
              </a:rPr>
              <a:t> </a:t>
            </a:r>
            <a:r>
              <a:rPr lang="en-US" altLang="ko-KR" sz="2200" dirty="0" err="1">
                <a:latin typeface="헤움심플함의미학142" pitchFamily="18" charset="-127"/>
                <a:ea typeface="헤움심플함의미학142" pitchFamily="18" charset="-127"/>
              </a:rPr>
              <a:t>계속하였다</a:t>
            </a:r>
            <a:r>
              <a:rPr lang="en-US" altLang="ko-KR" sz="2200" dirty="0" smtClean="0">
                <a:latin typeface="헤움심플함의미학142" pitchFamily="18" charset="-127"/>
                <a:ea typeface="헤움심플함의미학142" pitchFamily="18" charset="-127"/>
              </a:rPr>
              <a:t>.</a:t>
            </a:r>
            <a:endParaRPr lang="ko-KR" altLang="en-US" sz="22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260648"/>
            <a:ext cx="1795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179512" y="836712"/>
            <a:ext cx="83529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헤움심플함의미학142" pitchFamily="18" charset="-127"/>
                <a:ea typeface="헤움심플함의미학142" pitchFamily="18" charset="-127"/>
              </a:rPr>
              <a:t> 황태자 시절</a:t>
            </a:r>
            <a:endParaRPr lang="ko-KR" altLang="en-US" sz="2400" dirty="0">
              <a:latin typeface="헤움심플함의미학142" pitchFamily="18" charset="-127"/>
              <a:ea typeface="헤움심플함의미학14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1787</Words>
  <Application>Microsoft Office PowerPoint</Application>
  <PresentationFormat>화면 슬라이드 쇼(4:3)</PresentationFormat>
  <Paragraphs>420</Paragraphs>
  <Slides>58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HeadingPairs>
  <TitlesOfParts>
    <vt:vector size="68" baseType="lpstr">
      <vt:lpstr>굴림</vt:lpstr>
      <vt:lpstr>Arial</vt:lpstr>
      <vt:lpstr>헤움심플함의미학142</vt:lpstr>
      <vt:lpstr>맑은 고딕</vt:lpstr>
      <vt:lpstr>헤움설탕과자122</vt:lpstr>
      <vt:lpstr>Wingdings</vt:lpstr>
      <vt:lpstr>08서울한강체 M</vt:lpstr>
      <vt:lpstr>08서울남산체 L</vt:lpstr>
      <vt:lpstr>함초롬돋움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77</cp:revision>
  <dcterms:created xsi:type="dcterms:W3CDTF">2013-05-04T14:50:14Z</dcterms:created>
  <dcterms:modified xsi:type="dcterms:W3CDTF">2013-05-07T01:31:45Z</dcterms:modified>
</cp:coreProperties>
</file>