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9" r:id="rId1"/>
  </p:sldMasterIdLst>
  <p:notesMasterIdLst>
    <p:notesMasterId r:id="rId33"/>
  </p:notesMasterIdLst>
  <p:sldIdLst>
    <p:sldId id="284" r:id="rId2"/>
    <p:sldId id="285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1" r:id="rId19"/>
    <p:sldId id="302" r:id="rId20"/>
    <p:sldId id="303" r:id="rId21"/>
    <p:sldId id="304" r:id="rId22"/>
    <p:sldId id="305" r:id="rId23"/>
    <p:sldId id="306" r:id="rId24"/>
    <p:sldId id="307" r:id="rId25"/>
    <p:sldId id="308" r:id="rId26"/>
    <p:sldId id="309" r:id="rId27"/>
    <p:sldId id="310" r:id="rId28"/>
    <p:sldId id="311" r:id="rId29"/>
    <p:sldId id="312" r:id="rId30"/>
    <p:sldId id="313" r:id="rId31"/>
    <p:sldId id="314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ACF4677E-8BD2-47ae-8A1F-98590045965D">
      <hp:hncThemeShow xmlns:hp="http://schemas.haansoft.com/office/presentation/8.0" xmlns:dsp="http://schemas.microsoft.com/office/drawing/2008/diagram" xmlns:dgm="http://schemas.openxmlformats.org/drawingml/2006/diagram" xmlns:c="http://schemas.openxmlformats.org/drawingml/2006/chart" xmlns="" themeShowType="1" themeSkinType="1" themeTransitionType="1" useThemeTransition="1" byMouseClick="1" attrType="1" dur="200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96"/>
    <p:restoredTop sz="94660"/>
  </p:normalViewPr>
  <p:slideViewPr>
    <p:cSldViewPr snapToGrid="0">
      <p:cViewPr varScale="1">
        <p:scale>
          <a:sx n="67" d="100"/>
          <a:sy n="67" d="100"/>
        </p:scale>
        <p:origin x="-632" y="-76"/>
      </p:cViewPr>
      <p:guideLst>
        <p:guide orient="horz" pos="2159"/>
        <p:guide pos="383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 lang="ko-KR" altLang="en-US"/>
            </a:pPr>
            <a:fld id="{E2B2BC9D-A816-4D0A-858B-1D023B3A8ACA}" type="datetime1">
              <a:rPr lang="ko-KR" altLang="en-US"/>
              <a:pPr lvl="0">
                <a:defRPr lang="ko-KR" altLang="en-US"/>
              </a:pPr>
              <a:t>2017-03-30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>
            <a:noAutofit/>
          </a:bodyPr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 lang="ko-KR" altLang="en-US"/>
            </a:pPr>
            <a:fld id="{09F4262C-968C-4EE9-8164-CE16364706B3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69125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1pPr>
    <a:lvl2pPr marL="45720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2pPr>
    <a:lvl3pPr marL="91440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3pPr>
    <a:lvl4pPr marL="137160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4pPr>
    <a:lvl5pPr marL="182880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5pPr>
    <a:lvl6pPr marL="228600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6pPr>
    <a:lvl7pPr marL="274320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7pPr>
    <a:lvl8pPr marL="320040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8pPr>
    <a:lvl9pPr marL="365760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8D14093D-9B3C-45BA-BD6A-3D50D4A12A2E}" type="slidenum">
              <a:rPr lang="en-US" altLang="en-US"/>
              <a:pPr lvl="0">
                <a:defRPr lang="ko-KR" altLang="en-US"/>
              </a:pPr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3/30/2017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1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 b="1"/>
              <a:t>은행의 업무</a:t>
            </a:r>
            <a:r>
              <a:rPr lang="en-US" altLang="ko-KR" b="1"/>
              <a:t>- </a:t>
            </a:r>
            <a:r>
              <a:rPr lang="ko-KR" altLang="en-US" b="1"/>
              <a:t>그 밖의 여러 가지 업무</a:t>
            </a:r>
            <a:r>
              <a:rPr lang="ko-KR" altLang="en-US"/>
              <a:t/>
            </a:r>
            <a:br>
              <a:rPr lang="ko-KR" altLang="en-US"/>
            </a:b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 b="1"/>
              <a:t>신용카드 관련 업무</a:t>
            </a:r>
          </a:p>
          <a:p>
            <a:pPr lvl="0">
              <a:defRPr lang="ko-KR" altLang="en-US"/>
            </a:pPr>
            <a:endParaRPr lang="ko-KR" altLang="en-US"/>
          </a:p>
          <a:p>
            <a:pPr lvl="0">
              <a:defRPr lang="ko-KR" altLang="en-US"/>
            </a:pPr>
            <a:r>
              <a:rPr lang="ko-KR" altLang="en-US" b="1"/>
              <a:t> 화폐 교환 업무 </a:t>
            </a:r>
            <a:r>
              <a:rPr lang="en-US" altLang="ko-KR" b="1"/>
              <a:t>(</a:t>
            </a:r>
            <a:r>
              <a:rPr lang="ko-KR" altLang="en-US" b="1"/>
              <a:t>환전</a:t>
            </a:r>
            <a:r>
              <a:rPr lang="en-US" altLang="ko-KR" b="1"/>
              <a:t>)</a:t>
            </a:r>
          </a:p>
          <a:p>
            <a:pPr lvl="0">
              <a:defRPr lang="ko-KR" altLang="en-US"/>
            </a:pPr>
            <a:endParaRPr lang="ko-KR" altLang="en-US"/>
          </a:p>
          <a:p>
            <a:pPr lvl="0">
              <a:defRPr lang="ko-KR" altLang="en-US"/>
            </a:pPr>
            <a:r>
              <a:rPr lang="ko-KR" altLang="en-US" b="1"/>
              <a:t>경영 상담</a:t>
            </a:r>
          </a:p>
          <a:p>
            <a:pPr lvl="0">
              <a:defRPr lang="ko-KR" altLang="en-US"/>
            </a:pPr>
            <a:endParaRPr lang="ko-KR" altLang="en-US"/>
          </a:p>
          <a:p>
            <a:pPr lvl="0">
              <a:defRPr lang="ko-KR" altLang="en-US"/>
            </a:pPr>
            <a:r>
              <a:rPr lang="ko-KR" altLang="en-US" b="1"/>
              <a:t>보관 업무</a:t>
            </a:r>
          </a:p>
          <a:p>
            <a:pPr lvl="0">
              <a:defRPr lang="ko-KR" altLang="en-US"/>
            </a:pPr>
            <a:endParaRPr lang="ko-K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77333" y="437883"/>
            <a:ext cx="3637089" cy="1094703"/>
          </a:xfrm>
        </p:spPr>
        <p:txBody>
          <a:bodyPr>
            <a:normAutofit/>
          </a:bodyPr>
          <a:lstStyle/>
          <a:p>
            <a:pPr lvl="0">
              <a:defRPr lang="ko-KR" altLang="en-US"/>
            </a:pPr>
            <a:r>
              <a:rPr lang="ko-KR" altLang="en-US" sz="2800" b="1"/>
              <a:t>보관 업무</a:t>
            </a:r>
            <a:endParaRPr lang="ko-KR" altLang="en-US" sz="280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77334" y="1764407"/>
            <a:ext cx="3854528" cy="4301542"/>
          </a:xfrm>
        </p:spPr>
        <p:txBody>
          <a:bodyPr/>
          <a:lstStyle/>
          <a:p>
            <a:pPr lvl="0">
              <a:defRPr lang="ko-KR" altLang="en-US"/>
            </a:pPr>
            <a:endParaRPr lang="ko-KR" altLang="en-US" sz="2000"/>
          </a:p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225404" y="2110993"/>
            <a:ext cx="44380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ko-KR" altLang="en-US"/>
              <a:t>귀금속</a:t>
            </a:r>
            <a:r>
              <a:rPr lang="en-US" altLang="ko-KR"/>
              <a:t>, </a:t>
            </a:r>
            <a:r>
              <a:rPr lang="ko-KR" altLang="en-US"/>
              <a:t>보석</a:t>
            </a:r>
            <a:r>
              <a:rPr lang="en-US" altLang="ko-KR"/>
              <a:t>, </a:t>
            </a:r>
            <a:r>
              <a:rPr lang="ko-KR" altLang="en-US"/>
              <a:t>유가 증권 등을 보관해준다</a:t>
            </a:r>
            <a:r>
              <a:rPr lang="en-US" altLang="ko-KR"/>
              <a:t>.</a:t>
            </a:r>
          </a:p>
        </p:txBody>
      </p:sp>
      <p:pic>
        <p:nvPicPr>
          <p:cNvPr id="6146" name="Picture 2" descr="은행보관방법에 대한 이미지 결과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5305023" y="549326"/>
            <a:ext cx="3684432" cy="2822276"/>
          </a:xfrm>
          <a:prstGeom prst="rect">
            <a:avLst/>
          </a:prstGeom>
          <a:noFill/>
        </p:spPr>
      </p:pic>
      <p:pic>
        <p:nvPicPr>
          <p:cNvPr id="6148" name="Picture 4" descr="은행보관방법에 대한 이미지 결과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4570927" y="3371590"/>
            <a:ext cx="3916251" cy="3885656"/>
          </a:xfrm>
          <a:prstGeom prst="rect">
            <a:avLst/>
          </a:prstGeom>
          <a:noFill/>
        </p:spPr>
      </p:pic>
      <p:pic>
        <p:nvPicPr>
          <p:cNvPr id="6150" name="Picture 6" descr="은행보관방법에 대한 이미지 결과"/>
          <p:cNvPicPr>
            <a:picLocks noChangeAspect="1" noChangeArrowheads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462566" y="3190874"/>
            <a:ext cx="3810000" cy="366712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3235646" y="458234"/>
            <a:ext cx="7922042" cy="594153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65666" y="929109"/>
            <a:ext cx="2388024" cy="5199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ko-KR" altLang="en-US" sz="2800" b="1">
                <a:solidFill>
                  <a:schemeClr val="tx1"/>
                </a:solidFill>
              </a:rPr>
              <a:t>메가방크 소개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5200" y="1734033"/>
            <a:ext cx="2768400" cy="769137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lvl="0">
              <a:defRPr lang="ko-KR" altLang="en-US"/>
            </a:pPr>
            <a:r>
              <a:rPr lang="ko-KR" altLang="ko-KR" sz="1500">
                <a:latin typeface="함초롬바탕"/>
                <a:ea typeface="함초롬바탕"/>
              </a:rPr>
              <a:t>미츠비시 도쿄 </a:t>
            </a:r>
            <a:r>
              <a:rPr lang="ko-KR" altLang="ko-KR" sz="1500">
                <a:ea typeface="함초롬바탕"/>
              </a:rPr>
              <a:t>UFJ</a:t>
            </a:r>
          </a:p>
          <a:p>
            <a:pPr lvl="0">
              <a:defRPr lang="ko-KR" altLang="en-US"/>
            </a:pPr>
            <a:r>
              <a:rPr lang="ko-KR" altLang="ko-KR" sz="1500">
                <a:ea typeface="함초롬바탕"/>
              </a:rPr>
              <a:t>2016</a:t>
            </a:r>
            <a:r>
              <a:rPr lang="ko-KR" altLang="ko-KR" sz="1500">
                <a:latin typeface="함초롬바탕"/>
                <a:ea typeface="함초롬바탕"/>
              </a:rPr>
              <a:t>년 취직하고 싶은 기업순위에서 남녀 공동종합 1위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52866" y="3046367"/>
            <a:ext cx="2768400" cy="1231628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lvl="0">
              <a:defRPr lang="ko-KR" altLang="en-US"/>
            </a:pPr>
            <a:r>
              <a:rPr lang="ko-KR" altLang="ko-KR" sz="1500">
                <a:latin typeface="함초롬바탕"/>
                <a:ea typeface="함초롬바탕"/>
              </a:rPr>
              <a:t>미쓰이 스미토모</a:t>
            </a:r>
          </a:p>
          <a:p>
            <a:pPr lvl="0">
              <a:defRPr lang="ko-KR" altLang="en-US"/>
            </a:pPr>
            <a:r>
              <a:rPr lang="ko-KR" altLang="ko-KR" sz="1500">
                <a:latin typeface="함초롬바탕"/>
                <a:ea typeface="함초롬바탕"/>
              </a:rPr>
              <a:t>평균 연봉이 타 은행에 비해 높은 편인데, 타 은행과 비교해 실적중심적이라 업무강도와 경쟁이 특히 치열하다는 특징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96331" y="4653626"/>
            <a:ext cx="2768400" cy="1005493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lvl="0">
              <a:defRPr lang="ko-KR" altLang="en-US"/>
            </a:pPr>
            <a:r>
              <a:rPr lang="ko-KR" altLang="ko-KR" sz="1500">
                <a:latin typeface="함초롬바탕"/>
                <a:ea typeface="함초롬바탕"/>
              </a:rPr>
              <a:t>미즈호 은행</a:t>
            </a:r>
          </a:p>
          <a:p>
            <a:pPr marL="0" lvl="0" algn="l" defTabSz="450000" eaLnBrk="1" latinLnBrk="0" hangingPunct="1">
              <a:defRPr lang="ko-KR" altLang="en-US"/>
            </a:pPr>
            <a:r>
              <a:rPr lang="ko-KR" altLang="ko-KR" sz="1500" b="0" i="0" u="none" kern="1200" baseline="0">
                <a:solidFill>
                  <a:srgbClr val="000000"/>
                </a:solidFill>
                <a:latin typeface="함초롬바탕"/>
                <a:ea typeface="함초롬바탕"/>
              </a:rPr>
              <a:t>취직희망 종합 랭킹 4위이며 메가맹크 중 유일하게 복권 사업을 담당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 lang="ko-KR" altLang="en-US"/>
            </a:pPr>
            <a:endParaRPr lang="ko-KR" altLang="en-US"/>
          </a:p>
        </p:txBody>
      </p:sp>
      <p:grpSp>
        <p:nvGrpSpPr>
          <p:cNvPr id="5" name="그룹 4"/>
          <p:cNvGrpSpPr/>
          <p:nvPr/>
        </p:nvGrpSpPr>
        <p:grpSpPr>
          <a:xfrm>
            <a:off x="3504078" y="417739"/>
            <a:ext cx="8055430" cy="6022521"/>
            <a:chOff x="0" y="19050"/>
            <a:chExt cx="9144002" cy="6838950"/>
          </a:xfrm>
        </p:grpSpPr>
        <p:pic>
          <p:nvPicPr>
            <p:cNvPr id="6" name="그림 5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0" y="19050"/>
              <a:ext cx="9144000" cy="5426202"/>
            </a:xfrm>
            <a:prstGeom prst="rect">
              <a:avLst/>
            </a:prstGeom>
          </p:spPr>
        </p:pic>
        <p:sp>
          <p:nvSpPr>
            <p:cNvPr id="7" name="직사각형 6"/>
            <p:cNvSpPr/>
            <p:nvPr/>
          </p:nvSpPr>
          <p:spPr>
            <a:xfrm>
              <a:off x="2" y="5445252"/>
              <a:ext cx="9144000" cy="1412748"/>
            </a:xfrm>
            <a:prstGeom prst="rect">
              <a:avLst/>
            </a:prstGeom>
            <a:blipFill rotWithShape="1">
              <a:blip r:embed="rId3">
                <a:alphaModFix/>
                <a:lum/>
              </a:blip>
              <a:srcRect/>
              <a:tile tx="0" ty="0" sx="100000" sy="100000" flip="none" algn="tl"/>
            </a:blipFill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r>
                <a:rPr lang="ko-KR" altLang="en-US" sz="4400" b="1">
                  <a:solidFill>
                    <a:srgbClr val="000000"/>
                  </a:solidFill>
                </a:rPr>
                <a:t>일본 최고의 명문대, 도쿄 대학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542183" y="696276"/>
            <a:ext cx="2702032" cy="5124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lang="ko-KR" altLang="en-US"/>
            </a:pPr>
            <a:r>
              <a:rPr lang="ko-KR" altLang="en-US" sz="2800" b="1">
                <a:solidFill>
                  <a:schemeClr val="tx1"/>
                </a:solidFill>
                <a:latin typeface="함초롬바탕"/>
                <a:ea typeface="함초롬바탕"/>
                <a:cs typeface="함초롬바탕"/>
              </a:rPr>
              <a:t>일본의 명문대학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8681" y="1352441"/>
            <a:ext cx="2848083" cy="5210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2800">
                <a:solidFill>
                  <a:schemeClr val="tx1"/>
                </a:solidFill>
                <a:latin typeface="함초롬바탕"/>
                <a:ea typeface="함초롬바탕"/>
                <a:cs typeface="함초롬바탕"/>
              </a:rPr>
              <a:t>도쿄대학</a:t>
            </a:r>
          </a:p>
          <a:p>
            <a:pPr>
              <a:defRPr lang="ko-KR" altLang="en-US"/>
            </a:pPr>
            <a:r>
              <a:rPr lang="ko-KR" altLang="en-US" sz="2800">
                <a:solidFill>
                  <a:schemeClr val="tx1"/>
                </a:solidFill>
                <a:latin typeface="함초롬바탕"/>
                <a:ea typeface="함초롬바탕"/>
                <a:cs typeface="함초롬바탕"/>
              </a:rPr>
              <a:t>교토대학</a:t>
            </a:r>
          </a:p>
          <a:p>
            <a:pPr>
              <a:defRPr lang="ko-KR" altLang="en-US"/>
            </a:pPr>
            <a:r>
              <a:rPr lang="ko-KR" altLang="en-US" sz="2800">
                <a:solidFill>
                  <a:schemeClr val="tx1"/>
                </a:solidFill>
                <a:latin typeface="함초롬바탕"/>
                <a:ea typeface="함초롬바탕"/>
                <a:cs typeface="함초롬바탕"/>
              </a:rPr>
              <a:t>도쿄공업대학</a:t>
            </a:r>
          </a:p>
          <a:p>
            <a:pPr>
              <a:defRPr lang="ko-KR" altLang="en-US"/>
            </a:pPr>
            <a:r>
              <a:rPr lang="ko-KR" altLang="en-US" sz="2800">
                <a:solidFill>
                  <a:schemeClr val="tx1"/>
                </a:solidFill>
                <a:latin typeface="함초롬바탕"/>
                <a:ea typeface="함초롬바탕"/>
                <a:cs typeface="함초롬바탕"/>
              </a:rPr>
              <a:t>오사카대학</a:t>
            </a:r>
          </a:p>
          <a:p>
            <a:pPr>
              <a:defRPr lang="ko-KR" altLang="en-US"/>
            </a:pPr>
            <a:r>
              <a:rPr lang="ko-KR" altLang="en-US" sz="2800">
                <a:solidFill>
                  <a:schemeClr val="tx1"/>
                </a:solidFill>
                <a:latin typeface="함초롬바탕"/>
                <a:ea typeface="함초롬바탕"/>
                <a:cs typeface="함초롬바탕"/>
              </a:rPr>
              <a:t>도호쿠대학</a:t>
            </a:r>
          </a:p>
          <a:p>
            <a:pPr>
              <a:defRPr lang="ko-KR" altLang="en-US"/>
            </a:pPr>
            <a:r>
              <a:rPr lang="ko-KR" altLang="en-US" sz="2800">
                <a:solidFill>
                  <a:schemeClr val="tx1"/>
                </a:solidFill>
                <a:latin typeface="함초롬바탕"/>
                <a:ea typeface="함초롬바탕"/>
                <a:cs typeface="함초롬바탕"/>
              </a:rPr>
              <a:t>나고야대학</a:t>
            </a:r>
          </a:p>
          <a:p>
            <a:pPr>
              <a:defRPr lang="ko-KR" altLang="en-US"/>
            </a:pPr>
            <a:r>
              <a:rPr lang="ko-KR" altLang="en-US" sz="2800">
                <a:solidFill>
                  <a:schemeClr val="tx1"/>
                </a:solidFill>
                <a:latin typeface="함초롬바탕"/>
                <a:ea typeface="함초롬바탕"/>
                <a:cs typeface="함초롬바탕"/>
              </a:rPr>
              <a:t>훗카이도대학</a:t>
            </a:r>
          </a:p>
          <a:p>
            <a:pPr>
              <a:defRPr lang="ko-KR" altLang="en-US"/>
            </a:pPr>
            <a:r>
              <a:rPr lang="ko-KR" altLang="en-US" sz="2800">
                <a:solidFill>
                  <a:schemeClr val="tx1"/>
                </a:solidFill>
                <a:latin typeface="함초롬바탕"/>
                <a:ea typeface="함초롬바탕"/>
                <a:cs typeface="함초롬바탕"/>
              </a:rPr>
              <a:t>규수대학</a:t>
            </a:r>
          </a:p>
          <a:p>
            <a:pPr>
              <a:defRPr lang="ko-KR" altLang="en-US"/>
            </a:pPr>
            <a:r>
              <a:rPr lang="ko-KR" altLang="en-US" sz="2800">
                <a:solidFill>
                  <a:schemeClr val="tx1"/>
                </a:solidFill>
                <a:latin typeface="함초롬바탕"/>
                <a:ea typeface="함초롬바탕"/>
                <a:cs typeface="함초롬바탕"/>
              </a:rPr>
              <a:t>와세다대학</a:t>
            </a:r>
          </a:p>
          <a:p>
            <a:pPr>
              <a:defRPr lang="ko-KR" altLang="en-US"/>
            </a:pPr>
            <a:r>
              <a:rPr lang="ko-KR" altLang="en-US" sz="2800">
                <a:solidFill>
                  <a:schemeClr val="tx1"/>
                </a:solidFill>
                <a:latin typeface="함초롬바탕"/>
                <a:ea typeface="함초롬바탕"/>
                <a:cs typeface="함초롬바탕"/>
              </a:rPr>
              <a:t>게이오대학</a:t>
            </a:r>
          </a:p>
          <a:p>
            <a:pPr>
              <a:defRPr lang="ko-KR" altLang="en-US"/>
            </a:pPr>
            <a:r>
              <a:rPr lang="ko-KR" altLang="en-US" sz="2800">
                <a:solidFill>
                  <a:schemeClr val="tx1"/>
                </a:solidFill>
                <a:latin typeface="함초롬바탕"/>
                <a:ea typeface="함초롬바탕"/>
                <a:cs typeface="함초롬바탕"/>
              </a:rPr>
              <a:t>쓰쿠바대학</a:t>
            </a:r>
          </a:p>
          <a:p>
            <a:pPr>
              <a:defRPr lang="ko-KR" altLang="en-US"/>
            </a:pPr>
            <a:r>
              <a:rPr lang="ko-KR" altLang="en-US" sz="2800">
                <a:solidFill>
                  <a:schemeClr val="tx1"/>
                </a:solidFill>
                <a:latin typeface="함초롬바탕"/>
                <a:ea typeface="함초롬바탕"/>
                <a:cs typeface="함초롬바탕"/>
              </a:rPr>
              <a:t>히로시마대학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2791209" y="575687"/>
            <a:ext cx="9144000" cy="5706625"/>
            <a:chOff x="0" y="0"/>
            <a:chExt cx="9144000" cy="6858000"/>
          </a:xfrm>
        </p:grpSpPr>
        <p:pic>
          <p:nvPicPr>
            <p:cNvPr id="7" name="그림 6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8" name="직사각형 7"/>
            <p:cNvSpPr/>
            <p:nvPr/>
          </p:nvSpPr>
          <p:spPr>
            <a:xfrm>
              <a:off x="683513" y="188738"/>
              <a:ext cx="6336000" cy="1152000"/>
            </a:xfrm>
            <a:prstGeom prst="rect">
              <a:avLst/>
            </a:prstGeom>
            <a:no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>
                <a:defRPr lang="ko-KR" altLang="en-US"/>
              </a:pPr>
              <a:r>
                <a:rPr lang="ko-KR" altLang="en-US" sz="3500" b="1">
                  <a:solidFill>
                    <a:srgbClr val="000000"/>
                  </a:solidFill>
                </a:rPr>
                <a:t>인턴 경험 = 취업의 지름길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48520" y="590443"/>
            <a:ext cx="1976545" cy="5178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lang="ko-KR" altLang="en-US"/>
            </a:pPr>
            <a:r>
              <a:rPr lang="ko-KR" altLang="en-US" sz="2800" b="1">
                <a:solidFill>
                  <a:schemeClr val="tx1"/>
                </a:solidFill>
                <a:latin typeface="함초롬바탕"/>
                <a:ea typeface="함초롬바탕"/>
                <a:cs typeface="함초롬바탕"/>
              </a:rPr>
              <a:t>스펙? 인맥!</a:t>
            </a:r>
          </a:p>
        </p:txBody>
      </p:sp>
      <p:sp>
        <p:nvSpPr>
          <p:cNvPr id="10" name="타원 9"/>
          <p:cNvSpPr/>
          <p:nvPr/>
        </p:nvSpPr>
        <p:spPr>
          <a:xfrm>
            <a:off x="212535" y="1252800"/>
            <a:ext cx="1980000" cy="1080000"/>
          </a:xfrm>
          <a:prstGeom prst="ellipse">
            <a:avLst/>
          </a:prstGeom>
          <a:solidFill>
            <a:schemeClr val="accent1">
              <a:alpha val="47000"/>
            </a:schemeClr>
          </a:soli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r>
              <a:rPr lang="ko-KR" altLang="en-US" sz="1900">
                <a:solidFill>
                  <a:schemeClr val="tx1"/>
                </a:solidFill>
                <a:latin typeface="HY헤드라인M"/>
                <a:ea typeface="HY헤드라인M"/>
              </a:rPr>
              <a:t>인턴경험</a:t>
            </a:r>
          </a:p>
        </p:txBody>
      </p:sp>
      <p:sp>
        <p:nvSpPr>
          <p:cNvPr id="11" name="타원 10"/>
          <p:cNvSpPr/>
          <p:nvPr/>
        </p:nvSpPr>
        <p:spPr>
          <a:xfrm>
            <a:off x="212535" y="2715267"/>
            <a:ext cx="1980000" cy="1080000"/>
          </a:xfrm>
          <a:prstGeom prst="ellipse">
            <a:avLst/>
          </a:prstGeom>
          <a:solidFill>
            <a:schemeClr val="accent1">
              <a:alpha val="47000"/>
            </a:schemeClr>
          </a:soli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r>
              <a:rPr lang="ko-KR" altLang="en-US" sz="1900">
                <a:solidFill>
                  <a:schemeClr val="tx1"/>
                </a:solidFill>
                <a:latin typeface="HY헤드라인M"/>
                <a:ea typeface="HY헤드라인M"/>
              </a:rPr>
              <a:t>인사과에서 전화</a:t>
            </a:r>
          </a:p>
        </p:txBody>
      </p:sp>
      <p:sp>
        <p:nvSpPr>
          <p:cNvPr id="12" name="타원 11"/>
          <p:cNvSpPr/>
          <p:nvPr/>
        </p:nvSpPr>
        <p:spPr>
          <a:xfrm>
            <a:off x="212535" y="5640201"/>
            <a:ext cx="1980000" cy="1080000"/>
          </a:xfrm>
          <a:prstGeom prst="ellipse">
            <a:avLst/>
          </a:prstGeom>
          <a:solidFill>
            <a:schemeClr val="accent1">
              <a:alpha val="47000"/>
            </a:schemeClr>
          </a:soli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r>
              <a:rPr lang="ko-KR" altLang="en-US" sz="1900">
                <a:solidFill>
                  <a:schemeClr val="tx1"/>
                </a:solidFill>
                <a:latin typeface="HY헤드라인M"/>
                <a:ea typeface="HY헤드라인M"/>
              </a:rPr>
              <a:t>취업</a:t>
            </a:r>
          </a:p>
        </p:txBody>
      </p:sp>
      <p:sp>
        <p:nvSpPr>
          <p:cNvPr id="13" name="타원 12"/>
          <p:cNvSpPr/>
          <p:nvPr/>
        </p:nvSpPr>
        <p:spPr>
          <a:xfrm>
            <a:off x="212535" y="4177734"/>
            <a:ext cx="1980000" cy="1080000"/>
          </a:xfrm>
          <a:prstGeom prst="ellipse">
            <a:avLst/>
          </a:prstGeom>
          <a:solidFill>
            <a:schemeClr val="accent1">
              <a:alpha val="47000"/>
            </a:schemeClr>
          </a:soli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r>
              <a:rPr lang="ko-KR" altLang="en-US" sz="1900">
                <a:solidFill>
                  <a:schemeClr val="tx1"/>
                </a:solidFill>
                <a:latin typeface="HY헤드라인M"/>
                <a:ea typeface="HY헤드라인M"/>
              </a:rPr>
              <a:t>준비된 면접 </a:t>
            </a:r>
          </a:p>
        </p:txBody>
      </p:sp>
      <p:sp>
        <p:nvSpPr>
          <p:cNvPr id="14" name="아래쪽 화살표 13"/>
          <p:cNvSpPr/>
          <p:nvPr/>
        </p:nvSpPr>
        <p:spPr>
          <a:xfrm>
            <a:off x="815254" y="2429830"/>
            <a:ext cx="774560" cy="188406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5" name="아래쪽 화살표 14"/>
          <p:cNvSpPr/>
          <p:nvPr/>
        </p:nvSpPr>
        <p:spPr>
          <a:xfrm>
            <a:off x="815254" y="3892297"/>
            <a:ext cx="774560" cy="188406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6" name="아래쪽 화살표 15"/>
          <p:cNvSpPr/>
          <p:nvPr/>
        </p:nvSpPr>
        <p:spPr>
          <a:xfrm>
            <a:off x="815254" y="5354764"/>
            <a:ext cx="774560" cy="188406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3549371" y="355878"/>
            <a:ext cx="8233367" cy="6146241"/>
            <a:chOff x="140659" y="397091"/>
            <a:chExt cx="9144000" cy="6858000"/>
          </a:xfrm>
        </p:grpSpPr>
        <p:pic>
          <p:nvPicPr>
            <p:cNvPr id="6" name="그림 5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140659" y="397091"/>
              <a:ext cx="9144000" cy="6858000"/>
            </a:xfrm>
            <a:prstGeom prst="rect">
              <a:avLst/>
            </a:prstGeom>
          </p:spPr>
        </p:pic>
        <p:sp>
          <p:nvSpPr>
            <p:cNvPr id="7" name="도형 6"/>
            <p:cNvSpPr/>
            <p:nvPr/>
          </p:nvSpPr>
          <p:spPr>
            <a:xfrm>
              <a:off x="5002115" y="2226345"/>
              <a:ext cx="3672459" cy="2808351"/>
            </a:xfrm>
            <a:prstGeom prst="gear9">
              <a:avLst>
                <a:gd name="adj1" fmla="val 10000"/>
                <a:gd name="adj2" fmla="val 1763"/>
              </a:avLst>
            </a:prstGeom>
            <a:solidFill>
              <a:schemeClr val="accent5">
                <a:lumMod val="20000"/>
                <a:lumOff val="80000"/>
              </a:schemeClr>
            </a:solidFill>
            <a:ln algn="ctr">
              <a:solidFill>
                <a:schemeClr val="accent1">
                  <a:shade val="20000"/>
                  <a:alpha val="0"/>
                </a:schemeClr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r>
                <a:rPr lang="ko-KR" altLang="en-US" sz="3100" b="1">
                  <a:solidFill>
                    <a:srgbClr val="000000"/>
                  </a:solidFill>
                </a:rPr>
                <a:t>= 명문대생 이외 사절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784420" y="535083"/>
            <a:ext cx="2563544" cy="5184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2800" b="1">
                <a:solidFill>
                  <a:schemeClr val="tx1"/>
                </a:solidFill>
                <a:latin typeface="함초롬바탕"/>
                <a:ea typeface="함초롬바탕"/>
                <a:cs typeface="함초롬바탕"/>
              </a:rPr>
              <a:t>채용실적학교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9283" y="1613187"/>
            <a:ext cx="2846154" cy="1918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2000" b="1">
                <a:solidFill>
                  <a:schemeClr val="tx1"/>
                </a:solidFill>
                <a:latin typeface="함초롬바탕"/>
                <a:ea typeface="함초롬바탕"/>
                <a:cs typeface="함초롬바탕"/>
              </a:rPr>
              <a:t>실제 채용된 대학을 공개함으로써</a:t>
            </a:r>
          </a:p>
          <a:p>
            <a:pPr>
              <a:defRPr lang="ko-KR" altLang="en-US"/>
            </a:pPr>
            <a:endParaRPr lang="ko-KR" altLang="en-US" sz="2000" b="1">
              <a:solidFill>
                <a:schemeClr val="tx1"/>
              </a:solidFill>
              <a:latin typeface="함초롬바탕"/>
              <a:ea typeface="함초롬바탕"/>
              <a:cs typeface="함초롬바탕"/>
            </a:endParaRPr>
          </a:p>
          <a:p>
            <a:pPr>
              <a:defRPr lang="ko-KR" altLang="en-US"/>
            </a:pPr>
            <a:r>
              <a:rPr lang="ko-KR" altLang="ko-KR" sz="2000" b="1">
                <a:latin typeface="함초롬바탕"/>
                <a:ea typeface="함초롬바탕"/>
                <a:cs typeface="함초롬바탕"/>
              </a:rPr>
              <a:t>웬만한 명문대의 학생이 아니라면 넘보지도 마라</a:t>
            </a:r>
            <a:r>
              <a:rPr lang="ko-KR" altLang="en-US" sz="2000" b="1">
                <a:latin typeface="함초롬바탕"/>
                <a:ea typeface="함초롬바탕"/>
                <a:cs typeface="함초롬바탕"/>
              </a:rPr>
              <a:t>는 메세지를 보냄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3638340" y="361103"/>
            <a:ext cx="8076363" cy="6135792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 rot="1327060">
            <a:off x="4133403" y="2701784"/>
            <a:ext cx="7525796" cy="2355082"/>
          </a:xfrm>
          <a:prstGeom prst="rect">
            <a:avLst/>
          </a:prstGeom>
          <a:solidFill>
            <a:schemeClr val="accent1">
              <a:alpha val="0"/>
            </a:schemeClr>
          </a:solidFill>
          <a:ln algn="ctr">
            <a:solidFill>
              <a:schemeClr val="accent1">
                <a:shade val="20000"/>
                <a:alpha val="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r>
              <a:rPr lang="ko-KR" altLang="en-US" sz="5500" b="1">
                <a:solidFill>
                  <a:srgbClr val="FF0000"/>
                </a:solidFill>
                <a:latin typeface="HY헤드라인M"/>
                <a:ea typeface="HY헤드라인M"/>
                <a:cs typeface="함초롬바탕"/>
              </a:rPr>
              <a:t>채용인원 : 800~1000명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2104" y="660688"/>
            <a:ext cx="2092036" cy="5185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lang="ko-KR" altLang="en-US"/>
            </a:pPr>
            <a:r>
              <a:rPr lang="ko-KR" altLang="en-US" sz="2800" b="1">
                <a:solidFill>
                  <a:schemeClr val="tx1"/>
                </a:solidFill>
                <a:latin typeface="함초롬바탕"/>
                <a:ea typeface="함초롬바탕"/>
                <a:cs typeface="함초롬바탕"/>
              </a:rPr>
              <a:t>취업의 틈..?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8833" y="1414313"/>
            <a:ext cx="2657256" cy="2222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2000">
                <a:solidFill>
                  <a:schemeClr val="tx1"/>
                </a:solidFill>
                <a:latin typeface="함초롬바탕"/>
                <a:ea typeface="함초롬바탕"/>
                <a:cs typeface="함초롬바탕"/>
              </a:rPr>
              <a:t>메가방크는 그 규모의 방대함 때문에</a:t>
            </a:r>
          </a:p>
          <a:p>
            <a:pPr>
              <a:defRPr lang="ko-KR" altLang="en-US"/>
            </a:pPr>
            <a:endParaRPr lang="ko-KR" altLang="en-US" sz="2000">
              <a:solidFill>
                <a:schemeClr val="tx1"/>
              </a:solidFill>
              <a:latin typeface="함초롬바탕"/>
              <a:ea typeface="함초롬바탕"/>
              <a:cs typeface="함초롬바탕"/>
            </a:endParaRPr>
          </a:p>
          <a:p>
            <a:pPr>
              <a:defRPr lang="ko-KR" altLang="en-US"/>
            </a:pPr>
            <a:r>
              <a:rPr lang="ko-KR" altLang="en-US" sz="2000">
                <a:solidFill>
                  <a:schemeClr val="tx1"/>
                </a:solidFill>
                <a:latin typeface="함초롬바탕"/>
                <a:ea typeface="함초롬바탕"/>
                <a:cs typeface="함초롬바탕"/>
              </a:rPr>
              <a:t>구직정원의 숫자 또한 엄청남</a:t>
            </a:r>
          </a:p>
          <a:p>
            <a:pPr>
              <a:defRPr lang="ko-KR" altLang="en-US"/>
            </a:pPr>
            <a:endParaRPr lang="ko-KR" altLang="en-US" sz="2000">
              <a:solidFill>
                <a:schemeClr val="tx1"/>
              </a:solidFill>
              <a:latin typeface="함초롬바탕"/>
              <a:ea typeface="함초롬바탕"/>
              <a:cs typeface="함초롬바탕"/>
            </a:endParaRPr>
          </a:p>
          <a:p>
            <a:pPr>
              <a:defRPr lang="ko-KR" altLang="en-US"/>
            </a:pPr>
            <a:endParaRPr lang="ko-KR" altLang="en-US" sz="2000">
              <a:solidFill>
                <a:schemeClr val="tx1"/>
              </a:solidFill>
              <a:latin typeface="함초롬바탕"/>
              <a:ea typeface="함초롬바탕"/>
              <a:cs typeface="함초롬바탕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3497036" y="334945"/>
            <a:ext cx="8515978" cy="6188110"/>
            <a:chOff x="0" y="0"/>
            <a:chExt cx="9144000" cy="6858000"/>
          </a:xfrm>
        </p:grpSpPr>
        <p:pic>
          <p:nvPicPr>
            <p:cNvPr id="6" name="그림 5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7" name="직사각형 6"/>
            <p:cNvSpPr/>
            <p:nvPr/>
          </p:nvSpPr>
          <p:spPr>
            <a:xfrm>
              <a:off x="6048000" y="5373388"/>
              <a:ext cx="3096000" cy="1152000"/>
            </a:xfrm>
            <a:prstGeom prst="rect">
              <a:avLst/>
            </a:prstGeom>
            <a:noFill/>
            <a:ln algn="ctr">
              <a:noFill/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r>
                <a:rPr lang="ko-KR" altLang="en-US" sz="5000" b="1">
                  <a:solidFill>
                    <a:srgbClr val="BAFF1A"/>
                  </a:solidFill>
                </a:rPr>
                <a:t>낮은 초봉</a:t>
              </a:r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0" y="5373388"/>
              <a:ext cx="2951999" cy="1152000"/>
            </a:xfrm>
            <a:prstGeom prst="rect">
              <a:avLst/>
            </a:prstGeom>
            <a:noFill/>
            <a:ln algn="ctr">
              <a:noFill/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r>
                <a:rPr lang="ko-KR" altLang="en-US" sz="5000" b="1">
                  <a:solidFill>
                    <a:srgbClr val="BAFF1A"/>
                  </a:solidFill>
                </a:rPr>
                <a:t>휴일 </a:t>
              </a:r>
              <a:r>
                <a:rPr lang="en-US" altLang="ko-KR" sz="5000" b="1">
                  <a:solidFill>
                    <a:srgbClr val="BAFF1A"/>
                  </a:solidFill>
                </a:rPr>
                <a:t>X</a:t>
              </a:r>
              <a:r>
                <a:rPr lang="ko-KR" altLang="en-US" sz="5000" b="1">
                  <a:solidFill>
                    <a:srgbClr val="BAFF1A"/>
                  </a:solidFill>
                </a:rPr>
                <a:t>,</a:t>
              </a:r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2951999" y="5373388"/>
              <a:ext cx="3096000" cy="1152000"/>
            </a:xfrm>
            <a:prstGeom prst="rect">
              <a:avLst/>
            </a:prstGeom>
            <a:noFill/>
            <a:ln algn="ctr">
              <a:noFill/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r>
                <a:rPr lang="ko-KR" altLang="en-US" sz="4700" b="1" spc="-300">
                  <a:solidFill>
                    <a:srgbClr val="BAFF1A"/>
                  </a:solidFill>
                </a:rPr>
                <a:t>야근수당 </a:t>
              </a:r>
              <a:r>
                <a:rPr lang="en-US" altLang="ko-KR" sz="4700" b="1" spc="-300">
                  <a:solidFill>
                    <a:srgbClr val="BAFF1A"/>
                  </a:solidFill>
                </a:rPr>
                <a:t>X</a:t>
              </a:r>
              <a:r>
                <a:rPr lang="ko-KR" altLang="en-US" sz="4700" b="1" spc="-300">
                  <a:solidFill>
                    <a:srgbClr val="BAFF1A"/>
                  </a:solidFill>
                </a:rPr>
                <a:t>,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60923" y="399013"/>
            <a:ext cx="2426636" cy="513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2800" b="1">
                <a:solidFill>
                  <a:schemeClr val="tx1"/>
                </a:solidFill>
                <a:latin typeface="함초롬바탕"/>
                <a:ea typeface="함초롬바탕"/>
                <a:cs typeface="함초롬바탕"/>
              </a:rPr>
              <a:t>취업의 틈..?(2)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0922" y="1341045"/>
            <a:ext cx="2426637" cy="3743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ko-KR" sz="2000">
                <a:latin typeface="함초롬바탕"/>
                <a:ea typeface="함초롬바탕"/>
                <a:cs typeface="함초롬바탕"/>
              </a:rPr>
              <a:t>힘들게 들어간 은행임에도 불구하고 </a:t>
            </a:r>
          </a:p>
          <a:p>
            <a:pPr>
              <a:defRPr lang="ko-KR" altLang="en-US"/>
            </a:pPr>
            <a:endParaRPr lang="ko-KR" altLang="ko-KR" sz="2000">
              <a:latin typeface="함초롬바탕"/>
              <a:ea typeface="함초롬바탕"/>
              <a:cs typeface="함초롬바탕"/>
            </a:endParaRPr>
          </a:p>
          <a:p>
            <a:pPr>
              <a:defRPr lang="ko-KR" altLang="en-US"/>
            </a:pPr>
            <a:r>
              <a:rPr lang="ko-KR" altLang="en-US" sz="2000">
                <a:latin typeface="함초롬바탕"/>
                <a:ea typeface="함초롬바탕"/>
                <a:cs typeface="함초롬바탕"/>
              </a:rPr>
              <a:t>비명문대생을 기다리고 있는 것은 </a:t>
            </a:r>
            <a:r>
              <a:rPr lang="ko-KR" altLang="ko-KR" sz="2000">
                <a:latin typeface="함초롬바탕"/>
                <a:ea typeface="함초롬바탕"/>
                <a:cs typeface="함초롬바탕"/>
              </a:rPr>
              <a:t>상상을 초월하는</a:t>
            </a:r>
            <a:r>
              <a:rPr lang="ko-KR" altLang="en-US" sz="2000">
                <a:latin typeface="함초롬바탕"/>
                <a:ea typeface="함초롬바탕"/>
                <a:cs typeface="함초롬바탕"/>
              </a:rPr>
              <a:t> 살인적인</a:t>
            </a:r>
            <a:r>
              <a:rPr lang="ko-KR" altLang="ko-KR" sz="2000">
                <a:latin typeface="함초롬바탕"/>
                <a:ea typeface="함초롬바탕"/>
                <a:cs typeface="함초롬바탕"/>
              </a:rPr>
              <a:t> 강도의 </a:t>
            </a:r>
          </a:p>
          <a:p>
            <a:pPr>
              <a:defRPr lang="ko-KR" altLang="en-US"/>
            </a:pPr>
            <a:r>
              <a:rPr lang="ko-KR" altLang="ko-KR" sz="2000">
                <a:latin typeface="함초롬바탕"/>
                <a:ea typeface="함초롬바탕"/>
                <a:cs typeface="함초롬바탕"/>
              </a:rPr>
              <a:t>업무</a:t>
            </a:r>
          </a:p>
          <a:p>
            <a:pPr>
              <a:defRPr lang="ko-KR" altLang="en-US"/>
            </a:pPr>
            <a:endParaRPr lang="ko-KR" altLang="ko-KR" sz="2000">
              <a:latin typeface="함초롬바탕"/>
              <a:ea typeface="함초롬바탕"/>
              <a:cs typeface="함초롬바탕"/>
            </a:endParaRPr>
          </a:p>
          <a:p>
            <a:pPr>
              <a:defRPr lang="ko-KR" altLang="en-US"/>
            </a:pPr>
            <a:r>
              <a:rPr lang="ko-KR" altLang="ko-KR" sz="2000">
                <a:latin typeface="함초롬바탕"/>
                <a:ea typeface="함초롬바탕"/>
                <a:cs typeface="함초롬바탕"/>
              </a:rPr>
              <a:t>3년 안에 자진 퇴사하는 신입사원이 40-50%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3539253" y="496137"/>
            <a:ext cx="8128000" cy="6096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0622" y="524617"/>
            <a:ext cx="1907293" cy="5124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lang="ko-KR" altLang="en-US"/>
            </a:pPr>
            <a:r>
              <a:rPr lang="ko-KR" altLang="en-US" sz="2800" b="1">
                <a:solidFill>
                  <a:schemeClr val="tx1"/>
                </a:solidFill>
                <a:latin typeface="함초롬바탕"/>
                <a:ea typeface="함초롬바탕"/>
                <a:cs typeface="함초롬바탕"/>
              </a:rPr>
              <a:t>취업설명회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2682" y="1173573"/>
            <a:ext cx="2922072" cy="4053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ko-KR" sz="2000">
                <a:latin typeface="함초롬바탕"/>
                <a:ea typeface="함초롬바탕"/>
                <a:cs typeface="함초롬바탕"/>
              </a:rPr>
              <a:t>해가 넘어가기 전의 12월부터 각 회사마다 취업설명회를 열고 있으며, </a:t>
            </a:r>
          </a:p>
          <a:p>
            <a:pPr>
              <a:defRPr lang="ko-KR" altLang="en-US"/>
            </a:pPr>
            <a:endParaRPr lang="ko-KR" altLang="ko-KR" sz="2000">
              <a:latin typeface="함초롬바탕"/>
              <a:ea typeface="함초롬바탕"/>
              <a:cs typeface="함초롬바탕"/>
            </a:endParaRPr>
          </a:p>
          <a:p>
            <a:pPr>
              <a:defRPr lang="ko-KR" altLang="en-US"/>
            </a:pPr>
            <a:r>
              <a:rPr lang="ko-KR" altLang="ko-KR" sz="2000">
                <a:latin typeface="함초롬바탕"/>
                <a:ea typeface="함초롬바탕"/>
                <a:cs typeface="함초롬바탕"/>
              </a:rPr>
              <a:t>그 중 일부 은행에서는 설명회 참가 횟수가 채용에 크게 작용하는 곳도 있다.</a:t>
            </a:r>
          </a:p>
          <a:p>
            <a:pPr>
              <a:defRPr lang="ko-KR" altLang="en-US"/>
            </a:pPr>
            <a:endParaRPr lang="ko-KR" altLang="ko-KR" sz="2000">
              <a:latin typeface="함초롬바탕"/>
              <a:ea typeface="함초롬바탕"/>
              <a:cs typeface="함초롬바탕"/>
            </a:endParaRPr>
          </a:p>
          <a:p>
            <a:pPr>
              <a:defRPr lang="ko-KR" altLang="en-US"/>
            </a:pPr>
            <a:r>
              <a:rPr lang="ko-KR" altLang="en-US" sz="2000">
                <a:latin typeface="함초롬바탕"/>
                <a:ea typeface="함초롬바탕"/>
                <a:cs typeface="함초롬바탕"/>
              </a:rPr>
              <a:t>그로인해 취업준비생들은 시즌이 되면 매일같이 설명회를 들으러 간다.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4103773" y="697104"/>
            <a:ext cx="7658378" cy="57437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23553" y="702557"/>
            <a:ext cx="2463512" cy="5147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lang="ko-KR" altLang="en-US"/>
            </a:pPr>
            <a:r>
              <a:rPr lang="ko-KR" altLang="en-US" sz="2800" b="1">
                <a:solidFill>
                  <a:schemeClr val="tx1"/>
                </a:solidFill>
                <a:latin typeface="함초롬바탕"/>
                <a:ea typeface="함초롬바탕"/>
                <a:cs typeface="함초롬바탕"/>
              </a:rPr>
              <a:t>계속 되는 면접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3003" y="1466649"/>
            <a:ext cx="3629961" cy="37416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ko-KR" sz="2000">
                <a:latin typeface="함초롬바탕"/>
                <a:ea typeface="함초롬바탕"/>
                <a:cs typeface="함초롬바탕"/>
              </a:rPr>
              <a:t>최소 5번에서 최대는 13번에 이를정도로 자주 시행한다. 이는 입사 희망자의 인성을 중요시하여 검사한다는 의미이다.</a:t>
            </a:r>
          </a:p>
          <a:p>
            <a:pPr>
              <a:defRPr lang="ko-KR" altLang="en-US"/>
            </a:pPr>
            <a:endParaRPr lang="ko-KR" altLang="ko-KR" sz="2000">
              <a:latin typeface="함초롬바탕"/>
              <a:ea typeface="함초롬바탕"/>
              <a:cs typeface="함초롬바탕"/>
            </a:endParaRPr>
          </a:p>
          <a:p>
            <a:pPr>
              <a:defRPr lang="ko-KR" altLang="en-US"/>
            </a:pPr>
            <a:r>
              <a:rPr lang="ko-KR" altLang="ko-KR" sz="2000">
                <a:latin typeface="함초롬바탕"/>
                <a:ea typeface="함초롬바탕"/>
                <a:cs typeface="함초롬바탕"/>
              </a:rPr>
              <a:t>평가 할 때마다 면접관의 평가점수가 부여되는데</a:t>
            </a:r>
            <a:r>
              <a:rPr lang="ko-KR" altLang="en-US" sz="2000">
                <a:latin typeface="함초롬바탕"/>
                <a:ea typeface="함초롬바탕"/>
                <a:cs typeface="함초롬바탕"/>
              </a:rPr>
              <a:t>,</a:t>
            </a:r>
          </a:p>
          <a:p>
            <a:pPr>
              <a:defRPr lang="ko-KR" altLang="en-US"/>
            </a:pPr>
            <a:r>
              <a:rPr lang="ko-KR" altLang="ko-KR" sz="2000">
                <a:latin typeface="함초롬바탕"/>
                <a:ea typeface="함초롬바탕"/>
                <a:cs typeface="함초롬바탕"/>
              </a:rPr>
              <a:t> </a:t>
            </a:r>
          </a:p>
          <a:p>
            <a:pPr>
              <a:defRPr lang="ko-KR" altLang="en-US"/>
            </a:pPr>
            <a:r>
              <a:rPr lang="ko-KR" altLang="ko-KR" sz="2000">
                <a:latin typeface="함초롬바탕"/>
                <a:ea typeface="함초롬바탕"/>
                <a:cs typeface="함초롬바탕"/>
              </a:rPr>
              <a:t>그 평가가 높을수록 빠르게 연락이 오며, 면접의 횟수가 적을수록 우수한 인재로 평가받았다는 증거이다.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내용 개체 틀 2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4561588" y="661452"/>
            <a:ext cx="7046563" cy="55350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43951" y="692088"/>
            <a:ext cx="2362189" cy="5186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lang="ko-KR" altLang="en-US"/>
            </a:pPr>
            <a:r>
              <a:rPr lang="ko-KR" altLang="en-US" sz="2800" b="1">
                <a:solidFill>
                  <a:schemeClr val="tx1"/>
                </a:solidFill>
                <a:latin typeface="함초롬바탕"/>
                <a:ea typeface="함초롬바탕"/>
                <a:cs typeface="함초롬바탕"/>
              </a:rPr>
              <a:t>리쿠르터 제도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1066" y="1613187"/>
            <a:ext cx="3673394" cy="3747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ko-KR" sz="2000">
                <a:latin typeface="함초롬바탕"/>
                <a:ea typeface="함초롬바탕"/>
                <a:cs typeface="함초롬바탕"/>
              </a:rPr>
              <a:t>스타벅스나 비즈니스거리에 </a:t>
            </a:r>
          </a:p>
          <a:p>
            <a:pPr>
              <a:defRPr lang="ko-KR" altLang="en-US"/>
            </a:pPr>
            <a:r>
              <a:rPr lang="ko-KR" altLang="ko-KR" sz="2000">
                <a:latin typeface="함초롬바탕"/>
                <a:ea typeface="함초롬바탕"/>
                <a:cs typeface="함초롬바탕"/>
              </a:rPr>
              <a:t>리쿠르터사원을 내보내 </a:t>
            </a:r>
          </a:p>
          <a:p>
            <a:pPr>
              <a:defRPr lang="ko-KR" altLang="en-US"/>
            </a:pPr>
            <a:r>
              <a:rPr lang="ko-KR" altLang="ko-KR" sz="2000">
                <a:latin typeface="함초롬바탕"/>
                <a:ea typeface="함초롬바탕"/>
                <a:cs typeface="함초롬바탕"/>
              </a:rPr>
              <a:t>취업준비생들을 대상으로 면접</a:t>
            </a:r>
            <a:r>
              <a:rPr lang="ko-KR" altLang="en-US" sz="2000">
                <a:latin typeface="함초롬바탕"/>
                <a:ea typeface="함초롬바탕"/>
                <a:cs typeface="함초롬바탕"/>
              </a:rPr>
              <a:t>하는 제도</a:t>
            </a:r>
          </a:p>
          <a:p>
            <a:pPr>
              <a:defRPr lang="ko-KR" altLang="en-US"/>
            </a:pPr>
            <a:endParaRPr lang="ko-KR" altLang="ko-KR" sz="2000">
              <a:latin typeface="함초롬바탕"/>
              <a:ea typeface="함초롬바탕"/>
              <a:cs typeface="함초롬바탕"/>
            </a:endParaRPr>
          </a:p>
          <a:p>
            <a:pPr>
              <a:defRPr lang="ko-KR" altLang="en-US"/>
            </a:pPr>
            <a:r>
              <a:rPr lang="ko-KR" altLang="en-US" sz="2000">
                <a:latin typeface="함초롬바탕"/>
                <a:ea typeface="함초롬바탕"/>
                <a:cs typeface="함초롬바탕"/>
              </a:rPr>
              <a:t>타 은행들보다 빠르게 우수한</a:t>
            </a:r>
          </a:p>
          <a:p>
            <a:pPr>
              <a:defRPr lang="ko-KR" altLang="en-US"/>
            </a:pPr>
            <a:r>
              <a:rPr lang="ko-KR" altLang="en-US" sz="2000">
                <a:latin typeface="함초롬바탕"/>
                <a:ea typeface="함초롬바탕"/>
                <a:cs typeface="함초롬바탕"/>
              </a:rPr>
              <a:t>인재를 얻을 수 있다는 장점이</a:t>
            </a:r>
          </a:p>
          <a:p>
            <a:pPr>
              <a:defRPr lang="ko-KR" altLang="en-US"/>
            </a:pPr>
            <a:r>
              <a:rPr lang="ko-KR" altLang="en-US" sz="2000">
                <a:latin typeface="함초롬바탕"/>
                <a:ea typeface="함초롬바탕"/>
                <a:cs typeface="함초롬바탕"/>
              </a:rPr>
              <a:t>있는 반면</a:t>
            </a:r>
          </a:p>
          <a:p>
            <a:pPr>
              <a:defRPr lang="ko-KR" altLang="en-US"/>
            </a:pPr>
            <a:endParaRPr lang="ko-KR" altLang="en-US" sz="2000">
              <a:latin typeface="함초롬바탕"/>
              <a:ea typeface="함초롬바탕"/>
              <a:cs typeface="함초롬바탕"/>
            </a:endParaRPr>
          </a:p>
          <a:p>
            <a:pPr>
              <a:defRPr lang="ko-KR" altLang="en-US"/>
            </a:pPr>
            <a:r>
              <a:rPr lang="ko-KR" altLang="en-US" sz="2000">
                <a:latin typeface="함초롬바탕"/>
                <a:ea typeface="함초롬바탕"/>
                <a:cs typeface="함초롬바탕"/>
              </a:rPr>
              <a:t>너무 이른 시기에 시행하면</a:t>
            </a:r>
          </a:p>
          <a:p>
            <a:pPr>
              <a:defRPr lang="ko-KR" altLang="en-US"/>
            </a:pPr>
            <a:r>
              <a:rPr lang="ko-KR" altLang="en-US" sz="2000">
                <a:latin typeface="함초롬바탕"/>
                <a:ea typeface="함초롬바탕"/>
                <a:cs typeface="함초롬바탕"/>
              </a:rPr>
              <a:t>불법행위가 되나, 암묵적인</a:t>
            </a:r>
          </a:p>
          <a:p>
            <a:pPr>
              <a:defRPr lang="ko-KR" altLang="en-US"/>
            </a:pPr>
            <a:r>
              <a:rPr lang="ko-KR" altLang="en-US" sz="2000">
                <a:latin typeface="함초롬바탕"/>
                <a:ea typeface="함초롬바탕"/>
                <a:cs typeface="함초롬바탕"/>
              </a:rPr>
              <a:t>관행처럼 시행되는 중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 b="1"/>
              <a:t>신용카드 관련 업무</a:t>
            </a:r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신용카드 발급 조건</a:t>
            </a:r>
          </a:p>
          <a:p>
            <a:pPr lvl="0">
              <a:defRPr lang="ko-KR" altLang="en-US"/>
            </a:pPr>
            <a:r>
              <a:rPr lang="ko-KR" altLang="en-US"/>
              <a:t>외국인 신용 카드 발급</a:t>
            </a:r>
          </a:p>
          <a:p>
            <a:pPr lvl="0">
              <a:defRPr lang="ko-KR" altLang="en-US"/>
            </a:pPr>
            <a:endParaRPr lang="ko-KR" altLang="en-US"/>
          </a:p>
        </p:txBody>
      </p:sp>
      <p:pic>
        <p:nvPicPr>
          <p:cNvPr id="4098" name="Picture 2" descr="일본 신용카드 발급조건에 대한 이미지 결과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823174" y="3528811"/>
            <a:ext cx="7020060" cy="332918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표 5"/>
          <p:cNvGraphicFramePr>
            <a:graphicFrameLocks noGrp="1"/>
          </p:cNvGraphicFramePr>
          <p:nvPr/>
        </p:nvGraphicFramePr>
        <p:xfrm>
          <a:off x="3232516" y="210130"/>
          <a:ext cx="8762237" cy="2579991"/>
        </p:xfrm>
        <a:graphic>
          <a:graphicData uri="http://schemas.openxmlformats.org/drawingml/2006/table">
            <a:tbl>
              <a:tblPr firstRow="1" bandRow="1"/>
              <a:tblGrid>
                <a:gridCol w="4382487"/>
                <a:gridCol w="4379750"/>
              </a:tblGrid>
              <a:tr h="607157"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ko-KR" altLang="en-US" sz="2500"/>
                        <a:t>은행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ko-KR" altLang="en-US" sz="2500"/>
                        <a:t>평균 연봉</a:t>
                      </a:r>
                    </a:p>
                  </a:txBody>
                  <a:tcPr/>
                </a:tc>
              </a:tr>
              <a:tr h="653847">
                <a:tc>
                  <a:txBody>
                    <a:bodyPr/>
                    <a:lstStyle/>
                    <a:p>
                      <a:pPr marL="0" algn="ctr" defTabSz="858145" eaLnBrk="1" latinLnBrk="1" hangingPunct="1">
                        <a:defRPr lang="ko-KR" altLang="en-US"/>
                      </a:pPr>
                      <a:r>
                        <a:rPr lang="ko-KR" altLang="en-US" sz="2500" b="0" i="0" u="none" kern="1200">
                          <a:solidFill>
                            <a:srgbClr val="000000"/>
                          </a:solidFill>
                          <a:latin typeface="함초롬돋움"/>
                          <a:ea typeface="함초롬돋움"/>
                          <a:cs typeface="Times New Roman"/>
                        </a:rPr>
                        <a:t>미쓰이 스미토모 은행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ko-KR" altLang="en-US" sz="2500"/>
                        <a:t>8,300만원</a:t>
                      </a:r>
                    </a:p>
                  </a:txBody>
                  <a:tcPr/>
                </a:tc>
              </a:tr>
              <a:tr h="659493"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ko-KR" altLang="en-US" sz="2500"/>
                        <a:t>도쿄 스타 은행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ko-KR" altLang="en-US" sz="2500"/>
                        <a:t>8,100만원</a:t>
                      </a:r>
                    </a:p>
                  </a:txBody>
                  <a:tcPr/>
                </a:tc>
              </a:tr>
              <a:tr h="659493"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ko-KR" altLang="en-US" sz="2500"/>
                        <a:t>미쓰비시 도쿄 </a:t>
                      </a:r>
                      <a:r>
                        <a:rPr lang="en-US" altLang="ko-KR" sz="2500"/>
                        <a:t>UFJ</a:t>
                      </a:r>
                      <a:r>
                        <a:rPr lang="ko-KR" altLang="en-US" sz="2500"/>
                        <a:t> 은행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ko-KR" altLang="en-US" sz="2500"/>
                        <a:t>8,000만원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표 6"/>
          <p:cNvGraphicFramePr>
            <a:graphicFrameLocks noGrp="1"/>
          </p:cNvGraphicFramePr>
          <p:nvPr/>
        </p:nvGraphicFramePr>
        <p:xfrm>
          <a:off x="3232515" y="3131755"/>
          <a:ext cx="8762238" cy="3485310"/>
        </p:xfrm>
        <a:graphic>
          <a:graphicData uri="http://schemas.openxmlformats.org/drawingml/2006/table">
            <a:tbl>
              <a:tblPr firstRow="1" bandRow="1"/>
              <a:tblGrid>
                <a:gridCol w="2920746"/>
                <a:gridCol w="2920746"/>
                <a:gridCol w="2920746"/>
              </a:tblGrid>
              <a:tr h="871327"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ko-KR" altLang="en-US" sz="2300"/>
                        <a:t>평균 연령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ko-KR" altLang="en-US" sz="2300"/>
                        <a:t>은행명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ko-KR" altLang="en-US" sz="2300"/>
                        <a:t>평균 연봉</a:t>
                      </a:r>
                    </a:p>
                  </a:txBody>
                  <a:tcPr/>
                </a:tc>
              </a:tr>
              <a:tr h="871327"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ko-KR" altLang="en-US" sz="2300" b="1"/>
                        <a:t>40세 이상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ko-KR" altLang="en-US" sz="2300" b="1"/>
                        <a:t>도쿄 스타 은행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ko-KR" altLang="en-US" sz="2300" b="1"/>
                        <a:t>8,100만원</a:t>
                      </a:r>
                    </a:p>
                  </a:txBody>
                  <a:tcPr/>
                </a:tc>
              </a:tr>
              <a:tr h="871327"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ko-KR" altLang="en-US" sz="2300" b="1"/>
                        <a:t>39세~40세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ko-KR" altLang="en-US" sz="2300" b="1"/>
                        <a:t>시즈오카 은행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ko-KR" altLang="en-US" sz="2300" b="1"/>
                        <a:t>7,700만원</a:t>
                      </a:r>
                    </a:p>
                  </a:txBody>
                  <a:tcPr/>
                </a:tc>
              </a:tr>
              <a:tr h="871327"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ko-KR" altLang="en-US" sz="2300" b="1"/>
                        <a:t>39세 미만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ko-KR" altLang="en-US" sz="2300" b="1"/>
                        <a:t>미쓰이 스미토모 은행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ko-KR" altLang="en-US" sz="2300" b="1"/>
                        <a:t>8,300만원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50925" y="357144"/>
            <a:ext cx="1669116" cy="5172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2800" b="1">
                <a:solidFill>
                  <a:schemeClr val="tx1"/>
                </a:solidFill>
                <a:latin typeface="함초롬바탕"/>
                <a:ea typeface="함초롬바탕"/>
                <a:cs typeface="함초롬바탕"/>
              </a:rPr>
              <a:t>평균 연봉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3178" y="1204974"/>
            <a:ext cx="2656995" cy="2222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ko-KR" sz="2000">
                <a:latin typeface="함초롬바탕"/>
                <a:ea typeface="함초롬바탕"/>
                <a:cs typeface="함초롬바탕"/>
              </a:rPr>
              <a:t>현재 금융기관에서는 매해마다 전년도 대비 연봉이 올라가고 있</a:t>
            </a:r>
            <a:r>
              <a:rPr lang="ko-KR" altLang="en-US" sz="2000">
                <a:latin typeface="함초롬바탕"/>
                <a:ea typeface="함초롬바탕"/>
                <a:cs typeface="함초롬바탕"/>
              </a:rPr>
              <a:t>음.</a:t>
            </a:r>
            <a:r>
              <a:rPr lang="ko-KR" altLang="ko-KR" sz="2000">
                <a:latin typeface="함초롬바탕"/>
                <a:ea typeface="함초롬바탕"/>
                <a:cs typeface="함초롬바탕"/>
              </a:rPr>
              <a:t> </a:t>
            </a:r>
          </a:p>
          <a:p>
            <a:pPr>
              <a:defRPr lang="ko-KR" altLang="en-US"/>
            </a:pPr>
            <a:endParaRPr lang="ko-KR" altLang="ko-KR" sz="2000">
              <a:latin typeface="함초롬바탕"/>
              <a:ea typeface="함초롬바탕"/>
              <a:cs typeface="함초롬바탕"/>
            </a:endParaRPr>
          </a:p>
          <a:p>
            <a:pPr>
              <a:defRPr lang="ko-KR" altLang="en-US"/>
            </a:pPr>
            <a:r>
              <a:rPr lang="ko-KR" altLang="ko-KR" sz="2000">
                <a:latin typeface="함초롬바탕"/>
                <a:ea typeface="함초롬바탕"/>
                <a:cs typeface="함초롬바탕"/>
              </a:rPr>
              <a:t>대기업 은행의 직원수와 채용 인원의 수도 매해 증가하는 추세.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 noGrp="1"/>
          </p:cNvSpPr>
          <p:nvPr>
            <p:ph type="ctrTitle"/>
          </p:nvPr>
        </p:nvSpPr>
        <p:spPr>
          <a:xfrm>
            <a:off x="1332474" y="1871700"/>
            <a:ext cx="7331075" cy="563880"/>
          </a:xfrm>
          <a:prstGeom prst="rect">
            <a:avLst/>
          </a:prstGeom>
        </p:spPr>
        <p:txBody>
          <a:bodyPr vert="horz" wrap="square" lIns="91440" tIns="45720" rIns="91440" bIns="45720" anchor="b">
            <a:noAutofit/>
          </a:bodyPr>
          <a:lstStyle/>
          <a:p>
            <a:pPr marL="0" indent="0" algn="ctr" defTabSz="45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ko-KR" altLang="en-US"/>
            </a:pPr>
            <a:r>
              <a:rPr lang="ko-KR" altLang="en-US" sz="3600" b="0">
                <a:latin typeface="맑은 고딕"/>
                <a:ea typeface="맑은 고딕"/>
              </a:rPr>
              <a:t>일본 은행의 차이점</a:t>
            </a:r>
            <a:endParaRPr lang="en-US" altLang="ko-KR" sz="3600" b="0">
              <a:latin typeface="맑은 고딕"/>
              <a:ea typeface="맑은 고딕"/>
            </a:endParaRPr>
          </a:p>
          <a:p>
            <a:pPr marL="0" indent="0" algn="l" defTabSz="45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ko-KR" altLang="en-US"/>
            </a:pPr>
            <a:endParaRPr lang="en-US" altLang="ko-KR" sz="3600" b="0">
              <a:latin typeface="맑은 고딕"/>
              <a:ea typeface="맑은 고딕"/>
            </a:endParaRPr>
          </a:p>
          <a:p>
            <a:pPr marL="0" indent="0" algn="l" defTabSz="45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ko-KR" altLang="en-US"/>
            </a:pPr>
            <a:r>
              <a:rPr lang="en-US" altLang="ko-KR" sz="3600" b="0">
                <a:latin typeface="맑은 고딕"/>
                <a:ea typeface="맑은 고딕"/>
              </a:rPr>
              <a:t>목차</a:t>
            </a:r>
          </a:p>
        </p:txBody>
      </p:sp>
      <p:sp>
        <p:nvSpPr>
          <p:cNvPr id="3" name="텍스트 상자 2"/>
          <p:cNvSpPr txBox="1"/>
          <p:nvPr/>
        </p:nvSpPr>
        <p:spPr>
          <a:xfrm>
            <a:off x="906145" y="1191260"/>
            <a:ext cx="7770495" cy="4419600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anchor="t">
            <a:spAutoFit/>
          </a:bodyPr>
          <a:lstStyle/>
          <a:p>
            <a:pPr marL="0" indent="0" algn="l" defTabSz="50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ko-KR" altLang="en-US"/>
            </a:pPr>
            <a:endParaRPr lang="ko-KR" altLang="en-US" sz="1800" b="0">
              <a:solidFill>
                <a:schemeClr val="tx1"/>
              </a:solidFill>
              <a:latin typeface="맑은 고딕"/>
              <a:ea typeface="맑은 고딕"/>
            </a:endParaRPr>
          </a:p>
        </p:txBody>
      </p:sp>
      <p:sp>
        <p:nvSpPr>
          <p:cNvPr id="4" name="텍스트 상자 3"/>
          <p:cNvSpPr txBox="1"/>
          <p:nvPr/>
        </p:nvSpPr>
        <p:spPr>
          <a:xfrm>
            <a:off x="1462678" y="2796917"/>
            <a:ext cx="8143240" cy="3387725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anchor="t">
            <a:spAutoFit/>
          </a:bodyPr>
          <a:lstStyle/>
          <a:p>
            <a:pPr marL="0" indent="0" algn="l" defTabSz="500000" eaLnBrk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ko-KR" altLang="en-US"/>
            </a:pPr>
            <a:r>
              <a:rPr lang="en-US" altLang="ko-KR" sz="2400" b="1">
                <a:solidFill>
                  <a:schemeClr val="tx1"/>
                </a:solidFill>
                <a:latin typeface="맑은 고딕"/>
                <a:ea typeface="맑은 고딕"/>
              </a:rPr>
              <a:t>1.계좌개설 및 현금카드(캐시 카드) </a:t>
            </a:r>
          </a:p>
          <a:p>
            <a:pPr marL="0" indent="0" algn="l" defTabSz="500000" eaLnBrk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ko-KR" altLang="en-US"/>
            </a:pPr>
            <a:endParaRPr lang="ko-KR" altLang="en-US" sz="2400" b="1">
              <a:solidFill>
                <a:schemeClr val="tx1"/>
              </a:solidFill>
              <a:latin typeface="맑은 고딕"/>
              <a:ea typeface="맑은 고딕"/>
            </a:endParaRPr>
          </a:p>
          <a:p>
            <a:pPr marL="0" indent="0" algn="l" defTabSz="500000" eaLnBrk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ko-KR" altLang="en-US"/>
            </a:pPr>
            <a:endParaRPr lang="ko-KR" altLang="en-US" sz="2400" b="1">
              <a:solidFill>
                <a:schemeClr val="tx1"/>
              </a:solidFill>
              <a:latin typeface="맑은 고딕"/>
              <a:ea typeface="맑은 고딕"/>
            </a:endParaRPr>
          </a:p>
          <a:p>
            <a:pPr marL="0" indent="0" algn="l" defTabSz="500000" eaLnBrk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ko-KR" altLang="en-US"/>
            </a:pPr>
            <a:endParaRPr lang="ko-KR" altLang="en-US" sz="2400" b="1">
              <a:solidFill>
                <a:schemeClr val="tx1"/>
              </a:solidFill>
              <a:latin typeface="맑은 고딕"/>
              <a:ea typeface="맑은 고딕"/>
            </a:endParaRPr>
          </a:p>
          <a:p>
            <a:pPr marL="0" indent="0" algn="l" defTabSz="500000" eaLnBrk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ko-KR" altLang="en-US"/>
            </a:pPr>
            <a:r>
              <a:rPr lang="en-US" altLang="ko-KR" sz="2400" b="1">
                <a:solidFill>
                  <a:schemeClr val="tx1"/>
                </a:solidFill>
                <a:latin typeface="맑은 고딕"/>
                <a:ea typeface="맑은 고딕"/>
              </a:rPr>
              <a:t>2. ATM기</a:t>
            </a:r>
          </a:p>
          <a:p>
            <a:pPr marL="0" indent="0" algn="l" defTabSz="500000" eaLnBrk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ko-KR" altLang="en-US"/>
            </a:pPr>
            <a:endParaRPr lang="ko-KR" altLang="en-US" sz="2400" b="1">
              <a:solidFill>
                <a:schemeClr val="tx1"/>
              </a:solidFill>
              <a:latin typeface="맑은 고딕"/>
              <a:ea typeface="맑은 고딕"/>
            </a:endParaRPr>
          </a:p>
          <a:p>
            <a:pPr marL="0" indent="0" algn="l" defTabSz="500000" eaLnBrk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ko-KR" altLang="en-US"/>
            </a:pPr>
            <a:endParaRPr lang="ko-KR" altLang="en-US" sz="2400" b="1">
              <a:solidFill>
                <a:schemeClr val="tx1"/>
              </a:solidFill>
              <a:latin typeface="맑은 고딕"/>
              <a:ea typeface="맑은 고딕"/>
            </a:endParaRPr>
          </a:p>
          <a:p>
            <a:pPr marL="0" indent="0" algn="l" defTabSz="500000" eaLnBrk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ko-KR" altLang="en-US"/>
            </a:pPr>
            <a:endParaRPr lang="ko-KR" altLang="en-US" sz="2400" b="1">
              <a:solidFill>
                <a:schemeClr val="tx1"/>
              </a:solidFill>
              <a:latin typeface="맑은 고딕"/>
              <a:ea typeface="맑은 고딕"/>
            </a:endParaRPr>
          </a:p>
          <a:p>
            <a:pPr marL="0" indent="0" algn="l" defTabSz="500000" eaLnBrk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ko-KR" altLang="en-US"/>
            </a:pPr>
            <a:r>
              <a:rPr lang="en-US" altLang="ko-KR" sz="2400" b="1">
                <a:solidFill>
                  <a:schemeClr val="tx1"/>
                </a:solidFill>
                <a:latin typeface="맑은 고딕"/>
                <a:ea typeface="맑은 고딕"/>
              </a:rPr>
              <a:t>3.수수료</a:t>
            </a:r>
            <a:endParaRPr lang="ko-KR" altLang="en-US" sz="2400" b="1">
              <a:solidFill>
                <a:schemeClr val="tx1"/>
              </a:solidFill>
              <a:latin typeface="맑은 고딕"/>
              <a:ea typeface="맑은 고딕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 noGrp="1"/>
          </p:cNvSpPr>
          <p:nvPr>
            <p:ph type="title"/>
          </p:nvPr>
        </p:nvSpPr>
        <p:spPr>
          <a:xfrm>
            <a:off x="143510" y="200025"/>
            <a:ext cx="8210550" cy="607060"/>
          </a:xfrm>
          <a:prstGeom prst="rect">
            <a:avLst/>
          </a:prstGeom>
        </p:spPr>
        <p:txBody>
          <a:bodyPr vert="horz" wrap="square" lIns="91440" tIns="45720" rIns="91440" bIns="45720" anchor="t">
            <a:normAutofit fontScale="90000"/>
          </a:bodyPr>
          <a:lstStyle/>
          <a:p>
            <a:pPr marL="0" indent="0" algn="l" defTabSz="45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ko-KR" altLang="en-US"/>
            </a:pPr>
            <a:r>
              <a:rPr lang="en-US" altLang="ko-KR" sz="3600" b="0">
                <a:latin typeface="맑은 고딕"/>
                <a:ea typeface="맑은 고딕"/>
              </a:rPr>
              <a:t>계좌 개설</a:t>
            </a:r>
            <a:endParaRPr lang="ko-KR" altLang="en-US" sz="3600" b="0">
              <a:latin typeface="맑은 고딕"/>
              <a:ea typeface="맑은 고딕"/>
            </a:endParaRPr>
          </a:p>
        </p:txBody>
      </p:sp>
      <p:sp>
        <p:nvSpPr>
          <p:cNvPr id="3" name="내용 개체 틀 2"/>
          <p:cNvSpPr txBox="1">
            <a:spLocks noGrp="1"/>
          </p:cNvSpPr>
          <p:nvPr>
            <p:ph idx="1"/>
          </p:nvPr>
        </p:nvSpPr>
        <p:spPr>
          <a:xfrm>
            <a:off x="149225" y="967740"/>
            <a:ext cx="3500755" cy="373380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0" indent="0" algn="l" defTabSz="450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lang="ko-KR" altLang="en-US"/>
            </a:pPr>
            <a:r>
              <a:rPr lang="en-US" altLang="ko-KR" sz="1800" b="1">
                <a:latin typeface="HY그래픽M"/>
                <a:ea typeface="HY그래픽M"/>
              </a:rPr>
              <a:t>체류기간</a:t>
            </a:r>
            <a:endParaRPr lang="ko-KR" altLang="en-US" sz="1800" b="1">
              <a:latin typeface="HY그래픽M"/>
              <a:ea typeface="HY그래픽M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53670" y="1402080"/>
            <a:ext cx="9069705" cy="5300980"/>
          </a:xfrm>
          <a:prstGeom prst="rect">
            <a:avLst/>
          </a:prstGeom>
          <a:noFill/>
        </p:spPr>
      </p:pic>
      <p:sp>
        <p:nvSpPr>
          <p:cNvPr id="5" name="텍스트 상자 4"/>
          <p:cNvSpPr txBox="1"/>
          <p:nvPr/>
        </p:nvSpPr>
        <p:spPr>
          <a:xfrm>
            <a:off x="6330315" y="2569210"/>
            <a:ext cx="318770" cy="389890"/>
          </a:xfrm>
          <a:prstGeom prst="rect">
            <a:avLst/>
          </a:prstGeom>
          <a:noFill/>
          <a:ln w="0">
            <a:noFill/>
          </a:ln>
        </p:spPr>
        <p:txBody>
          <a:bodyPr vert="horz" wrap="none" lIns="89535" tIns="46355" rIns="89535" bIns="46355" anchor="t">
            <a:noAutofit/>
          </a:bodyPr>
          <a:lstStyle/>
          <a:p>
            <a:pPr marL="0" indent="0" algn="l" defTabSz="50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ko-KR" altLang="en-US"/>
            </a:pPr>
            <a:endParaRPr lang="ko-KR" altLang="en-US" sz="1800" b="0">
              <a:solidFill>
                <a:schemeClr val="tx1"/>
              </a:solidFill>
              <a:latin typeface="맑은 고딕"/>
              <a:ea typeface="맑은 고딕"/>
            </a:endParaRPr>
          </a:p>
        </p:txBody>
      </p:sp>
      <p:sp>
        <p:nvSpPr>
          <p:cNvPr id="6" name="텍스트 상자 5"/>
          <p:cNvSpPr txBox="1"/>
          <p:nvPr/>
        </p:nvSpPr>
        <p:spPr>
          <a:xfrm>
            <a:off x="583565" y="1973580"/>
            <a:ext cx="4097020" cy="523875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anchor="t">
            <a:noAutofit/>
          </a:bodyPr>
          <a:lstStyle/>
          <a:p>
            <a:pPr marL="0" indent="0" algn="l" defTabSz="50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ko-KR" altLang="en-US"/>
            </a:pPr>
            <a:r>
              <a:rPr lang="en-US" altLang="ko-KR" sz="2800" b="1">
                <a:solidFill>
                  <a:schemeClr val="tx1"/>
                </a:solidFill>
                <a:latin typeface="맑은 고딕"/>
                <a:ea typeface="맑은 고딕"/>
              </a:rPr>
              <a:t>한국: 특별히 체류기간 </a:t>
            </a:r>
            <a:r>
              <a:rPr lang="en-US" altLang="ko-KR" sz="2800" b="1">
                <a:solidFill>
                  <a:srgbClr val="FF0000"/>
                </a:solidFill>
                <a:latin typeface="맑은 고딕"/>
                <a:ea typeface="맑은 고딕"/>
              </a:rPr>
              <a:t>X</a:t>
            </a:r>
            <a:endParaRPr lang="ko-KR" altLang="en-US" sz="2800" b="1">
              <a:solidFill>
                <a:schemeClr val="tx1"/>
              </a:solidFill>
              <a:latin typeface="맑은 고딕"/>
              <a:ea typeface="맑은 고딕"/>
            </a:endParaRPr>
          </a:p>
        </p:txBody>
      </p:sp>
      <p:sp>
        <p:nvSpPr>
          <p:cNvPr id="7" name="텍스트 상자 6"/>
          <p:cNvSpPr txBox="1"/>
          <p:nvPr/>
        </p:nvSpPr>
        <p:spPr>
          <a:xfrm>
            <a:off x="583565" y="4182745"/>
            <a:ext cx="4055110" cy="523875"/>
          </a:xfrm>
          <a:prstGeom prst="rect">
            <a:avLst/>
          </a:prstGeom>
          <a:noFill/>
          <a:ln w="0">
            <a:noFill/>
          </a:ln>
        </p:spPr>
        <p:txBody>
          <a:bodyPr vert="horz" wrap="none" lIns="89535" tIns="46355" rIns="89535" bIns="46355" anchor="t">
            <a:noAutofit/>
          </a:bodyPr>
          <a:lstStyle/>
          <a:p>
            <a:pPr marL="0" indent="0" algn="l" defTabSz="50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ko-KR" altLang="en-US"/>
            </a:pPr>
            <a:r>
              <a:rPr lang="en-US" altLang="ko-KR" sz="2800" b="1">
                <a:solidFill>
                  <a:schemeClr val="tx1"/>
                </a:solidFill>
                <a:latin typeface="맑은 고딕"/>
                <a:ea typeface="맑은 고딕"/>
              </a:rPr>
              <a:t>일본: 대부분 </a:t>
            </a:r>
            <a:r>
              <a:rPr lang="en-US" altLang="ko-KR" sz="2800" b="1">
                <a:solidFill>
                  <a:srgbClr val="FF0000"/>
                </a:solidFill>
                <a:latin typeface="맑은 고딕"/>
                <a:ea typeface="맑은 고딕"/>
              </a:rPr>
              <a:t>6개월</a:t>
            </a:r>
            <a:r>
              <a:rPr lang="en-US" altLang="ko-KR" sz="2800" b="1">
                <a:solidFill>
                  <a:schemeClr val="tx1"/>
                </a:solidFill>
                <a:latin typeface="맑은 고딕"/>
                <a:ea typeface="맑은 고딕"/>
              </a:rPr>
              <a:t> 이상</a:t>
            </a:r>
            <a:endParaRPr lang="ko-KR" altLang="en-US" sz="2800" b="1">
              <a:solidFill>
                <a:schemeClr val="tx1"/>
              </a:solidFill>
              <a:latin typeface="맑은 고딕"/>
              <a:ea typeface="맑은 고딕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 noGrp="1"/>
          </p:cNvSpPr>
          <p:nvPr>
            <p:ph type="title"/>
          </p:nvPr>
        </p:nvSpPr>
        <p:spPr>
          <a:xfrm>
            <a:off x="93345" y="222885"/>
            <a:ext cx="8571865" cy="605790"/>
          </a:xfrm>
          <a:prstGeom prst="rect">
            <a:avLst/>
          </a:prstGeom>
        </p:spPr>
        <p:txBody>
          <a:bodyPr vert="horz" wrap="square" lIns="91440" tIns="45720" rIns="91440" bIns="45720" anchor="t">
            <a:normAutofit fontScale="90000"/>
          </a:bodyPr>
          <a:lstStyle/>
          <a:p>
            <a:pPr marL="0" indent="0" algn="l" defTabSz="45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ko-KR" altLang="en-US"/>
            </a:pPr>
            <a:r>
              <a:rPr lang="en-US" altLang="ko-KR" sz="3600" b="0">
                <a:latin typeface="맑은 고딕"/>
                <a:ea typeface="맑은 고딕"/>
              </a:rPr>
              <a:t>계좌 개설</a:t>
            </a:r>
            <a:endParaRPr lang="ko-KR" altLang="en-US" sz="3600" b="0">
              <a:latin typeface="맑은 고딕"/>
              <a:ea typeface="맑은 고딕"/>
            </a:endParaRPr>
          </a:p>
        </p:txBody>
      </p:sp>
      <p:sp>
        <p:nvSpPr>
          <p:cNvPr id="3" name="텍스트 상자 2"/>
          <p:cNvSpPr txBox="1"/>
          <p:nvPr/>
        </p:nvSpPr>
        <p:spPr>
          <a:xfrm>
            <a:off x="1402715" y="1452245"/>
            <a:ext cx="1949450" cy="1663700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anchor="t">
            <a:spAutoFit/>
          </a:bodyPr>
          <a:lstStyle/>
          <a:p>
            <a:pPr marL="0" indent="0" algn="l" defTabSz="50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ko-KR" altLang="en-US"/>
            </a:pPr>
            <a:endParaRPr lang="ko-KR" altLang="en-US" sz="1800" b="0">
              <a:solidFill>
                <a:schemeClr val="tx1"/>
              </a:solidFill>
              <a:latin typeface="맑은 고딕"/>
              <a:ea typeface="맑은 고딕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60020" y="1196975"/>
            <a:ext cx="7508875" cy="5661660"/>
          </a:xfrm>
          <a:prstGeom prst="rect">
            <a:avLst/>
          </a:prstGeom>
          <a:noFill/>
        </p:spPr>
      </p:pic>
      <p:sp>
        <p:nvSpPr>
          <p:cNvPr id="5" name="텍스트 상자 4"/>
          <p:cNvSpPr txBox="1"/>
          <p:nvPr/>
        </p:nvSpPr>
        <p:spPr>
          <a:xfrm>
            <a:off x="106680" y="824230"/>
            <a:ext cx="1701800" cy="370205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anchor="t">
            <a:spAutoFit/>
          </a:bodyPr>
          <a:lstStyle/>
          <a:p>
            <a:pPr marL="0" indent="0" algn="l" defTabSz="50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ko-KR" altLang="en-US"/>
            </a:pPr>
            <a:r>
              <a:rPr lang="en-US" altLang="ko-KR" sz="1800" b="1">
                <a:solidFill>
                  <a:schemeClr val="tx1"/>
                </a:solidFill>
                <a:latin typeface="맑은 고딕"/>
                <a:ea typeface="맑은 고딕"/>
              </a:rPr>
              <a:t>그 외 준비물</a:t>
            </a:r>
            <a:endParaRPr lang="ko-KR" altLang="en-US" sz="1800" b="1">
              <a:solidFill>
                <a:schemeClr val="tx1"/>
              </a:solidFill>
              <a:latin typeface="맑은 고딕"/>
              <a:ea typeface="맑은 고딕"/>
            </a:endParaRPr>
          </a:p>
        </p:txBody>
      </p:sp>
      <p:sp>
        <p:nvSpPr>
          <p:cNvPr id="6" name="텍스트 상자 5"/>
          <p:cNvSpPr txBox="1"/>
          <p:nvPr/>
        </p:nvSpPr>
        <p:spPr>
          <a:xfrm>
            <a:off x="7908289" y="1981200"/>
            <a:ext cx="2845436" cy="3503930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anchor="t">
            <a:spAutoFit/>
          </a:bodyPr>
          <a:lstStyle/>
          <a:p>
            <a:pPr marL="254000" indent="-254000" algn="l" defTabSz="500000" eaLnBrk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"/>
              <a:defRPr lang="ko-KR" altLang="en-US"/>
            </a:pPr>
            <a:r>
              <a:rPr lang="en-US" altLang="ko-KR" sz="2800" b="1">
                <a:solidFill>
                  <a:srgbClr val="FF0000"/>
                </a:solidFill>
                <a:latin typeface="맑은 고딕"/>
                <a:ea typeface="맑은 고딕"/>
              </a:rPr>
              <a:t>한자</a:t>
            </a:r>
            <a:r>
              <a:rPr lang="en-US" altLang="ko-KR" sz="2800" b="1">
                <a:solidFill>
                  <a:schemeClr val="tx1"/>
                </a:solidFill>
                <a:latin typeface="맑은 고딕"/>
                <a:ea typeface="맑은 고딕"/>
              </a:rPr>
              <a:t>로 된 도장</a:t>
            </a:r>
          </a:p>
          <a:p>
            <a:pPr marL="0" indent="0" algn="l" defTabSz="500000" eaLnBrk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ko-KR" altLang="en-US"/>
            </a:pPr>
            <a:endParaRPr lang="ko-KR" altLang="en-US" sz="2800" b="1">
              <a:solidFill>
                <a:schemeClr val="tx1"/>
              </a:solidFill>
              <a:latin typeface="맑은 고딕"/>
              <a:ea typeface="맑은 고딕"/>
            </a:endParaRPr>
          </a:p>
          <a:p>
            <a:pPr marL="254000" indent="-254000" algn="l" defTabSz="500000" eaLnBrk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/>
              <a:buChar char=""/>
              <a:defRPr lang="ko-KR" altLang="en-US"/>
            </a:pPr>
            <a:r>
              <a:rPr lang="en-US" altLang="ko-KR" sz="2800" b="1">
                <a:solidFill>
                  <a:schemeClr val="tx1"/>
                </a:solidFill>
                <a:latin typeface="맑은 고딕"/>
                <a:ea typeface="맑은 고딕"/>
              </a:rPr>
              <a:t>재류 카드</a:t>
            </a:r>
          </a:p>
          <a:p>
            <a:pPr marL="0" indent="0" algn="l" defTabSz="500000" eaLnBrk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ko-KR" altLang="en-US"/>
            </a:pPr>
            <a:endParaRPr lang="ko-KR" altLang="en-US" sz="2800" b="1">
              <a:solidFill>
                <a:schemeClr val="tx1"/>
              </a:solidFill>
              <a:latin typeface="맑은 고딕"/>
              <a:ea typeface="맑은 고딕"/>
            </a:endParaRPr>
          </a:p>
          <a:p>
            <a:pPr marL="254000" indent="-254000" algn="l" defTabSz="500000" eaLnBrk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/>
              <a:buChar char=""/>
              <a:defRPr lang="ko-KR" altLang="en-US"/>
            </a:pPr>
            <a:r>
              <a:rPr lang="en-US" altLang="ko-KR" sz="2800" b="1">
                <a:solidFill>
                  <a:schemeClr val="tx1"/>
                </a:solidFill>
                <a:latin typeface="맑은 고딕"/>
                <a:ea typeface="맑은 고딕"/>
              </a:rPr>
              <a:t>의료보험 카드</a:t>
            </a:r>
          </a:p>
          <a:p>
            <a:pPr marL="0" indent="0" algn="l" defTabSz="500000" eaLnBrk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ko-KR" altLang="en-US"/>
            </a:pPr>
            <a:endParaRPr lang="ko-KR" altLang="en-US" sz="2800" b="1">
              <a:solidFill>
                <a:schemeClr val="tx1"/>
              </a:solidFill>
              <a:latin typeface="맑은 고딕"/>
              <a:ea typeface="맑은 고딕"/>
            </a:endParaRPr>
          </a:p>
          <a:p>
            <a:pPr marL="254000" indent="-254000" algn="l" defTabSz="500000" eaLnBrk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/>
              <a:buChar char=""/>
              <a:defRPr lang="ko-KR" altLang="en-US"/>
            </a:pPr>
            <a:r>
              <a:rPr lang="en-US" altLang="ko-KR" sz="2800" b="1">
                <a:solidFill>
                  <a:schemeClr val="tx1"/>
                </a:solidFill>
                <a:latin typeface="맑은 고딕"/>
                <a:ea typeface="맑은 고딕"/>
              </a:rPr>
              <a:t>입금할 소액의 돈</a:t>
            </a:r>
            <a:endParaRPr lang="ko-KR" altLang="en-US" sz="2800" b="1">
              <a:solidFill>
                <a:schemeClr val="tx1"/>
              </a:solidFill>
              <a:latin typeface="맑은 고딕"/>
              <a:ea typeface="맑은 고딕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 noGrp="1"/>
          </p:cNvSpPr>
          <p:nvPr>
            <p:ph type="title"/>
          </p:nvPr>
        </p:nvSpPr>
        <p:spPr>
          <a:xfrm>
            <a:off x="166370" y="226695"/>
            <a:ext cx="8597900" cy="60896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 fontScale="90000"/>
          </a:bodyPr>
          <a:lstStyle/>
          <a:p>
            <a:pPr marL="0" indent="0" algn="l" defTabSz="45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ko-KR" altLang="en-US"/>
            </a:pPr>
            <a:r>
              <a:rPr lang="en-US" altLang="ko-KR" sz="3600" b="0">
                <a:latin typeface="맑은 고딕"/>
                <a:ea typeface="맑은 고딕"/>
              </a:rPr>
              <a:t>캐시 카드</a:t>
            </a:r>
            <a:endParaRPr lang="ko-KR" altLang="en-US" sz="3600" b="0">
              <a:latin typeface="맑은 고딕"/>
              <a:ea typeface="맑은 고딕"/>
            </a:endParaRPr>
          </a:p>
        </p:txBody>
      </p:sp>
      <p:pic>
        <p:nvPicPr>
          <p:cNvPr id="4" name="그림 3" descr="C:/Users/Administrator/AppData/Roaming/PolarisOffice/ETemp/8916_4461576/fImage570251876334.jpeg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5640070" y="960754"/>
            <a:ext cx="5803265" cy="4331335"/>
          </a:xfrm>
          <a:prstGeom prst="rect">
            <a:avLst/>
          </a:prstGeom>
          <a:noFill/>
        </p:spPr>
      </p:pic>
      <p:pic>
        <p:nvPicPr>
          <p:cNvPr id="5" name="그림 4" descr="C:/Users/Administrator/AppData/Roaming/PolarisOffice/ETemp/8916_4461576/fImage2732941896500.png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87960" y="963930"/>
            <a:ext cx="5372100" cy="4190365"/>
          </a:xfrm>
          <a:prstGeom prst="rect">
            <a:avLst/>
          </a:prstGeom>
          <a:noFill/>
        </p:spPr>
      </p:pic>
      <p:sp>
        <p:nvSpPr>
          <p:cNvPr id="6" name="텍스트 상자 5"/>
          <p:cNvSpPr txBox="1"/>
          <p:nvPr/>
        </p:nvSpPr>
        <p:spPr>
          <a:xfrm>
            <a:off x="545465" y="5724525"/>
            <a:ext cx="4025265" cy="401320"/>
          </a:xfrm>
          <a:prstGeom prst="rect">
            <a:avLst/>
          </a:prstGeom>
          <a:noFill/>
          <a:ln w="0">
            <a:noFill/>
          </a:ln>
        </p:spPr>
        <p:txBody>
          <a:bodyPr vert="horz" wrap="none" lIns="89535" tIns="46355" rIns="89535" bIns="46355" anchor="t">
            <a:noAutofit/>
          </a:bodyPr>
          <a:lstStyle/>
          <a:p>
            <a:pPr marL="0" indent="0" algn="l" defTabSz="500000" eaLnBrk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ko-KR" altLang="en-US"/>
            </a:pPr>
            <a:r>
              <a:rPr lang="en-US" altLang="ko-KR" sz="2000" b="1">
                <a:solidFill>
                  <a:schemeClr val="tx1"/>
                </a:solidFill>
                <a:latin typeface="맑은 고딕"/>
                <a:ea typeface="맑은 고딕"/>
              </a:rPr>
              <a:t>한국: 계좌 개설과 함께 </a:t>
            </a:r>
            <a:r>
              <a:rPr lang="en-US" altLang="ko-KR" sz="2000" b="1">
                <a:solidFill>
                  <a:srgbClr val="FF0000"/>
                </a:solidFill>
                <a:latin typeface="맑은 고딕"/>
                <a:ea typeface="맑은 고딕"/>
              </a:rPr>
              <a:t>즉시</a:t>
            </a:r>
            <a:r>
              <a:rPr lang="en-US" altLang="ko-KR" sz="2000" b="1">
                <a:solidFill>
                  <a:schemeClr val="tx1"/>
                </a:solidFill>
                <a:latin typeface="맑은 고딕"/>
                <a:ea typeface="맑은 고딕"/>
              </a:rPr>
              <a:t> 지급                 </a:t>
            </a:r>
            <a:endParaRPr lang="ko-KR" altLang="en-US" sz="2000" b="1">
              <a:solidFill>
                <a:schemeClr val="tx1"/>
              </a:solidFill>
              <a:latin typeface="맑은 고딕"/>
              <a:ea typeface="맑은 고딕"/>
            </a:endParaRPr>
          </a:p>
        </p:txBody>
      </p:sp>
      <p:sp>
        <p:nvSpPr>
          <p:cNvPr id="7" name="텍스트 상자 6"/>
          <p:cNvSpPr txBox="1"/>
          <p:nvPr/>
        </p:nvSpPr>
        <p:spPr>
          <a:xfrm>
            <a:off x="5718810" y="5718810"/>
            <a:ext cx="5388610" cy="400685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anchor="t">
            <a:spAutoFit/>
          </a:bodyPr>
          <a:lstStyle/>
          <a:p>
            <a:pPr marL="0" indent="0" algn="l" defTabSz="50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ko-KR" altLang="en-US"/>
            </a:pPr>
            <a:r>
              <a:rPr lang="en-US" altLang="ko-KR" sz="2000" b="1">
                <a:solidFill>
                  <a:schemeClr val="tx1"/>
                </a:solidFill>
                <a:latin typeface="맑은 고딕"/>
                <a:ea typeface="맑은 고딕"/>
              </a:rPr>
              <a:t>일본: 계좌 개설후 </a:t>
            </a:r>
            <a:r>
              <a:rPr lang="en-US" altLang="ko-KR" sz="2000" b="1">
                <a:solidFill>
                  <a:srgbClr val="FF0000"/>
                </a:solidFill>
                <a:latin typeface="맑은 고딕"/>
                <a:ea typeface="맑은 고딕"/>
              </a:rPr>
              <a:t>몇일~ 몇주 뒤</a:t>
            </a:r>
            <a:r>
              <a:rPr lang="en-US" altLang="ko-KR" sz="2000" b="1">
                <a:solidFill>
                  <a:schemeClr val="tx1"/>
                </a:solidFill>
                <a:latin typeface="맑은 고딕"/>
                <a:ea typeface="맑은 고딕"/>
              </a:rPr>
              <a:t> 집으로 배송</a:t>
            </a:r>
            <a:endParaRPr lang="ko-KR" altLang="en-US" sz="1800" b="0">
              <a:solidFill>
                <a:schemeClr val="tx1"/>
              </a:solidFill>
              <a:latin typeface="맑은 고딕"/>
              <a:ea typeface="맑은 고딕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 noGrp="1"/>
          </p:cNvSpPr>
          <p:nvPr>
            <p:ph type="title"/>
          </p:nvPr>
        </p:nvSpPr>
        <p:spPr>
          <a:xfrm>
            <a:off x="403860" y="262255"/>
            <a:ext cx="8597900" cy="60896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 fontScale="90000"/>
          </a:bodyPr>
          <a:lstStyle/>
          <a:p>
            <a:pPr marL="0" indent="0" algn="l" defTabSz="45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ko-KR" altLang="en-US"/>
            </a:pPr>
            <a:r>
              <a:rPr lang="en-US" altLang="ko-KR" sz="3600" b="0">
                <a:latin typeface="맑은 고딕"/>
                <a:ea typeface="맑은 고딕"/>
              </a:rPr>
              <a:t>ATM기</a:t>
            </a:r>
            <a:endParaRPr lang="ko-KR" altLang="en-US" sz="3600" b="0">
              <a:latin typeface="맑은 고딕"/>
              <a:ea typeface="맑은 고딕"/>
            </a:endParaRPr>
          </a:p>
        </p:txBody>
      </p:sp>
      <p:sp>
        <p:nvSpPr>
          <p:cNvPr id="3" name="텍스트 상자 2"/>
          <p:cNvSpPr txBox="1"/>
          <p:nvPr/>
        </p:nvSpPr>
        <p:spPr>
          <a:xfrm>
            <a:off x="412115" y="996950"/>
            <a:ext cx="3322955" cy="370205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anchor="t">
            <a:spAutoFit/>
          </a:bodyPr>
          <a:lstStyle/>
          <a:p>
            <a:pPr marL="0" indent="0" algn="l" defTabSz="50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ko-KR" altLang="en-US"/>
            </a:pPr>
            <a:r>
              <a:rPr lang="en-US" altLang="ko-KR" sz="1800" b="1">
                <a:solidFill>
                  <a:schemeClr val="tx1"/>
                </a:solidFill>
                <a:latin typeface="맑은 고딕"/>
                <a:ea typeface="맑은 고딕"/>
              </a:rPr>
              <a:t>동전 투입구와 계산기</a:t>
            </a:r>
            <a:endParaRPr lang="ko-KR" altLang="en-US" sz="1800" b="1">
              <a:solidFill>
                <a:schemeClr val="tx1"/>
              </a:solidFill>
              <a:latin typeface="맑은 고딕"/>
              <a:ea typeface="맑은 고딕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414655" y="2485390"/>
            <a:ext cx="7267575" cy="4067175"/>
          </a:xfrm>
          <a:prstGeom prst="rect">
            <a:avLst/>
          </a:prstGeom>
          <a:noFill/>
        </p:spPr>
      </p:pic>
      <p:sp>
        <p:nvSpPr>
          <p:cNvPr id="5" name="도형 4"/>
          <p:cNvSpPr/>
          <p:nvPr/>
        </p:nvSpPr>
        <p:spPr>
          <a:xfrm>
            <a:off x="4824730" y="996950"/>
            <a:ext cx="6406515" cy="3961130"/>
          </a:xfrm>
          <a:prstGeom prst="cloudCallout">
            <a:avLst>
              <a:gd name="adj1" fmla="val -20833"/>
              <a:gd name="adj2" fmla="val 62500"/>
            </a:avLst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50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ko-KR" altLang="en-US"/>
            </a:pPr>
            <a:r>
              <a:rPr lang="en-US" altLang="ko-KR" sz="1800" b="0">
                <a:solidFill>
                  <a:schemeClr val="tx1"/>
                </a:solidFill>
                <a:latin typeface="맑은 고딕"/>
                <a:ea typeface="맑은 고딕"/>
              </a:rPr>
              <a:t>만원을 빼고 싶은데 잔고는 9600원이 있네... 지금 가진 현금이 500원뿐이라 ATM기에다가 넣을수도 없고...</a:t>
            </a:r>
            <a:endParaRPr lang="ko-KR" altLang="en-US" sz="1800" b="0">
              <a:solidFill>
                <a:schemeClr val="tx1"/>
              </a:solidFill>
              <a:latin typeface="맑은 고딕"/>
              <a:ea typeface="맑은 고딕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 noGrp="1"/>
          </p:cNvSpPr>
          <p:nvPr>
            <p:ph type="title"/>
          </p:nvPr>
        </p:nvSpPr>
        <p:spPr>
          <a:xfrm>
            <a:off x="180340" y="236220"/>
            <a:ext cx="8597900" cy="60515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 fontScale="90000"/>
          </a:bodyPr>
          <a:lstStyle/>
          <a:p>
            <a:pPr marL="0" indent="0" algn="l" defTabSz="45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ko-KR" altLang="en-US"/>
            </a:pPr>
            <a:r>
              <a:rPr lang="en-US" altLang="ko-KR" sz="3600" b="0">
                <a:latin typeface="맑은 고딕"/>
                <a:ea typeface="맑은 고딕"/>
              </a:rPr>
              <a:t>ATM기</a:t>
            </a:r>
            <a:endParaRPr lang="ko-KR" altLang="en-US" sz="3600" b="0">
              <a:latin typeface="맑은 고딕"/>
              <a:ea typeface="맑은 고딕"/>
            </a:endParaRPr>
          </a:p>
        </p:txBody>
      </p:sp>
      <p:pic>
        <p:nvPicPr>
          <p:cNvPr id="3" name="그림 2" descr="C:/Users/Administrator/AppData/Roaming/PolarisOffice/ETemp/8916_4461576/fImage4580602025724.png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89865" y="1555750"/>
            <a:ext cx="7386320" cy="5155565"/>
          </a:xfrm>
          <a:prstGeom prst="rect">
            <a:avLst/>
          </a:prstGeom>
          <a:noFill/>
        </p:spPr>
      </p:pic>
      <p:sp>
        <p:nvSpPr>
          <p:cNvPr id="4" name="텍스트 상자 3"/>
          <p:cNvSpPr txBox="1"/>
          <p:nvPr/>
        </p:nvSpPr>
        <p:spPr>
          <a:xfrm>
            <a:off x="184785" y="977900"/>
            <a:ext cx="5614035" cy="370205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anchor="t">
            <a:spAutoFit/>
          </a:bodyPr>
          <a:lstStyle/>
          <a:p>
            <a:pPr marL="0" indent="0" algn="l" defTabSz="50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ko-KR" altLang="en-US"/>
            </a:pPr>
            <a:r>
              <a:rPr lang="en-US" altLang="ko-KR" sz="1800" b="1">
                <a:solidFill>
                  <a:schemeClr val="tx1"/>
                </a:solidFill>
                <a:latin typeface="맑은 고딕"/>
                <a:ea typeface="맑은 고딕"/>
              </a:rPr>
              <a:t>모니터 화면 왼쪽에 계산기와 그 위에 동전투입구</a:t>
            </a:r>
            <a:endParaRPr lang="ko-KR" altLang="en-US" sz="1800" b="1">
              <a:solidFill>
                <a:schemeClr val="tx1"/>
              </a:solidFill>
              <a:latin typeface="맑은 고딕"/>
              <a:ea typeface="맑은 고딕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 noGrp="1"/>
          </p:cNvSpPr>
          <p:nvPr>
            <p:ph type="title"/>
          </p:nvPr>
        </p:nvSpPr>
        <p:spPr>
          <a:xfrm>
            <a:off x="292735" y="212725"/>
            <a:ext cx="8597900" cy="60515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 fontScale="90000"/>
          </a:bodyPr>
          <a:lstStyle/>
          <a:p>
            <a:pPr marL="0" indent="0" algn="l" defTabSz="45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ko-KR" altLang="en-US"/>
            </a:pPr>
            <a:r>
              <a:rPr lang="en-US" altLang="ko-KR" sz="3600" b="0">
                <a:latin typeface="맑은 고딕"/>
                <a:ea typeface="맑은 고딕"/>
              </a:rPr>
              <a:t>ATM기</a:t>
            </a:r>
            <a:endParaRPr lang="ko-KR" altLang="en-US" sz="3600" b="0">
              <a:latin typeface="맑은 고딕"/>
              <a:ea typeface="맑은 고딕"/>
            </a:endParaRPr>
          </a:p>
        </p:txBody>
      </p:sp>
      <p:sp>
        <p:nvSpPr>
          <p:cNvPr id="4" name="텍스트 상자 3"/>
          <p:cNvSpPr txBox="1"/>
          <p:nvPr/>
        </p:nvSpPr>
        <p:spPr>
          <a:xfrm>
            <a:off x="292100" y="1010285"/>
            <a:ext cx="2884805" cy="360045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anchor="t">
            <a:spAutoFit/>
          </a:bodyPr>
          <a:lstStyle/>
          <a:p>
            <a:pPr marL="0" indent="0" algn="l" defTabSz="50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ko-KR" altLang="en-US"/>
            </a:pPr>
            <a:r>
              <a:rPr lang="en-US" altLang="ko-KR" sz="1800" b="1">
                <a:solidFill>
                  <a:schemeClr val="tx1"/>
                </a:solidFill>
                <a:latin typeface="맑은 고딕"/>
                <a:ea typeface="맑은 고딕"/>
              </a:rPr>
              <a:t>송금시 알아야 할것</a:t>
            </a:r>
            <a:endParaRPr lang="ko-KR" altLang="en-US" sz="1800" b="1">
              <a:solidFill>
                <a:schemeClr val="tx1"/>
              </a:solidFill>
              <a:latin typeface="맑은 고딕"/>
              <a:ea typeface="맑은 고딕"/>
            </a:endParaRPr>
          </a:p>
        </p:txBody>
      </p:sp>
      <p:sp>
        <p:nvSpPr>
          <p:cNvPr id="5" name="텍스트 상자 4"/>
          <p:cNvSpPr txBox="1"/>
          <p:nvPr/>
        </p:nvSpPr>
        <p:spPr>
          <a:xfrm>
            <a:off x="451485" y="6047105"/>
            <a:ext cx="6219190" cy="370205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anchor="t">
            <a:spAutoFit/>
          </a:bodyPr>
          <a:lstStyle/>
          <a:p>
            <a:pPr marL="0" indent="0" algn="l" defTabSz="50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ko-KR" altLang="en-US"/>
            </a:pPr>
            <a:r>
              <a:rPr lang="en-US" altLang="ko-KR" sz="1800" b="1">
                <a:solidFill>
                  <a:schemeClr val="tx1"/>
                </a:solidFill>
                <a:latin typeface="맑은 고딕"/>
                <a:ea typeface="맑은 고딕"/>
              </a:rPr>
              <a:t>※송금은행, 지점명, 예금주명의 </a:t>
            </a:r>
            <a:r>
              <a:rPr lang="en-US" altLang="ko-KR" sz="1800" b="1">
                <a:solidFill>
                  <a:srgbClr val="FF0000"/>
                </a:solidFill>
                <a:latin typeface="맑은 고딕"/>
                <a:ea typeface="맑은 고딕"/>
              </a:rPr>
              <a:t>카타카나</a:t>
            </a:r>
            <a:r>
              <a:rPr lang="en-US" altLang="ko-KR" sz="1800" b="1">
                <a:solidFill>
                  <a:schemeClr val="tx1"/>
                </a:solidFill>
                <a:latin typeface="맑은 고딕"/>
                <a:ea typeface="맑은 고딕"/>
              </a:rPr>
              <a:t>를  알아둘것</a:t>
            </a:r>
            <a:endParaRPr lang="ko-KR" altLang="en-US" sz="1800" b="1">
              <a:solidFill>
                <a:schemeClr val="tx1"/>
              </a:solidFill>
              <a:latin typeface="맑은 고딕"/>
              <a:ea typeface="맑은 고딕"/>
            </a:endParaRPr>
          </a:p>
        </p:txBody>
      </p:sp>
      <p:pic>
        <p:nvPicPr>
          <p:cNvPr id="7" name="그림 6" descr="C:/Users/Administrator/AppData/Roaming/PolarisOffice/ETemp/8916_4461576/fImage11677916041.jpe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95275" y="1395730"/>
            <a:ext cx="5473065" cy="4359910"/>
          </a:xfrm>
          <a:prstGeom prst="rect">
            <a:avLst/>
          </a:prstGeom>
          <a:noFill/>
        </p:spPr>
      </p:pic>
      <p:pic>
        <p:nvPicPr>
          <p:cNvPr id="8" name="그림 7" descr="C:/Users/Administrator/AppData/Roaming/PolarisOffice/ETemp/8916_4461576/fImage324131618467.jpeg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5683250" y="1382395"/>
            <a:ext cx="5932805" cy="431990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 noGrp="1"/>
          </p:cNvSpPr>
          <p:nvPr>
            <p:ph type="title"/>
          </p:nvPr>
        </p:nvSpPr>
        <p:spPr>
          <a:xfrm>
            <a:off x="182245" y="257175"/>
            <a:ext cx="8597900" cy="60515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 fontScale="90000"/>
          </a:bodyPr>
          <a:lstStyle/>
          <a:p>
            <a:pPr marL="0" indent="0" algn="l" defTabSz="45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ko-KR" altLang="en-US"/>
            </a:pPr>
            <a:r>
              <a:rPr lang="en-US" altLang="ko-KR" sz="3600" b="0">
                <a:latin typeface="맑은 고딕"/>
                <a:ea typeface="맑은 고딕"/>
              </a:rPr>
              <a:t>ATM기</a:t>
            </a:r>
            <a:endParaRPr lang="ko-KR" altLang="en-US" sz="3600" b="0">
              <a:latin typeface="맑은 고딕"/>
              <a:ea typeface="맑은 고딕"/>
            </a:endParaRPr>
          </a:p>
        </p:txBody>
      </p:sp>
      <p:pic>
        <p:nvPicPr>
          <p:cNvPr id="3" name="그림 2" descr="C:/Users/Administrator/AppData/Roaming/PolarisOffice/ETemp/8916_4461576/fImage791561646334.jpe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84785" y="1214755"/>
            <a:ext cx="6175375" cy="4811395"/>
          </a:xfrm>
          <a:prstGeom prst="rect">
            <a:avLst/>
          </a:prstGeom>
          <a:noFill/>
        </p:spPr>
      </p:pic>
      <p:pic>
        <p:nvPicPr>
          <p:cNvPr id="4" name="그림 3" descr="C:/Users/Administrator/AppData/Roaming/PolarisOffice/ETemp/8916_4461576/fImage1003691656500.png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6645910" y="1214120"/>
            <a:ext cx="3022600" cy="4848860"/>
          </a:xfrm>
          <a:prstGeom prst="rect">
            <a:avLst/>
          </a:prstGeom>
          <a:noFill/>
        </p:spPr>
      </p:pic>
      <p:sp>
        <p:nvSpPr>
          <p:cNvPr id="5" name="텍스트 상자 4"/>
          <p:cNvSpPr txBox="1"/>
          <p:nvPr/>
        </p:nvSpPr>
        <p:spPr>
          <a:xfrm>
            <a:off x="184785" y="858520"/>
            <a:ext cx="3262630" cy="370205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anchor="t">
            <a:spAutoFit/>
          </a:bodyPr>
          <a:lstStyle/>
          <a:p>
            <a:pPr marL="0" indent="0" algn="l" defTabSz="50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ko-KR" altLang="en-US"/>
            </a:pPr>
            <a:r>
              <a:rPr lang="en-US" altLang="ko-KR" sz="1800" b="1">
                <a:solidFill>
                  <a:schemeClr val="tx1"/>
                </a:solidFill>
                <a:latin typeface="맑은 고딕"/>
                <a:ea typeface="맑은 고딕"/>
              </a:rPr>
              <a:t>송금카드</a:t>
            </a:r>
            <a:endParaRPr lang="ko-KR" altLang="en-US" sz="1800" b="1">
              <a:solidFill>
                <a:schemeClr val="tx1"/>
              </a:solidFill>
              <a:latin typeface="맑은 고딕"/>
              <a:ea typeface="맑은 고딕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 noGrp="1"/>
          </p:cNvSpPr>
          <p:nvPr>
            <p:ph type="title"/>
          </p:nvPr>
        </p:nvSpPr>
        <p:spPr>
          <a:xfrm>
            <a:off x="342265" y="224790"/>
            <a:ext cx="8597900" cy="73215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0" indent="0" algn="l" defTabSz="45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ko-KR" altLang="en-US"/>
            </a:pPr>
            <a:r>
              <a:rPr lang="en-US" altLang="ko-KR" sz="3600" b="0">
                <a:latin typeface="맑은 고딕"/>
                <a:ea typeface="맑은 고딕"/>
              </a:rPr>
              <a:t>수수료</a:t>
            </a:r>
            <a:endParaRPr lang="ko-KR" altLang="en-US" sz="3600" b="0">
              <a:latin typeface="맑은 고딕"/>
              <a:ea typeface="맑은 고딕"/>
            </a:endParaRPr>
          </a:p>
        </p:txBody>
      </p:sp>
      <p:pic>
        <p:nvPicPr>
          <p:cNvPr id="3" name="그림 2" descr="C:/Users/Administrator/AppData/Roaming/PolarisOffice/ETemp/8916_4461576/fImage1423002629169.jpe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38125" y="1545590"/>
            <a:ext cx="9178925" cy="5309870"/>
          </a:xfrm>
          <a:prstGeom prst="rect">
            <a:avLst/>
          </a:prstGeom>
          <a:noFill/>
        </p:spPr>
      </p:pic>
      <p:sp>
        <p:nvSpPr>
          <p:cNvPr id="4" name="텍스트 상자 3"/>
          <p:cNvSpPr txBox="1"/>
          <p:nvPr/>
        </p:nvSpPr>
        <p:spPr>
          <a:xfrm>
            <a:off x="343535" y="951230"/>
            <a:ext cx="2998470" cy="370205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anchor="t">
            <a:spAutoFit/>
          </a:bodyPr>
          <a:lstStyle/>
          <a:p>
            <a:pPr marL="0" indent="0" algn="l" defTabSz="50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ko-KR" altLang="en-US"/>
            </a:pPr>
            <a:r>
              <a:rPr lang="en-US" altLang="ko-KR" sz="1800" b="1">
                <a:solidFill>
                  <a:schemeClr val="tx1"/>
                </a:solidFill>
                <a:latin typeface="맑은 고딕"/>
                <a:ea typeface="맑은 고딕"/>
              </a:rPr>
              <a:t>너무 비싼 수수료..</a:t>
            </a:r>
            <a:endParaRPr lang="ko-KR" altLang="en-US" sz="1800" b="1">
              <a:solidFill>
                <a:schemeClr val="tx1"/>
              </a:solidFill>
              <a:latin typeface="맑은 고딕"/>
              <a:ea typeface="맑은 고딕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77333" y="437883"/>
            <a:ext cx="3637089" cy="1094703"/>
          </a:xfrm>
        </p:spPr>
        <p:txBody>
          <a:bodyPr>
            <a:normAutofit/>
          </a:bodyPr>
          <a:lstStyle/>
          <a:p>
            <a:pPr lvl="0">
              <a:defRPr lang="ko-KR" altLang="en-US"/>
            </a:pPr>
            <a:r>
              <a:rPr lang="ko-KR" altLang="en-US" sz="2800" b="1"/>
              <a:t>신용카드 관련 업무</a:t>
            </a:r>
            <a:endParaRPr lang="ko-KR" altLang="en-US" sz="2800"/>
          </a:p>
        </p:txBody>
      </p:sp>
      <p:pic>
        <p:nvPicPr>
          <p:cNvPr id="9" name="내용 개체 틀 8" descr="001.PNG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4584879" y="930563"/>
            <a:ext cx="4689296" cy="4736141"/>
          </a:xfrm>
        </p:spPr>
      </p:pic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77334" y="1764407"/>
            <a:ext cx="3854528" cy="4301542"/>
          </a:xfrm>
        </p:spPr>
        <p:txBody>
          <a:bodyPr/>
          <a:lstStyle/>
          <a:p>
            <a:pPr lvl="0">
              <a:defRPr lang="ko-KR" altLang="en-US"/>
            </a:pPr>
            <a:r>
              <a:rPr lang="ko-KR" altLang="en-US" sz="2000"/>
              <a:t>신용카드 발급 조건</a:t>
            </a:r>
          </a:p>
          <a:p>
            <a:pPr lvl="0">
              <a:defRPr lang="ko-KR" altLang="en-US"/>
            </a:pPr>
            <a:endParaRPr lang="en-US" altLang="ko-KR"/>
          </a:p>
          <a:p>
            <a:pPr lvl="0">
              <a:defRPr lang="ko-KR" altLang="en-US"/>
            </a:pPr>
            <a:r>
              <a:rPr lang="en-US" altLang="ko-KR" sz="2800"/>
              <a:t>1.</a:t>
            </a:r>
            <a:r>
              <a:rPr lang="ko-KR" altLang="en-US" sz="2800"/>
              <a:t>나이 </a:t>
            </a:r>
            <a:r>
              <a:rPr lang="en-US" altLang="ko-KR" sz="2800"/>
              <a:t>18</a:t>
            </a:r>
            <a:r>
              <a:rPr lang="ko-KR" altLang="en-US" sz="2800"/>
              <a:t>세 이상</a:t>
            </a:r>
          </a:p>
          <a:p>
            <a:pPr lvl="0">
              <a:defRPr lang="ko-KR" altLang="en-US"/>
            </a:pPr>
            <a:endParaRPr lang="en-US" altLang="ko-KR" sz="2800"/>
          </a:p>
          <a:p>
            <a:pPr lvl="0">
              <a:defRPr lang="ko-KR" altLang="en-US"/>
            </a:pPr>
            <a:r>
              <a:rPr lang="en-US" altLang="ko-KR" sz="2800"/>
              <a:t>2. 1</a:t>
            </a:r>
            <a:r>
              <a:rPr lang="ko-KR" altLang="en-US" sz="2800"/>
              <a:t>년 이상 거주</a:t>
            </a:r>
          </a:p>
          <a:p>
            <a:pPr lvl="0">
              <a:defRPr lang="ko-KR" altLang="en-US"/>
            </a:pPr>
            <a:endParaRPr lang="en-US" altLang="ko-KR" sz="2800"/>
          </a:p>
          <a:p>
            <a:pPr lvl="0">
              <a:defRPr lang="ko-KR" altLang="en-US"/>
            </a:pPr>
            <a:r>
              <a:rPr lang="en-US" altLang="ko-KR" sz="2800"/>
              <a:t>3. </a:t>
            </a:r>
            <a:r>
              <a:rPr lang="ko-KR" altLang="en-US" sz="2800"/>
              <a:t>직업이 있어야 함</a:t>
            </a:r>
          </a:p>
          <a:p>
            <a:pPr lvl="0">
              <a:defRPr lang="ko-KR" altLang="en-US"/>
            </a:pPr>
            <a:endParaRPr lang="ko-K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 noGrp="1"/>
          </p:cNvSpPr>
          <p:nvPr>
            <p:ph type="title"/>
          </p:nvPr>
        </p:nvSpPr>
        <p:spPr>
          <a:xfrm>
            <a:off x="404495" y="187325"/>
            <a:ext cx="8597900" cy="793750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0" indent="0" algn="l" defTabSz="45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ko-KR" altLang="en-US"/>
            </a:pPr>
            <a:r>
              <a:rPr lang="en-US" altLang="ko-KR" sz="3600" b="0">
                <a:latin typeface="맑은 고딕"/>
                <a:ea typeface="맑은 고딕"/>
              </a:rPr>
              <a:t>수수료</a:t>
            </a:r>
            <a:endParaRPr lang="ko-KR" altLang="en-US" sz="3600" b="0">
              <a:latin typeface="맑은 고딕"/>
              <a:ea typeface="맑은 고딕"/>
            </a:endParaRPr>
          </a:p>
        </p:txBody>
      </p:sp>
      <p:pic>
        <p:nvPicPr>
          <p:cNvPr id="3" name="그림 2" descr="C:/Users/Administrator/AppData/Roaming/PolarisOffice/ETemp/8916_4461576/fImage3494472655724.jpe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411480" y="1440180"/>
            <a:ext cx="8121015" cy="3956685"/>
          </a:xfrm>
          <a:prstGeom prst="rect">
            <a:avLst/>
          </a:prstGeom>
          <a:noFill/>
        </p:spPr>
      </p:pic>
      <p:sp>
        <p:nvSpPr>
          <p:cNvPr id="4" name="텍스트 상자 3"/>
          <p:cNvSpPr txBox="1"/>
          <p:nvPr/>
        </p:nvSpPr>
        <p:spPr>
          <a:xfrm>
            <a:off x="409575" y="977900"/>
            <a:ext cx="4469130" cy="370205"/>
          </a:xfrm>
          <a:prstGeom prst="rect">
            <a:avLst/>
          </a:prstGeom>
          <a:noFill/>
          <a:ln w="0">
            <a:noFill/>
          </a:ln>
        </p:spPr>
        <p:txBody>
          <a:bodyPr vert="horz" wrap="none" lIns="89535" tIns="46355" rIns="89535" bIns="46355" anchor="t">
            <a:noAutofit/>
          </a:bodyPr>
          <a:lstStyle/>
          <a:p>
            <a:pPr marL="0" indent="0" algn="l" defTabSz="50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ko-KR" altLang="en-US"/>
            </a:pPr>
            <a:r>
              <a:rPr lang="en-US" altLang="ko-KR" sz="1800" b="1">
                <a:solidFill>
                  <a:schemeClr val="tx1"/>
                </a:solidFill>
                <a:latin typeface="맑은 고딕"/>
                <a:ea typeface="맑은 고딕"/>
              </a:rPr>
              <a:t>한국의 은행과 일본의 은행의 수수료 차이</a:t>
            </a:r>
            <a:endParaRPr lang="ko-KR" altLang="en-US" sz="1800" b="1">
              <a:solidFill>
                <a:schemeClr val="tx1"/>
              </a:solidFill>
              <a:latin typeface="맑은 고딕"/>
              <a:ea typeface="맑은 고딕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 noGrp="1"/>
          </p:cNvSpPr>
          <p:nvPr>
            <p:ph type="title"/>
          </p:nvPr>
        </p:nvSpPr>
        <p:spPr>
          <a:xfrm>
            <a:off x="1315720" y="2947670"/>
            <a:ext cx="9051925" cy="184721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0" indent="0" algn="ctr" defTabSz="45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ko-KR" altLang="en-US"/>
            </a:pPr>
            <a:r>
              <a:rPr lang="en-US" altLang="ko-KR" sz="5400" b="0">
                <a:solidFill>
                  <a:schemeClr val="accent2"/>
                </a:solidFill>
                <a:latin typeface="맑은 고딕"/>
                <a:ea typeface="맑은 고딕"/>
              </a:rPr>
              <a:t>감사합니다.*'ヮ')/</a:t>
            </a:r>
            <a:endParaRPr lang="ko-KR" altLang="en-US" sz="5400" b="0">
              <a:solidFill>
                <a:schemeClr val="accent2"/>
              </a:solidFill>
              <a:latin typeface="맑은 고딕"/>
              <a:ea typeface="맑은 고딕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77333" y="437883"/>
            <a:ext cx="3637089" cy="1094703"/>
          </a:xfrm>
        </p:spPr>
        <p:txBody>
          <a:bodyPr>
            <a:normAutofit/>
          </a:bodyPr>
          <a:lstStyle/>
          <a:p>
            <a:pPr lvl="0">
              <a:defRPr lang="ko-KR" altLang="en-US"/>
            </a:pPr>
            <a:r>
              <a:rPr lang="ko-KR" altLang="en-US" sz="2800" b="1"/>
              <a:t>신용카드 관련 업무</a:t>
            </a:r>
            <a:endParaRPr lang="ko-KR" altLang="en-US" sz="280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77334" y="1764407"/>
            <a:ext cx="3854528" cy="4301542"/>
          </a:xfrm>
        </p:spPr>
        <p:txBody>
          <a:bodyPr/>
          <a:lstStyle/>
          <a:p>
            <a:pPr lvl="0">
              <a:defRPr lang="ko-KR" altLang="en-US"/>
            </a:pPr>
            <a:r>
              <a:rPr lang="ko-KR" altLang="en-US" sz="2000"/>
              <a:t>외국인 신용 카드 발급</a:t>
            </a:r>
          </a:p>
          <a:p>
            <a:pPr lvl="0">
              <a:defRPr lang="ko-KR" altLang="en-US"/>
            </a:pPr>
            <a:endParaRPr lang="ko-KR" altLang="en-US"/>
          </a:p>
        </p:txBody>
      </p:sp>
      <p:pic>
        <p:nvPicPr>
          <p:cNvPr id="6" name="Picture 4" descr="http://www.koreatimes.net/files/attach/images/57673/629/130/creditcard.jpg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900448" y="2640169"/>
            <a:ext cx="3942008" cy="3348507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 b="1"/>
              <a:t>화폐 교환 업무 </a:t>
            </a:r>
            <a:r>
              <a:rPr lang="en-US" altLang="ko-KR" b="1"/>
              <a:t>(</a:t>
            </a:r>
            <a:r>
              <a:rPr lang="ko-KR" altLang="en-US" b="1"/>
              <a:t>환전</a:t>
            </a:r>
            <a:r>
              <a:rPr lang="en-US" altLang="ko-KR" b="1"/>
              <a:t>)</a:t>
            </a:r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환전 시 본인확인서류</a:t>
            </a:r>
          </a:p>
          <a:p>
            <a:pPr lvl="0">
              <a:defRPr lang="ko-KR" altLang="en-US"/>
            </a:pPr>
            <a:endParaRPr lang="ko-KR" altLang="en-US"/>
          </a:p>
          <a:p>
            <a:pPr lvl="0">
              <a:defRPr lang="ko-KR" altLang="en-US"/>
            </a:pPr>
            <a:r>
              <a:rPr lang="ko-KR" altLang="en-US"/>
              <a:t>환전 수수료</a:t>
            </a:r>
          </a:p>
          <a:p>
            <a:pPr lvl="0">
              <a:defRPr lang="ko-KR" altLang="en-US"/>
            </a:pPr>
            <a:endParaRPr lang="ko-KR" altLang="en-US"/>
          </a:p>
        </p:txBody>
      </p:sp>
      <p:pic>
        <p:nvPicPr>
          <p:cNvPr id="3074" name="Picture 2" descr="일본 환전에 대한 이미지 결과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584102" y="3690871"/>
            <a:ext cx="5756856" cy="316712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77333" y="437883"/>
            <a:ext cx="3637089" cy="1094703"/>
          </a:xfrm>
        </p:spPr>
        <p:txBody>
          <a:bodyPr>
            <a:normAutofit/>
          </a:bodyPr>
          <a:lstStyle/>
          <a:p>
            <a:pPr lvl="0">
              <a:defRPr lang="ko-KR" altLang="en-US"/>
            </a:pPr>
            <a:r>
              <a:rPr lang="ko-KR" altLang="en-US" sz="2800" b="1"/>
              <a:t>화폐 교환 업무 </a:t>
            </a:r>
            <a:r>
              <a:rPr lang="en-US" altLang="ko-KR" sz="2800" b="1"/>
              <a:t>(</a:t>
            </a:r>
            <a:r>
              <a:rPr lang="ko-KR" altLang="en-US" sz="2800" b="1"/>
              <a:t>환전</a:t>
            </a:r>
            <a:r>
              <a:rPr lang="en-US" altLang="ko-KR" sz="2800" b="1"/>
              <a:t>)</a:t>
            </a:r>
            <a:endParaRPr lang="ko-KR" altLang="en-US" sz="280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77334" y="1764407"/>
            <a:ext cx="3854528" cy="4301542"/>
          </a:xfrm>
        </p:spPr>
        <p:txBody>
          <a:bodyPr/>
          <a:lstStyle/>
          <a:p>
            <a:pPr lvl="0">
              <a:defRPr lang="ko-KR" altLang="en-US"/>
            </a:pPr>
            <a:r>
              <a:rPr lang="ko-KR" altLang="en-US"/>
              <a:t>은행 환율 </a:t>
            </a:r>
            <a:r>
              <a:rPr lang="en-US" altLang="ko-KR"/>
              <a:t>= </a:t>
            </a:r>
            <a:r>
              <a:rPr lang="ko-KR" altLang="en-US"/>
              <a:t>매매기준율 </a:t>
            </a:r>
            <a:r>
              <a:rPr lang="en-US" altLang="ko-KR"/>
              <a:t>+ </a:t>
            </a:r>
            <a:r>
              <a:rPr lang="ko-KR" altLang="en-US"/>
              <a:t>환전수수료</a:t>
            </a:r>
          </a:p>
          <a:p>
            <a:pPr lvl="0">
              <a:defRPr lang="ko-KR" altLang="en-US"/>
            </a:pPr>
            <a:endParaRPr lang="ko-KR" altLang="en-US"/>
          </a:p>
          <a:p>
            <a:pPr lvl="0">
              <a:defRPr lang="ko-KR" altLang="en-US"/>
            </a:pPr>
            <a:r>
              <a:rPr lang="ko-KR" altLang="en-US" sz="1600"/>
              <a:t>한국에서는 원</a:t>
            </a:r>
            <a:r>
              <a:rPr lang="en-US" altLang="ko-KR" sz="1600"/>
              <a:t>, </a:t>
            </a:r>
            <a:r>
              <a:rPr lang="ko-KR" altLang="en-US" sz="1600"/>
              <a:t>일본은 엔</a:t>
            </a:r>
            <a:r>
              <a:rPr lang="en-US" altLang="ko-KR" sz="1600"/>
              <a:t>(</a:t>
            </a:r>
            <a:r>
              <a:rPr lang="ko-KR" altLang="en-US" sz="1600"/>
              <a:t>円</a:t>
            </a:r>
            <a:r>
              <a:rPr lang="en-US" altLang="ko-KR" sz="1600"/>
              <a:t>)</a:t>
            </a:r>
            <a:r>
              <a:rPr lang="ko-KR" altLang="en-US" sz="1600"/>
              <a:t>을 사용하며 각 나라의 통화의 환율은 시기에 따라 그리고 국제정세와 같은 다른 요인에 의해 변동된다</a:t>
            </a:r>
            <a:r>
              <a:rPr lang="en-US" altLang="ko-KR" sz="1600"/>
              <a:t>.</a:t>
            </a:r>
          </a:p>
          <a:p>
            <a:pPr lvl="0">
              <a:defRPr lang="ko-KR" altLang="en-US"/>
            </a:pPr>
            <a:endParaRPr lang="ko-KR" altLang="en-US"/>
          </a:p>
        </p:txBody>
      </p:sp>
      <p:pic>
        <p:nvPicPr>
          <p:cNvPr id="5121" name="Picture 1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/>
          <a:srcRect/>
          <a:stretch>
            <a:fillRect/>
          </a:stretch>
        </p:blipFill>
        <p:spPr>
          <a:xfrm>
            <a:off x="4760913" y="1017431"/>
            <a:ext cx="4513262" cy="4520483"/>
          </a:xfrm>
          <a:prstGeom prst="rect">
            <a:avLst/>
          </a:prstGeom>
          <a:noFill/>
          <a:ln w="9525">
            <a:noFill/>
            <a:miter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77333" y="437883"/>
            <a:ext cx="3637089" cy="1094703"/>
          </a:xfrm>
        </p:spPr>
        <p:txBody>
          <a:bodyPr>
            <a:normAutofit/>
          </a:bodyPr>
          <a:lstStyle/>
          <a:p>
            <a:pPr lvl="0">
              <a:defRPr lang="ko-KR" altLang="en-US"/>
            </a:pPr>
            <a:r>
              <a:rPr lang="ko-KR" altLang="en-US" sz="2800" b="1"/>
              <a:t>화폐 교환 업무 </a:t>
            </a:r>
            <a:r>
              <a:rPr lang="en-US" altLang="ko-KR" sz="2800" b="1"/>
              <a:t>(</a:t>
            </a:r>
            <a:r>
              <a:rPr lang="ko-KR" altLang="en-US" sz="2800" b="1"/>
              <a:t>환전</a:t>
            </a:r>
            <a:r>
              <a:rPr lang="en-US" altLang="ko-KR" sz="2800" b="1"/>
              <a:t>)</a:t>
            </a:r>
            <a:endParaRPr lang="ko-KR" altLang="en-US" sz="280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77334" y="1764407"/>
            <a:ext cx="3920424" cy="4301542"/>
          </a:xfrm>
        </p:spPr>
        <p:txBody>
          <a:bodyPr/>
          <a:lstStyle/>
          <a:p>
            <a:pPr lvl="0">
              <a:defRPr lang="ko-KR" altLang="en-US"/>
            </a:pPr>
            <a:r>
              <a:rPr lang="ko-KR" altLang="en-US" sz="2000"/>
              <a:t>환전 시 본인확인서류</a:t>
            </a:r>
          </a:p>
          <a:p>
            <a:pPr lvl="0">
              <a:defRPr lang="ko-KR" altLang="en-US"/>
            </a:pPr>
            <a:endParaRPr lang="en-US" altLang="ko-KR" sz="2000"/>
          </a:p>
          <a:p>
            <a:pPr lvl="0">
              <a:defRPr lang="ko-KR" altLang="en-US"/>
            </a:pPr>
            <a:endParaRPr lang="ko-KR" altLang="en-US" sz="2000"/>
          </a:p>
          <a:p>
            <a:pPr lvl="0">
              <a:defRPr lang="ko-KR" altLang="en-US"/>
            </a:pPr>
            <a:r>
              <a:rPr lang="ko-KR" altLang="en-US" sz="1600"/>
              <a:t>외국인 </a:t>
            </a:r>
            <a:r>
              <a:rPr lang="en-US" altLang="ko-KR" sz="1600"/>
              <a:t>: </a:t>
            </a:r>
            <a:r>
              <a:rPr lang="ko-KR" altLang="en-US" sz="1600"/>
              <a:t>재류카드 </a:t>
            </a:r>
            <a:r>
              <a:rPr lang="en-US" altLang="ko-KR" sz="1600"/>
              <a:t>( </a:t>
            </a:r>
            <a:r>
              <a:rPr lang="ko-KR" altLang="en-US" sz="1600"/>
              <a:t>혹은 외국인등록증</a:t>
            </a:r>
            <a:r>
              <a:rPr lang="en-US" altLang="ko-KR" sz="1600"/>
              <a:t>), </a:t>
            </a:r>
            <a:r>
              <a:rPr lang="ko-KR" altLang="en-US" sz="1600"/>
              <a:t>유효기간 내의 여권</a:t>
            </a:r>
          </a:p>
          <a:p>
            <a:pPr lvl="0">
              <a:defRPr lang="ko-KR" altLang="en-US"/>
            </a:pPr>
            <a:endParaRPr lang="ko-KR" altLang="en-US" sz="1600"/>
          </a:p>
          <a:p>
            <a:pPr lvl="0">
              <a:defRPr lang="ko-KR" altLang="en-US"/>
            </a:pPr>
            <a:r>
              <a:rPr lang="ko-KR" altLang="en-US" sz="1600"/>
              <a:t>일본인 </a:t>
            </a:r>
            <a:r>
              <a:rPr lang="en-US" altLang="ko-KR" sz="1600"/>
              <a:t>: </a:t>
            </a:r>
            <a:r>
              <a:rPr lang="ko-KR" altLang="en-US" sz="1600"/>
              <a:t>유효기간내의 여권</a:t>
            </a:r>
            <a:r>
              <a:rPr lang="en-US" altLang="ko-KR" sz="1600"/>
              <a:t>, </a:t>
            </a:r>
            <a:r>
              <a:rPr lang="ko-KR" altLang="en-US" sz="1600"/>
              <a:t>운전면허증</a:t>
            </a:r>
            <a:r>
              <a:rPr lang="en-US" altLang="ko-KR" sz="1600"/>
              <a:t>, </a:t>
            </a:r>
            <a:r>
              <a:rPr lang="ko-KR" altLang="en-US" sz="1600"/>
              <a:t>보험증 등</a:t>
            </a:r>
          </a:p>
          <a:p>
            <a:pPr lvl="0">
              <a:defRPr lang="ko-KR" altLang="en-US"/>
            </a:pPr>
            <a:endParaRPr lang="ko-KR" altLang="en-US"/>
          </a:p>
        </p:txBody>
      </p:sp>
      <p:pic>
        <p:nvPicPr>
          <p:cNvPr id="7170" name="Picture 2" descr="재류카드에 대한 이미지 결과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5240627" y="3740015"/>
            <a:ext cx="3486150" cy="2200275"/>
          </a:xfrm>
          <a:prstGeom prst="rect">
            <a:avLst/>
          </a:prstGeom>
          <a:noFill/>
        </p:spPr>
      </p:pic>
      <p:pic>
        <p:nvPicPr>
          <p:cNvPr id="7174" name="Picture 6" descr="여권에 대한 이미지 결과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5485453" y="579550"/>
            <a:ext cx="3233545" cy="302539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77333" y="437883"/>
            <a:ext cx="3637089" cy="1094703"/>
          </a:xfrm>
        </p:spPr>
        <p:txBody>
          <a:bodyPr>
            <a:normAutofit/>
          </a:bodyPr>
          <a:lstStyle/>
          <a:p>
            <a:pPr lvl="0">
              <a:defRPr lang="ko-KR" altLang="en-US"/>
            </a:pPr>
            <a:r>
              <a:rPr lang="ko-KR" altLang="en-US" sz="2800" b="1"/>
              <a:t>화폐 교환 업무 </a:t>
            </a:r>
            <a:r>
              <a:rPr lang="en-US" altLang="ko-KR" sz="2800" b="1"/>
              <a:t>(</a:t>
            </a:r>
            <a:r>
              <a:rPr lang="ko-KR" altLang="en-US" sz="2800" b="1"/>
              <a:t>환전</a:t>
            </a:r>
            <a:r>
              <a:rPr lang="en-US" altLang="ko-KR" sz="2800" b="1"/>
              <a:t>)</a:t>
            </a:r>
            <a:endParaRPr lang="ko-KR" altLang="en-US" sz="280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77334" y="1764407"/>
            <a:ext cx="3854528" cy="4301542"/>
          </a:xfrm>
        </p:spPr>
        <p:txBody>
          <a:bodyPr/>
          <a:lstStyle/>
          <a:p>
            <a:pPr lvl="0">
              <a:defRPr lang="ko-KR" altLang="en-US"/>
            </a:pPr>
            <a:r>
              <a:rPr lang="ko-KR" altLang="en-US" sz="2000"/>
              <a:t>환전 수수료</a:t>
            </a:r>
          </a:p>
          <a:p>
            <a:pPr lvl="0">
              <a:defRPr lang="ko-KR" altLang="en-US"/>
            </a:pPr>
            <a:endParaRPr lang="en-US" altLang="ko-KR"/>
          </a:p>
          <a:p>
            <a:pPr lvl="0">
              <a:defRPr lang="ko-KR" altLang="en-US"/>
            </a:pPr>
            <a:r>
              <a:rPr lang="ko-KR" altLang="en-US" sz="1800"/>
              <a:t>환전수수료란 건 은행에 따라서 다르며 같은 은행에서도 고객의 조건에 따라서 적용률이 다르기 때문에 정확히 얼마라고 할 수는 없으며 대략 환전금액의 </a:t>
            </a:r>
            <a:r>
              <a:rPr lang="en-US" altLang="ko-KR" sz="1800"/>
              <a:t>1.5% </a:t>
            </a:r>
            <a:r>
              <a:rPr lang="ko-KR" altLang="en-US" sz="1800"/>
              <a:t>정도 </a:t>
            </a:r>
          </a:p>
          <a:p>
            <a:pPr lvl="0">
              <a:defRPr lang="ko-KR" altLang="en-US"/>
            </a:pPr>
            <a:endParaRPr lang="en-US" altLang="ko-KR" sz="1800"/>
          </a:p>
          <a:p>
            <a:pPr lvl="0">
              <a:defRPr lang="ko-KR" altLang="en-US"/>
            </a:pPr>
            <a:endParaRPr lang="en-US" altLang="ko-KR" sz="1800"/>
          </a:p>
          <a:p>
            <a:pPr lvl="0">
              <a:defRPr lang="ko-KR" altLang="en-US"/>
            </a:pPr>
            <a:endParaRPr lang="ko-KR" altLang="en-US" sz="1800"/>
          </a:p>
          <a:p>
            <a:pPr lvl="0">
              <a:defRPr lang="ko-KR" altLang="en-US"/>
            </a:pPr>
            <a:r>
              <a:rPr lang="en-US" altLang="ko-KR"/>
              <a:t>※</a:t>
            </a:r>
            <a:r>
              <a:rPr lang="ko-KR" altLang="en-US"/>
              <a:t>환전수수료를 계산하는 방법</a:t>
            </a:r>
          </a:p>
          <a:p>
            <a:pPr lvl="0">
              <a:defRPr lang="ko-KR" altLang="en-US"/>
            </a:pPr>
            <a:r>
              <a:rPr lang="ko-KR" altLang="en-US"/>
              <a:t>매매기준율 </a:t>
            </a:r>
            <a:r>
              <a:rPr lang="en-US" altLang="ko-KR"/>
              <a:t>- </a:t>
            </a:r>
            <a:r>
              <a:rPr lang="ko-KR" altLang="en-US"/>
              <a:t>현찰 팔 때 </a:t>
            </a:r>
            <a:r>
              <a:rPr lang="en-US" altLang="ko-KR"/>
              <a:t>= </a:t>
            </a:r>
            <a:r>
              <a:rPr lang="ko-KR" altLang="en-US"/>
              <a:t>환전수수료 </a:t>
            </a:r>
          </a:p>
          <a:p>
            <a:pPr lvl="0">
              <a:defRPr lang="ko-KR" altLang="en-US"/>
            </a:pPr>
            <a:endParaRPr lang="ko-KR" altLang="en-US"/>
          </a:p>
        </p:txBody>
      </p:sp>
      <p:pic>
        <p:nvPicPr>
          <p:cNvPr id="6" name="그림 5" descr="currency_ph05.jp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4666885" y="1113646"/>
            <a:ext cx="2541685" cy="3846238"/>
          </a:xfrm>
          <a:prstGeom prst="rect">
            <a:avLst/>
          </a:prstGeom>
        </p:spPr>
      </p:pic>
      <p:pic>
        <p:nvPicPr>
          <p:cNvPr id="9" name="내용 개체 틀 9" descr="currency_ph04.jpg"/>
          <p:cNvPicPr>
            <a:picLocks noGrp="1" noChangeAspect="1"/>
          </p:cNvPicPr>
          <p:nvPr>
            <p:ph sz="quarter" idx="4294967295"/>
          </p:nvPr>
        </p:nvPicPr>
        <p:blipFill rotWithShape="1">
          <a:blip r:embed="rId3"/>
          <a:stretch>
            <a:fillRect/>
          </a:stretch>
        </p:blipFill>
        <p:spPr>
          <a:xfrm>
            <a:off x="7256896" y="1116106"/>
            <a:ext cx="2411541" cy="384467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77333" y="437883"/>
            <a:ext cx="3637089" cy="1094703"/>
          </a:xfrm>
        </p:spPr>
        <p:txBody>
          <a:bodyPr>
            <a:normAutofit/>
          </a:bodyPr>
          <a:lstStyle/>
          <a:p>
            <a:pPr lvl="0">
              <a:defRPr lang="ko-KR" altLang="en-US"/>
            </a:pPr>
            <a:r>
              <a:rPr lang="ko-KR" altLang="en-US" sz="2800" b="1"/>
              <a:t>경영 상담</a:t>
            </a:r>
            <a:endParaRPr lang="ko-KR" altLang="en-US" sz="280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77334" y="1764407"/>
            <a:ext cx="3854528" cy="4301542"/>
          </a:xfrm>
        </p:spPr>
        <p:txBody>
          <a:bodyPr/>
          <a:lstStyle/>
          <a:p>
            <a:pPr lvl="0">
              <a:defRPr lang="ko-KR" altLang="en-US"/>
            </a:pPr>
            <a:r>
              <a:rPr lang="ko-KR" altLang="en-US" sz="2000"/>
              <a:t>일본 금융청은 </a:t>
            </a:r>
            <a:r>
              <a:rPr lang="en-US" altLang="ko-KR" sz="2000"/>
              <a:t>2005</a:t>
            </a:r>
            <a:r>
              <a:rPr lang="ko-KR" altLang="en-US" sz="2000"/>
              <a:t>년 </a:t>
            </a:r>
            <a:r>
              <a:rPr lang="en-US" altLang="ko-KR" sz="2000"/>
              <a:t>3</a:t>
            </a:r>
            <a:r>
              <a:rPr lang="ko-KR" altLang="en-US" sz="2000"/>
              <a:t>월부터「신</a:t>
            </a:r>
            <a:r>
              <a:rPr lang="en-US" altLang="ko-KR" sz="2000"/>
              <a:t>(</a:t>
            </a:r>
            <a:r>
              <a:rPr lang="ko-KR" altLang="en-US" sz="2000"/>
              <a:t>新</a:t>
            </a:r>
            <a:r>
              <a:rPr lang="en-US" altLang="ko-KR" sz="2000"/>
              <a:t>) </a:t>
            </a:r>
            <a:r>
              <a:rPr lang="ko-KR" altLang="en-US" sz="2000"/>
              <a:t>릴레이션쉽 뱅킹 실행프로그램」을 추진</a:t>
            </a:r>
          </a:p>
          <a:p>
            <a:pPr lvl="0">
              <a:defRPr lang="ko-KR" altLang="en-US"/>
            </a:pPr>
            <a:endParaRPr lang="en-US" altLang="ko-KR"/>
          </a:p>
          <a:p>
            <a:pPr lvl="0">
              <a:defRPr lang="ko-KR" altLang="en-US"/>
            </a:pPr>
            <a:endParaRPr lang="en-US" altLang="ko-KR"/>
          </a:p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9" name="모서리가 둥근 직사각형 8"/>
          <p:cNvSpPr/>
          <p:nvPr/>
        </p:nvSpPr>
        <p:spPr>
          <a:xfrm>
            <a:off x="5563674" y="4546244"/>
            <a:ext cx="3039414" cy="1596980"/>
          </a:xfrm>
          <a:prstGeom prst="roundRect">
            <a:avLst>
              <a:gd name="adj" fmla="val 16667"/>
            </a:avLst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lvl="0">
              <a:defRPr lang="ko-KR" altLang="en-US"/>
            </a:pPr>
            <a:r>
              <a:rPr lang="ko-KR" altLang="en-US"/>
              <a:t>최근에는 경영지원 업무를 강화하고 있는 추세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922464" y="3103809"/>
            <a:ext cx="3894235" cy="3039414"/>
          </a:xfrm>
          <a:prstGeom prst="rect">
            <a:avLst/>
          </a:prstGeom>
          <a:noFill/>
          <a:ln w="9525">
            <a:noFill/>
            <a:miter/>
          </a:ln>
          <a:effectLst/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패싯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1C3D62"/>
      </a:dk2>
      <a:lt2>
        <a:srgbClr val="E3DCC1"/>
      </a:lt2>
      <a:accent1>
        <a:srgbClr val="315F97"/>
      </a:accent1>
      <a:accent2>
        <a:srgbClr val="C75252"/>
      </a:accent2>
      <a:accent3>
        <a:srgbClr val="E9AE2B"/>
      </a:accent3>
      <a:accent4>
        <a:srgbClr val="699B37"/>
      </a:accent4>
      <a:accent5>
        <a:srgbClr val="358791"/>
      </a:accent5>
      <a:accent6>
        <a:srgbClr val="CA56A7"/>
      </a:accent6>
      <a:hlink>
        <a:srgbClr val="0000FF"/>
      </a:hlink>
      <a:folHlink>
        <a:srgbClr val="800080"/>
      </a:folHlink>
    </a:clrScheme>
    <a:fontScheme name="한컴오피스">
      <a:majorFont>
        <a:latin typeface="함초롬돋움"/>
        <a:ea typeface="함초롬돋움"/>
        <a:cs typeface=""/>
      </a:majorFont>
      <a:minorFont>
        <a:latin typeface="함초롬돋움"/>
        <a:ea typeface="함초롬돋움"/>
        <a:cs typeface="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676</Words>
  <Application>Microsoft Office PowerPoint</Application>
  <PresentationFormat>사용자 지정</PresentationFormat>
  <Paragraphs>190</Paragraphs>
  <Slides>31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31</vt:i4>
      </vt:variant>
    </vt:vector>
  </HeadingPairs>
  <TitlesOfParts>
    <vt:vector size="32" baseType="lpstr">
      <vt:lpstr>패싯</vt:lpstr>
      <vt:lpstr>은행의 업무- 그 밖의 여러 가지 업무 </vt:lpstr>
      <vt:lpstr>신용카드 관련 업무</vt:lpstr>
      <vt:lpstr>신용카드 관련 업무</vt:lpstr>
      <vt:lpstr>신용카드 관련 업무</vt:lpstr>
      <vt:lpstr>화폐 교환 업무 (환전)</vt:lpstr>
      <vt:lpstr>화폐 교환 업무 (환전)</vt:lpstr>
      <vt:lpstr>화폐 교환 업무 (환전)</vt:lpstr>
      <vt:lpstr>화폐 교환 업무 (환전)</vt:lpstr>
      <vt:lpstr>경영 상담</vt:lpstr>
      <vt:lpstr>보관 업무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일본 은행의 차이점  목차</vt:lpstr>
      <vt:lpstr>계좌 개설</vt:lpstr>
      <vt:lpstr>계좌 개설</vt:lpstr>
      <vt:lpstr>캐시 카드</vt:lpstr>
      <vt:lpstr>ATM기</vt:lpstr>
      <vt:lpstr>ATM기</vt:lpstr>
      <vt:lpstr>ATM기</vt:lpstr>
      <vt:lpstr>ATM기</vt:lpstr>
      <vt:lpstr>수수료</vt:lpstr>
      <vt:lpstr>수수료</vt:lpstr>
      <vt:lpstr>감사합니다.*'ヮ')/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일본은행</dc:title>
  <dc:creator>윤다빈</dc:creator>
  <cp:lastModifiedBy>박 상혁</cp:lastModifiedBy>
  <cp:revision>47</cp:revision>
  <dcterms:created xsi:type="dcterms:W3CDTF">2017-03-20T04:59:04Z</dcterms:created>
  <dcterms:modified xsi:type="dcterms:W3CDTF">2017-03-30T07:30:20Z</dcterms:modified>
</cp:coreProperties>
</file>