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6"/>
    <p:restoredTop sz="94660"/>
  </p:normalViewPr>
  <p:slideViewPr>
    <p:cSldViewPr snapToGrid="0">
      <p:cViewPr varScale="1">
        <p:scale>
          <a:sx n="67" d="100"/>
          <a:sy n="67" d="100"/>
        </p:scale>
        <p:origin x="-632" y="-76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88EDE-8841-4AE9-BA5F-300A57E3244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4D4E9D2-1427-40A3-9C29-454AA6CE8229}">
      <dgm:prSet phldrT="[텍스트]"/>
      <dgm:spPr/>
      <dgm:t>
        <a:bodyPr/>
        <a:lstStyle/>
        <a:p>
          <a:pPr latinLnBrk="1"/>
          <a:r>
            <a:rPr lang="ko-KR" altLang="en-US" dirty="0" smtClean="0"/>
            <a:t>일본은행</a:t>
          </a:r>
          <a:endParaRPr lang="ko-KR" altLang="en-US" dirty="0"/>
        </a:p>
      </dgm:t>
    </dgm:pt>
    <dgm:pt modelId="{0AEA8F0A-05A3-4777-B5A0-92D78628F185}" type="parTrans" cxnId="{3451C878-3C21-4542-BF88-1DA22E9E6B3F}">
      <dgm:prSet/>
      <dgm:spPr/>
      <dgm:t>
        <a:bodyPr/>
        <a:lstStyle/>
        <a:p>
          <a:pPr latinLnBrk="1"/>
          <a:endParaRPr lang="ko-KR" altLang="en-US"/>
        </a:p>
      </dgm:t>
    </dgm:pt>
    <dgm:pt modelId="{CB601D16-9E77-4AC6-9C76-FBFB2E001826}" type="sibTrans" cxnId="{3451C878-3C21-4542-BF88-1DA22E9E6B3F}">
      <dgm:prSet/>
      <dgm:spPr/>
      <dgm:t>
        <a:bodyPr/>
        <a:lstStyle/>
        <a:p>
          <a:pPr latinLnBrk="1"/>
          <a:endParaRPr lang="ko-KR" altLang="en-US"/>
        </a:p>
      </dgm:t>
    </dgm:pt>
    <dgm:pt modelId="{01613F45-DB9D-4CBE-97BF-92324ED10CE5}">
      <dgm:prSet phldrT="[텍스트]"/>
      <dgm:spPr>
        <a:solidFill>
          <a:srgbClr val="FFFF00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금 값</a:t>
          </a:r>
          <a:endParaRPr lang="ko-KR" altLang="en-US" dirty="0">
            <a:solidFill>
              <a:schemeClr val="tx1"/>
            </a:solidFill>
          </a:endParaRPr>
        </a:p>
      </dgm:t>
    </dgm:pt>
    <dgm:pt modelId="{E118FD57-029E-4643-8425-E3255887D7CA}" type="parTrans" cxnId="{D06FEAB4-4DF3-4109-A4D0-E1B001E4CE8A}">
      <dgm:prSet/>
      <dgm:spPr/>
      <dgm:t>
        <a:bodyPr/>
        <a:lstStyle/>
        <a:p>
          <a:pPr latinLnBrk="1"/>
          <a:endParaRPr lang="ko-KR" altLang="en-US"/>
        </a:p>
      </dgm:t>
    </dgm:pt>
    <dgm:pt modelId="{655BD991-1842-45CE-8D2D-97EFA4244D5C}" type="sibTrans" cxnId="{D06FEAB4-4DF3-4109-A4D0-E1B001E4CE8A}">
      <dgm:prSet/>
      <dgm:spPr/>
      <dgm:t>
        <a:bodyPr/>
        <a:lstStyle/>
        <a:p>
          <a:pPr latinLnBrk="1"/>
          <a:endParaRPr lang="ko-KR" altLang="en-US"/>
        </a:p>
      </dgm:t>
    </dgm:pt>
    <dgm:pt modelId="{D64EEC34-6481-4D69-ACDF-71A6352EEBF9}">
      <dgm:prSet phldrT="[텍스트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은 값</a:t>
          </a:r>
          <a:endParaRPr lang="ko-KR" altLang="en-US" dirty="0">
            <a:solidFill>
              <a:schemeClr val="tx1"/>
            </a:solidFill>
          </a:endParaRPr>
        </a:p>
      </dgm:t>
    </dgm:pt>
    <dgm:pt modelId="{3ED01AFE-1FE3-4872-A0E7-6E1A2FB1BD68}" type="parTrans" cxnId="{D2759346-2696-4848-A0DD-97F5975DF12B}">
      <dgm:prSet/>
      <dgm:spPr/>
      <dgm:t>
        <a:bodyPr/>
        <a:lstStyle/>
        <a:p>
          <a:pPr latinLnBrk="1"/>
          <a:endParaRPr lang="ko-KR" altLang="en-US"/>
        </a:p>
      </dgm:t>
    </dgm:pt>
    <dgm:pt modelId="{FA07C5B4-C697-4D3E-95B2-5D8CCDF2D041}" type="sibTrans" cxnId="{D2759346-2696-4848-A0DD-97F5975DF12B}">
      <dgm:prSet/>
      <dgm:spPr/>
      <dgm:t>
        <a:bodyPr/>
        <a:lstStyle/>
        <a:p>
          <a:pPr latinLnBrk="1"/>
          <a:endParaRPr lang="ko-KR" altLang="en-US"/>
        </a:p>
      </dgm:t>
    </dgm:pt>
    <dgm:pt modelId="{41F044E8-9192-484B-9B60-96CCE7D7B193}" type="pres">
      <dgm:prSet presAssocID="{24088EDE-8841-4AE9-BA5F-300A57E324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49228E-7157-4770-98CC-68009E06C0AF}" type="pres">
      <dgm:prSet presAssocID="{A4D4E9D2-1427-40A3-9C29-454AA6CE8229}" presName="centerShape" presStyleLbl="node0" presStyleIdx="0" presStyleCnt="1" custScaleX="205338" custScaleY="189054" custLinFactNeighborX="-11447" custLinFactNeighborY="424"/>
      <dgm:spPr/>
      <dgm:t>
        <a:bodyPr/>
        <a:lstStyle/>
        <a:p>
          <a:pPr latinLnBrk="1"/>
          <a:endParaRPr lang="ko-KR" altLang="en-US"/>
        </a:p>
      </dgm:t>
    </dgm:pt>
    <dgm:pt modelId="{BD8D12BD-2E7A-4021-9D5C-5EC267753EC9}" type="pres">
      <dgm:prSet presAssocID="{E118FD57-029E-4643-8425-E3255887D7CA}" presName="Name9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086BF3D-23A5-45F0-9929-1D79980F8C00}" type="pres">
      <dgm:prSet presAssocID="{E118FD57-029E-4643-8425-E3255887D7CA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37B02C1-BF13-4354-90E8-DD7CB121C9CD}" type="pres">
      <dgm:prSet presAssocID="{01613F45-DB9D-4CBE-97BF-92324ED10CE5}" presName="node" presStyleLbl="node1" presStyleIdx="0" presStyleCnt="2" custRadScaleRad="168742" custRadScaleInc="-998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F0681-88F7-4955-84C8-E1EC59E3CDD3}" type="pres">
      <dgm:prSet presAssocID="{3ED01AFE-1FE3-4872-A0E7-6E1A2FB1BD68}" presName="Name9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8D98A01-485C-45C7-BA2B-9D311BB48D6C}" type="pres">
      <dgm:prSet presAssocID="{3ED01AFE-1FE3-4872-A0E7-6E1A2FB1BD68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D8BD698-6657-4432-95DE-0C893059352F}" type="pres">
      <dgm:prSet presAssocID="{D64EEC34-6481-4D69-ACDF-71A6352EEBF9}" presName="node" presStyleLbl="node1" presStyleIdx="1" presStyleCnt="2" custRadScaleRad="123374" custRadScaleInc="-1002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7CB131-2C82-4854-82B1-73D6A9F92907}" type="presOf" srcId="{E118FD57-029E-4643-8425-E3255887D7CA}" destId="{BD8D12BD-2E7A-4021-9D5C-5EC267753EC9}" srcOrd="0" destOrd="0" presId="urn:microsoft.com/office/officeart/2005/8/layout/radial1"/>
    <dgm:cxn modelId="{87ED46C8-9616-4F87-9ECD-745D1235E347}" type="presOf" srcId="{E118FD57-029E-4643-8425-E3255887D7CA}" destId="{2086BF3D-23A5-45F0-9929-1D79980F8C00}" srcOrd="1" destOrd="0" presId="urn:microsoft.com/office/officeart/2005/8/layout/radial1"/>
    <dgm:cxn modelId="{3451C878-3C21-4542-BF88-1DA22E9E6B3F}" srcId="{24088EDE-8841-4AE9-BA5F-300A57E32443}" destId="{A4D4E9D2-1427-40A3-9C29-454AA6CE8229}" srcOrd="0" destOrd="0" parTransId="{0AEA8F0A-05A3-4777-B5A0-92D78628F185}" sibTransId="{CB601D16-9E77-4AC6-9C76-FBFB2E001826}"/>
    <dgm:cxn modelId="{A7EC0A7F-8FEF-4C40-9454-5CE40D65D6DE}" type="presOf" srcId="{3ED01AFE-1FE3-4872-A0E7-6E1A2FB1BD68}" destId="{5A9F0681-88F7-4955-84C8-E1EC59E3CDD3}" srcOrd="0" destOrd="0" presId="urn:microsoft.com/office/officeart/2005/8/layout/radial1"/>
    <dgm:cxn modelId="{BCE29AF2-2B6F-4F65-A358-CFED13BAF52D}" type="presOf" srcId="{24088EDE-8841-4AE9-BA5F-300A57E32443}" destId="{41F044E8-9192-484B-9B60-96CCE7D7B193}" srcOrd="0" destOrd="0" presId="urn:microsoft.com/office/officeart/2005/8/layout/radial1"/>
    <dgm:cxn modelId="{1583C76E-42DB-4FC1-B65D-615845DBF8AB}" type="presOf" srcId="{A4D4E9D2-1427-40A3-9C29-454AA6CE8229}" destId="{7649228E-7157-4770-98CC-68009E06C0AF}" srcOrd="0" destOrd="0" presId="urn:microsoft.com/office/officeart/2005/8/layout/radial1"/>
    <dgm:cxn modelId="{D2759346-2696-4848-A0DD-97F5975DF12B}" srcId="{A4D4E9D2-1427-40A3-9C29-454AA6CE8229}" destId="{D64EEC34-6481-4D69-ACDF-71A6352EEBF9}" srcOrd="1" destOrd="0" parTransId="{3ED01AFE-1FE3-4872-A0E7-6E1A2FB1BD68}" sibTransId="{FA07C5B4-C697-4D3E-95B2-5D8CCDF2D041}"/>
    <dgm:cxn modelId="{813367FA-2E3C-4FC7-AFB5-9BDEA2381A03}" type="presOf" srcId="{3ED01AFE-1FE3-4872-A0E7-6E1A2FB1BD68}" destId="{D8D98A01-485C-45C7-BA2B-9D311BB48D6C}" srcOrd="1" destOrd="0" presId="urn:microsoft.com/office/officeart/2005/8/layout/radial1"/>
    <dgm:cxn modelId="{291447FC-B634-432C-ADF6-FFD7049FD242}" type="presOf" srcId="{D64EEC34-6481-4D69-ACDF-71A6352EEBF9}" destId="{5D8BD698-6657-4432-95DE-0C893059352F}" srcOrd="0" destOrd="0" presId="urn:microsoft.com/office/officeart/2005/8/layout/radial1"/>
    <dgm:cxn modelId="{D06FEAB4-4DF3-4109-A4D0-E1B001E4CE8A}" srcId="{A4D4E9D2-1427-40A3-9C29-454AA6CE8229}" destId="{01613F45-DB9D-4CBE-97BF-92324ED10CE5}" srcOrd="0" destOrd="0" parTransId="{E118FD57-029E-4643-8425-E3255887D7CA}" sibTransId="{655BD991-1842-45CE-8D2D-97EFA4244D5C}"/>
    <dgm:cxn modelId="{16DA81A3-76DD-45BF-AA09-54687DB9D54C}" type="presOf" srcId="{01613F45-DB9D-4CBE-97BF-92324ED10CE5}" destId="{337B02C1-BF13-4354-90E8-DD7CB121C9CD}" srcOrd="0" destOrd="0" presId="urn:microsoft.com/office/officeart/2005/8/layout/radial1"/>
    <dgm:cxn modelId="{C4FE91F0-BA60-4309-965D-F0C69BE4A5B2}" type="presParOf" srcId="{41F044E8-9192-484B-9B60-96CCE7D7B193}" destId="{7649228E-7157-4770-98CC-68009E06C0AF}" srcOrd="0" destOrd="0" presId="urn:microsoft.com/office/officeart/2005/8/layout/radial1"/>
    <dgm:cxn modelId="{B76953A5-8637-45E9-9255-0EAF6E339E9E}" type="presParOf" srcId="{41F044E8-9192-484B-9B60-96CCE7D7B193}" destId="{BD8D12BD-2E7A-4021-9D5C-5EC267753EC9}" srcOrd="1" destOrd="0" presId="urn:microsoft.com/office/officeart/2005/8/layout/radial1"/>
    <dgm:cxn modelId="{0CFEEBF3-C600-4E98-AAB2-2BD66FC84D68}" type="presParOf" srcId="{BD8D12BD-2E7A-4021-9D5C-5EC267753EC9}" destId="{2086BF3D-23A5-45F0-9929-1D79980F8C00}" srcOrd="0" destOrd="0" presId="urn:microsoft.com/office/officeart/2005/8/layout/radial1"/>
    <dgm:cxn modelId="{5D588980-68E9-441B-9312-4F891BDF3598}" type="presParOf" srcId="{41F044E8-9192-484B-9B60-96CCE7D7B193}" destId="{337B02C1-BF13-4354-90E8-DD7CB121C9CD}" srcOrd="2" destOrd="0" presId="urn:microsoft.com/office/officeart/2005/8/layout/radial1"/>
    <dgm:cxn modelId="{8C397338-1A44-4B4E-BC62-B6142F29A082}" type="presParOf" srcId="{41F044E8-9192-484B-9B60-96CCE7D7B193}" destId="{5A9F0681-88F7-4955-84C8-E1EC59E3CDD3}" srcOrd="3" destOrd="0" presId="urn:microsoft.com/office/officeart/2005/8/layout/radial1"/>
    <dgm:cxn modelId="{901D0367-6EBA-4BAD-80A1-42AB9B1141A2}" type="presParOf" srcId="{5A9F0681-88F7-4955-84C8-E1EC59E3CDD3}" destId="{D8D98A01-485C-45C7-BA2B-9D311BB48D6C}" srcOrd="0" destOrd="0" presId="urn:microsoft.com/office/officeart/2005/8/layout/radial1"/>
    <dgm:cxn modelId="{F2D94D6C-3DAC-4A01-B5E5-14A7C868B384}" type="presParOf" srcId="{41F044E8-9192-484B-9B60-96CCE7D7B193}" destId="{5D8BD698-6657-4432-95DE-0C893059352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B0110-6406-4343-B4D1-23DDE39FBE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801DE25-7BC3-4DA0-BF87-9947838A4750}">
      <dgm:prSet phldrT="[텍스트]"/>
      <dgm:spPr>
        <a:solidFill>
          <a:schemeClr val="accent4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일본 은행권</a:t>
          </a:r>
          <a:endParaRPr lang="ko-KR" altLang="en-US" dirty="0">
            <a:solidFill>
              <a:schemeClr val="tx1"/>
            </a:solidFill>
          </a:endParaRPr>
        </a:p>
      </dgm:t>
    </dgm:pt>
    <dgm:pt modelId="{5A361D15-E39C-4F39-A6AF-916EC94D039E}" type="parTrans" cxnId="{C3CC4E32-C311-42A7-9FD8-2FA76A8F9CAA}">
      <dgm:prSet/>
      <dgm:spPr/>
      <dgm:t>
        <a:bodyPr/>
        <a:lstStyle/>
        <a:p>
          <a:pPr latinLnBrk="1"/>
          <a:endParaRPr lang="ko-KR" altLang="en-US"/>
        </a:p>
      </dgm:t>
    </dgm:pt>
    <dgm:pt modelId="{D71BE387-4957-4C2B-9C28-8187B282DBCF}" type="sibTrans" cxnId="{C3CC4E32-C311-42A7-9FD8-2FA76A8F9CAA}">
      <dgm:prSet/>
      <dgm:spPr/>
      <dgm:t>
        <a:bodyPr/>
        <a:lstStyle/>
        <a:p>
          <a:pPr latinLnBrk="1"/>
          <a:endParaRPr lang="ko-KR" altLang="en-US"/>
        </a:p>
      </dgm:t>
    </dgm:pt>
    <dgm:pt modelId="{1874B62A-74A7-4387-B31C-D2D284FFA6A6}">
      <dgm:prSet phldrT="[텍스트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국립은행 지폐 </a:t>
          </a:r>
          <a:endParaRPr lang="en-US" altLang="ko-KR" dirty="0" smtClean="0">
            <a:solidFill>
              <a:schemeClr val="tx1"/>
            </a:solidFill>
          </a:endParaRPr>
        </a:p>
        <a:p>
          <a:pPr latinLnBrk="1"/>
          <a:r>
            <a:rPr lang="ko-KR" altLang="en-US" dirty="0" smtClean="0">
              <a:solidFill>
                <a:schemeClr val="tx1"/>
              </a:solidFill>
            </a:rPr>
            <a:t>통용금지</a:t>
          </a:r>
          <a:endParaRPr lang="ko-KR" altLang="en-US" dirty="0">
            <a:solidFill>
              <a:schemeClr val="tx1"/>
            </a:solidFill>
          </a:endParaRPr>
        </a:p>
      </dgm:t>
    </dgm:pt>
    <dgm:pt modelId="{DA03A972-F26C-4BF6-B74C-942D9B5633FF}" type="parTrans" cxnId="{CDDF4A00-3878-4FB1-AD75-DC9C18786FF7}">
      <dgm:prSet/>
      <dgm:spPr/>
      <dgm:t>
        <a:bodyPr/>
        <a:lstStyle/>
        <a:p>
          <a:pPr latinLnBrk="1"/>
          <a:endParaRPr lang="ko-KR" altLang="en-US"/>
        </a:p>
      </dgm:t>
    </dgm:pt>
    <dgm:pt modelId="{7F51A681-3D56-4829-AF79-F793093B7760}" type="sibTrans" cxnId="{CDDF4A00-3878-4FB1-AD75-DC9C18786FF7}">
      <dgm:prSet/>
      <dgm:spPr/>
      <dgm:t>
        <a:bodyPr/>
        <a:lstStyle/>
        <a:p>
          <a:pPr latinLnBrk="1"/>
          <a:endParaRPr lang="ko-KR" altLang="en-US"/>
        </a:p>
      </dgm:t>
    </dgm:pt>
    <dgm:pt modelId="{5E1F88AF-5DA0-4CD2-8497-C768C531DF75}">
      <dgm:prSet phldrT="[텍스트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정부지폐 통용금지</a:t>
          </a:r>
          <a:endParaRPr lang="ko-KR" altLang="en-US" dirty="0">
            <a:solidFill>
              <a:schemeClr val="tx1"/>
            </a:solidFill>
          </a:endParaRPr>
        </a:p>
      </dgm:t>
    </dgm:pt>
    <dgm:pt modelId="{0D52C5B2-A75F-471E-AE86-0E771CDF3362}" type="parTrans" cxnId="{1530F71A-E43F-4BD7-9B92-F45DE0D4CAFE}">
      <dgm:prSet/>
      <dgm:spPr/>
      <dgm:t>
        <a:bodyPr/>
        <a:lstStyle/>
        <a:p>
          <a:pPr latinLnBrk="1"/>
          <a:endParaRPr lang="ko-KR" altLang="en-US"/>
        </a:p>
      </dgm:t>
    </dgm:pt>
    <dgm:pt modelId="{8DE03A24-E65E-485E-96E5-D86466F1BE47}" type="sibTrans" cxnId="{1530F71A-E43F-4BD7-9B92-F45DE0D4CAFE}">
      <dgm:prSet/>
      <dgm:spPr/>
      <dgm:t>
        <a:bodyPr/>
        <a:lstStyle/>
        <a:p>
          <a:pPr latinLnBrk="1"/>
          <a:endParaRPr lang="ko-KR" altLang="en-US"/>
        </a:p>
      </dgm:t>
    </dgm:pt>
    <dgm:pt modelId="{C91D93F9-5D11-48EB-9191-13651DAE3E50}" type="pres">
      <dgm:prSet presAssocID="{A08B0110-6406-4343-B4D1-23DDE39FBE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3FAB8C-F3B0-43F6-A7EE-218D2EA1A530}" type="pres">
      <dgm:prSet presAssocID="{B801DE25-7BC3-4DA0-BF87-9947838A4750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5C7B42F-631E-4A12-A90E-65596EB1CEC2}" type="pres">
      <dgm:prSet presAssocID="{DA03A972-F26C-4BF6-B74C-942D9B5633FF}" presName="parTrans" presStyleLbl="bg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8B98D60-9900-421D-9F48-DBCD3149026E}" type="pres">
      <dgm:prSet presAssocID="{1874B62A-74A7-4387-B31C-D2D284FFA6A6}" presName="node" presStyleLbl="node1" presStyleIdx="0" presStyleCnt="2" custRadScaleRad="93252" custRadScaleInc="-108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F8021-34A6-4BD6-AE27-864380A2449F}" type="pres">
      <dgm:prSet presAssocID="{0D52C5B2-A75F-471E-AE86-0E771CDF3362}" presName="parTrans" presStyleLbl="bg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80A9BCD-8AA9-4CA2-8B75-CDDFECBE75CB}" type="pres">
      <dgm:prSet presAssocID="{5E1F88AF-5DA0-4CD2-8497-C768C531DF75}" presName="node" presStyleLbl="node1" presStyleIdx="1" presStyleCnt="2" custRadScaleRad="91586" custRadScaleInc="102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98E6B5-0561-4BA2-9468-B2DDEC03A0BE}" type="presOf" srcId="{A08B0110-6406-4343-B4D1-23DDE39FBE56}" destId="{C91D93F9-5D11-48EB-9191-13651DAE3E50}" srcOrd="0" destOrd="0" presId="urn:microsoft.com/office/officeart/2005/8/layout/radial4"/>
    <dgm:cxn modelId="{80684849-3AFF-4052-B8A3-E568B5C3BC2E}" type="presOf" srcId="{0D52C5B2-A75F-471E-AE86-0E771CDF3362}" destId="{8BAF8021-34A6-4BD6-AE27-864380A2449F}" srcOrd="0" destOrd="0" presId="urn:microsoft.com/office/officeart/2005/8/layout/radial4"/>
    <dgm:cxn modelId="{3A02491C-F310-4C04-880A-A2D8BE19EBBF}" type="presOf" srcId="{1874B62A-74A7-4387-B31C-D2D284FFA6A6}" destId="{38B98D60-9900-421D-9F48-DBCD3149026E}" srcOrd="0" destOrd="0" presId="urn:microsoft.com/office/officeart/2005/8/layout/radial4"/>
    <dgm:cxn modelId="{1530F71A-E43F-4BD7-9B92-F45DE0D4CAFE}" srcId="{B801DE25-7BC3-4DA0-BF87-9947838A4750}" destId="{5E1F88AF-5DA0-4CD2-8497-C768C531DF75}" srcOrd="1" destOrd="0" parTransId="{0D52C5B2-A75F-471E-AE86-0E771CDF3362}" sibTransId="{8DE03A24-E65E-485E-96E5-D86466F1BE47}"/>
    <dgm:cxn modelId="{C3CC4E32-C311-42A7-9FD8-2FA76A8F9CAA}" srcId="{A08B0110-6406-4343-B4D1-23DDE39FBE56}" destId="{B801DE25-7BC3-4DA0-BF87-9947838A4750}" srcOrd="0" destOrd="0" parTransId="{5A361D15-E39C-4F39-A6AF-916EC94D039E}" sibTransId="{D71BE387-4957-4C2B-9C28-8187B282DBCF}"/>
    <dgm:cxn modelId="{169849D1-E9EB-41EF-8834-CAFF8285A219}" type="presOf" srcId="{B801DE25-7BC3-4DA0-BF87-9947838A4750}" destId="{5B3FAB8C-F3B0-43F6-A7EE-218D2EA1A530}" srcOrd="0" destOrd="0" presId="urn:microsoft.com/office/officeart/2005/8/layout/radial4"/>
    <dgm:cxn modelId="{5AC0BE1D-8E62-4505-B864-22E48FB0CD2C}" type="presOf" srcId="{DA03A972-F26C-4BF6-B74C-942D9B5633FF}" destId="{85C7B42F-631E-4A12-A90E-65596EB1CEC2}" srcOrd="0" destOrd="0" presId="urn:microsoft.com/office/officeart/2005/8/layout/radial4"/>
    <dgm:cxn modelId="{CDDF4A00-3878-4FB1-AD75-DC9C18786FF7}" srcId="{B801DE25-7BC3-4DA0-BF87-9947838A4750}" destId="{1874B62A-74A7-4387-B31C-D2D284FFA6A6}" srcOrd="0" destOrd="0" parTransId="{DA03A972-F26C-4BF6-B74C-942D9B5633FF}" sibTransId="{7F51A681-3D56-4829-AF79-F793093B7760}"/>
    <dgm:cxn modelId="{EC18318D-22EB-4AD8-808F-823B0D4B53D6}" type="presOf" srcId="{5E1F88AF-5DA0-4CD2-8497-C768C531DF75}" destId="{C80A9BCD-8AA9-4CA2-8B75-CDDFECBE75CB}" srcOrd="0" destOrd="0" presId="urn:microsoft.com/office/officeart/2005/8/layout/radial4"/>
    <dgm:cxn modelId="{5C188B1F-7FE6-45AA-AF5A-46EDE8879BA9}" type="presParOf" srcId="{C91D93F9-5D11-48EB-9191-13651DAE3E50}" destId="{5B3FAB8C-F3B0-43F6-A7EE-218D2EA1A530}" srcOrd="0" destOrd="0" presId="urn:microsoft.com/office/officeart/2005/8/layout/radial4"/>
    <dgm:cxn modelId="{0A731BE9-515D-4638-8A70-7F14B72196C0}" type="presParOf" srcId="{C91D93F9-5D11-48EB-9191-13651DAE3E50}" destId="{85C7B42F-631E-4A12-A90E-65596EB1CEC2}" srcOrd="1" destOrd="0" presId="urn:microsoft.com/office/officeart/2005/8/layout/radial4"/>
    <dgm:cxn modelId="{AA914B75-8711-4445-99BE-6A868E389753}" type="presParOf" srcId="{C91D93F9-5D11-48EB-9191-13651DAE3E50}" destId="{38B98D60-9900-421D-9F48-DBCD3149026E}" srcOrd="2" destOrd="0" presId="urn:microsoft.com/office/officeart/2005/8/layout/radial4"/>
    <dgm:cxn modelId="{2B59E7D8-23EE-4403-99C6-9C7B0E9F3C98}" type="presParOf" srcId="{C91D93F9-5D11-48EB-9191-13651DAE3E50}" destId="{8BAF8021-34A6-4BD6-AE27-864380A2449F}" srcOrd="3" destOrd="0" presId="urn:microsoft.com/office/officeart/2005/8/layout/radial4"/>
    <dgm:cxn modelId="{125A8C34-77E6-4FD8-9D83-E710666540F0}" type="presParOf" srcId="{C91D93F9-5D11-48EB-9191-13651DAE3E50}" destId="{C80A9BCD-8AA9-4CA2-8B75-CDDFECBE75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6D736-8A7B-4E06-A92A-41C9BA44D5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C06CB29-6A9D-4577-9701-42F42F41288B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- </a:t>
          </a:r>
          <a:r>
            <a:rPr lang="ko-KR" altLang="en-US" dirty="0" smtClean="0">
              <a:solidFill>
                <a:schemeClr val="tx1"/>
              </a:solidFill>
            </a:rPr>
            <a:t>내국환 결제 사무를 개시</a:t>
          </a:r>
          <a:r>
            <a:rPr lang="en-US" altLang="ko-KR" dirty="0" smtClean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E0216970-E4F1-40CE-86B5-9A7318452AE6}" type="parTrans" cxnId="{71C826DF-343E-46C0-AB8B-288B6EC3E57A}">
      <dgm:prSet/>
      <dgm:spPr/>
      <dgm:t>
        <a:bodyPr/>
        <a:lstStyle/>
        <a:p>
          <a:pPr latinLnBrk="1"/>
          <a:endParaRPr lang="ko-KR" altLang="en-US"/>
        </a:p>
      </dgm:t>
    </dgm:pt>
    <dgm:pt modelId="{49A68F70-5FE9-4FB7-956B-09DCCD3034D8}" type="sibTrans" cxnId="{71C826DF-343E-46C0-AB8B-288B6EC3E57A}">
      <dgm:prSet/>
      <dgm:spPr/>
      <dgm:t>
        <a:bodyPr/>
        <a:lstStyle/>
        <a:p>
          <a:pPr latinLnBrk="1"/>
          <a:endParaRPr lang="ko-KR" altLang="en-US"/>
        </a:p>
      </dgm:t>
    </dgm:pt>
    <dgm:pt modelId="{E04D147C-647B-4A4C-8D24-ACA65F762E67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1930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C4D5A8BE-81DD-4CCC-81EE-B04877983E1B}" type="parTrans" cxnId="{7A028583-7BAE-45E6-8D99-252C81BD0FF8}">
      <dgm:prSet/>
      <dgm:spPr/>
      <dgm:t>
        <a:bodyPr/>
        <a:lstStyle/>
        <a:p>
          <a:pPr latinLnBrk="1"/>
          <a:endParaRPr lang="ko-KR" altLang="en-US"/>
        </a:p>
      </dgm:t>
    </dgm:pt>
    <dgm:pt modelId="{E8AA0847-76F1-44C9-BD18-1E652CE254A2}" type="sibTrans" cxnId="{7A028583-7BAE-45E6-8D99-252C81BD0FF8}">
      <dgm:prSet/>
      <dgm:spPr/>
      <dgm:t>
        <a:bodyPr/>
        <a:lstStyle/>
        <a:p>
          <a:pPr latinLnBrk="1"/>
          <a:endParaRPr lang="ko-KR" altLang="en-US"/>
        </a:p>
      </dgm:t>
    </dgm:pt>
    <dgm:pt modelId="{38B39EC1-362F-45FF-8E51-6D20CEFB2E09}">
      <dgm:prSet phldrT="[텍스트]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- 11</a:t>
          </a:r>
          <a:r>
            <a:rPr lang="ko-KR" altLang="en-US" dirty="0" smtClean="0"/>
            <a:t>월에 국채업무를 개시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6A53FD86-3DC3-40BC-9496-A5B227D0A1D5}" type="parTrans" cxnId="{285F5FF6-0128-4BB9-9CEE-ECDBDA2B9D88}">
      <dgm:prSet/>
      <dgm:spPr/>
      <dgm:t>
        <a:bodyPr/>
        <a:lstStyle/>
        <a:p>
          <a:pPr latinLnBrk="1"/>
          <a:endParaRPr lang="ko-KR" altLang="en-US"/>
        </a:p>
      </dgm:t>
    </dgm:pt>
    <dgm:pt modelId="{F0C8FDE2-76D1-4543-B2E0-191CC8CCFD04}" type="sibTrans" cxnId="{285F5FF6-0128-4BB9-9CEE-ECDBDA2B9D88}">
      <dgm:prSet/>
      <dgm:spPr/>
      <dgm:t>
        <a:bodyPr/>
        <a:lstStyle/>
        <a:p>
          <a:pPr latinLnBrk="1"/>
          <a:endParaRPr lang="ko-KR" altLang="en-US"/>
        </a:p>
      </dgm:t>
    </dgm:pt>
    <dgm:pt modelId="{AE1486BA-CC6E-43C0-A8CC-6B6599ACAF86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1943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76719533-E09D-4A35-8FC3-DF416025EB86}" type="parTrans" cxnId="{6D55CC19-60A8-4F60-898C-AB02A5F2CE28}">
      <dgm:prSet/>
      <dgm:spPr/>
      <dgm:t>
        <a:bodyPr/>
        <a:lstStyle/>
        <a:p>
          <a:pPr latinLnBrk="1"/>
          <a:endParaRPr lang="ko-KR" altLang="en-US"/>
        </a:p>
      </dgm:t>
    </dgm:pt>
    <dgm:pt modelId="{4AABBE68-2C14-4C21-9967-02EC3C0924DD}" type="sibTrans" cxnId="{6D55CC19-60A8-4F60-898C-AB02A5F2CE28}">
      <dgm:prSet/>
      <dgm:spPr/>
      <dgm:t>
        <a:bodyPr/>
        <a:lstStyle/>
        <a:p>
          <a:pPr latinLnBrk="1"/>
          <a:endParaRPr lang="ko-KR" altLang="en-US"/>
        </a:p>
      </dgm:t>
    </dgm:pt>
    <dgm:pt modelId="{ACAF8F9E-A4A4-42E1-B579-39142BF486B3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- </a:t>
          </a:r>
          <a:r>
            <a:rPr lang="ko-KR" altLang="en-US" dirty="0" smtClean="0">
              <a:solidFill>
                <a:schemeClr val="tx1"/>
              </a:solidFill>
            </a:rPr>
            <a:t>외환관리 등의 업무를 위임 받는다</a:t>
          </a:r>
          <a:r>
            <a:rPr lang="en-US" altLang="ko-KR" dirty="0" smtClean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A0C45A84-6A0C-469C-B757-077140FAFCD6}" type="parTrans" cxnId="{BFBC8DA3-FC25-466C-BB56-F9C1AEC2504F}">
      <dgm:prSet/>
      <dgm:spPr/>
      <dgm:t>
        <a:bodyPr/>
        <a:lstStyle/>
        <a:p>
          <a:pPr latinLnBrk="1"/>
          <a:endParaRPr lang="ko-KR" altLang="en-US"/>
        </a:p>
      </dgm:t>
    </dgm:pt>
    <dgm:pt modelId="{3D42EA6E-24AC-4D3B-8490-33D34C49C810}" type="sibTrans" cxnId="{BFBC8DA3-FC25-466C-BB56-F9C1AEC2504F}">
      <dgm:prSet/>
      <dgm:spPr/>
      <dgm:t>
        <a:bodyPr/>
        <a:lstStyle/>
        <a:p>
          <a:pPr latinLnBrk="1"/>
          <a:endParaRPr lang="ko-KR" altLang="en-US"/>
        </a:p>
      </dgm:t>
    </dgm:pt>
    <dgm:pt modelId="{52BCC95A-EE3F-4855-9D09-A8D1B4B59773}">
      <dgm:prSet phldrT="[텍스트]" custT="1"/>
      <dgm:spPr/>
      <dgm:t>
        <a:bodyPr/>
        <a:lstStyle/>
        <a:p>
          <a:pPr algn="ctr" latinLnBrk="1"/>
          <a:r>
            <a:rPr lang="en-US" altLang="ko-KR" sz="7200" dirty="0" smtClean="0"/>
            <a:t>1952</a:t>
          </a:r>
          <a:r>
            <a:rPr lang="ko-KR" altLang="en-US" sz="7200" dirty="0" smtClean="0"/>
            <a:t>年</a:t>
          </a:r>
          <a:endParaRPr lang="ko-KR" altLang="en-US" sz="7200" dirty="0"/>
        </a:p>
      </dgm:t>
    </dgm:pt>
    <dgm:pt modelId="{9A3B7B17-8E2D-45BA-A8ED-BD156E2798D3}" type="parTrans" cxnId="{CA1B86B9-D6BD-4F0E-9940-DA41F442C039}">
      <dgm:prSet/>
      <dgm:spPr/>
      <dgm:t>
        <a:bodyPr/>
        <a:lstStyle/>
        <a:p>
          <a:pPr latinLnBrk="1"/>
          <a:endParaRPr lang="ko-KR" altLang="en-US"/>
        </a:p>
      </dgm:t>
    </dgm:pt>
    <dgm:pt modelId="{36AF356A-26F6-409C-AA2D-1E321B49FA6E}" type="sibTrans" cxnId="{CA1B86B9-D6BD-4F0E-9940-DA41F442C039}">
      <dgm:prSet/>
      <dgm:spPr/>
      <dgm:t>
        <a:bodyPr/>
        <a:lstStyle/>
        <a:p>
          <a:pPr latinLnBrk="1"/>
          <a:endParaRPr lang="ko-KR" altLang="en-US"/>
        </a:p>
      </dgm:t>
    </dgm:pt>
    <dgm:pt modelId="{3003F802-6250-4238-B4F4-FF9777932474}" type="pres">
      <dgm:prSet presAssocID="{5A16D736-8A7B-4E06-A92A-41C9BA44D53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3C9442-4F75-44BB-AAB3-00DBEC108660}" type="pres">
      <dgm:prSet presAssocID="{DC06CB29-6A9D-4577-9701-42F42F41288B}" presName="parentText1" presStyleLbl="node1" presStyleIdx="0" presStyleCnt="3" custScaleX="60881" custLinFactNeighborX="-19608" custLinFactNeighborY="2356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C05CA9-5CA1-46AE-A9B8-F7BD10771864}" type="pres">
      <dgm:prSet presAssocID="{DC06CB29-6A9D-4577-9701-42F42F41288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A430D6-0C27-4E79-A406-426238630178}" type="pres">
      <dgm:prSet presAssocID="{38B39EC1-362F-45FF-8E51-6D20CEFB2E09}" presName="parentText2" presStyleLbl="node1" presStyleIdx="1" presStyleCnt="3" custScaleX="65784" custLinFactNeighborX="-17360" custLinFactNeighborY="1767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BF14FE-3666-45F0-9EDD-82CFDA809AB8}" type="pres">
      <dgm:prSet presAssocID="{38B39EC1-362F-45FF-8E51-6D20CEFB2E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357DB2-5FA5-4DAF-99AD-854FB759637C}" type="pres">
      <dgm:prSet presAssocID="{ACAF8F9E-A4A4-42E1-B579-39142BF486B3}" presName="parentText3" presStyleLbl="node1" presStyleIdx="2" presStyleCnt="3" custScaleX="79894" custScaleY="54736" custLinFactNeighborX="-9812">
        <dgm:presLayoutVars>
          <dgm:chMax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32D9F1B-AD2D-4B48-B599-B3D94B266724}" type="pres">
      <dgm:prSet presAssocID="{ACAF8F9E-A4A4-42E1-B579-39142BF486B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FB98AC-2AEF-4C16-8127-663A135F79AE}" type="presOf" srcId="{52BCC95A-EE3F-4855-9D09-A8D1B4B59773}" destId="{B32D9F1B-AD2D-4B48-B599-B3D94B266724}" srcOrd="0" destOrd="0" presId="urn:microsoft.com/office/officeart/2009/3/layout/IncreasingArrowsProcess"/>
    <dgm:cxn modelId="{BFBC8DA3-FC25-466C-BB56-F9C1AEC2504F}" srcId="{5A16D736-8A7B-4E06-A92A-41C9BA44D539}" destId="{ACAF8F9E-A4A4-42E1-B579-39142BF486B3}" srcOrd="2" destOrd="0" parTransId="{A0C45A84-6A0C-469C-B757-077140FAFCD6}" sibTransId="{3D42EA6E-24AC-4D3B-8490-33D34C49C810}"/>
    <dgm:cxn modelId="{6D55CC19-60A8-4F60-898C-AB02A5F2CE28}" srcId="{38B39EC1-362F-45FF-8E51-6D20CEFB2E09}" destId="{AE1486BA-CC6E-43C0-A8CC-6B6599ACAF86}" srcOrd="0" destOrd="0" parTransId="{76719533-E09D-4A35-8FC3-DF416025EB86}" sibTransId="{4AABBE68-2C14-4C21-9967-02EC3C0924DD}"/>
    <dgm:cxn modelId="{3D63BF51-3D82-4A16-A528-414E1C1A08BE}" type="presOf" srcId="{E04D147C-647B-4A4C-8D24-ACA65F762E67}" destId="{32C05CA9-5CA1-46AE-A9B8-F7BD10771864}" srcOrd="0" destOrd="0" presId="urn:microsoft.com/office/officeart/2009/3/layout/IncreasingArrowsProcess"/>
    <dgm:cxn modelId="{735A340D-E433-43F8-B46E-5E60ADC15BCC}" type="presOf" srcId="{38B39EC1-362F-45FF-8E51-6D20CEFB2E09}" destId="{A2A430D6-0C27-4E79-A406-426238630178}" srcOrd="0" destOrd="0" presId="urn:microsoft.com/office/officeart/2009/3/layout/IncreasingArrowsProcess"/>
    <dgm:cxn modelId="{7A1D0C7E-5918-4DF0-AE22-191C10D9D7B5}" type="presOf" srcId="{AE1486BA-CC6E-43C0-A8CC-6B6599ACAF86}" destId="{41BF14FE-3666-45F0-9EDD-82CFDA809AB8}" srcOrd="0" destOrd="0" presId="urn:microsoft.com/office/officeart/2009/3/layout/IncreasingArrowsProcess"/>
    <dgm:cxn modelId="{11485355-20D1-4879-9091-B255443C0695}" type="presOf" srcId="{5A16D736-8A7B-4E06-A92A-41C9BA44D539}" destId="{3003F802-6250-4238-B4F4-FF9777932474}" srcOrd="0" destOrd="0" presId="urn:microsoft.com/office/officeart/2009/3/layout/IncreasingArrowsProcess"/>
    <dgm:cxn modelId="{7A028583-7BAE-45E6-8D99-252C81BD0FF8}" srcId="{DC06CB29-6A9D-4577-9701-42F42F41288B}" destId="{E04D147C-647B-4A4C-8D24-ACA65F762E67}" srcOrd="0" destOrd="0" parTransId="{C4D5A8BE-81DD-4CCC-81EE-B04877983E1B}" sibTransId="{E8AA0847-76F1-44C9-BD18-1E652CE254A2}"/>
    <dgm:cxn modelId="{71C826DF-343E-46C0-AB8B-288B6EC3E57A}" srcId="{5A16D736-8A7B-4E06-A92A-41C9BA44D539}" destId="{DC06CB29-6A9D-4577-9701-42F42F41288B}" srcOrd="0" destOrd="0" parTransId="{E0216970-E4F1-40CE-86B5-9A7318452AE6}" sibTransId="{49A68F70-5FE9-4FB7-956B-09DCCD3034D8}"/>
    <dgm:cxn modelId="{285F5FF6-0128-4BB9-9CEE-ECDBDA2B9D88}" srcId="{5A16D736-8A7B-4E06-A92A-41C9BA44D539}" destId="{38B39EC1-362F-45FF-8E51-6D20CEFB2E09}" srcOrd="1" destOrd="0" parTransId="{6A53FD86-3DC3-40BC-9496-A5B227D0A1D5}" sibTransId="{F0C8FDE2-76D1-4543-B2E0-191CC8CCFD04}"/>
    <dgm:cxn modelId="{CA1B86B9-D6BD-4F0E-9940-DA41F442C039}" srcId="{ACAF8F9E-A4A4-42E1-B579-39142BF486B3}" destId="{52BCC95A-EE3F-4855-9D09-A8D1B4B59773}" srcOrd="0" destOrd="0" parTransId="{9A3B7B17-8E2D-45BA-A8ED-BD156E2798D3}" sibTransId="{36AF356A-26F6-409C-AA2D-1E321B49FA6E}"/>
    <dgm:cxn modelId="{73D36935-A914-4879-8302-8E8D61422CC4}" type="presOf" srcId="{DC06CB29-6A9D-4577-9701-42F42F41288B}" destId="{0F3C9442-4F75-44BB-AAB3-00DBEC108660}" srcOrd="0" destOrd="0" presId="urn:microsoft.com/office/officeart/2009/3/layout/IncreasingArrowsProcess"/>
    <dgm:cxn modelId="{A7CC4039-F7F6-41D9-99B4-7D4BCF60E02B}" type="presOf" srcId="{ACAF8F9E-A4A4-42E1-B579-39142BF486B3}" destId="{BE357DB2-5FA5-4DAF-99AD-854FB759637C}" srcOrd="0" destOrd="0" presId="urn:microsoft.com/office/officeart/2009/3/layout/IncreasingArrowsProcess"/>
    <dgm:cxn modelId="{DD81931F-3208-437E-8F18-D5B6E17B17D4}" type="presParOf" srcId="{3003F802-6250-4238-B4F4-FF9777932474}" destId="{0F3C9442-4F75-44BB-AAB3-00DBEC108660}" srcOrd="0" destOrd="0" presId="urn:microsoft.com/office/officeart/2009/3/layout/IncreasingArrowsProcess"/>
    <dgm:cxn modelId="{B7E76F80-082D-4596-B2A5-A99ED62F45ED}" type="presParOf" srcId="{3003F802-6250-4238-B4F4-FF9777932474}" destId="{32C05CA9-5CA1-46AE-A9B8-F7BD10771864}" srcOrd="1" destOrd="0" presId="urn:microsoft.com/office/officeart/2009/3/layout/IncreasingArrowsProcess"/>
    <dgm:cxn modelId="{9CE1A952-2A06-461D-A0B0-6749F57BC0FE}" type="presParOf" srcId="{3003F802-6250-4238-B4F4-FF9777932474}" destId="{A2A430D6-0C27-4E79-A406-426238630178}" srcOrd="2" destOrd="0" presId="urn:microsoft.com/office/officeart/2009/3/layout/IncreasingArrowsProcess"/>
    <dgm:cxn modelId="{7E10A325-B895-4B5A-8B8A-961149B833BF}" type="presParOf" srcId="{3003F802-6250-4238-B4F4-FF9777932474}" destId="{41BF14FE-3666-45F0-9EDD-82CFDA809AB8}" srcOrd="3" destOrd="0" presId="urn:microsoft.com/office/officeart/2009/3/layout/IncreasingArrowsProcess"/>
    <dgm:cxn modelId="{C8D7A29B-2F69-4787-B306-C80DFC90E086}" type="presParOf" srcId="{3003F802-6250-4238-B4F4-FF9777932474}" destId="{BE357DB2-5FA5-4DAF-99AD-854FB759637C}" srcOrd="4" destOrd="0" presId="urn:microsoft.com/office/officeart/2009/3/layout/IncreasingArrowsProcess"/>
    <dgm:cxn modelId="{F42830FE-A2CB-4954-B4CA-1AA2D7104C82}" type="presParOf" srcId="{3003F802-6250-4238-B4F4-FF9777932474}" destId="{B32D9F1B-AD2D-4B48-B599-B3D94B26672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228E-7157-4770-98CC-68009E06C0AF}">
      <dsp:nvSpPr>
        <dsp:cNvPr id="0" name=""/>
        <dsp:cNvSpPr/>
      </dsp:nvSpPr>
      <dsp:spPr>
        <a:xfrm>
          <a:off x="2086915" y="1315085"/>
          <a:ext cx="3064474" cy="2821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일본은행</a:t>
          </a:r>
          <a:endParaRPr lang="ko-KR" altLang="en-US" sz="6300" kern="1200" dirty="0"/>
        </a:p>
      </dsp:txBody>
      <dsp:txXfrm>
        <a:off x="2535697" y="1728277"/>
        <a:ext cx="2166910" cy="1995067"/>
      </dsp:txXfrm>
    </dsp:sp>
    <dsp:sp modelId="{BD8D12BD-2E7A-4021-9D5C-5EC267753EC9}">
      <dsp:nvSpPr>
        <dsp:cNvPr id="0" name=""/>
        <dsp:cNvSpPr/>
      </dsp:nvSpPr>
      <dsp:spPr>
        <a:xfrm rot="10829859">
          <a:off x="1531390" y="2693564"/>
          <a:ext cx="55560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55602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1795302" y="2696199"/>
        <a:ext cx="27780" cy="27780"/>
      </dsp:txXfrm>
    </dsp:sp>
    <dsp:sp modelId="{337B02C1-BF13-4354-90E8-DD7CB121C9CD}">
      <dsp:nvSpPr>
        <dsp:cNvPr id="0" name=""/>
        <dsp:cNvSpPr/>
      </dsp:nvSpPr>
      <dsp:spPr>
        <a:xfrm>
          <a:off x="39024" y="1954993"/>
          <a:ext cx="1492405" cy="1492405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금 값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257582" y="2173551"/>
        <a:ext cx="1055289" cy="1055289"/>
      </dsp:txXfrm>
    </dsp:sp>
    <dsp:sp modelId="{5A9F0681-88F7-4955-84C8-E1EC59E3CDD3}">
      <dsp:nvSpPr>
        <dsp:cNvPr id="0" name=""/>
        <dsp:cNvSpPr/>
      </dsp:nvSpPr>
      <dsp:spPr>
        <a:xfrm rot="21568865">
          <a:off x="5151304" y="2692855"/>
          <a:ext cx="5637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637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9093" y="2695286"/>
        <a:ext cx="28188" cy="28188"/>
      </dsp:txXfrm>
    </dsp:sp>
    <dsp:sp modelId="{5D8BD698-6657-4432-95DE-0C893059352F}">
      <dsp:nvSpPr>
        <dsp:cNvPr id="0" name=""/>
        <dsp:cNvSpPr/>
      </dsp:nvSpPr>
      <dsp:spPr>
        <a:xfrm>
          <a:off x="5715028" y="1953867"/>
          <a:ext cx="1492405" cy="149240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은 값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933586" y="2172425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FAB8C-F3B0-43F6-A7EE-218D2EA1A530}">
      <dsp:nvSpPr>
        <dsp:cNvPr id="0" name=""/>
        <dsp:cNvSpPr/>
      </dsp:nvSpPr>
      <dsp:spPr>
        <a:xfrm>
          <a:off x="2828898" y="2039003"/>
          <a:ext cx="2609304" cy="2609304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600" kern="1200" dirty="0" smtClean="0">
              <a:solidFill>
                <a:schemeClr val="tx1"/>
              </a:solidFill>
            </a:rPr>
            <a:t>일본 은행권</a:t>
          </a:r>
          <a:endParaRPr lang="ko-KR" altLang="en-US" sz="4600" kern="1200" dirty="0">
            <a:solidFill>
              <a:schemeClr val="tx1"/>
            </a:solidFill>
          </a:endParaRPr>
        </a:p>
      </dsp:txBody>
      <dsp:txXfrm>
        <a:off x="3211022" y="2421127"/>
        <a:ext cx="1845056" cy="1845056"/>
      </dsp:txXfrm>
    </dsp:sp>
    <dsp:sp modelId="{85C7B42F-631E-4A12-A90E-65596EB1CEC2}">
      <dsp:nvSpPr>
        <dsp:cNvPr id="0" name=""/>
        <dsp:cNvSpPr/>
      </dsp:nvSpPr>
      <dsp:spPr>
        <a:xfrm rot="12353779">
          <a:off x="1148678" y="1961417"/>
          <a:ext cx="1807340" cy="7436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8D60-9900-421D-9F48-DBCD3149026E}">
      <dsp:nvSpPr>
        <dsp:cNvPr id="0" name=""/>
        <dsp:cNvSpPr/>
      </dsp:nvSpPr>
      <dsp:spPr>
        <a:xfrm>
          <a:off x="0" y="947035"/>
          <a:ext cx="2478838" cy="19830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국립은행 지폐 </a:t>
          </a:r>
          <a:endParaRPr lang="en-US" altLang="ko-KR" sz="3400" kern="1200" dirty="0" smtClean="0">
            <a:solidFill>
              <a:schemeClr val="tx1"/>
            </a:solidFill>
          </a:endParaRPr>
        </a:p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통용금지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8082" y="1005117"/>
        <a:ext cx="2362674" cy="1866907"/>
      </dsp:txXfrm>
    </dsp:sp>
    <dsp:sp modelId="{8BAF8021-34A6-4BD6-AE27-864380A2449F}">
      <dsp:nvSpPr>
        <dsp:cNvPr id="0" name=""/>
        <dsp:cNvSpPr/>
      </dsp:nvSpPr>
      <dsp:spPr>
        <a:xfrm rot="20045325">
          <a:off x="5310820" y="1960781"/>
          <a:ext cx="1807725" cy="7436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A9BCD-8AA9-4CA2-8B75-CDDFECBE75CB}">
      <dsp:nvSpPr>
        <dsp:cNvPr id="0" name=""/>
        <dsp:cNvSpPr/>
      </dsp:nvSpPr>
      <dsp:spPr>
        <a:xfrm>
          <a:off x="5788263" y="946103"/>
          <a:ext cx="2478838" cy="19830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solidFill>
                <a:schemeClr val="tx1"/>
              </a:solidFill>
            </a:rPr>
            <a:t>정부지폐 통용금지</a:t>
          </a:r>
          <a:endParaRPr lang="ko-KR" altLang="en-US" sz="3400" kern="1200" dirty="0">
            <a:solidFill>
              <a:schemeClr val="tx1"/>
            </a:solidFill>
          </a:endParaRPr>
        </a:p>
      </dsp:txBody>
      <dsp:txXfrm>
        <a:off x="5846345" y="1004185"/>
        <a:ext cx="2362674" cy="186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9442-4F75-44BB-AAB3-00DBEC108660}">
      <dsp:nvSpPr>
        <dsp:cNvPr id="0" name=""/>
        <dsp:cNvSpPr/>
      </dsp:nvSpPr>
      <dsp:spPr>
        <a:xfrm>
          <a:off x="180689" y="687047"/>
          <a:ext cx="5846142" cy="13985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- </a:t>
          </a:r>
          <a:r>
            <a:rPr lang="ko-KR" altLang="en-US" sz="1600" kern="1200" dirty="0" smtClean="0">
              <a:solidFill>
                <a:schemeClr val="tx1"/>
              </a:solidFill>
            </a:rPr>
            <a:t>내국환 결제 사무를 개시</a:t>
          </a:r>
          <a:r>
            <a:rPr lang="en-US" altLang="ko-KR" sz="1600" kern="1200" dirty="0" smtClean="0">
              <a:solidFill>
                <a:schemeClr val="tx1"/>
              </a:solidFill>
            </a:rPr>
            <a:t>.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180689" y="1036672"/>
        <a:ext cx="5496517" cy="699250"/>
      </dsp:txXfrm>
    </dsp:sp>
    <dsp:sp modelId="{32C05CA9-5CA1-46AE-A9B8-F7BD10771864}">
      <dsp:nvSpPr>
        <dsp:cNvPr id="0" name=""/>
        <dsp:cNvSpPr/>
      </dsp:nvSpPr>
      <dsp:spPr>
        <a:xfrm>
          <a:off x="185346" y="1732544"/>
          <a:ext cx="2957592" cy="2694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1930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185346" y="1732544"/>
        <a:ext cx="2957592" cy="2694026"/>
      </dsp:txXfrm>
    </dsp:sp>
    <dsp:sp modelId="{A2A430D6-0C27-4E79-A406-426238630178}">
      <dsp:nvSpPr>
        <dsp:cNvPr id="0" name=""/>
        <dsp:cNvSpPr/>
      </dsp:nvSpPr>
      <dsp:spPr>
        <a:xfrm>
          <a:off x="3126193" y="1144976"/>
          <a:ext cx="4371333" cy="13985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- 11</a:t>
          </a:r>
          <a:r>
            <a:rPr lang="ko-KR" altLang="en-US" sz="1600" kern="1200" dirty="0" smtClean="0"/>
            <a:t>월에 국채업무를 개시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3126193" y="1494601"/>
        <a:ext cx="4021708" cy="699250"/>
      </dsp:txXfrm>
    </dsp:sp>
    <dsp:sp modelId="{41BF14FE-3666-45F0-9EDD-82CFDA809AB8}">
      <dsp:nvSpPr>
        <dsp:cNvPr id="0" name=""/>
        <dsp:cNvSpPr/>
      </dsp:nvSpPr>
      <dsp:spPr>
        <a:xfrm>
          <a:off x="3142939" y="2198710"/>
          <a:ext cx="2957592" cy="2694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1943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3142939" y="2198710"/>
        <a:ext cx="2957592" cy="2694026"/>
      </dsp:txXfrm>
    </dsp:sp>
    <dsp:sp modelId="{BE357DB2-5FA5-4DAF-99AD-854FB759637C}">
      <dsp:nvSpPr>
        <dsp:cNvPr id="0" name=""/>
        <dsp:cNvSpPr/>
      </dsp:nvSpPr>
      <dsp:spPr>
        <a:xfrm>
          <a:off x="6109418" y="1902940"/>
          <a:ext cx="2946001" cy="76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2012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- </a:t>
          </a:r>
          <a:r>
            <a:rPr lang="ko-KR" altLang="en-US" sz="1600" kern="1200" dirty="0" smtClean="0">
              <a:solidFill>
                <a:schemeClr val="tx1"/>
              </a:solidFill>
            </a:rPr>
            <a:t>외환관리 등의 업무를 위임 받는다</a:t>
          </a:r>
          <a:r>
            <a:rPr lang="en-US" altLang="ko-KR" sz="1600" kern="1200" dirty="0" smtClean="0">
              <a:solidFill>
                <a:schemeClr val="tx1"/>
              </a:solidFill>
            </a:rPr>
            <a:t>.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6109418" y="1902940"/>
        <a:ext cx="2946001" cy="765483"/>
      </dsp:txXfrm>
    </dsp:sp>
    <dsp:sp modelId="{B32D9F1B-AD2D-4B48-B599-B3D94B266724}">
      <dsp:nvSpPr>
        <dsp:cNvPr id="0" name=""/>
        <dsp:cNvSpPr/>
      </dsp:nvSpPr>
      <dsp:spPr>
        <a:xfrm>
          <a:off x="6100531" y="2664877"/>
          <a:ext cx="2957592" cy="265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200" kern="1200" dirty="0" smtClean="0"/>
            <a:t>1952</a:t>
          </a:r>
          <a:r>
            <a:rPr lang="ko-KR" altLang="en-US" sz="7200" kern="1200" dirty="0" smtClean="0"/>
            <a:t>年</a:t>
          </a:r>
          <a:endParaRPr lang="ko-KR" altLang="en-US" sz="7200" kern="1200" dirty="0"/>
        </a:p>
      </dsp:txBody>
      <dsp:txXfrm>
        <a:off x="6100531" y="2664877"/>
        <a:ext cx="2957592" cy="26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91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7596" y="1129597"/>
            <a:ext cx="7329793" cy="1509205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sz="10000">
                <a:solidFill>
                  <a:schemeClr val="tx1"/>
                </a:solidFill>
                <a:latin typeface="양재매화체S"/>
                <a:ea typeface="양재매화체S"/>
              </a:rPr>
              <a:t>일본 은행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96122" y="3060846"/>
            <a:ext cx="10153420" cy="3420579"/>
          </a:xfrm>
        </p:spPr>
        <p:txBody>
          <a:bodyPr/>
          <a:lstStyle/>
          <a:p>
            <a:pPr lvl="0">
              <a:defRPr lang="ko-KR" altLang="en-US"/>
            </a:pP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500" b="1" dirty="0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500" b="1" dirty="0" err="1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이강</a:t>
            </a: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500" b="1" dirty="0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500" b="1" dirty="0" err="1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윤다</a:t>
            </a: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500" b="1" dirty="0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</a:t>
            </a:r>
            <a:r>
              <a:rPr lang="ko-KR" altLang="ko-KR" sz="1500" b="1" dirty="0" err="1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박혜</a:t>
            </a: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500" b="1" dirty="0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문헌정보학과 </a:t>
            </a:r>
            <a:r>
              <a:rPr lang="ko-KR" altLang="ko-KR" sz="1500" b="1" dirty="0" err="1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박상</a:t>
            </a: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 lvl="0">
              <a:defRPr lang="ko-KR" altLang="en-US"/>
            </a:pPr>
            <a:r>
              <a:rPr lang="ko-KR" altLang="ko-KR" sz="1500" b="1" smtClean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일본어일어학과 이원</a:t>
            </a:r>
            <a:endParaRPr lang="ko-KR" altLang="ko-KR" sz="1500" b="1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2" y="1445640"/>
            <a:ext cx="4987348" cy="37359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57" y="1498979"/>
            <a:ext cx="57150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252" y="5451583"/>
            <a:ext cx="446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△오사카 </a:t>
            </a:r>
            <a:r>
              <a:rPr lang="ko-KR" altLang="en-US" dirty="0" err="1" smtClean="0"/>
              <a:t>古일본은행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3051" y="5451583"/>
            <a:ext cx="5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△도쿄 일본은행 현 본관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303" y="174171"/>
            <a:ext cx="8995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1896</a:t>
            </a:r>
            <a:r>
              <a:rPr lang="ko-KR" altLang="en-US" sz="3200" dirty="0" smtClean="0"/>
              <a:t>년 도쿄도로 신축 이전하고 </a:t>
            </a:r>
            <a:r>
              <a:rPr lang="en-US" altLang="ko-KR" sz="3200" dirty="0" smtClean="0"/>
              <a:t>1973</a:t>
            </a:r>
            <a:r>
              <a:rPr lang="ko-KR" altLang="en-US" sz="3200" dirty="0" smtClean="0"/>
              <a:t>년에 완공돼 오늘날에 이른다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38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819007" y="1810135"/>
            <a:ext cx="10704286" cy="4861249"/>
            <a:chOff x="819007" y="1810135"/>
            <a:chExt cx="10704286" cy="4861249"/>
          </a:xfrm>
        </p:grpSpPr>
        <p:sp>
          <p:nvSpPr>
            <p:cNvPr id="31" name="육각형 30"/>
            <p:cNvSpPr/>
            <p:nvPr/>
          </p:nvSpPr>
          <p:spPr>
            <a:xfrm rot="5400000">
              <a:off x="5671744" y="1929523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 rot="21600000">
              <a:off x="6032841" y="2093051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4770" tIns="64770" rIns="64770" bIns="64770" anchor="ctr" anchorCtr="0">
              <a:noAutofit/>
            </a:bodyPr>
            <a:lstStyle/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일본 은행의 </a:t>
              </a:r>
            </a:p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기능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402561" y="2172565"/>
              <a:ext cx="2009144" cy="1080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7402561" y="2172565"/>
              <a:ext cx="2009144" cy="10801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60960" tIns="60960" rIns="60960" bIns="60960" anchor="ctr" anchorCtr="0">
              <a:noAutofit/>
            </a:bodyPr>
            <a:lstStyle/>
            <a:p>
              <a:pPr lvl="0" algn="l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1. </a:t>
              </a:r>
              <a:r>
                <a:rPr lang="ko-KR" altLang="en-US" sz="1600" kern="1200">
                  <a:ea typeface="문체부 바탕체"/>
                </a:rPr>
                <a:t>사람들의 생활과 일본 은행</a:t>
              </a:r>
            </a:p>
            <a:p>
              <a:pPr lvl="0" algn="l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2. “</a:t>
              </a:r>
              <a:r>
                <a:rPr lang="ko-KR" altLang="en-US" sz="1600" kern="1200">
                  <a:ea typeface="문체부 바탕체"/>
                </a:rPr>
                <a:t>은행</a:t>
              </a:r>
              <a:r>
                <a:rPr lang="en-US" altLang="ko-KR" sz="1600" kern="1200">
                  <a:ea typeface="문체부 바탕체"/>
                </a:rPr>
                <a:t>”</a:t>
              </a:r>
              <a:r>
                <a:rPr lang="ko-KR" altLang="en-US" sz="1600" kern="1200">
                  <a:ea typeface="문체부 바탕체"/>
                </a:rPr>
                <a:t>으로서의 일본 은행</a:t>
              </a:r>
            </a:p>
          </p:txBody>
        </p:sp>
        <p:sp>
          <p:nvSpPr>
            <p:cNvPr id="35" name="육각형 34"/>
            <p:cNvSpPr/>
            <p:nvPr/>
          </p:nvSpPr>
          <p:spPr>
            <a:xfrm rot="5400000">
              <a:off x="3980174" y="1929523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 rot="21600000">
              <a:off x="4341271" y="2093051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575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endParaRPr lang="ko-KR" altLang="en-US" sz="3600" kern="1200"/>
            </a:p>
          </p:txBody>
        </p:sp>
        <p:sp>
          <p:nvSpPr>
            <p:cNvPr id="37" name="육각형 36"/>
            <p:cNvSpPr/>
            <p:nvPr/>
          </p:nvSpPr>
          <p:spPr>
            <a:xfrm rot="5400000">
              <a:off x="4822718" y="3457625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TextBox 37"/>
            <p:cNvSpPr txBox="1"/>
            <p:nvPr/>
          </p:nvSpPr>
          <p:spPr>
            <a:xfrm rot="21600000">
              <a:off x="5183815" y="3621153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4770" tIns="64770" rIns="64770" bIns="64770" anchor="ctr" anchorCtr="0">
              <a:noAutofit/>
            </a:bodyPr>
            <a:lstStyle/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일본 은행의</a:t>
              </a:r>
            </a:p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업무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930594" y="3700666"/>
              <a:ext cx="1944333" cy="1080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2930594" y="3700666"/>
              <a:ext cx="1944333" cy="10801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60960" tIns="60960" rIns="60960" bIns="60960" anchor="ctr" anchorCtr="0">
              <a:noAutofit/>
            </a:bodyPr>
            <a:lstStyle/>
            <a:p>
              <a:pPr lvl="0" algn="r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1. </a:t>
              </a:r>
              <a:r>
                <a:rPr lang="ko-KR" altLang="en-US" sz="1600" kern="1200">
                  <a:ea typeface="문체부 바탕체"/>
                </a:rPr>
                <a:t>현금의 공급과 결제 서비스 제공</a:t>
              </a:r>
            </a:p>
            <a:p>
              <a:pPr lvl="0" algn="r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2. </a:t>
              </a:r>
              <a:r>
                <a:rPr lang="ko-KR" altLang="en-US" sz="1600" kern="1200">
                  <a:ea typeface="문체부 바탕체"/>
                </a:rPr>
                <a:t>은행권의 흐름과 일본 은행의 역할</a:t>
              </a:r>
            </a:p>
            <a:p>
              <a:pPr lvl="0" algn="r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3. </a:t>
              </a:r>
              <a:r>
                <a:rPr lang="ko-KR" altLang="en-US" sz="1600" kern="1200">
                  <a:ea typeface="문체부 바탕체"/>
                </a:rPr>
                <a:t>은행권의 관리</a:t>
              </a:r>
            </a:p>
          </p:txBody>
        </p:sp>
        <p:sp>
          <p:nvSpPr>
            <p:cNvPr id="41" name="육각형 40"/>
            <p:cNvSpPr/>
            <p:nvPr/>
          </p:nvSpPr>
          <p:spPr>
            <a:xfrm rot="5400000">
              <a:off x="6514288" y="3457625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 rot="21600000">
              <a:off x="6875385" y="3621153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575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endParaRPr lang="ko-KR" altLang="en-US" sz="3600" kern="1200"/>
            </a:p>
          </p:txBody>
        </p:sp>
        <p:sp>
          <p:nvSpPr>
            <p:cNvPr id="43" name="육각형 42"/>
            <p:cNvSpPr/>
            <p:nvPr/>
          </p:nvSpPr>
          <p:spPr>
            <a:xfrm rot="5400000">
              <a:off x="5671744" y="4985727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 rot="21600000">
              <a:off x="6032841" y="5149255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4770" tIns="64770" rIns="64770" bIns="64770" anchor="ctr" anchorCtr="0">
              <a:noAutofit/>
            </a:bodyPr>
            <a:lstStyle/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금융 시스템</a:t>
              </a:r>
            </a:p>
            <a:p>
              <a:pPr lvl="0" algn="ctr" defTabSz="743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700" kern="1200">
                  <a:latin typeface="HY울릉도B"/>
                  <a:ea typeface="HY울릉도B"/>
                </a:rPr>
                <a:t>안정 확보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402561" y="5228768"/>
              <a:ext cx="2009144" cy="1080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7402561" y="5228768"/>
              <a:ext cx="2009144" cy="10801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60960" tIns="60960" rIns="60960" bIns="60960" anchor="ctr" anchorCtr="0">
              <a:noAutofit/>
            </a:bodyPr>
            <a:lstStyle/>
            <a:p>
              <a:pPr lvl="0" algn="l" defTabSz="700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en-US" altLang="ko-KR" sz="1600" kern="1200">
                  <a:ea typeface="문체부 바탕체"/>
                </a:rPr>
                <a:t>1. </a:t>
              </a:r>
              <a:r>
                <a:rPr lang="ko-KR" altLang="en-US" sz="1600" kern="1200">
                  <a:ea typeface="문체부 바탕체"/>
                </a:rPr>
                <a:t>국가 사무의 취급</a:t>
              </a:r>
            </a:p>
          </p:txBody>
        </p:sp>
        <p:sp>
          <p:nvSpPr>
            <p:cNvPr id="47" name="육각형 46"/>
            <p:cNvSpPr/>
            <p:nvPr/>
          </p:nvSpPr>
          <p:spPr>
            <a:xfrm rot="5400000">
              <a:off x="3980174" y="4985727"/>
              <a:ext cx="1800308" cy="15662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TextBox 47"/>
            <p:cNvSpPr txBox="1"/>
            <p:nvPr/>
          </p:nvSpPr>
          <p:spPr>
            <a:xfrm rot="21600000">
              <a:off x="4341271" y="5149255"/>
              <a:ext cx="1078114" cy="12392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575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endParaRPr lang="ko-KR" altLang="en-US" sz="3600" kern="120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8673" y="530586"/>
            <a:ext cx="8996297" cy="116921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ko-KR" alt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동녘B"/>
                <a:ea typeface="HY동녘B"/>
              </a:rPr>
              <a:t>일본 은행의 주요업무</a:t>
            </a:r>
          </a:p>
        </p:txBody>
      </p:sp>
      <p:pic>
        <p:nvPicPr>
          <p:cNvPr id="10" name="내용 개체 틀 9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46198" y="5236961"/>
            <a:ext cx="1080000" cy="1083263"/>
          </a:xfrm>
        </p:spPr>
      </p:pic>
      <p:pic>
        <p:nvPicPr>
          <p:cNvPr id="13" name="그림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68816" y="3725798"/>
            <a:ext cx="1080000" cy="1083263"/>
          </a:xfrm>
          <a:prstGeom prst="rect">
            <a:avLst/>
          </a:prstGeom>
        </p:spPr>
      </p:pic>
      <p:pic>
        <p:nvPicPr>
          <p:cNvPr id="29" name="그림 2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300868" y="2144406"/>
            <a:ext cx="1158144" cy="1133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기능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1.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사람들의 생활과 일본 은행</a:t>
            </a:r>
            <a:r>
              <a:rPr lang="ko-KR" altLang="en-US" sz="4400">
                <a:ea typeface="문체부 바탕체"/>
              </a:rPr>
              <a:t/>
            </a:r>
            <a:br>
              <a:rPr lang="ko-KR" altLang="en-US" sz="4400">
                <a:ea typeface="문체부 바탕체"/>
              </a:rPr>
            </a:b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0643" y="2370598"/>
            <a:ext cx="4554875" cy="3656861"/>
          </a:xfrm>
          <a:prstGeom prst="rect">
            <a:avLst/>
          </a:prstGeom>
        </p:spPr>
      </p:pic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6249981" y="2285755"/>
            <a:ext cx="5052767" cy="4294153"/>
          </a:xfr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만엔권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5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천엔권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2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천엔권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천엔권의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4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종류의 お札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(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おさつ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일본 은행권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이하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,"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은행권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")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을 발행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연금이나 국세 등 국고금 수불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중앙은행의 업무를 통해서 사람들과 기업의 경제 활동을 지지하는 기반을 제공함과 동시에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금융 정책의 운영과 금융 시스템 안정 확보를 도모하는 것으로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일본 경제의 안정적 발전에 기여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4906448" y="4506195"/>
            <a:ext cx="6773361" cy="22811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aphicFrame>
        <p:nvGraphicFramePr>
          <p:cNvPr id="9" name="내용 개체 틀 4"/>
          <p:cNvGraphicFramePr/>
          <p:nvPr/>
        </p:nvGraphicFramePr>
        <p:xfrm>
          <a:off x="4953104" y="4550186"/>
          <a:ext cx="6641388" cy="22052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13796"/>
                <a:gridCol w="2213796"/>
                <a:gridCol w="2213796"/>
              </a:tblGrid>
              <a:tr h="302864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설립 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중앙은행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나라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통화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  <a:tr h="302864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1668</a:t>
                      </a:r>
                      <a:r>
                        <a:rPr lang="ko-KR" altLang="en-US" sz="1200" b="0" kern="0" spc="0"/>
                        <a:t>년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세계 최고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릭스발크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스웨덴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크로네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  <a:tr h="302864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1694</a:t>
                      </a:r>
                      <a:r>
                        <a:rPr lang="ko-KR" altLang="en-US" sz="1200" b="0" kern="0" spc="0"/>
                        <a:t>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잉글랜드 은행</a:t>
                      </a:r>
                      <a:r>
                        <a:rPr lang="en-US" altLang="ko-KR" sz="1200" b="0" kern="0" spc="0"/>
                        <a:t>(BOE)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영국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파운드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  <a:tr h="302864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1882</a:t>
                      </a:r>
                      <a:r>
                        <a:rPr lang="ko-KR" altLang="en-US" sz="1200" b="0" kern="0" spc="0"/>
                        <a:t>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일본 은행 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일본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엔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  <a:tr h="302864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1913</a:t>
                      </a:r>
                      <a:r>
                        <a:rPr lang="ko-KR" altLang="en-US" sz="1200" b="0" kern="0" spc="0"/>
                        <a:t>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연방 준비제도 이사회</a:t>
                      </a:r>
                      <a:r>
                        <a:rPr lang="en-US" altLang="ko-KR" sz="1200" b="0" kern="0" spc="0"/>
                        <a:t>(FRB)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미국</a:t>
                      </a: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달러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  <a:tr h="579563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1998</a:t>
                      </a:r>
                      <a:r>
                        <a:rPr lang="ko-KR" altLang="en-US" sz="1200" b="0" kern="0" spc="0"/>
                        <a:t>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200" b="0" kern="0" spc="0"/>
                        <a:t>유럽 중앙은행</a:t>
                      </a:r>
                      <a:r>
                        <a:rPr lang="en-US" altLang="ko-KR" sz="1200" b="0" kern="0" spc="0"/>
                        <a:t>(ECB)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EU</a:t>
                      </a:r>
                      <a:r>
                        <a:rPr lang="ko-KR" altLang="en-US" sz="1200" b="0" kern="0" spc="0"/>
                        <a:t>회원 </a:t>
                      </a:r>
                      <a:r>
                        <a:rPr lang="en-US" altLang="ko-KR" sz="1200" b="0" kern="0" spc="0"/>
                        <a:t>27</a:t>
                      </a:r>
                      <a:r>
                        <a:rPr lang="ko-KR" altLang="en-US" sz="1200" b="0" kern="0" spc="0"/>
                        <a:t>개국 중 </a:t>
                      </a:r>
                      <a:r>
                        <a:rPr lang="en-US" altLang="ko-KR" sz="1200" b="0" kern="0" spc="0"/>
                        <a:t>17</a:t>
                      </a:r>
                      <a:r>
                        <a:rPr lang="ko-KR" altLang="en-US" sz="1200" b="0" kern="0" spc="0"/>
                        <a:t>개국㈜</a:t>
                      </a:r>
                    </a:p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200" b="0" kern="0" spc="0"/>
                        <a:t>(</a:t>
                      </a:r>
                      <a:r>
                        <a:rPr lang="ko-KR" altLang="en-US" sz="1200" b="0" kern="0" spc="0"/>
                        <a:t>유로</a:t>
                      </a:r>
                      <a:r>
                        <a:rPr lang="en-US" altLang="ko-KR" sz="1200" b="0" kern="0" spc="0"/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47322" marR="47322" marT="13083" marB="13083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>
          <a:xfrm>
            <a:off x="4906448" y="306705"/>
            <a:ext cx="6773361" cy="4177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anchor="ctr" anchorCtr="0">
            <a:spAutoFit/>
          </a:bodyPr>
          <a:lstStyle/>
          <a:p>
            <a:pPr marL="0" lvl="0" indent="0" algn="l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◈ </a:t>
            </a:r>
            <a:r>
              <a:rPr 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칼럼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“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세계의 중앙은행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”</a:t>
            </a:r>
          </a:p>
          <a:p>
            <a:pPr marL="0" lvl="0" indent="0" algn="l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  </a:t>
            </a:r>
          </a:p>
          <a:p>
            <a:pPr marL="0" lvl="0" indent="0" algn="l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세계 대부분의 나라에는 중앙은행이 있는데 그 설립의 경위나 조직 형태 등은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나라마다 다르게 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</a:t>
            </a:r>
          </a:p>
          <a:p>
            <a:pPr marL="0" lvl="0" indent="0" algn="l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중앙은행의 한 원형은 영국의 중앙은행인 영국 은행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(BOE : Bank of England)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에 볼 수 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잉글랜드 은행은 정부에 대출을 큰 목적으로 하고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1694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년에 민간 실업가의 출자로 설립된 은행이다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그 후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1825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 공황을 계기로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다른 민간 은행이 지급 준비를 잉글랜드 은행에 맡기게 되었고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잉글랜드 은행을 중심으로 결제 시스템이 확립했다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또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1844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 은행 조례에 의한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잉글랜드 은행권이 강제 통용력을 가진 법화의 지위를 확립했다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이렇게 잉글랜드 은행은 통화 발행과 결제 기능이 하나의 은행에 집중해서 탄생하고 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</a:t>
            </a:r>
          </a:p>
          <a:p>
            <a:pPr marL="0" lvl="0" indent="0" algn="l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한편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미국 중앙은행인 연방 준비제도 이사회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(FRB : Board of Governors of the Federal Reserve System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〈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The Federal Reserve Board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〉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)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은 법률에 의해서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1913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년에 설립된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그 아래에서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민간 은행의 출자에 의한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12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지구 연방 은행이 중앙은행 영업을 한다는 형태를 취하고 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또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유럽에서는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1998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년에 조약을 통해서 유럽 중앙은행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(ECB : European Central Bank)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가 설립되어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EU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회원국 중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11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개국이 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1999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년에 통화를 유로로 통일했다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이에 따른 현재는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유럽 중앙은행이 유로 회원국의 금융 정책을 일원적으로 결정하고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, </a:t>
            </a:r>
            <a:r>
              <a:rPr lang="ko-KR" altLang="en-US" sz="14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그 방침 아래에서 각국 중앙은행이 중앙은행 업무를 수행하게 된다</a:t>
            </a:r>
            <a:r>
              <a:rPr lang="en-US" altLang="ko-KR" sz="1400" b="0" i="0" u="none">
                <a:solidFill>
                  <a:srgbClr val="000000"/>
                </a:solidFill>
                <a:latin typeface="새굴림"/>
                <a:ea typeface="새굴림"/>
                <a:cs typeface="함초롬돋움"/>
              </a:rPr>
              <a:t>.</a:t>
            </a:r>
            <a:endParaRPr lang="en-US" altLang="ko-KR" sz="1400" b="0" i="0" u="none">
              <a:solidFill>
                <a:schemeClr val="tx1"/>
              </a:solidFill>
              <a:latin typeface="새굴림"/>
              <a:ea typeface="새굴림"/>
              <a:cs typeface="굴림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398091" y="342900"/>
            <a:ext cx="4382574" cy="63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2235" y="2856311"/>
            <a:ext cx="9257629" cy="2996504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바탕체"/>
              </a:rPr>
              <a:t>개인이나 기업은 금융 기관에 돈을 맡기고 필요할 때 금융 기관 예금 계좌에서 돈을 찾고 있다</a:t>
            </a:r>
            <a:r>
              <a:rPr lang="en-US" altLang="ko-KR" sz="32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바탕체"/>
              </a:rPr>
              <a:t>또</a:t>
            </a:r>
            <a:r>
              <a:rPr lang="en-US" altLang="ko-KR" sz="32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3200">
                <a:solidFill>
                  <a:schemeClr val="tx1"/>
                </a:solidFill>
                <a:ea typeface="문체부 바탕체"/>
              </a:rPr>
              <a:t>예금의 이체나 입금에 의한</a:t>
            </a:r>
            <a:r>
              <a:rPr lang="en-US" altLang="ko-KR" sz="3200">
                <a:solidFill>
                  <a:schemeClr val="tx1"/>
                </a:solidFill>
                <a:ea typeface="문체부 바탕체"/>
              </a:rPr>
              <a:t> </a:t>
            </a:r>
            <a:r>
              <a:rPr lang="ko-KR" altLang="en-US" sz="3200">
                <a:solidFill>
                  <a:schemeClr val="tx1"/>
                </a:solidFill>
                <a:ea typeface="문체부 바탕체"/>
              </a:rPr>
              <a:t>다양한 거래의 결제를 시작했다</a:t>
            </a:r>
            <a:r>
              <a:rPr lang="en-US" altLang="ko-KR" sz="3200">
                <a:solidFill>
                  <a:schemeClr val="tx1"/>
                </a:solidFill>
                <a:ea typeface="문체부 바탕체"/>
              </a:rPr>
              <a:t>. </a:t>
            </a:r>
            <a:r>
              <a:rPr lang="ko-KR" altLang="en-US" sz="3200">
                <a:solidFill>
                  <a:schemeClr val="tx1"/>
                </a:solidFill>
                <a:ea typeface="문체부 바탕체"/>
              </a:rPr>
              <a:t>금융 기관은 받아들인 예금을 바탕으로 대출이나 채권 투자 등의 자금 운용하고 있다</a:t>
            </a:r>
            <a:r>
              <a:rPr lang="en-US" altLang="ko-KR" sz="3200">
                <a:solidFill>
                  <a:schemeClr val="tx1"/>
                </a:solidFill>
                <a:ea typeface="문체부 바탕체"/>
              </a:rPr>
              <a:t>.</a:t>
            </a:r>
            <a:endParaRPr lang="ko-KR" altLang="en-US" sz="3200">
              <a:solidFill>
                <a:schemeClr val="tx1"/>
              </a:solidFill>
              <a:ea typeface="문체부 바탕체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기능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2. “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</a:t>
            </a: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”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으로서의 일본 은행</a:t>
            </a: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1341" y="329936"/>
            <a:ext cx="4632927" cy="626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내용 개체 틀 2"/>
          <p:cNvSpPr txBox="1"/>
          <p:nvPr/>
        </p:nvSpPr>
        <p:spPr>
          <a:xfrm>
            <a:off x="5222454" y="226244"/>
            <a:ext cx="6523344" cy="64290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◈ 칼럼 “중앙은행의 </a:t>
            </a:r>
            <a:r>
              <a:rPr lang="en-US" altLang="ko-KR" sz="1500">
                <a:latin typeface="새굴림"/>
                <a:ea typeface="새굴림"/>
              </a:rPr>
              <a:t>3</a:t>
            </a:r>
            <a:r>
              <a:rPr lang="ko-KR" altLang="en-US" sz="1500">
                <a:latin typeface="새굴림"/>
                <a:ea typeface="새굴림"/>
              </a:rPr>
              <a:t>가지 역할”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중앙은행의 역할을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이하에서는 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발권 은행</a:t>
            </a:r>
            <a:r>
              <a:rPr lang="en-US" altLang="ko-KR" sz="1500">
                <a:latin typeface="새굴림"/>
                <a:ea typeface="새굴림"/>
              </a:rPr>
              <a:t>", "</a:t>
            </a:r>
            <a:r>
              <a:rPr lang="ko-KR" altLang="en-US" sz="1500">
                <a:latin typeface="새굴림"/>
                <a:ea typeface="새굴림"/>
              </a:rPr>
              <a:t>은행의 은행</a:t>
            </a:r>
            <a:r>
              <a:rPr lang="en-US" altLang="ko-KR" sz="1500">
                <a:latin typeface="새굴림"/>
                <a:ea typeface="새굴림"/>
              </a:rPr>
              <a:t>", "</a:t>
            </a:r>
            <a:r>
              <a:rPr lang="ko-KR" altLang="en-US" sz="1500">
                <a:latin typeface="새굴림"/>
                <a:ea typeface="새굴림"/>
              </a:rPr>
              <a:t>정부의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의 </a:t>
            </a:r>
            <a:r>
              <a:rPr lang="en-US" altLang="ko-KR" sz="1500">
                <a:latin typeface="새굴림"/>
                <a:ea typeface="새굴림"/>
              </a:rPr>
              <a:t>3</a:t>
            </a:r>
            <a:r>
              <a:rPr lang="ko-KR" altLang="en-US" sz="1500">
                <a:latin typeface="새굴림"/>
                <a:ea typeface="새굴림"/>
              </a:rPr>
              <a:t>개로 분류하고 설명한다</a:t>
            </a:r>
            <a:r>
              <a:rPr lang="en-US" altLang="ko-KR" sz="1500">
                <a:latin typeface="새굴림"/>
                <a:ea typeface="새굴림"/>
              </a:rPr>
              <a:t>.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①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발권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로서의 역할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일본 은행은 일본 유일한 발권 은행으로서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은행권을 독점적으로 공급하고 있어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이 은행권은</a:t>
            </a:r>
            <a:r>
              <a:rPr lang="en-US" altLang="ko-KR" sz="1500">
                <a:latin typeface="새굴림"/>
                <a:ea typeface="새굴림"/>
              </a:rPr>
              <a:t>,"</a:t>
            </a:r>
            <a:r>
              <a:rPr lang="ko-KR" altLang="en-US" sz="1500">
                <a:latin typeface="새굴림"/>
                <a:ea typeface="새굴림"/>
              </a:rPr>
              <a:t>법화로 무제한으로 통용되는 </a:t>
            </a:r>
            <a:r>
              <a:rPr lang="en-US" altLang="ko-KR" sz="1500">
                <a:latin typeface="새굴림"/>
                <a:ea typeface="새굴림"/>
              </a:rPr>
              <a:t>"(</a:t>
            </a:r>
            <a:r>
              <a:rPr lang="ko-KR" altLang="en-US" sz="1500">
                <a:latin typeface="새굴림"/>
                <a:ea typeface="새굴림"/>
              </a:rPr>
              <a:t>일본 은행 법 제</a:t>
            </a:r>
            <a:r>
              <a:rPr lang="en-US" altLang="ko-KR" sz="1500">
                <a:latin typeface="새굴림"/>
                <a:ea typeface="새굴림"/>
              </a:rPr>
              <a:t>46</a:t>
            </a:r>
            <a:r>
              <a:rPr lang="ko-KR" altLang="en-US" sz="1500">
                <a:latin typeface="새굴림"/>
                <a:ea typeface="새굴림"/>
              </a:rPr>
              <a:t>조 </a:t>
            </a:r>
            <a:r>
              <a:rPr lang="en-US" altLang="ko-KR" sz="1500">
                <a:latin typeface="새굴림"/>
                <a:ea typeface="새굴림"/>
              </a:rPr>
              <a:t>2</a:t>
            </a:r>
            <a:r>
              <a:rPr lang="ko-KR" altLang="en-US" sz="1500">
                <a:latin typeface="새굴림"/>
                <a:ea typeface="새굴림"/>
              </a:rPr>
              <a:t>항</a:t>
            </a:r>
            <a:r>
              <a:rPr lang="en-US" altLang="ko-KR" sz="1500">
                <a:latin typeface="새굴림"/>
                <a:ea typeface="새굴림"/>
              </a:rPr>
              <a:t>)(</a:t>
            </a:r>
            <a:r>
              <a:rPr lang="ko-KR" altLang="en-US" sz="1500">
                <a:latin typeface="새굴림"/>
                <a:ea typeface="새굴림"/>
              </a:rPr>
              <a:t>➜ 제</a:t>
            </a:r>
            <a:r>
              <a:rPr lang="en-US" altLang="ko-KR" sz="1500">
                <a:latin typeface="새굴림"/>
                <a:ea typeface="새굴림"/>
              </a:rPr>
              <a:t>3</a:t>
            </a:r>
            <a:r>
              <a:rPr lang="ko-KR" altLang="en-US" sz="1500">
                <a:latin typeface="새굴림"/>
                <a:ea typeface="새굴림"/>
              </a:rPr>
              <a:t>장</a:t>
            </a:r>
            <a:r>
              <a:rPr lang="en-US" altLang="ko-KR" sz="1500">
                <a:latin typeface="새굴림"/>
                <a:ea typeface="새굴림"/>
              </a:rPr>
              <a:t>).</a:t>
            </a:r>
            <a:r>
              <a:rPr lang="ko-KR" altLang="en-US" sz="1500">
                <a:latin typeface="새굴림"/>
                <a:ea typeface="새굴림"/>
              </a:rPr>
              <a:t>현재의 일본 은행권은 발행 증명으로서 정화 준비</a:t>
            </a:r>
            <a:r>
              <a:rPr lang="en-US" altLang="ko-KR" sz="1500">
                <a:latin typeface="새굴림"/>
                <a:ea typeface="새굴림"/>
              </a:rPr>
              <a:t>(</a:t>
            </a:r>
            <a:r>
              <a:rPr lang="ko-KR" altLang="en-US" sz="1500">
                <a:latin typeface="새굴림"/>
                <a:ea typeface="새굴림"/>
              </a:rPr>
              <a:t>➜ 제</a:t>
            </a:r>
            <a:r>
              <a:rPr lang="en-US" altLang="ko-KR" sz="1500">
                <a:latin typeface="새굴림"/>
                <a:ea typeface="새굴림"/>
              </a:rPr>
              <a:t>3</a:t>
            </a:r>
            <a:r>
              <a:rPr lang="ko-KR" altLang="en-US" sz="1500">
                <a:latin typeface="새굴림"/>
                <a:ea typeface="새굴림"/>
              </a:rPr>
              <a:t>장 제</a:t>
            </a:r>
            <a:r>
              <a:rPr lang="en-US" altLang="ko-KR" sz="1500">
                <a:latin typeface="새굴림"/>
                <a:ea typeface="새굴림"/>
              </a:rPr>
              <a:t>1</a:t>
            </a:r>
            <a:r>
              <a:rPr lang="ko-KR" altLang="en-US" sz="1500">
                <a:latin typeface="새굴림"/>
                <a:ea typeface="새굴림"/>
              </a:rPr>
              <a:t>절 </a:t>
            </a:r>
            <a:r>
              <a:rPr lang="en-US" altLang="ko-KR" sz="1500">
                <a:latin typeface="새굴림"/>
                <a:ea typeface="새굴림"/>
              </a:rPr>
              <a:t>3)</a:t>
            </a:r>
            <a:r>
              <a:rPr lang="ko-KR" altLang="en-US" sz="1500">
                <a:latin typeface="새굴림"/>
                <a:ea typeface="새굴림"/>
              </a:rPr>
              <a:t>을 가질 필요 없는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이른바 관리 통화이다</a:t>
            </a:r>
            <a:r>
              <a:rPr lang="en-US" altLang="ko-KR" sz="1500">
                <a:latin typeface="새굴림"/>
                <a:ea typeface="새굴림"/>
              </a:rPr>
              <a:t>.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②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은행의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로서의 역할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일본 은행은 은행을 비롯한 민간 금융 기관에서 예금</a:t>
            </a:r>
            <a:r>
              <a:rPr lang="en-US" altLang="ko-KR" sz="1500">
                <a:latin typeface="새굴림"/>
                <a:ea typeface="새굴림"/>
              </a:rPr>
              <a:t>(</a:t>
            </a:r>
            <a:r>
              <a:rPr lang="ko-KR" altLang="en-US" sz="1500">
                <a:latin typeface="새굴림"/>
                <a:ea typeface="새굴림"/>
              </a:rPr>
              <a:t>일본 은행 당좌 예금</a:t>
            </a:r>
            <a:r>
              <a:rPr lang="en-US" altLang="ko-KR" sz="1500">
                <a:latin typeface="새굴림"/>
                <a:ea typeface="새굴림"/>
              </a:rPr>
              <a:t>)</a:t>
            </a:r>
            <a:r>
              <a:rPr lang="ko-KR" altLang="en-US" sz="1500">
                <a:latin typeface="새굴림"/>
                <a:ea typeface="새굴림"/>
              </a:rPr>
              <a:t>을 맡아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금융 기관 대출을 하고 있다</a:t>
            </a:r>
            <a:r>
              <a:rPr lang="en-US" altLang="ko-KR" sz="1500">
                <a:latin typeface="새굴림"/>
                <a:ea typeface="새굴림"/>
              </a:rPr>
              <a:t>. </a:t>
            </a:r>
            <a:r>
              <a:rPr lang="ko-KR" altLang="en-US" sz="1500">
                <a:latin typeface="새굴림"/>
                <a:ea typeface="새굴림"/>
              </a:rPr>
              <a:t>이러한 관계는 일반 기업이나 개인에 대한 은행 관계에 닮은 점에서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일본 은행은 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은행의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으로 불린다</a:t>
            </a:r>
            <a:r>
              <a:rPr lang="en-US" altLang="ko-KR" sz="1500">
                <a:latin typeface="새굴림"/>
                <a:ea typeface="새굴림"/>
              </a:rPr>
              <a:t>. </a:t>
            </a:r>
            <a:r>
              <a:rPr lang="ko-KR" altLang="en-US" sz="1500">
                <a:latin typeface="새굴림"/>
                <a:ea typeface="새굴림"/>
              </a:rPr>
              <a:t>일본 은행 당좌 예금의 대체는 금융 기관 상호 간의 다양한 금융 거래 결제에 이용되고 있다</a:t>
            </a:r>
            <a:r>
              <a:rPr lang="en-US" altLang="ko-KR" sz="1500">
                <a:latin typeface="새굴림"/>
                <a:ea typeface="새굴림"/>
              </a:rPr>
              <a:t>. </a:t>
            </a:r>
            <a:r>
              <a:rPr lang="ko-KR" altLang="en-US" sz="1500">
                <a:latin typeface="새굴림"/>
                <a:ea typeface="새굴림"/>
              </a:rPr>
              <a:t>또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전국 은행 내국환 제도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어음 교환 제도 등의 민간 자금 결제 시스템에서 최종적인 채권 채무의 결제도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일본 은행 당좌 예금에서 열린다</a:t>
            </a:r>
            <a:r>
              <a:rPr lang="en-US" altLang="ko-KR" sz="1500">
                <a:latin typeface="새굴림"/>
                <a:ea typeface="새굴림"/>
              </a:rPr>
              <a:t>.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③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정부의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로서의 역할</a:t>
            </a:r>
          </a:p>
          <a:p>
            <a:pPr marL="0" indent="0">
              <a:buNone/>
              <a:defRPr lang="ko-KR" altLang="en-US"/>
            </a:pPr>
            <a:r>
              <a:rPr lang="ko-KR" altLang="en-US" sz="1500">
                <a:latin typeface="새굴림"/>
                <a:ea typeface="새굴림"/>
              </a:rPr>
              <a:t>일본 은행은 각종 법령에 의거한 고유 사무로 국고 사무를 실시하는 한편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국채 사무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외국 환 업무 등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국가</a:t>
            </a:r>
            <a:r>
              <a:rPr lang="en-US" altLang="ko-KR" sz="1500">
                <a:latin typeface="새굴림"/>
                <a:ea typeface="새굴림"/>
              </a:rPr>
              <a:t>(</a:t>
            </a:r>
            <a:r>
              <a:rPr lang="ko-KR" altLang="en-US" sz="1500">
                <a:latin typeface="새굴림"/>
                <a:ea typeface="새굴림"/>
              </a:rPr>
              <a:t>정부</a:t>
            </a:r>
            <a:r>
              <a:rPr lang="en-US" altLang="ko-KR" sz="1500">
                <a:latin typeface="새굴림"/>
                <a:ea typeface="새굴림"/>
              </a:rPr>
              <a:t>)</a:t>
            </a:r>
            <a:r>
              <a:rPr lang="ko-KR" altLang="en-US" sz="1500">
                <a:latin typeface="새굴림"/>
                <a:ea typeface="새굴림"/>
              </a:rPr>
              <a:t>의 사무 일부를 위탁 받고 있다</a:t>
            </a:r>
            <a:r>
              <a:rPr lang="en-US" altLang="ko-KR" sz="1500">
                <a:latin typeface="새굴림"/>
                <a:ea typeface="새굴림"/>
              </a:rPr>
              <a:t>. </a:t>
            </a:r>
            <a:r>
              <a:rPr lang="ko-KR" altLang="en-US" sz="1500">
                <a:latin typeface="새굴림"/>
                <a:ea typeface="새굴림"/>
              </a:rPr>
              <a:t>이것을 가리켜 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정부의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이라고 불리기도 한다</a:t>
            </a:r>
            <a:r>
              <a:rPr lang="en-US" altLang="ko-KR" sz="1500">
                <a:latin typeface="새굴림"/>
                <a:ea typeface="새굴림"/>
              </a:rPr>
              <a:t>. </a:t>
            </a:r>
            <a:r>
              <a:rPr lang="ko-KR" altLang="en-US" sz="1500">
                <a:latin typeface="새굴림"/>
                <a:ea typeface="새굴림"/>
              </a:rPr>
              <a:t>단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일본 은행의 정부에 대한 신용 공여</a:t>
            </a:r>
            <a:r>
              <a:rPr lang="en-US" altLang="ko-KR" sz="1500">
                <a:latin typeface="새굴림"/>
                <a:ea typeface="새굴림"/>
              </a:rPr>
              <a:t>(</a:t>
            </a:r>
            <a:r>
              <a:rPr lang="ko-KR" altLang="en-US" sz="1500">
                <a:latin typeface="새굴림"/>
                <a:ea typeface="새굴림"/>
              </a:rPr>
              <a:t>대출이나 국채의 인수</a:t>
            </a:r>
            <a:r>
              <a:rPr lang="en-US" altLang="ko-KR" sz="1500">
                <a:latin typeface="새굴림"/>
                <a:ea typeface="새굴림"/>
              </a:rPr>
              <a:t>)</a:t>
            </a:r>
            <a:r>
              <a:rPr lang="ko-KR" altLang="en-US" sz="1500">
                <a:latin typeface="새굴림"/>
                <a:ea typeface="새굴림"/>
              </a:rPr>
              <a:t>는 법률상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원칙적으로 금지되어 있다</a:t>
            </a:r>
            <a:r>
              <a:rPr lang="en-US" altLang="ko-KR" sz="1500">
                <a:latin typeface="새굴림"/>
                <a:ea typeface="새굴림"/>
              </a:rPr>
              <a:t>(</a:t>
            </a:r>
            <a:r>
              <a:rPr lang="ko-KR" altLang="en-US" sz="1500">
                <a:latin typeface="새굴림"/>
                <a:ea typeface="새굴림"/>
              </a:rPr>
              <a:t>재정 법 제</a:t>
            </a:r>
            <a:r>
              <a:rPr lang="en-US" altLang="ko-KR" sz="1500">
                <a:latin typeface="새굴림"/>
                <a:ea typeface="새굴림"/>
              </a:rPr>
              <a:t>5</a:t>
            </a:r>
            <a:r>
              <a:rPr lang="ko-KR" altLang="en-US" sz="1500">
                <a:latin typeface="새굴림"/>
                <a:ea typeface="새굴림"/>
              </a:rPr>
              <a:t>조</a:t>
            </a:r>
            <a:r>
              <a:rPr lang="en-US" altLang="ko-KR" sz="1500">
                <a:latin typeface="새굴림"/>
                <a:ea typeface="새굴림"/>
              </a:rPr>
              <a:t>). </a:t>
            </a:r>
            <a:r>
              <a:rPr lang="ko-KR" altLang="en-US" sz="1500">
                <a:latin typeface="새굴림"/>
                <a:ea typeface="새굴림"/>
              </a:rPr>
              <a:t>또한 국고 사무를 중앙은행이 여부는 국가마다 다르며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중앙은행이 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정부의 은행</a:t>
            </a:r>
            <a:r>
              <a:rPr lang="en-US" altLang="ko-KR" sz="1500">
                <a:latin typeface="새굴림"/>
                <a:ea typeface="새굴림"/>
              </a:rPr>
              <a:t>"</a:t>
            </a:r>
            <a:r>
              <a:rPr lang="ko-KR" altLang="en-US" sz="1500">
                <a:latin typeface="새굴림"/>
                <a:ea typeface="새굴림"/>
              </a:rPr>
              <a:t>로서의 역할을 다할</a:t>
            </a:r>
            <a:r>
              <a:rPr lang="en-US" altLang="ko-KR" sz="1500">
                <a:latin typeface="새굴림"/>
                <a:ea typeface="새굴림"/>
              </a:rPr>
              <a:t>, </a:t>
            </a:r>
            <a:r>
              <a:rPr lang="ko-KR" altLang="en-US" sz="1500">
                <a:latin typeface="새굴림"/>
                <a:ea typeface="새굴림"/>
              </a:rPr>
              <a:t>국제적인 관점에서는 반드시 일반적이지는 않다</a:t>
            </a:r>
            <a:r>
              <a:rPr lang="en-US" altLang="ko-KR" sz="1500">
                <a:latin typeface="새굴림"/>
                <a:ea typeface="새굴림"/>
              </a:rPr>
              <a:t>.</a:t>
            </a:r>
            <a:endParaRPr lang="ko-KR" altLang="en-US" sz="1500">
              <a:latin typeface="새굴림"/>
              <a:ea typeface="새굴림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477" y="1481680"/>
            <a:ext cx="8534400" cy="37837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ea typeface="문체부 바탕체"/>
              </a:rPr>
              <a:t>일본 은행은</a:t>
            </a:r>
            <a:r>
              <a:rPr lang="en-US" altLang="ko-KR" sz="3200">
                <a:ea typeface="문체부 바탕체"/>
              </a:rPr>
              <a:t>, </a:t>
            </a:r>
            <a:r>
              <a:rPr lang="ko-KR" altLang="en-US" sz="3200">
                <a:ea typeface="문체부 바탕체"/>
              </a:rPr>
              <a:t>이렇게 중앙은행의 업무를 통해서 사람들과 기업의 경제 활동을 지지하는 기반을 제공함과 동시에</a:t>
            </a:r>
            <a:r>
              <a:rPr lang="en-US" altLang="ko-KR" sz="3200">
                <a:ea typeface="문체부 바탕체"/>
              </a:rPr>
              <a:t>,</a:t>
            </a:r>
          </a:p>
          <a:p>
            <a:pPr lvl="0">
              <a:defRPr lang="ko-KR" altLang="en-US"/>
            </a:pPr>
            <a:endParaRPr lang="en-US" altLang="ko-KR" sz="3200">
              <a:ea typeface="문체부 바탕체"/>
            </a:endParaRPr>
          </a:p>
          <a:p>
            <a:pPr lvl="0">
              <a:defRPr lang="ko-KR" altLang="en-US"/>
            </a:pPr>
            <a:r>
              <a:rPr lang="en-US" altLang="ko-KR" sz="3200">
                <a:ea typeface="문체부 바탕체"/>
              </a:rPr>
              <a:t> </a:t>
            </a:r>
            <a:r>
              <a:rPr lang="ko-KR" altLang="en-US" sz="3200">
                <a:ea typeface="문체부 바탕체"/>
              </a:rPr>
              <a:t>금융 정책의 운영과 금융 시스템 안정 확보를 도모하는 것으로</a:t>
            </a:r>
            <a:r>
              <a:rPr lang="en-US" altLang="ko-KR" sz="3200">
                <a:ea typeface="문체부 바탕체"/>
              </a:rPr>
              <a:t>, </a:t>
            </a:r>
            <a:r>
              <a:rPr lang="ko-KR" altLang="en-US" sz="3200">
                <a:ea typeface="문체부 바탕체"/>
              </a:rPr>
              <a:t>일본 경제의 안정적 발전에 기여하고 있다</a:t>
            </a:r>
            <a:r>
              <a:rPr lang="en-US" altLang="ko-KR" sz="3200">
                <a:ea typeface="문체부 바탕체"/>
              </a:rPr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5" name="그림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982228" y="5675723"/>
            <a:ext cx="913613" cy="9136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1.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현금의 공급과 결제 서비스 제공</a:t>
            </a: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661724" y="2260627"/>
            <a:ext cx="3201168" cy="839999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①화폐 발행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888751" y="2901823"/>
            <a:ext cx="10463762" cy="364826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lIns="91440" tIns="45720" rIns="91440" bIns="45720">
            <a:normAutofit lnSpcReduction="10000"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lang="ko-KR" altLang="en-US"/>
            </a:pP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"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돈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"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인 은행권과 화폐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(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총칭 현금 통화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)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외에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가계와 기업이 금융 기관에 예치한 당좌 예금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·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보통 예금 등 요구불 예금도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결제 수단으로서 큰 역할을 하고 있다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이러한 기능을 수행하는 것을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"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통화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"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라고 부른다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 </a:t>
            </a:r>
          </a:p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또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은행권과 일본 은행 당예를 통합해서 중앙은행 통화라고 불리기도 한다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 (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➜ 도표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1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─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1)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중앙은행 통화와 화폐는 채무 불이행 없는 안전한 통화인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일상의 결제에서 중요한 역할을 한다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r>
              <a:rPr lang="en-US" altLang="ko-KR" sz="1500"/>
              <a:t>----------------------------------------------------------------</a:t>
            </a:r>
          </a:p>
          <a:p>
            <a:pPr marL="0" indent="0">
              <a:buNone/>
              <a:defRPr lang="ko-KR" altLang="en-US"/>
            </a:pPr>
            <a:r>
              <a:rPr lang="ko-KR" altLang="en-US" sz="1500"/>
              <a:t>▶</a:t>
            </a:r>
            <a:r>
              <a:rPr lang="ko-KR" altLang="en-US" sz="1400"/>
              <a:t>요구불 예금 </a:t>
            </a:r>
            <a:r>
              <a:rPr lang="en-US" altLang="ko-KR" sz="1400"/>
              <a:t>: </a:t>
            </a:r>
            <a:r>
              <a:rPr lang="ko-KR" altLang="en-US" sz="1400"/>
              <a:t>예금주의 요구가 있을 때 언제든지 지급할 수 있는 예금</a:t>
            </a:r>
            <a:r>
              <a:rPr lang="en-US" altLang="ko-KR" sz="1400"/>
              <a:t>. </a:t>
            </a:r>
            <a:r>
              <a:rPr lang="ko-KR" altLang="en-US" sz="1400"/>
              <a:t>예금주가 지급을 원하면 언제든지 조건　없이 지급하는 예금으로</a:t>
            </a:r>
            <a:r>
              <a:rPr lang="en-US" altLang="ko-KR" sz="1400"/>
              <a:t>, </a:t>
            </a:r>
            <a:r>
              <a:rPr lang="ko-KR" altLang="en-US" sz="1400"/>
              <a:t>현금과 유사한 유동성을 가지므로 통화성 예금이라고도 한다</a:t>
            </a:r>
            <a:r>
              <a:rPr lang="en-US" altLang="ko-KR" sz="1400"/>
              <a:t>.</a:t>
            </a:r>
          </a:p>
          <a:p>
            <a:pPr marL="0" indent="0">
              <a:buNone/>
              <a:defRPr lang="ko-KR" altLang="en-US"/>
            </a:pPr>
            <a:r>
              <a:rPr lang="ko-KR" altLang="en-US" sz="1400"/>
              <a:t>▶당좌 예금</a:t>
            </a:r>
            <a:r>
              <a:rPr lang="en-US" altLang="ko-KR" sz="1400"/>
              <a:t>(</a:t>
            </a:r>
            <a:r>
              <a:rPr lang="ko-KR" altLang="en-US" sz="1400"/>
              <a:t>당예</a:t>
            </a:r>
            <a:r>
              <a:rPr lang="en-US" altLang="ko-KR" sz="1400"/>
              <a:t>) : </a:t>
            </a:r>
            <a:r>
              <a:rPr lang="ko-KR" altLang="en-US" sz="1400"/>
              <a:t>수표발행을 위해 은행과 체결한 당좌예금계약</a:t>
            </a:r>
            <a:r>
              <a:rPr lang="en-US" altLang="ko-KR" sz="1400"/>
              <a:t>(</a:t>
            </a:r>
            <a:r>
              <a:rPr lang="ko-KR" altLang="en-US" sz="1400"/>
              <a:t>當座預金契約</a:t>
            </a:r>
            <a:r>
              <a:rPr lang="en-US" altLang="ko-KR" sz="1400"/>
              <a:t>)</a:t>
            </a:r>
            <a:r>
              <a:rPr lang="ko-KR" altLang="en-US" sz="1400"/>
              <a:t>에 의한 수표지급자금인 예금이다</a:t>
            </a:r>
            <a:r>
              <a:rPr lang="en-US" altLang="ko-KR" sz="1400"/>
              <a:t>. </a:t>
            </a:r>
            <a:r>
              <a:rPr lang="ko-KR" altLang="en-US" sz="1400"/>
              <a:t>당좌계정거래계약</a:t>
            </a:r>
            <a:r>
              <a:rPr lang="en-US" altLang="ko-KR" sz="1400"/>
              <a:t>(</a:t>
            </a:r>
            <a:r>
              <a:rPr lang="ko-KR" altLang="en-US" sz="1400"/>
              <a:t>當座計定去來契約</a:t>
            </a:r>
            <a:r>
              <a:rPr lang="en-US" altLang="ko-KR" sz="1400"/>
              <a:t>)</a:t>
            </a:r>
            <a:r>
              <a:rPr lang="ko-KR" altLang="en-US" sz="1400"/>
              <a:t>에 기한 무이자예금이다</a:t>
            </a:r>
            <a:r>
              <a:rPr lang="en-US" altLang="ko-KR" sz="1400"/>
              <a:t>.</a:t>
            </a:r>
          </a:p>
          <a:p>
            <a:pPr marL="0" indent="0">
              <a:buNone/>
              <a:defRPr lang="ko-KR" altLang="en-US"/>
            </a:pPr>
            <a:endParaRPr lang="ko-KR" altLang="en-US" sz="2400"/>
          </a:p>
          <a:p>
            <a:pPr lvl="0">
              <a:defRPr lang="ko-KR" altLang="en-US"/>
            </a:pPr>
            <a:endParaRPr lang="ko-KR" altLang="en-US" sz="2400">
              <a:ea typeface="문체부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611859" y="870203"/>
          <a:ext cx="8852656" cy="37600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27069"/>
                <a:gridCol w="3318865"/>
                <a:gridCol w="2806722"/>
              </a:tblGrid>
              <a:tr h="415679">
                <a:tc gridSpan="3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중앙은행 통화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475461">
                <a:tc row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머니터리 베이스⑴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일본 은행 당좌 예금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>
                    <a:lnT w="12700" cmpd="sng">
                      <a:noFill/>
                    </a:lnT>
                  </a:tcPr>
                </a:tc>
              </a:tr>
              <a:tr h="1456404"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현금 통화</a:t>
                      </a:r>
                    </a:p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defRPr lang="ko-KR" altLang="en-US"/>
                      </a:pP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(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일본 은행권</a:t>
                      </a: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)</a:t>
                      </a:r>
                    </a:p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defRPr lang="ko-KR" altLang="en-US"/>
                      </a:pP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(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화 폐</a:t>
                      </a: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)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 row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머니 스톡⑵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</a:tr>
              <a:tr h="135464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민간 금융 기관 예금</a:t>
                      </a:r>
                    </a:p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(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예금 통화</a:t>
                      </a: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)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보통 예금 등</a:t>
                      </a:r>
                    </a:p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(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준 통화</a:t>
                      </a:r>
                      <a:r>
                        <a:rPr lang="en-US" altLang="ko-KR" sz="1800" b="0" kern="0" spc="0">
                          <a:latin typeface="새굴림"/>
                          <a:ea typeface="새굴림"/>
                        </a:rPr>
                        <a:t>)</a:t>
                      </a:r>
                      <a:r>
                        <a:rPr lang="ko-KR" altLang="en-US" sz="1800" b="0" kern="0" spc="0">
                          <a:latin typeface="새굴림"/>
                          <a:ea typeface="새굴림"/>
                        </a:rPr>
                        <a:t>정기 예금 등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2647" marR="62647" marT="17320" marB="17320" anchor="ctr"/>
                </a:tc>
                <a:tc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>
          <a:xfrm>
            <a:off x="483608" y="4621530"/>
            <a:ext cx="9159989" cy="14694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spAutoFit/>
          </a:bodyPr>
          <a:lstStyle/>
          <a:p>
            <a:pPr marL="0" lvl="0" indent="0" algn="just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⑴ </a:t>
            </a:r>
            <a:r>
              <a:rPr 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머니터리 베이스 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: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일본 은행 당좌 예금과 현금 통화로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베이스 머니 또는 하이퍼 워드 머니라고 불리기도 한다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.</a:t>
            </a:r>
          </a:p>
          <a:p>
            <a:pPr marL="0" lvl="0" indent="0" algn="just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  </a:t>
            </a:r>
          </a:p>
          <a:p>
            <a:pPr marL="0" lvl="0" indent="0" algn="just" defTabSz="9000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⑵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머니 스톡은 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: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일반 법인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개인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지방 공공 단체 등의 외환 보유 주체가 보유한 현금 통화와 예금 통화 등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통화량의 잔액을 집계한 통계이며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,"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금융 부문에서 경제 전체에 공급되는 통화의 총량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"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을 나타내는 것이다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.M1, M2, M3,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광의 유동성의 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4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개의 지표가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, 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일본 은행에 의해서 작성</a:t>
            </a:r>
            <a:r>
              <a:rPr lang="en-US" altLang="ko-KR" sz="1500" b="0" i="0" u="none">
                <a:solidFill>
                  <a:srgbClr val="000000"/>
                </a:solidFill>
                <a:latin typeface="새굴림"/>
                <a:ea typeface="새굴림"/>
                <a:cs typeface="함초롬바탕"/>
              </a:rPr>
              <a:t>·</a:t>
            </a:r>
            <a:r>
              <a:rPr lang="ko-KR" altLang="en-US" sz="1500" b="0" i="0" u="none">
                <a:solidFill>
                  <a:srgbClr val="000000"/>
                </a:solidFill>
                <a:latin typeface="새굴림"/>
                <a:ea typeface="새굴림"/>
                <a:cs typeface="굴림"/>
              </a:rPr>
              <a:t>공표되고 있다</a:t>
            </a:r>
            <a:endParaRPr lang="ko-KR" altLang="en-US" sz="1500" b="0" i="0" u="none">
              <a:solidFill>
                <a:schemeClr val="tx1"/>
              </a:solidFill>
              <a:latin typeface="새굴림"/>
              <a:ea typeface="새굴림"/>
              <a:cs typeface="굴림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57" y="428076"/>
            <a:ext cx="303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/>
              <a:t>도표 </a:t>
            </a:r>
            <a:r>
              <a:rPr lang="en-US" altLang="ko-KR"/>
              <a:t>1</a:t>
            </a:r>
            <a:r>
              <a:rPr lang="ko-KR" altLang="en-US"/>
              <a:t>─</a:t>
            </a:r>
            <a:r>
              <a:rPr lang="en-US" altLang="ko-KR"/>
              <a:t>1 "</a:t>
            </a:r>
            <a:r>
              <a:rPr lang="ko-KR" altLang="en-US"/>
              <a:t>통화</a:t>
            </a:r>
            <a:r>
              <a:rPr lang="en-US" altLang="ko-KR"/>
              <a:t>"</a:t>
            </a:r>
            <a:r>
              <a:rPr lang="ko-KR" altLang="en-US"/>
              <a:t>의 분류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962275" y="3067050"/>
            <a:ext cx="3476625" cy="1762125"/>
          </a:xfrm>
          <a:prstGeom prst="roundRect">
            <a:avLst>
              <a:gd name="adj" fmla="val 16667"/>
            </a:avLst>
          </a:prstGeom>
          <a:solidFill>
            <a:srgbClr val="FF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>
          <a:xfrm>
            <a:off x="2312988" y="2513013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marL="0" lvl="0" indent="0" algn="l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ko-KR" sz="1800" b="0" i="0" u="none">
              <a:solidFill>
                <a:schemeClr val="tx1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2828925" y="2990850"/>
            <a:ext cx="7439025" cy="3381375"/>
          </a:xfrm>
          <a:custGeom>
            <a:avLst/>
            <a:gdLst>
              <a:gd name="connsiteX0" fmla="*/ 0 w 7439025"/>
              <a:gd name="connsiteY0" fmla="*/ 0 h 3381375"/>
              <a:gd name="connsiteX1" fmla="*/ 7439025 w 7439025"/>
              <a:gd name="connsiteY1" fmla="*/ 0 h 3381375"/>
              <a:gd name="connsiteX2" fmla="*/ 7439025 w 7439025"/>
              <a:gd name="connsiteY2" fmla="*/ 3381375 h 3381375"/>
              <a:gd name="connsiteX3" fmla="*/ 5648325 w 7439025"/>
              <a:gd name="connsiteY3" fmla="*/ 3381375 h 3381375"/>
              <a:gd name="connsiteX4" fmla="*/ 5648325 w 7439025"/>
              <a:gd name="connsiteY4" fmla="*/ 1924050 h 3381375"/>
              <a:gd name="connsiteX5" fmla="*/ 19050 w 7439025"/>
              <a:gd name="connsiteY5" fmla="*/ 1924050 h 3381375"/>
              <a:gd name="connsiteX6" fmla="*/ 0 w 7439025"/>
              <a:gd name="connsiteY6" fmla="*/ 0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025" h="3381375">
                <a:moveTo>
                  <a:pt x="0" y="0"/>
                </a:moveTo>
                <a:lnTo>
                  <a:pt x="7439025" y="0"/>
                </a:lnTo>
                <a:lnTo>
                  <a:pt x="7439025" y="3381375"/>
                </a:lnTo>
                <a:lnTo>
                  <a:pt x="5648325" y="3381375"/>
                </a:lnTo>
                <a:lnTo>
                  <a:pt x="5648325" y="1924050"/>
                </a:lnTo>
                <a:lnTo>
                  <a:pt x="19050" y="192405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028951" y="3209925"/>
            <a:ext cx="3352800" cy="719137"/>
          </a:xfrm>
          <a:prstGeom prst="roundRect">
            <a:avLst>
              <a:gd name="adj" fmla="val 16667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95625" y="3248025"/>
            <a:ext cx="1447800" cy="1504950"/>
          </a:xfrm>
          <a:prstGeom prst="roundRect">
            <a:avLst>
              <a:gd name="adj" fmla="val 16667"/>
            </a:avLst>
          </a:prstGeom>
          <a:solidFill>
            <a:srgbClr val="FF66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902494" y="485774"/>
          <a:ext cx="9413080" cy="59340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82616"/>
                <a:gridCol w="1882616"/>
                <a:gridCol w="1882616"/>
                <a:gridCol w="1882616"/>
                <a:gridCol w="1882616"/>
              </a:tblGrid>
              <a:tr h="57249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800" b="0" kern="0" spc="0"/>
                        <a:t>(</a:t>
                      </a:r>
                      <a:r>
                        <a:rPr lang="ko-KR" altLang="en-US" sz="1800" b="0" kern="0" spc="0"/>
                        <a:t>금융 상품</a:t>
                      </a:r>
                      <a:r>
                        <a:rPr lang="en-US" altLang="ko-KR" sz="1800" b="0" kern="0" spc="0"/>
                        <a:t>)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1888223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altLang="ko-KR" sz="1800" b="0" kern="0" spc="0"/>
                        <a:t>(</a:t>
                      </a:r>
                      <a:r>
                        <a:rPr lang="ko-KR" altLang="en-US" sz="1800" b="0" kern="0" spc="0"/>
                        <a:t>통화 발행 주체</a:t>
                      </a:r>
                      <a:r>
                        <a:rPr lang="en-US" altLang="ko-KR" sz="1800" b="0" kern="0" spc="0"/>
                        <a:t>)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현금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요구불 예금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정기성 예금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외화 예금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양도성 예금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금융채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은행 발행 보통 사채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금전 신탁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기타 금융 상품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292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국내은행</a:t>
                      </a:r>
                      <a:r>
                        <a:rPr lang="en-US" altLang="ko-KR" sz="1800" b="0" kern="0" spc="0"/>
                        <a:t>(</a:t>
                      </a:r>
                      <a:r>
                        <a:rPr lang="ko-KR" altLang="en-US" sz="1800" b="0" kern="0" spc="0"/>
                        <a:t>제외한 우편저금은행</a:t>
                      </a:r>
                      <a:r>
                        <a:rPr lang="en-US" altLang="ko-KR" sz="1800" b="0" kern="0" spc="0"/>
                        <a:t>)</a:t>
                      </a:r>
                      <a:r>
                        <a:rPr lang="ko-KR" altLang="en-US" sz="1800" b="0" kern="0" spc="0"/>
                        <a:t>등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800" b="0" kern="0" spc="0"/>
                        <a:t>M1</a:t>
                      </a:r>
                      <a:endParaRPr 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800" b="0" kern="0" spc="0"/>
                        <a:t>M2</a:t>
                      </a:r>
                      <a:endParaRPr 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 rowSpan="2" grid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광의 유동성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 rowSpan="2"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97755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우편저금 은행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농협 등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en-US" sz="1800" b="0" kern="0" spc="0"/>
                        <a:t>M3</a:t>
                      </a:r>
                      <a:endParaRPr 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 gridSpan="2"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143288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보험 회사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중앙 정부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800" b="0" kern="0" spc="0"/>
                        <a:t>비거주자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 gridSpan="3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800" b="0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ko-KR" altLang="en-US"/>
              <a:t>일본 은행 역사 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목차</a:t>
            </a:r>
            <a:r>
              <a:rPr lang="en-US" altLang="ko-KR"/>
              <a:t>	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4531" y="2526935"/>
            <a:ext cx="8596668" cy="388077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최초의 일본 은행</a:t>
            </a:r>
          </a:p>
          <a:p>
            <a:pPr lvl="0">
              <a:defRPr lang="ko-KR" altLang="en-US"/>
            </a:pPr>
            <a:r>
              <a:rPr lang="ko-KR" altLang="en-US"/>
              <a:t>약력으로 보는 은행의 역사</a:t>
            </a:r>
          </a:p>
          <a:p>
            <a:pPr lvl="0">
              <a:defRPr lang="ko-KR" altLang="en-US"/>
            </a:pPr>
            <a:r>
              <a:rPr lang="en-US" altLang="ko-KR"/>
              <a:t>1998</a:t>
            </a:r>
            <a:r>
              <a:rPr lang="ko-KR" altLang="en-US"/>
              <a:t>년 시행된 일본은행법의 규정 목적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1.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현금의 공급과 결제 서비스 제공</a:t>
            </a: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661724" y="2260627"/>
            <a:ext cx="7987754" cy="839999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②현금 통화의 개요와 은행권 발행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37111" y="2871964"/>
          <a:ext cx="10599585" cy="37771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19917"/>
                <a:gridCol w="2119917"/>
                <a:gridCol w="2119917"/>
                <a:gridCol w="2119917"/>
                <a:gridCol w="2119917"/>
              </a:tblGrid>
              <a:tr h="428996">
                <a:tc row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은행권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화폐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428996">
                <a:tc vMerge="1"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발행 주체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제조자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발행 주체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제조자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056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일본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중앙은행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독립행정법인 국립인쇄국 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독립행정법인 조폐국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</a:tr>
              <a:tr h="42899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미국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중앙은행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</a:tr>
              <a:tr h="78056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유로 에리어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각국 중앙은행 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각국 중앙은행</a:t>
                      </a:r>
                    </a:p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r>
                        <a:rPr lang="en-US" altLang="ko-KR" sz="1600" b="0" kern="0" spc="0"/>
                        <a:t>, </a:t>
                      </a:r>
                      <a:r>
                        <a:rPr lang="ko-KR" altLang="en-US" sz="1600" b="0" kern="0" spc="0"/>
                        <a:t>민간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각국 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각국 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</a:tr>
              <a:tr h="42899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영국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중앙은행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민간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</a:tr>
              <a:tr h="428996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캐나다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중앙은행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민간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ko-KR" altLang="en-US"/>
                      </a:pPr>
                      <a:r>
                        <a:rPr lang="ko-KR" altLang="en-US" sz="1600" b="0" kern="0" spc="0"/>
                        <a:t>정부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새굴림"/>
                        <a:ea typeface="새굴림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2.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은행권의 흐름과 일본 은행의 역할</a:t>
            </a: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661724" y="2260627"/>
            <a:ext cx="7987754" cy="839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①은행권의 특징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87898" y="2976468"/>
            <a:ext cx="8596668" cy="3139542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◆강제통용력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(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일본 은행 법 제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46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조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) 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행권을 이용하여 돈을 실시했을 경우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상대가 그 영수증을 거절할 수 없다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endParaRPr lang="en-US" altLang="ko-KR" sz="2400">
              <a:solidFill>
                <a:schemeClr val="tx1"/>
              </a:solidFill>
              <a:ea typeface="문체부 바탕체"/>
            </a:endParaRPr>
          </a:p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◆지불 완료성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제삼자의 개입 없이 은행권을 거래 대상에 넘긴 시점에서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당사자 간의 결제를 최종 완료시킬 수 있다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endParaRPr lang="en-US" altLang="ko-KR" sz="2400">
              <a:solidFill>
                <a:schemeClr val="tx1"/>
              </a:solidFill>
              <a:ea typeface="문체부 바탕체"/>
            </a:endParaRPr>
          </a:p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◆익명성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누가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언제 어디서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어떤 목적으로 이용했는지를 모른다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endParaRPr lang="ko-KR" altLang="en-US" sz="2400">
              <a:solidFill>
                <a:schemeClr val="tx1"/>
              </a:solidFill>
              <a:ea typeface="문체부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54898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2.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은행권의 흐름과</a:t>
            </a: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/>
            </a:r>
            <a:br>
              <a:rPr lang="en-US" altLang="ko-KR" sz="4000">
                <a:solidFill>
                  <a:schemeClr val="tx1"/>
                </a:solidFill>
                <a:ea typeface="문체부 제목 바탕체"/>
              </a:rPr>
            </a:b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일본 은행의 역할</a:t>
            </a: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661724" y="2885804"/>
            <a:ext cx="3751656" cy="839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②은행권의 유통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645115" y="79354"/>
            <a:ext cx="6195432" cy="67226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2.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은행권의 흐름과 일본 은행의 역할</a:t>
            </a:r>
            <a: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  <a:t/>
            </a:r>
            <a:br>
              <a:rPr lang="ko-KR" altLang="en-US" sz="4800" b="1">
                <a:ln w="17780" cmpd="sng">
                  <a:solidFill>
                    <a:srgbClr val="FFFFFF"/>
                  </a:solidFill>
                  <a:prstDash val="solid"/>
                  <a:miter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울릉도B"/>
                <a:ea typeface="HY울릉도B"/>
              </a:rPr>
            </a:b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1017035" y="2969992"/>
            <a:ext cx="9106677" cy="3479282"/>
          </a:xfr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1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주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주말까지 쇼핑과 여가 자금 때문에 발행 물량이 증가하고 다음 주 초에 그것이 일본 은행에 환류 하는 패턴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endParaRPr lang="ko-KR" altLang="en-US" sz="2400">
              <a:solidFill>
                <a:schemeClr val="tx1"/>
              </a:solidFill>
              <a:ea typeface="문체부 바탕체"/>
            </a:endParaRPr>
          </a:p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1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개월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급여 지급과 각종의 결제가 몰리는 달 하순 발행액이 증가하고 다음 달 초에 그것이 일본 은행에 환류 하는 패턴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marL="0" indent="0">
              <a:buNone/>
              <a:defRPr lang="ko-KR" altLang="en-US"/>
            </a:pPr>
            <a:endParaRPr lang="ko-KR" altLang="en-US" sz="2400">
              <a:solidFill>
                <a:schemeClr val="tx1"/>
              </a:solidFill>
              <a:ea typeface="문체부 바탕체"/>
            </a:endParaRPr>
          </a:p>
          <a:p>
            <a:pPr marL="0" indent="0">
              <a:buNone/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◆ 연간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: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겨울 보너스와 연말연시 자금 급여가 겹쳐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12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월에는 발행액이 보통 달의 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2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배 정도까지 증가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, </a:t>
            </a:r>
            <a:r>
              <a:rPr lang="ko-KR" altLang="en-US" sz="2400">
                <a:solidFill>
                  <a:schemeClr val="tx1"/>
                </a:solidFill>
                <a:ea typeface="문체부 바탕체"/>
              </a:rPr>
              <a:t>그 다음 달에는 이들이 일본 은행에 환류 되는 추세</a:t>
            </a:r>
            <a:r>
              <a:rPr lang="en-US" altLang="ko-KR" sz="2400">
                <a:solidFill>
                  <a:schemeClr val="tx1"/>
                </a:solidFill>
                <a:ea typeface="문체부 바탕체"/>
              </a:rPr>
              <a:t>.</a:t>
            </a:r>
          </a:p>
          <a:p>
            <a:pPr lvl="0">
              <a:defRPr lang="ko-KR" altLang="en-US"/>
            </a:pPr>
            <a:endParaRPr lang="ko-KR" altLang="en-US" sz="2400">
              <a:ea typeface="문체부 바탕체"/>
            </a:endParaRPr>
          </a:p>
        </p:txBody>
      </p:sp>
      <p:sp>
        <p:nvSpPr>
          <p:cNvPr id="5" name="내용 개체 틀 2"/>
          <p:cNvSpPr txBox="1"/>
          <p:nvPr/>
        </p:nvSpPr>
        <p:spPr>
          <a:xfrm>
            <a:off x="661724" y="2260627"/>
            <a:ext cx="7987754" cy="839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③은행권 수요의 변동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3.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은행권의 관리</a:t>
            </a: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081" y="2911147"/>
            <a:ext cx="4387118" cy="1164574"/>
          </a:xfrm>
          <a:solidFill>
            <a:schemeClr val="bg1">
              <a:alpha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내용 개체 틀 2"/>
          <p:cNvSpPr txBox="1"/>
          <p:nvPr/>
        </p:nvSpPr>
        <p:spPr>
          <a:xfrm>
            <a:off x="661724" y="2260627"/>
            <a:ext cx="7987754" cy="839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ea typeface="문체부 제목 바탕체"/>
              </a:rPr>
              <a:t>①은행권의 편리성 유지와 향상</a:t>
            </a:r>
            <a:endParaRPr lang="en-US" altLang="ko-KR" sz="3200">
              <a:solidFill>
                <a:schemeClr val="tx1"/>
              </a:solidFill>
              <a:ea typeface="문체부 제목 바탕체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8449" y="4069332"/>
            <a:ext cx="4389752" cy="142851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8449" y="5497842"/>
            <a:ext cx="4389750" cy="120874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21991" y="2901815"/>
            <a:ext cx="6990557" cy="112535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5875" cmpd="sng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r>
              <a:rPr lang="ko-KR" altLang="en-US"/>
              <a:t>◀ 면적이 </a:t>
            </a:r>
            <a:r>
              <a:rPr lang="en-US" altLang="ko-KR"/>
              <a:t>3</a:t>
            </a:r>
            <a:r>
              <a:rPr lang="ko-KR" altLang="en-US"/>
              <a:t>분의 </a:t>
            </a:r>
            <a:r>
              <a:rPr lang="en-US" altLang="ko-KR"/>
              <a:t>2</a:t>
            </a:r>
            <a:r>
              <a:rPr lang="ko-KR" altLang="en-US"/>
              <a:t>이상이면 전액으로 교환</a:t>
            </a:r>
            <a:r>
              <a:rPr lang="en-US" altLang="ko-KR"/>
              <a:t>.</a:t>
            </a:r>
          </a:p>
          <a:p>
            <a:pPr latinLnBrk="1">
              <a:defRPr lang="ko-KR" altLang="en-US"/>
            </a:pPr>
            <a:endParaRPr lang="en-US" altLang="ko-KR" sz="1600"/>
          </a:p>
          <a:p>
            <a:pPr latinLnBrk="1">
              <a:defRPr lang="ko-KR" altLang="en-US"/>
            </a:pPr>
            <a:r>
              <a:rPr lang="en-US" altLang="ko-KR" sz="1600"/>
              <a:t>ex) </a:t>
            </a:r>
            <a:r>
              <a:rPr lang="ko-KR" altLang="en-US" sz="1600"/>
              <a:t>만엔권의 경우는 </a:t>
            </a:r>
            <a:r>
              <a:rPr lang="en-US" altLang="ko-KR" sz="1600"/>
              <a:t>1</a:t>
            </a:r>
            <a:r>
              <a:rPr lang="ko-KR" altLang="en-US" sz="1600"/>
              <a:t>만엔으로</a:t>
            </a:r>
            <a:r>
              <a:rPr lang="en-US" altLang="ko-KR" sz="1600"/>
              <a:t>, 5</a:t>
            </a:r>
            <a:r>
              <a:rPr lang="ko-KR" altLang="en-US" sz="1600"/>
              <a:t>천엔권의 경우는 </a:t>
            </a:r>
            <a:r>
              <a:rPr lang="en-US" altLang="ko-KR" sz="1600"/>
              <a:t>5</a:t>
            </a:r>
            <a:r>
              <a:rPr lang="ko-KR" altLang="en-US" sz="1600"/>
              <a:t>천엔으로 바꾼다</a:t>
            </a:r>
            <a:r>
              <a:rPr lang="en-US" altLang="ko-KR" sz="1600"/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27529" y="4064056"/>
            <a:ext cx="6994349" cy="142996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5875" cmpd="sng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endParaRPr lang="en-US" altLang="ko-KR"/>
          </a:p>
          <a:p>
            <a:pPr latinLnBrk="1">
              <a:defRPr lang="ko-KR" altLang="en-US"/>
            </a:pPr>
            <a:r>
              <a:rPr lang="ko-KR" altLang="en-US"/>
              <a:t>◀ </a:t>
            </a:r>
            <a:r>
              <a:rPr lang="ko-KR" altLang="en-US" sz="1600"/>
              <a:t>면적이 </a:t>
            </a:r>
            <a:r>
              <a:rPr lang="en-US" altLang="ko-KR" sz="1600"/>
              <a:t>5</a:t>
            </a:r>
            <a:r>
              <a:rPr lang="ko-KR" altLang="en-US" sz="1600"/>
              <a:t>분의 </a:t>
            </a:r>
            <a:r>
              <a:rPr lang="en-US" altLang="ko-KR" sz="1600"/>
              <a:t>2</a:t>
            </a:r>
            <a:r>
              <a:rPr lang="ko-KR" altLang="en-US" sz="1600"/>
              <a:t>이상</a:t>
            </a:r>
            <a:r>
              <a:rPr lang="en-US" altLang="ko-KR" sz="1600"/>
              <a:t>, 3</a:t>
            </a:r>
            <a:r>
              <a:rPr lang="ko-KR" altLang="en-US" sz="1600"/>
              <a:t>분의 </a:t>
            </a:r>
            <a:r>
              <a:rPr lang="en-US" altLang="ko-KR" sz="1600"/>
              <a:t>2</a:t>
            </a:r>
            <a:r>
              <a:rPr lang="ko-KR" altLang="en-US" sz="1600"/>
              <a:t>미만이면 반액으로 교환</a:t>
            </a:r>
            <a:r>
              <a:rPr lang="en-US" altLang="ko-KR" sz="1600"/>
              <a:t>.</a:t>
            </a:r>
            <a:br>
              <a:rPr lang="en-US" altLang="ko-KR" sz="1600"/>
            </a:br>
            <a:endParaRPr lang="en-US" altLang="ko-KR" sz="1600"/>
          </a:p>
          <a:p>
            <a:pPr latinLnBrk="1">
              <a:defRPr lang="ko-KR" altLang="en-US"/>
            </a:pPr>
            <a:r>
              <a:rPr lang="en-US" altLang="ko-KR" sz="1600"/>
              <a:t>ex) </a:t>
            </a:r>
            <a:r>
              <a:rPr lang="ko-KR" altLang="en-US" sz="1600"/>
              <a:t>만원권의 경우</a:t>
            </a:r>
            <a:r>
              <a:rPr lang="en-US" altLang="ko-KR" sz="1600"/>
              <a:t>, 5,000</a:t>
            </a:r>
            <a:r>
              <a:rPr lang="ko-KR" altLang="en-US" sz="1600"/>
              <a:t>엔으로 바꾼다</a:t>
            </a:r>
            <a:r>
              <a:rPr lang="en-US" altLang="ko-KR" sz="1600"/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21991" y="5516504"/>
            <a:ext cx="6990557" cy="1177666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5875" cmpd="sng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endParaRPr lang="en-US" altLang="ko-KR"/>
          </a:p>
          <a:p>
            <a:pPr latinLnBrk="1">
              <a:defRPr lang="ko-KR" altLang="en-US"/>
            </a:pPr>
            <a:r>
              <a:rPr lang="ko-KR" altLang="en-US"/>
              <a:t>◀면적이 </a:t>
            </a:r>
            <a:r>
              <a:rPr lang="en-US" altLang="ko-KR"/>
              <a:t>5</a:t>
            </a:r>
            <a:r>
              <a:rPr lang="ko-KR" altLang="en-US"/>
              <a:t>분의 </a:t>
            </a:r>
            <a:r>
              <a:rPr lang="en-US" altLang="ko-KR"/>
              <a:t>2</a:t>
            </a:r>
            <a:r>
              <a:rPr lang="ko-KR" altLang="en-US"/>
              <a:t>미만의 경우 은행권으로서의 가치가 없다</a:t>
            </a:r>
            <a:r>
              <a:rPr lang="en-US" altLang="ko-KR"/>
              <a:t>.</a:t>
            </a:r>
          </a:p>
          <a:p>
            <a:pPr latinLnBrk="1">
              <a:defRPr lang="ko-KR" altLang="en-US"/>
            </a:pPr>
            <a:endParaRPr lang="en-US" altLang="ko-KR"/>
          </a:p>
          <a:p>
            <a:pPr latinLnBrk="1">
              <a:defRPr lang="ko-KR" altLang="en-US"/>
            </a:pPr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일본 은행의 업무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3.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은행권의 관리</a:t>
            </a: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내용 개체 틀 2"/>
          <p:cNvSpPr txBox="1"/>
          <p:nvPr/>
        </p:nvSpPr>
        <p:spPr>
          <a:xfrm>
            <a:off x="661724" y="2260627"/>
            <a:ext cx="7987754" cy="839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lang="ko-KR" altLang="en-US"/>
            </a:pPr>
            <a:r>
              <a:rPr lang="ko-KR" altLang="en-US" sz="3200">
                <a:ea typeface="문체부 제목 바탕체"/>
              </a:rPr>
              <a:t>②은행권 위조 대책과 국제적 노력</a:t>
            </a:r>
            <a:endParaRPr lang="en-US" altLang="ko-KR" sz="3200">
              <a:ea typeface="문체부 제목 바탕체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718" y="3048592"/>
            <a:ext cx="10740282" cy="319790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r>
              <a:rPr lang="ko-KR" altLang="en-US" sz="2400">
                <a:ea typeface="문체부 바탕체"/>
              </a:rPr>
              <a:t>◆ 은행권이나 화폐를 행사의 목적으로 위조하거나 위조지폐 사용</a:t>
            </a:r>
            <a:r>
              <a:rPr lang="en-US" altLang="ko-KR" sz="2400">
                <a:ea typeface="문체부 바탕체"/>
              </a:rPr>
              <a:t>·</a:t>
            </a:r>
            <a:r>
              <a:rPr lang="ko-KR" altLang="en-US" sz="2400">
                <a:ea typeface="문체부 바탕체"/>
              </a:rPr>
              <a:t>교부 또는 취득한 자</a:t>
            </a:r>
            <a:r>
              <a:rPr lang="en-US" altLang="ko-KR" sz="2400">
                <a:ea typeface="문체부 바탕체"/>
              </a:rPr>
              <a:t>, </a:t>
            </a:r>
            <a:r>
              <a:rPr lang="ko-KR" altLang="en-US" sz="2400">
                <a:ea typeface="문체부 바탕체"/>
              </a:rPr>
              <a:t>은행권과 화폐와 헷갈리기 쉬운 외관을 가지는 것을 제조 또는 판매한 사람은 처벌 받는다</a:t>
            </a:r>
            <a:r>
              <a:rPr lang="en-US" altLang="ko-KR" sz="2400">
                <a:ea typeface="문체부 바탕체"/>
              </a:rPr>
              <a:t>. </a:t>
            </a:r>
            <a:r>
              <a:rPr lang="en-US" altLang="ko-KR">
                <a:ea typeface="문체부 바탕체"/>
              </a:rPr>
              <a:t>(</a:t>
            </a:r>
            <a:r>
              <a:rPr lang="ko-KR" altLang="en-US">
                <a:ea typeface="문체부 바탕체"/>
              </a:rPr>
              <a:t>통화 및 증권 모조 단속 법</a:t>
            </a:r>
            <a:r>
              <a:rPr lang="en-US" altLang="ko-KR">
                <a:ea typeface="문체부 바탕체"/>
              </a:rPr>
              <a:t>)</a:t>
            </a:r>
          </a:p>
          <a:p>
            <a:pPr latinLnBrk="1">
              <a:defRPr lang="ko-KR" altLang="en-US"/>
            </a:pPr>
            <a:endParaRPr lang="en-US" altLang="ko-KR">
              <a:ea typeface="문체부 바탕체"/>
            </a:endParaRPr>
          </a:p>
          <a:p>
            <a:pPr latinLnBrk="1">
              <a:defRPr lang="ko-KR" altLang="en-US"/>
            </a:pPr>
            <a:r>
              <a:rPr lang="ko-KR" altLang="en-US" sz="2400">
                <a:ea typeface="문체부 바탕체"/>
              </a:rPr>
              <a:t>◆ 나라의 지폐 유사한 기능을 가진다고 인정되는 것에 관한 발행과 수수를 금지할 수 있다</a:t>
            </a:r>
            <a:r>
              <a:rPr lang="en-US" altLang="ko-KR" sz="2400">
                <a:ea typeface="문체부 바탕체"/>
              </a:rPr>
              <a:t>. </a:t>
            </a:r>
            <a:r>
              <a:rPr lang="en-US" altLang="ko-KR">
                <a:ea typeface="문체부 바탕체"/>
              </a:rPr>
              <a:t>(</a:t>
            </a:r>
            <a:r>
              <a:rPr lang="ko-KR" altLang="en-US">
                <a:ea typeface="문체부 바탕체"/>
              </a:rPr>
              <a:t>지폐 유사 증권 단속법</a:t>
            </a:r>
            <a:r>
              <a:rPr lang="en-US" altLang="ko-KR">
                <a:ea typeface="문체부 바탕체"/>
              </a:rPr>
              <a:t>)</a:t>
            </a:r>
            <a:r>
              <a:rPr lang="en-US" altLang="ko-KR" sz="2400">
                <a:ea typeface="문체부 바탕체"/>
              </a:rPr>
              <a:t> </a:t>
            </a:r>
          </a:p>
          <a:p>
            <a:pPr latinLnBrk="1">
              <a:defRPr lang="ko-KR" altLang="en-US"/>
            </a:pPr>
            <a:endParaRPr lang="en-US" altLang="ko-KR" sz="2400">
              <a:ea typeface="문체부 바탕체"/>
            </a:endParaRPr>
          </a:p>
          <a:p>
            <a:pPr latinLnBrk="1">
              <a:defRPr lang="ko-KR" altLang="en-US"/>
            </a:pPr>
            <a:r>
              <a:rPr lang="ko-KR" altLang="en-US" sz="2400">
                <a:ea typeface="문체부 바탕체"/>
              </a:rPr>
              <a:t>◆ 스키이레 용지는 국가의 허가를 얻은 자 이외는 제조할 수 없게 되어 있다</a:t>
            </a:r>
            <a:r>
              <a:rPr lang="en-US" altLang="ko-KR" sz="2400">
                <a:ea typeface="문체부 바탕체"/>
              </a:rPr>
              <a:t>. </a:t>
            </a:r>
            <a:r>
              <a:rPr lang="en-US" altLang="ko-KR">
                <a:ea typeface="문체부 바탕체"/>
              </a:rPr>
              <a:t>(</a:t>
            </a:r>
            <a:r>
              <a:rPr lang="ko-KR" altLang="en-US">
                <a:ea typeface="문체부 바탕체"/>
              </a:rPr>
              <a:t>すき入紙製造取締法 </a:t>
            </a:r>
            <a:r>
              <a:rPr lang="en-US" altLang="ko-KR">
                <a:ea typeface="문체부 바탕체"/>
              </a:rPr>
              <a:t>: </a:t>
            </a:r>
            <a:r>
              <a:rPr lang="ko-KR" altLang="en-US">
                <a:ea typeface="문체부 바탕체"/>
              </a:rPr>
              <a:t>종이를 뜰 때 글자나 무늬를 넣어 만드는 지폐 제조 단속 법</a:t>
            </a:r>
            <a:r>
              <a:rPr lang="en-US" altLang="ko-KR">
                <a:ea typeface="문체부 바탕체"/>
              </a:rPr>
              <a:t>)</a:t>
            </a:r>
            <a:endParaRPr lang="ko-KR" altLang="en-US">
              <a:ea typeface="문체부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157018" y="1347369"/>
          <a:ext cx="9797121" cy="51922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5090"/>
                <a:gridCol w="6222031"/>
              </a:tblGrid>
              <a:tr h="785821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</a:lnT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 특수 발광 잉크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표의 인장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(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일본 은행 총재 도장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)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에 자외선을 적용하면 오렌지색으로 빛나고 지문의 일부가 황록색으로 발광한다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</a:lnT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780009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 깊은 오목판 인쇄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도안은 기존 지폐보다 잉크가 표면에 도드라지게 인쇄되어 있다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770259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 홀로그램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각도를 바꾸면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,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화상의 색이나 모양이 변화한다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769018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 잠재상 무늬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돈을 기울이면 표면 하단에 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"10000"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의 글자가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,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뒷면 오른쪽 위에 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[NIPPON]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의 글자가 떠오른다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039471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 스키이레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(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종이를 뜰 때 글자나 무늬를 넣는 일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)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바 패턴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빛에 비쳐지면 스키이레가 들어간 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3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책의 종선이 보인다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기존의 스카시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(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종이를 빛에 비출 때 보이는 무늬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·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글자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)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보다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,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컴퓨터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,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컬러복사기 등에서 재현하기 어렵다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039471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◀펄 잉크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돈을 기울면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, </a:t>
                      </a:r>
                      <a:r>
                        <a:rPr lang="ko-KR" altLang="en-US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좌우의 여백부에 분홍색을 띤 펄 광택이 있는 반투명한 모양이 떠오른다</a:t>
                      </a:r>
                      <a:r>
                        <a:rPr lang="en-US" altLang="ko-KR" sz="1500" b="0" kern="1200">
                          <a:solidFill>
                            <a:schemeClr val="dk1"/>
                          </a:solidFill>
                          <a:latin typeface="새굴림"/>
                          <a:ea typeface="새굴림"/>
                          <a:cs typeface="+mn-cs"/>
                        </a:rPr>
                        <a:t>.</a:t>
                      </a:r>
                      <a:endParaRPr lang="ko-KR" altLang="en-US" sz="1500" b="0" kern="1200">
                        <a:solidFill>
                          <a:schemeClr val="dk1"/>
                        </a:solidFill>
                        <a:latin typeface="새굴림"/>
                        <a:ea typeface="새굴림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740" y="487548"/>
            <a:ext cx="6494107" cy="99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r>
              <a:rPr lang="ko-KR" altLang="en-US" sz="2400"/>
              <a:t>◈</a:t>
            </a:r>
            <a:r>
              <a:rPr lang="ko-KR" altLang="en-US" sz="2400">
                <a:ea typeface="문체부 바탕체"/>
              </a:rPr>
              <a:t>현재의 일본 은행권의 주요 위조 방지 기술</a:t>
            </a:r>
          </a:p>
          <a:p>
            <a:pPr latinLnBrk="1">
              <a:defRPr lang="ko-KR" altLang="en-US"/>
            </a:pPr>
            <a:r>
              <a:rPr lang="en-US" altLang="ko-KR">
                <a:ea typeface="문체부 바탕체"/>
              </a:rPr>
              <a:t>     ex) </a:t>
            </a:r>
            <a:r>
              <a:rPr lang="ko-KR" altLang="en-US">
                <a:ea typeface="문체부 바탕체"/>
              </a:rPr>
              <a:t>만엔권에 행해지는</a:t>
            </a:r>
            <a:r>
              <a:rPr lang="en-US" altLang="ko-KR">
                <a:ea typeface="문체부 바탕체"/>
              </a:rPr>
              <a:t> </a:t>
            </a:r>
            <a:r>
              <a:rPr lang="ko-KR" altLang="en-US">
                <a:ea typeface="문체부 바탕체"/>
              </a:rPr>
              <a:t>위조 방지 기술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1530234" y="1380921"/>
            <a:ext cx="2873828" cy="5118757"/>
            <a:chOff x="1530234" y="1576872"/>
            <a:chExt cx="2873828" cy="5118757"/>
          </a:xfrm>
        </p:grpSpPr>
        <p:grpSp>
          <p:nvGrpSpPr>
            <p:cNvPr id="15" name="그룹 14"/>
            <p:cNvGrpSpPr/>
            <p:nvPr/>
          </p:nvGrpSpPr>
          <p:grpSpPr>
            <a:xfrm>
              <a:off x="1530234" y="1576872"/>
              <a:ext cx="2873828" cy="4105470"/>
              <a:chOff x="1222311" y="1576872"/>
              <a:chExt cx="3470988" cy="4870453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2059482" y="1576872"/>
                <a:ext cx="1822053" cy="860586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2022511" y="2512107"/>
                <a:ext cx="1858634" cy="849090"/>
              </a:xfrm>
              <a:prstGeom prst="rect">
                <a:avLst/>
              </a:prstGeom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1222311" y="3419952"/>
                <a:ext cx="3470988" cy="876376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222311" y="4389299"/>
                <a:ext cx="3470988" cy="785672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2535208" y="5253136"/>
                <a:ext cx="821400" cy="1194189"/>
              </a:xfrm>
              <a:prstGeom prst="rect">
                <a:avLst/>
              </a:prstGeom>
            </p:spPr>
          </p:pic>
        </p:grpSp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63509" y="5728997"/>
              <a:ext cx="2425559" cy="966632"/>
            </a:xfrm>
            <a:prstGeom prst="rect">
              <a:avLst/>
            </a:prstGeom>
          </p:spPr>
        </p:pic>
      </p:grpSp>
      <p:pic>
        <p:nvPicPr>
          <p:cNvPr id="18" name="그림 1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982228" y="5675723"/>
            <a:ext cx="913613" cy="9136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금융 시스템 안정 확보</a:t>
            </a: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08" y="2162168"/>
            <a:ext cx="10740282" cy="429387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r>
              <a:rPr lang="ko-KR" altLang="en-US" sz="2800">
                <a:ea typeface="문체부 바탕체"/>
              </a:rPr>
              <a:t>◆</a:t>
            </a:r>
            <a:r>
              <a:rPr lang="ko-KR" altLang="en-US" sz="2400">
                <a:ea typeface="문체부 바탕체"/>
              </a:rPr>
              <a:t>금융 시스템 안정을 확보</a:t>
            </a:r>
            <a:r>
              <a:rPr lang="en-US" altLang="ko-KR" sz="2400">
                <a:ea typeface="문체부 바탕체"/>
              </a:rPr>
              <a:t>, </a:t>
            </a:r>
            <a:r>
              <a:rPr lang="ko-KR" altLang="en-US" sz="2400">
                <a:ea typeface="문체부 바탕체"/>
              </a:rPr>
              <a:t>그 강화를 도모하기 위해 일본 은행 당예 거래처인 금융 기관을 대상으로 해당 금융 기관의 현장 조사인 고사나 각종 경영 자료의 분석</a:t>
            </a:r>
            <a:r>
              <a:rPr lang="en-US" altLang="ko-KR" sz="2400">
                <a:ea typeface="문체부 바탕체"/>
              </a:rPr>
              <a:t>, </a:t>
            </a:r>
            <a:r>
              <a:rPr lang="ko-KR" altLang="en-US" sz="2400">
                <a:ea typeface="문체부 바탕체"/>
              </a:rPr>
              <a:t>임직원들의 의견 청취</a:t>
            </a:r>
            <a:r>
              <a:rPr lang="en-US" altLang="ko-KR" sz="2400">
                <a:ea typeface="문체부 바탕체"/>
              </a:rPr>
              <a:t>(</a:t>
            </a:r>
            <a:r>
              <a:rPr lang="ko-KR" altLang="en-US" sz="2400">
                <a:ea typeface="문체부 바탕체"/>
              </a:rPr>
              <a:t>듣기</a:t>
            </a:r>
            <a:r>
              <a:rPr lang="en-US" altLang="ko-KR" sz="2400">
                <a:ea typeface="문체부 바탕체"/>
              </a:rPr>
              <a:t>)</a:t>
            </a:r>
            <a:r>
              <a:rPr lang="ko-KR" altLang="en-US" sz="2400">
                <a:ea typeface="문체부 바탕체"/>
              </a:rPr>
              <a:t>조사인 오프사이트 및 모니터링 등의 기법을 이용하여 개별 금융 기관의 경영 실태 파악에 힘쓰고</a:t>
            </a:r>
            <a:r>
              <a:rPr lang="en-US" altLang="ko-KR" sz="2400">
                <a:ea typeface="문체부 바탕체"/>
              </a:rPr>
              <a:t>, </a:t>
            </a:r>
            <a:r>
              <a:rPr lang="ko-KR" altLang="en-US" sz="2400">
                <a:ea typeface="문체부 바탕체"/>
              </a:rPr>
              <a:t>필요 시 경영 개선을 위한 조언 등을 실시한다</a:t>
            </a:r>
            <a:r>
              <a:rPr lang="en-US" altLang="ko-KR" sz="2400">
                <a:ea typeface="문체부 바탕체"/>
              </a:rPr>
              <a:t>.</a:t>
            </a:r>
          </a:p>
          <a:p>
            <a:pPr latinLnBrk="1">
              <a:defRPr lang="ko-KR" altLang="en-US"/>
            </a:pPr>
            <a:endParaRPr lang="en-US" altLang="ko-KR" sz="2400">
              <a:ea typeface="문체부 바탕체"/>
            </a:endParaRPr>
          </a:p>
          <a:p>
            <a:pPr>
              <a:defRPr lang="ko-KR" altLang="en-US"/>
            </a:pPr>
            <a:r>
              <a:rPr lang="ko-KR" altLang="en-US" sz="2800">
                <a:ea typeface="문체부 바탕체"/>
              </a:rPr>
              <a:t>◆ 미크로 프루던스</a:t>
            </a:r>
            <a:r>
              <a:rPr lang="en-US" altLang="ko-KR" sz="2800">
                <a:ea typeface="문체부 바탕체"/>
              </a:rPr>
              <a:t>(</a:t>
            </a:r>
            <a:r>
              <a:rPr lang="ko-KR" altLang="en-US" sz="2800">
                <a:ea typeface="문체부 바탕체"/>
              </a:rPr>
              <a:t>미시적 신중함</a:t>
            </a:r>
            <a:r>
              <a:rPr lang="en-US" altLang="ko-KR" sz="2800">
                <a:ea typeface="문체부 바탕체"/>
              </a:rPr>
              <a:t>)</a:t>
            </a:r>
            <a:r>
              <a:rPr lang="ko-KR" altLang="en-US" sz="2800">
                <a:ea typeface="문체부 바탕체"/>
              </a:rPr>
              <a:t> </a:t>
            </a:r>
            <a:r>
              <a:rPr lang="en-US" altLang="ko-KR" sz="2800">
                <a:ea typeface="문체부 바탕체"/>
              </a:rPr>
              <a:t>: </a:t>
            </a:r>
            <a:r>
              <a:rPr lang="ko-KR" altLang="en-US" sz="2400">
                <a:ea typeface="문체부 바탕체"/>
              </a:rPr>
              <a:t>상술의 개별 금융 기관이 가진 위험을 파악하는 경영 개선을 촉구한다</a:t>
            </a:r>
            <a:r>
              <a:rPr lang="en-US" altLang="ko-KR" sz="2400">
                <a:ea typeface="문체부 바탕체"/>
              </a:rPr>
              <a:t>.</a:t>
            </a:r>
          </a:p>
          <a:p>
            <a:pPr>
              <a:defRPr lang="ko-KR" altLang="en-US"/>
            </a:pPr>
            <a:endParaRPr lang="en-US" altLang="ko-KR" sz="2400">
              <a:ea typeface="문체부 바탕체"/>
            </a:endParaRPr>
          </a:p>
          <a:p>
            <a:pPr>
              <a:defRPr lang="ko-KR" altLang="en-US"/>
            </a:pPr>
            <a:r>
              <a:rPr lang="ko-KR" altLang="en-US" sz="2800">
                <a:ea typeface="문체부 바탕체"/>
              </a:rPr>
              <a:t>◆ 마크로 프루던스</a:t>
            </a:r>
            <a:r>
              <a:rPr lang="en-US" altLang="ko-KR" sz="2800">
                <a:ea typeface="문체부 바탕체"/>
              </a:rPr>
              <a:t>(</a:t>
            </a:r>
            <a:r>
              <a:rPr lang="ko-KR" altLang="en-US" sz="2800">
                <a:ea typeface="문체부 바탕체"/>
              </a:rPr>
              <a:t>거시적 신중함</a:t>
            </a:r>
            <a:r>
              <a:rPr lang="en-US" altLang="ko-KR" sz="2800">
                <a:ea typeface="문체부 바탕체"/>
              </a:rPr>
              <a:t>)</a:t>
            </a:r>
            <a:r>
              <a:rPr lang="ko-KR" altLang="en-US" sz="2800">
                <a:ea typeface="문체부 바탕체"/>
              </a:rPr>
              <a:t> </a:t>
            </a:r>
            <a:r>
              <a:rPr lang="en-US" altLang="ko-KR" sz="2800">
                <a:ea typeface="문체부 바탕체"/>
              </a:rPr>
              <a:t>: </a:t>
            </a:r>
            <a:r>
              <a:rPr lang="ko-KR" altLang="en-US" sz="2400">
                <a:ea typeface="문체부 바탕체"/>
              </a:rPr>
              <a:t>금융 시스템을 전체로서 파악하고 리스크의 소재를 분석</a:t>
            </a:r>
            <a:r>
              <a:rPr lang="en-US" altLang="ko-KR" sz="2400">
                <a:ea typeface="문체부 바탕체"/>
              </a:rPr>
              <a:t>·</a:t>
            </a:r>
            <a:r>
              <a:rPr lang="ko-KR" altLang="en-US" sz="2400">
                <a:ea typeface="문체부 바탕체"/>
              </a:rPr>
              <a:t>평가한다</a:t>
            </a:r>
            <a:r>
              <a:rPr lang="en-US" altLang="ko-KR" sz="2400">
                <a:ea typeface="문체부 바탕체"/>
              </a:rPr>
              <a:t>.</a:t>
            </a:r>
            <a:endParaRPr lang="ko-KR" altLang="en-US" sz="2400">
              <a:ea typeface="문체부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>금융 시스템 안정 확보</a:t>
            </a:r>
            <a: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  <a:t/>
            </a:r>
            <a:br>
              <a:rPr lang="en-US" altLang="ko-KR" sz="4800"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/>
                <a:ea typeface="HY울릉도B"/>
              </a:rPr>
            </a:br>
            <a:r>
              <a:rPr lang="en-US" altLang="ko-KR" sz="4000">
                <a:solidFill>
                  <a:schemeClr val="tx1"/>
                </a:solidFill>
                <a:ea typeface="문체부 제목 바탕체"/>
              </a:rPr>
              <a:t>1. </a:t>
            </a:r>
            <a:r>
              <a:rPr lang="ko-KR" altLang="en-US" sz="4000">
                <a:solidFill>
                  <a:schemeClr val="tx1"/>
                </a:solidFill>
                <a:ea typeface="문체부 제목 바탕체"/>
              </a:rPr>
              <a:t>국가 사무의 취급</a:t>
            </a:r>
            <a:endParaRPr lang="ko-KR" altLang="en-US" sz="4800" b="1">
              <a:ln w="17780" cmpd="sng">
                <a:solidFill>
                  <a:srgbClr val="FFFFFF"/>
                </a:solidFill>
                <a:prstDash val="solid"/>
                <a:miter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373" y="2638049"/>
            <a:ext cx="9723250" cy="2827396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latinLnBrk="1">
              <a:defRPr lang="ko-KR" altLang="en-US"/>
            </a:pPr>
            <a:endParaRPr lang="en-US" altLang="ko-KR" sz="3200">
              <a:ea typeface="문체부 바탕체"/>
            </a:endParaRPr>
          </a:p>
          <a:p>
            <a:pPr latinLnBrk="1">
              <a:defRPr lang="ko-KR" altLang="en-US"/>
            </a:pPr>
            <a:r>
              <a:rPr lang="ko-KR" altLang="en-US" sz="2800">
                <a:ea typeface="문체부 바탕체"/>
              </a:rPr>
              <a:t>일본 은행에는 은행 업무의 일환으로서 나라에서 예금을 받아들이고 국세의 수납과 공공사업비 연금 지급 등</a:t>
            </a:r>
            <a:r>
              <a:rPr lang="en-US" altLang="ko-KR" sz="2800">
                <a:ea typeface="문체부 바탕체"/>
              </a:rPr>
              <a:t>, </a:t>
            </a:r>
            <a:r>
              <a:rPr lang="ko-KR" altLang="en-US" sz="2800">
                <a:ea typeface="문체부 바탕체"/>
              </a:rPr>
              <a:t>시장 자금의 수납과 지불에 관한 업무</a:t>
            </a:r>
            <a:r>
              <a:rPr lang="en-US" altLang="ko-KR" sz="2800">
                <a:ea typeface="문체부 바탕체"/>
              </a:rPr>
              <a:t>(</a:t>
            </a:r>
            <a:r>
              <a:rPr lang="ko-KR" altLang="en-US" sz="2800">
                <a:ea typeface="문체부 바탕체"/>
              </a:rPr>
              <a:t>국고금에 관한 업무</a:t>
            </a:r>
            <a:r>
              <a:rPr lang="en-US" altLang="ko-KR" sz="2800">
                <a:ea typeface="문체부 바탕체"/>
              </a:rPr>
              <a:t>)</a:t>
            </a:r>
            <a:r>
              <a:rPr lang="ko-KR" altLang="en-US" sz="2800">
                <a:ea typeface="문체부 바탕체"/>
              </a:rPr>
              <a:t>이나 국채 발행</a:t>
            </a:r>
            <a:r>
              <a:rPr lang="en-US" altLang="ko-KR" sz="2800">
                <a:ea typeface="문체부 바탕체"/>
              </a:rPr>
              <a:t>, </a:t>
            </a:r>
            <a:r>
              <a:rPr lang="ko-KR" altLang="en-US" sz="2800">
                <a:ea typeface="문체부 바탕체"/>
              </a:rPr>
              <a:t>유통 등의 국가 사무를 취급하는 업무를 하고 있다</a:t>
            </a:r>
            <a:r>
              <a:rPr lang="en-US" altLang="ko-KR" sz="2800">
                <a:ea typeface="문체부 바탕체"/>
              </a:rPr>
              <a:t>. </a:t>
            </a:r>
          </a:p>
          <a:p>
            <a:pPr latinLnBrk="1">
              <a:defRPr lang="ko-KR" altLang="en-US"/>
            </a:pPr>
            <a:endParaRPr lang="ko-KR" altLang="en-US" sz="3600">
              <a:ea typeface="문체부 바탕체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" y="2042305"/>
            <a:ext cx="6317392" cy="4085245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67733" y="76417"/>
            <a:ext cx="2708417" cy="4260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최초의 일본 은행</a:t>
            </a:r>
            <a:endParaRPr lang="en-US" altLang="ko-KR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95298" y="5219356"/>
            <a:ext cx="346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◁</a:t>
            </a:r>
            <a:r>
              <a:rPr lang="en-US" altLang="ko-KR" dirty="0" smtClean="0"/>
              <a:t>(</a:t>
            </a:r>
            <a:r>
              <a:rPr lang="ko-KR" altLang="en-US" dirty="0"/>
              <a:t>古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일본 은행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위치</a:t>
            </a:r>
            <a:r>
              <a:rPr lang="en-US" altLang="ko-KR" dirty="0" smtClean="0"/>
              <a:t>: </a:t>
            </a:r>
            <a:r>
              <a:rPr lang="fi-FI" altLang="ko-KR" dirty="0"/>
              <a:t>2-1-45 Nakanoshima, </a:t>
            </a:r>
            <a:r>
              <a:rPr lang="fi-FI" altLang="ko-KR" dirty="0" smtClean="0"/>
              <a:t>   Kitaku</a:t>
            </a:r>
            <a:r>
              <a:rPr lang="fi-FI" altLang="ko-KR" dirty="0"/>
              <a:t>, </a:t>
            </a:r>
            <a:r>
              <a:rPr lang="fi-FI" altLang="ko-KR" dirty="0" smtClean="0"/>
              <a:t>Osaka</a:t>
            </a:r>
            <a:r>
              <a:rPr lang="fi-FI" altLang="ko-KR" dirty="0"/>
              <a:t> 530-0005, Osaka Prefecture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90" y="76417"/>
            <a:ext cx="38100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2531" y="411892"/>
            <a:ext cx="25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은행 창립자</a:t>
            </a:r>
            <a:endParaRPr lang="en-US" altLang="ko-KR" dirty="0" smtClean="0"/>
          </a:p>
          <a:p>
            <a:r>
              <a:rPr lang="ko-KR" altLang="en-US" dirty="0" err="1" smtClean="0"/>
              <a:t>마츠카타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마사요시</a:t>
            </a:r>
            <a:r>
              <a:rPr lang="ko-KR" altLang="en-US" dirty="0" smtClean="0"/>
              <a:t>▷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2" y="1058223"/>
            <a:ext cx="217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내무경</a:t>
            </a:r>
            <a:endParaRPr lang="en-US" altLang="ko-KR" dirty="0" smtClean="0"/>
          </a:p>
          <a:p>
            <a:r>
              <a:rPr lang="en-US" altLang="ko-KR" dirty="0" smtClean="0"/>
              <a:t>-1881</a:t>
            </a:r>
            <a:r>
              <a:rPr lang="ko-KR" altLang="en-US" dirty="0" smtClean="0"/>
              <a:t>년 대장경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67734" y="68179"/>
            <a:ext cx="3655769" cy="376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약력으로 보는 은행의 역사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" y="1225602"/>
            <a:ext cx="2658770" cy="3456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302" y="1902963"/>
            <a:ext cx="492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-1882</a:t>
            </a:r>
            <a:r>
              <a:rPr lang="ko-KR" altLang="en-US" dirty="0" smtClean="0"/>
              <a:t>년 일본은행을 창립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초대 총재는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요시하라</a:t>
            </a:r>
            <a:r>
              <a:rPr lang="ko-KR" altLang="en-US" dirty="0"/>
              <a:t> </a:t>
            </a:r>
            <a:r>
              <a:rPr lang="ko-KR" altLang="en-US" dirty="0" err="1" smtClean="0"/>
              <a:t>시게토시</a:t>
            </a:r>
            <a:r>
              <a:rPr lang="en-US" altLang="ko-KR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62" y="4654405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△</a:t>
            </a:r>
            <a:r>
              <a:rPr lang="ko-KR" altLang="en-US" dirty="0" err="1" smtClean="0"/>
              <a:t>마츠카타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마사요시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94" y="337758"/>
            <a:ext cx="1441622" cy="141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9016" y="1318080"/>
            <a:ext cx="211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◁ 일본은행 심</a:t>
            </a:r>
            <a:r>
              <a:rPr lang="ko-KR" altLang="en-US" dirty="0"/>
              <a:t>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230" y="286678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-1883</a:t>
            </a:r>
            <a:r>
              <a:rPr lang="ko-KR" altLang="en-US" dirty="0"/>
              <a:t>년 정부예금 및 국고를 담당하며 업무 시작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3229" y="3513119"/>
            <a:ext cx="84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-1884</a:t>
            </a:r>
            <a:r>
              <a:rPr lang="ko-KR" altLang="en-US" dirty="0" smtClean="0"/>
              <a:t>년 당좌거래 시작으로 </a:t>
            </a:r>
            <a:r>
              <a:rPr lang="en-US" altLang="ko-KR" dirty="0" smtClean="0"/>
              <a:t>1885</a:t>
            </a:r>
            <a:r>
              <a:rPr lang="ko-KR" altLang="en-US" dirty="0" smtClean="0"/>
              <a:t>년 일본은행권을 </a:t>
            </a:r>
            <a:r>
              <a:rPr lang="en-US" altLang="ko-KR" dirty="0" smtClean="0"/>
              <a:t>[</a:t>
            </a:r>
            <a:r>
              <a:rPr lang="ko-KR" altLang="en-US" dirty="0" smtClean="0"/>
              <a:t>태환 은화</a:t>
            </a:r>
            <a:r>
              <a:rPr lang="en-US" altLang="ko-KR" dirty="0" smtClean="0"/>
              <a:t>]</a:t>
            </a:r>
            <a:r>
              <a:rPr lang="ko-KR" altLang="en-US" dirty="0" smtClean="0"/>
              <a:t>로 발권업무를 시작했다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84208" y="93760"/>
            <a:ext cx="3655769" cy="376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/>
              <a:t>태환은화란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09096924"/>
              </p:ext>
            </p:extLst>
          </p:nvPr>
        </p:nvGraphicFramePr>
        <p:xfrm>
          <a:off x="1912092" y="16176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타원형 설명선 3"/>
          <p:cNvSpPr/>
          <p:nvPr/>
        </p:nvSpPr>
        <p:spPr>
          <a:xfrm>
            <a:off x="230658" y="2619652"/>
            <a:ext cx="2594919" cy="840259"/>
          </a:xfrm>
          <a:prstGeom prst="wedgeEllipseCallout">
            <a:avLst>
              <a:gd name="adj1" fmla="val 30913"/>
              <a:gd name="adj2" fmla="val 703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나를 택하면 금본위제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형 설명선 4"/>
          <p:cNvSpPr/>
          <p:nvPr/>
        </p:nvSpPr>
        <p:spPr>
          <a:xfrm>
            <a:off x="8056605" y="2726743"/>
            <a:ext cx="2364259" cy="74140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나를 택하면 은본위제야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2084173" y="93760"/>
            <a:ext cx="6483178" cy="124077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당시 화폐의 가치를 무엇의 값으로 두느냐에 따라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화폐위제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와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값이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변동되는 것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566984" y="1795850"/>
            <a:ext cx="3863545" cy="823802"/>
          </a:xfrm>
          <a:prstGeom prst="wedgeRoundRectCallout">
            <a:avLst>
              <a:gd name="adj1" fmla="val -13472"/>
              <a:gd name="adj2" fmla="val 93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중앙은</a:t>
            </a:r>
            <a:r>
              <a:rPr lang="ko-KR" altLang="en-US" dirty="0">
                <a:solidFill>
                  <a:schemeClr val="tx1"/>
                </a:solidFill>
              </a:rPr>
              <a:t>행</a:t>
            </a:r>
            <a:r>
              <a:rPr lang="ko-KR" altLang="en-US" dirty="0" smtClean="0">
                <a:solidFill>
                  <a:schemeClr val="tx1"/>
                </a:solidFill>
              </a:rPr>
              <a:t>인 나의 결정순간에 감히 누가 기침소리를 내었는가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94404314"/>
              </p:ext>
            </p:extLst>
          </p:nvPr>
        </p:nvGraphicFramePr>
        <p:xfrm>
          <a:off x="1024943" y="1210494"/>
          <a:ext cx="8267102" cy="497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66" y="165463"/>
            <a:ext cx="45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1899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 smtClean="0"/>
              <a:t>월 국립은행 </a:t>
            </a:r>
            <a:r>
              <a:rPr lang="ko-KR" altLang="en-US" dirty="0"/>
              <a:t>및 정부 지폐의 통용이 금지되면서 통화가 일본은행권으로 일원화되었다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1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672816097"/>
              </p:ext>
            </p:extLst>
          </p:nvPr>
        </p:nvGraphicFramePr>
        <p:xfrm>
          <a:off x="1040712" y="205947"/>
          <a:ext cx="9602573" cy="59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9" y="1716133"/>
            <a:ext cx="3048000" cy="29908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85" y="18107"/>
            <a:ext cx="2665912" cy="26659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4" y="4132896"/>
            <a:ext cx="3113852" cy="2522220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3602510" y="459387"/>
            <a:ext cx="3312095" cy="178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1952</a:t>
            </a:r>
            <a:r>
              <a:rPr lang="ko-KR" altLang="en-US" dirty="0" smtClean="0"/>
              <a:t>년 국제통화기금에 출자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가입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3602509" y="4571999"/>
            <a:ext cx="3312095" cy="178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1970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국제결제은행에          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출자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4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9" y="592183"/>
            <a:ext cx="2542902" cy="2495223"/>
          </a:xfrm>
          <a:prstGeom prst="rect">
            <a:avLst/>
          </a:prstGeom>
        </p:spPr>
      </p:pic>
      <p:sp>
        <p:nvSpPr>
          <p:cNvPr id="3" name="순서도: 대체 처리 2"/>
          <p:cNvSpPr/>
          <p:nvPr/>
        </p:nvSpPr>
        <p:spPr>
          <a:xfrm>
            <a:off x="3448586" y="592183"/>
            <a:ext cx="5886994" cy="17330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1. </a:t>
            </a:r>
            <a:r>
              <a:rPr lang="ko-KR" altLang="en-US" sz="2800" dirty="0" smtClean="0">
                <a:solidFill>
                  <a:schemeClr val="tx1"/>
                </a:solidFill>
              </a:rPr>
              <a:t>중앙은행으로서 은행권을 발행한다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순서도: 대체 처리 3"/>
          <p:cNvSpPr/>
          <p:nvPr/>
        </p:nvSpPr>
        <p:spPr>
          <a:xfrm>
            <a:off x="3448586" y="2434076"/>
            <a:ext cx="5886994" cy="17330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2. </a:t>
            </a:r>
            <a:r>
              <a:rPr lang="ko-KR" altLang="en-US" sz="2800" dirty="0" smtClean="0">
                <a:solidFill>
                  <a:schemeClr val="tx1"/>
                </a:solidFill>
              </a:rPr>
              <a:t>통화조절을 </a:t>
            </a:r>
            <a:r>
              <a:rPr lang="ko-KR" altLang="en-US" sz="2800" dirty="0">
                <a:solidFill>
                  <a:schemeClr val="tx1"/>
                </a:solidFill>
              </a:rPr>
              <a:t>통하여 물가의 안정을 꾀함으로써 </a:t>
            </a:r>
            <a:r>
              <a:rPr lang="ko-KR" altLang="en-US" sz="2800" dirty="0" smtClean="0">
                <a:solidFill>
                  <a:schemeClr val="tx1"/>
                </a:solidFill>
              </a:rPr>
              <a:t>  경제의 </a:t>
            </a:r>
            <a:r>
              <a:rPr lang="ko-KR" altLang="en-US" sz="2800" dirty="0">
                <a:solidFill>
                  <a:schemeClr val="tx1"/>
                </a:solidFill>
              </a:rPr>
              <a:t>건전한 발전에 </a:t>
            </a:r>
            <a:r>
              <a:rPr lang="ko-KR" altLang="en-US" sz="2800" dirty="0" smtClean="0">
                <a:solidFill>
                  <a:schemeClr val="tx1"/>
                </a:solidFill>
              </a:rPr>
              <a:t>이바지한다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순서도: 대체 처리 4"/>
          <p:cNvSpPr/>
          <p:nvPr/>
        </p:nvSpPr>
        <p:spPr>
          <a:xfrm>
            <a:off x="3448586" y="4295945"/>
            <a:ext cx="5886994" cy="17330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</a:rPr>
              <a:t>금융기관 간의 원활한 결제의 안정성을 확보함으로써 신용 질서의 유지에 </a:t>
            </a:r>
            <a:r>
              <a:rPr lang="ko-KR" altLang="en-US" sz="2800" dirty="0" smtClean="0">
                <a:solidFill>
                  <a:schemeClr val="tx1"/>
                </a:solidFill>
              </a:rPr>
              <a:t>기여한다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7734" y="76417"/>
            <a:ext cx="4948404" cy="4260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1997</a:t>
            </a:r>
            <a:r>
              <a:rPr lang="ko-KR" altLang="en-US" sz="2000" dirty="0" smtClean="0"/>
              <a:t>년 </a:t>
            </a:r>
            <a:r>
              <a:rPr lang="ko-KR" altLang="en-US" sz="2000" dirty="0"/>
              <a:t>시행된 일본은행법의 규정 목적</a:t>
            </a:r>
          </a:p>
          <a:p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804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사용자 지정</PresentationFormat>
  <Paragraphs>244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패싯</vt:lpstr>
      <vt:lpstr>일본 은행</vt:lpstr>
      <vt:lpstr>일본 은행 역사   목차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은행의 주요업무</vt:lpstr>
      <vt:lpstr>일본 은행의 기능 1. 사람들의 생활과 일본 은행  </vt:lpstr>
      <vt:lpstr>PowerPoint 프레젠테이션</vt:lpstr>
      <vt:lpstr>일본 은행의 기능 2. “은행”으로서의 일본 은행</vt:lpstr>
      <vt:lpstr>PowerPoint 프레젠테이션</vt:lpstr>
      <vt:lpstr>PowerPoint 프레젠테이션</vt:lpstr>
      <vt:lpstr>일본 은행의 업무 1. 현금의 공급과 결제 서비스 제공 </vt:lpstr>
      <vt:lpstr>PowerPoint 프레젠테이션</vt:lpstr>
      <vt:lpstr>PowerPoint 프레젠테이션</vt:lpstr>
      <vt:lpstr>일본 은행의 업무 1. 현금의 공급과 결제 서비스 제공 </vt:lpstr>
      <vt:lpstr>일본 은행의 업무 2. 은행권의 흐름과 일본 은행의 역할 </vt:lpstr>
      <vt:lpstr>일본 은행의 업무 2. 은행권의 흐름과 일본 은행의 역할 </vt:lpstr>
      <vt:lpstr>일본 은행의 업무 2. 은행권의 흐름과 일본 은행의 역할 </vt:lpstr>
      <vt:lpstr>일본 은행의 업무 3. 은행권의 관리</vt:lpstr>
      <vt:lpstr>일본 은행의 업무 3. 은행권의 관리</vt:lpstr>
      <vt:lpstr>PowerPoint 프레젠테이션</vt:lpstr>
      <vt:lpstr>금융 시스템 안정 확보</vt:lpstr>
      <vt:lpstr>금융 시스템 안정 확보 1. 국가 사무의 취급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일본은행</dc:title>
  <dc:creator>윤다빈</dc:creator>
  <cp:lastModifiedBy>박 상혁</cp:lastModifiedBy>
  <cp:revision>47</cp:revision>
  <dcterms:created xsi:type="dcterms:W3CDTF">2017-03-20T04:59:04Z</dcterms:created>
  <dcterms:modified xsi:type="dcterms:W3CDTF">2017-03-30T07:29:40Z</dcterms:modified>
</cp:coreProperties>
</file>