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7" r:id="rId4"/>
    <p:sldId id="267" r:id="rId5"/>
    <p:sldId id="259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88699" autoAdjust="0"/>
  </p:normalViewPr>
  <p:slideViewPr>
    <p:cSldViewPr>
      <p:cViewPr>
        <p:scale>
          <a:sx n="100" d="100"/>
          <a:sy n="100" d="100"/>
        </p:scale>
        <p:origin x="-2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4D3C0-2605-41FB-A1A7-11E1D55DFD5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6F30D08D-F669-40D6-BD0A-5640F00963CA}">
      <dgm:prSet phldrT="[텍스트]"/>
      <dgm:spPr/>
      <dgm:t>
        <a:bodyPr/>
        <a:lstStyle/>
        <a:p>
          <a:pPr latinLnBrk="1"/>
          <a:r>
            <a:rPr lang="ko-KR" altLang="en-US" dirty="0" smtClean="0"/>
            <a:t>건축</a:t>
          </a:r>
          <a:endParaRPr lang="ko-KR" altLang="en-US" dirty="0"/>
        </a:p>
      </dgm:t>
    </dgm:pt>
    <dgm:pt modelId="{20C7F89E-99BC-49DA-B35E-9DE9E2ED24F5}" type="parTrans" cxnId="{998970B4-871C-4F6C-9DA4-0139E1CCAEBC}">
      <dgm:prSet/>
      <dgm:spPr/>
      <dgm:t>
        <a:bodyPr/>
        <a:lstStyle/>
        <a:p>
          <a:pPr latinLnBrk="1"/>
          <a:endParaRPr lang="ko-KR" altLang="en-US"/>
        </a:p>
      </dgm:t>
    </dgm:pt>
    <dgm:pt modelId="{0595A845-192B-4845-B663-A9BC92F147B3}" type="sibTrans" cxnId="{998970B4-871C-4F6C-9DA4-0139E1CCAEBC}">
      <dgm:prSet/>
      <dgm:spPr/>
      <dgm:t>
        <a:bodyPr/>
        <a:lstStyle/>
        <a:p>
          <a:pPr latinLnBrk="1"/>
          <a:endParaRPr lang="ko-KR" altLang="en-US"/>
        </a:p>
      </dgm:t>
    </dgm:pt>
    <dgm:pt modelId="{4C906713-9068-444C-9DE4-73FDA1F5D709}">
      <dgm:prSet phldrT="[텍스트]"/>
      <dgm:spPr/>
      <dgm:t>
        <a:bodyPr/>
        <a:lstStyle/>
        <a:p>
          <a:pPr latinLnBrk="1"/>
          <a:r>
            <a:rPr lang="ko-KR" altLang="en-US" dirty="0" smtClean="0"/>
            <a:t>회화</a:t>
          </a:r>
          <a:endParaRPr lang="ko-KR" altLang="en-US" dirty="0"/>
        </a:p>
      </dgm:t>
    </dgm:pt>
    <dgm:pt modelId="{03450F60-2FCF-4B8F-A6CE-F26FDE95BC96}" type="parTrans" cxnId="{909700D2-7436-4802-905D-DC405C4981D2}">
      <dgm:prSet/>
      <dgm:spPr/>
      <dgm:t>
        <a:bodyPr/>
        <a:lstStyle/>
        <a:p>
          <a:pPr latinLnBrk="1"/>
          <a:endParaRPr lang="ko-KR" altLang="en-US"/>
        </a:p>
      </dgm:t>
    </dgm:pt>
    <dgm:pt modelId="{C651AA26-6C33-470B-9FEF-3B14BDCEAE46}" type="sibTrans" cxnId="{909700D2-7436-4802-905D-DC405C4981D2}">
      <dgm:prSet/>
      <dgm:spPr/>
      <dgm:t>
        <a:bodyPr/>
        <a:lstStyle/>
        <a:p>
          <a:pPr latinLnBrk="1"/>
          <a:endParaRPr lang="ko-KR" altLang="en-US"/>
        </a:p>
      </dgm:t>
    </dgm:pt>
    <dgm:pt modelId="{171884F6-C4D0-46F8-BE6E-556422363AC5}">
      <dgm:prSet phldrT="[텍스트]"/>
      <dgm:spPr/>
      <dgm:t>
        <a:bodyPr/>
        <a:lstStyle/>
        <a:p>
          <a:pPr latinLnBrk="1"/>
          <a:r>
            <a:rPr lang="ko-KR" altLang="en-US" dirty="0" smtClean="0"/>
            <a:t>조각</a:t>
          </a:r>
          <a:endParaRPr lang="ko-KR" altLang="en-US" dirty="0"/>
        </a:p>
      </dgm:t>
    </dgm:pt>
    <dgm:pt modelId="{E299EC53-DF94-47E0-98E6-5525B601F1FA}" type="parTrans" cxnId="{22E6AD5F-75F7-4477-B64C-CEE8A7F41AF8}">
      <dgm:prSet/>
      <dgm:spPr/>
      <dgm:t>
        <a:bodyPr/>
        <a:lstStyle/>
        <a:p>
          <a:pPr latinLnBrk="1"/>
          <a:endParaRPr lang="ko-KR" altLang="en-US"/>
        </a:p>
      </dgm:t>
    </dgm:pt>
    <dgm:pt modelId="{84805914-5111-4FC2-ADBF-C79589075133}" type="sibTrans" cxnId="{22E6AD5F-75F7-4477-B64C-CEE8A7F41AF8}">
      <dgm:prSet/>
      <dgm:spPr/>
      <dgm:t>
        <a:bodyPr/>
        <a:lstStyle/>
        <a:p>
          <a:pPr latinLnBrk="1"/>
          <a:endParaRPr lang="ko-KR" altLang="en-US"/>
        </a:p>
      </dgm:t>
    </dgm:pt>
    <dgm:pt modelId="{021D3039-9C65-4916-B3EF-4A1BD1982876}">
      <dgm:prSet phldrT="[텍스트]"/>
      <dgm:spPr/>
      <dgm:t>
        <a:bodyPr/>
        <a:lstStyle/>
        <a:p>
          <a:pPr latinLnBrk="1"/>
          <a:r>
            <a:rPr lang="ko-KR" altLang="en-US" dirty="0" smtClean="0"/>
            <a:t>판화</a:t>
          </a:r>
          <a:endParaRPr lang="ko-KR" altLang="en-US" dirty="0"/>
        </a:p>
      </dgm:t>
    </dgm:pt>
    <dgm:pt modelId="{4CDDC8F3-6ADE-4DB9-AE91-36D628871F92}" type="parTrans" cxnId="{26348C44-222F-412B-9E72-A5965125E597}">
      <dgm:prSet/>
      <dgm:spPr/>
      <dgm:t>
        <a:bodyPr/>
        <a:lstStyle/>
        <a:p>
          <a:pPr latinLnBrk="1"/>
          <a:endParaRPr lang="ko-KR" altLang="en-US"/>
        </a:p>
      </dgm:t>
    </dgm:pt>
    <dgm:pt modelId="{2DF103EA-79A4-43A3-8AAC-AF451CA1126B}" type="sibTrans" cxnId="{26348C44-222F-412B-9E72-A5965125E597}">
      <dgm:prSet/>
      <dgm:spPr/>
      <dgm:t>
        <a:bodyPr/>
        <a:lstStyle/>
        <a:p>
          <a:pPr latinLnBrk="1"/>
          <a:endParaRPr lang="ko-KR" altLang="en-US"/>
        </a:p>
      </dgm:t>
    </dgm:pt>
    <dgm:pt modelId="{D821D4DA-9AEB-4FA8-BA1B-0560460DF383}">
      <dgm:prSet phldrT="[텍스트]"/>
      <dgm:spPr/>
      <dgm:t>
        <a:bodyPr/>
        <a:lstStyle/>
        <a:p>
          <a:pPr latinLnBrk="1"/>
          <a:r>
            <a:rPr lang="ko-KR" altLang="en-US" dirty="0" smtClean="0"/>
            <a:t>사진</a:t>
          </a:r>
          <a:endParaRPr lang="ko-KR" altLang="en-US" dirty="0"/>
        </a:p>
      </dgm:t>
    </dgm:pt>
    <dgm:pt modelId="{AC7FDDC8-B799-4C92-A140-009A5DCE3AEB}" type="parTrans" cxnId="{143B8636-A9F5-4254-AE61-E3B58BD16BD3}">
      <dgm:prSet/>
      <dgm:spPr/>
      <dgm:t>
        <a:bodyPr/>
        <a:lstStyle/>
        <a:p>
          <a:pPr latinLnBrk="1"/>
          <a:endParaRPr lang="ko-KR" altLang="en-US"/>
        </a:p>
      </dgm:t>
    </dgm:pt>
    <dgm:pt modelId="{DEAD4C97-E222-43CE-B703-DC0714F76E14}" type="sibTrans" cxnId="{143B8636-A9F5-4254-AE61-E3B58BD16BD3}">
      <dgm:prSet/>
      <dgm:spPr/>
      <dgm:t>
        <a:bodyPr/>
        <a:lstStyle/>
        <a:p>
          <a:pPr latinLnBrk="1"/>
          <a:endParaRPr lang="ko-KR" altLang="en-US"/>
        </a:p>
      </dgm:t>
    </dgm:pt>
    <dgm:pt modelId="{D30369A2-52E0-4CEB-BE04-AB81627C06CD}" type="pres">
      <dgm:prSet presAssocID="{2264D3C0-2605-41FB-A1A7-11E1D55DFD51}" presName="Name0" presStyleCnt="0">
        <dgm:presLayoutVars>
          <dgm:dir/>
          <dgm:resizeHandles val="exact"/>
        </dgm:presLayoutVars>
      </dgm:prSet>
      <dgm:spPr/>
    </dgm:pt>
    <dgm:pt modelId="{E0D636A8-1C91-4F2E-AB01-DEC096AB77DF}" type="pres">
      <dgm:prSet presAssocID="{6F30D08D-F669-40D6-BD0A-5640F00963CA}" presName="node" presStyleLbl="node1" presStyleIdx="0" presStyleCnt="5" custScaleY="1950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38AF90-6818-471B-86E3-CEFC2FE49B27}" type="pres">
      <dgm:prSet presAssocID="{0595A845-192B-4845-B663-A9BC92F147B3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9E6F3CB-2391-47F7-995E-5C2AA07441F7}" type="pres">
      <dgm:prSet presAssocID="{0595A845-192B-4845-B663-A9BC92F147B3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BD19ECF-8A6E-4A18-99B8-5A6960AD72C0}" type="pres">
      <dgm:prSet presAssocID="{171884F6-C4D0-46F8-BE6E-556422363AC5}" presName="node" presStyleLbl="node1" presStyleIdx="1" presStyleCnt="5" custScaleY="1950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40D136-CA2A-408C-BD27-1B5F2ABA6E74}" type="pres">
      <dgm:prSet presAssocID="{84805914-5111-4FC2-ADBF-C79589075133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C84CC92-7440-462B-B5F4-2A1DE9B7B8F7}" type="pres">
      <dgm:prSet presAssocID="{84805914-5111-4FC2-ADBF-C79589075133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D45A49E-C694-4B57-8ACB-FDF608AEF66F}" type="pres">
      <dgm:prSet presAssocID="{021D3039-9C65-4916-B3EF-4A1BD1982876}" presName="node" presStyleLbl="node1" presStyleIdx="2" presStyleCnt="5" custScaleY="1950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0431D4-7D08-4CB7-885D-8F87E25778EA}" type="pres">
      <dgm:prSet presAssocID="{2DF103EA-79A4-43A3-8AAC-AF451CA1126B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C895FF9-3AFE-4AA1-903F-B15228F4353F}" type="pres">
      <dgm:prSet presAssocID="{2DF103EA-79A4-43A3-8AAC-AF451CA1126B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EA1D844E-F218-4366-9608-7D8AAB02192D}" type="pres">
      <dgm:prSet presAssocID="{D821D4DA-9AEB-4FA8-BA1B-0560460DF383}" presName="node" presStyleLbl="node1" presStyleIdx="3" presStyleCnt="5" custScaleY="1950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D78223-D2A3-445E-8374-71913BCC11F2}" type="pres">
      <dgm:prSet presAssocID="{DEAD4C97-E222-43CE-B703-DC0714F76E14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6917AF5-C207-499C-8B75-81572D2E93A9}" type="pres">
      <dgm:prSet presAssocID="{DEAD4C97-E222-43CE-B703-DC0714F76E14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C7DD36A-672A-4774-845A-75BA18620732}" type="pres">
      <dgm:prSet presAssocID="{4C906713-9068-444C-9DE4-73FDA1F5D709}" presName="node" presStyleLbl="node1" presStyleIdx="4" presStyleCnt="5" custScaleY="19509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B9C690-C2A2-4D79-9F67-8D0F1A1E1F6C}" type="presOf" srcId="{0595A845-192B-4845-B663-A9BC92F147B3}" destId="{09E6F3CB-2391-47F7-995E-5C2AA07441F7}" srcOrd="1" destOrd="0" presId="urn:microsoft.com/office/officeart/2005/8/layout/process1"/>
    <dgm:cxn modelId="{2944A740-42F4-4BFC-9038-6F9AA93859B3}" type="presOf" srcId="{DEAD4C97-E222-43CE-B703-DC0714F76E14}" destId="{7CD78223-D2A3-445E-8374-71913BCC11F2}" srcOrd="0" destOrd="0" presId="urn:microsoft.com/office/officeart/2005/8/layout/process1"/>
    <dgm:cxn modelId="{298754B6-862B-44A5-AE61-B932085ECF55}" type="presOf" srcId="{171884F6-C4D0-46F8-BE6E-556422363AC5}" destId="{ABD19ECF-8A6E-4A18-99B8-5A6960AD72C0}" srcOrd="0" destOrd="0" presId="urn:microsoft.com/office/officeart/2005/8/layout/process1"/>
    <dgm:cxn modelId="{3E8E1758-78F7-4793-A389-A9E83F73081A}" type="presOf" srcId="{2264D3C0-2605-41FB-A1A7-11E1D55DFD51}" destId="{D30369A2-52E0-4CEB-BE04-AB81627C06CD}" srcOrd="0" destOrd="0" presId="urn:microsoft.com/office/officeart/2005/8/layout/process1"/>
    <dgm:cxn modelId="{4B2AB09A-9BD7-4B2C-A58C-65A8C54BEEFD}" type="presOf" srcId="{DEAD4C97-E222-43CE-B703-DC0714F76E14}" destId="{A6917AF5-C207-499C-8B75-81572D2E93A9}" srcOrd="1" destOrd="0" presId="urn:microsoft.com/office/officeart/2005/8/layout/process1"/>
    <dgm:cxn modelId="{26348C44-222F-412B-9E72-A5965125E597}" srcId="{2264D3C0-2605-41FB-A1A7-11E1D55DFD51}" destId="{021D3039-9C65-4916-B3EF-4A1BD1982876}" srcOrd="2" destOrd="0" parTransId="{4CDDC8F3-6ADE-4DB9-AE91-36D628871F92}" sibTransId="{2DF103EA-79A4-43A3-8AAC-AF451CA1126B}"/>
    <dgm:cxn modelId="{998970B4-871C-4F6C-9DA4-0139E1CCAEBC}" srcId="{2264D3C0-2605-41FB-A1A7-11E1D55DFD51}" destId="{6F30D08D-F669-40D6-BD0A-5640F00963CA}" srcOrd="0" destOrd="0" parTransId="{20C7F89E-99BC-49DA-B35E-9DE9E2ED24F5}" sibTransId="{0595A845-192B-4845-B663-A9BC92F147B3}"/>
    <dgm:cxn modelId="{909700D2-7436-4802-905D-DC405C4981D2}" srcId="{2264D3C0-2605-41FB-A1A7-11E1D55DFD51}" destId="{4C906713-9068-444C-9DE4-73FDA1F5D709}" srcOrd="4" destOrd="0" parTransId="{03450F60-2FCF-4B8F-A6CE-F26FDE95BC96}" sibTransId="{C651AA26-6C33-470B-9FEF-3B14BDCEAE46}"/>
    <dgm:cxn modelId="{DD633F68-1856-48BD-BD48-59F196832438}" type="presOf" srcId="{84805914-5111-4FC2-ADBF-C79589075133}" destId="{7240D136-CA2A-408C-BD27-1B5F2ABA6E74}" srcOrd="0" destOrd="0" presId="urn:microsoft.com/office/officeart/2005/8/layout/process1"/>
    <dgm:cxn modelId="{36D18A59-0B65-4D59-9C46-DD564300C4BB}" type="presOf" srcId="{84805914-5111-4FC2-ADBF-C79589075133}" destId="{CC84CC92-7440-462B-B5F4-2A1DE9B7B8F7}" srcOrd="1" destOrd="0" presId="urn:microsoft.com/office/officeart/2005/8/layout/process1"/>
    <dgm:cxn modelId="{143B8636-A9F5-4254-AE61-E3B58BD16BD3}" srcId="{2264D3C0-2605-41FB-A1A7-11E1D55DFD51}" destId="{D821D4DA-9AEB-4FA8-BA1B-0560460DF383}" srcOrd="3" destOrd="0" parTransId="{AC7FDDC8-B799-4C92-A140-009A5DCE3AEB}" sibTransId="{DEAD4C97-E222-43CE-B703-DC0714F76E14}"/>
    <dgm:cxn modelId="{6B520549-4B0C-4160-B5D6-C58D22CF21A8}" type="presOf" srcId="{2DF103EA-79A4-43A3-8AAC-AF451CA1126B}" destId="{AC895FF9-3AFE-4AA1-903F-B15228F4353F}" srcOrd="1" destOrd="0" presId="urn:microsoft.com/office/officeart/2005/8/layout/process1"/>
    <dgm:cxn modelId="{22E6AD5F-75F7-4477-B64C-CEE8A7F41AF8}" srcId="{2264D3C0-2605-41FB-A1A7-11E1D55DFD51}" destId="{171884F6-C4D0-46F8-BE6E-556422363AC5}" srcOrd="1" destOrd="0" parTransId="{E299EC53-DF94-47E0-98E6-5525B601F1FA}" sibTransId="{84805914-5111-4FC2-ADBF-C79589075133}"/>
    <dgm:cxn modelId="{090B9D58-D430-43EC-92A8-3767A6EEB292}" type="presOf" srcId="{4C906713-9068-444C-9DE4-73FDA1F5D709}" destId="{7C7DD36A-672A-4774-845A-75BA18620732}" srcOrd="0" destOrd="0" presId="urn:microsoft.com/office/officeart/2005/8/layout/process1"/>
    <dgm:cxn modelId="{21FD0DE8-0A63-41AA-A707-D84F8C262566}" type="presOf" srcId="{021D3039-9C65-4916-B3EF-4A1BD1982876}" destId="{6D45A49E-C694-4B57-8ACB-FDF608AEF66F}" srcOrd="0" destOrd="0" presId="urn:microsoft.com/office/officeart/2005/8/layout/process1"/>
    <dgm:cxn modelId="{4BFDCBCD-ECF5-47B9-BB71-7676D556BD9F}" type="presOf" srcId="{0595A845-192B-4845-B663-A9BC92F147B3}" destId="{3638AF90-6818-471B-86E3-CEFC2FE49B27}" srcOrd="0" destOrd="0" presId="urn:microsoft.com/office/officeart/2005/8/layout/process1"/>
    <dgm:cxn modelId="{42376AA9-A689-47F1-BA3A-C9F486AC26FC}" type="presOf" srcId="{6F30D08D-F669-40D6-BD0A-5640F00963CA}" destId="{E0D636A8-1C91-4F2E-AB01-DEC096AB77DF}" srcOrd="0" destOrd="0" presId="urn:microsoft.com/office/officeart/2005/8/layout/process1"/>
    <dgm:cxn modelId="{B000B554-A0BE-4ACB-BDE8-6D743E6D7807}" type="presOf" srcId="{2DF103EA-79A4-43A3-8AAC-AF451CA1126B}" destId="{3B0431D4-7D08-4CB7-885D-8F87E25778EA}" srcOrd="0" destOrd="0" presId="urn:microsoft.com/office/officeart/2005/8/layout/process1"/>
    <dgm:cxn modelId="{C6EFFB16-A3BB-4DC1-AE89-7DFD084CCFAC}" type="presOf" srcId="{D821D4DA-9AEB-4FA8-BA1B-0560460DF383}" destId="{EA1D844E-F218-4366-9608-7D8AAB02192D}" srcOrd="0" destOrd="0" presId="urn:microsoft.com/office/officeart/2005/8/layout/process1"/>
    <dgm:cxn modelId="{C3317415-ABDA-4462-85F5-7ED3D59EC2DF}" type="presParOf" srcId="{D30369A2-52E0-4CEB-BE04-AB81627C06CD}" destId="{E0D636A8-1C91-4F2E-AB01-DEC096AB77DF}" srcOrd="0" destOrd="0" presId="urn:microsoft.com/office/officeart/2005/8/layout/process1"/>
    <dgm:cxn modelId="{7A5FBD70-7EE0-4216-BE54-14632C64F2EC}" type="presParOf" srcId="{D30369A2-52E0-4CEB-BE04-AB81627C06CD}" destId="{3638AF90-6818-471B-86E3-CEFC2FE49B27}" srcOrd="1" destOrd="0" presId="urn:microsoft.com/office/officeart/2005/8/layout/process1"/>
    <dgm:cxn modelId="{BC82DB7B-270F-4660-8D5F-94B410500F77}" type="presParOf" srcId="{3638AF90-6818-471B-86E3-CEFC2FE49B27}" destId="{09E6F3CB-2391-47F7-995E-5C2AA07441F7}" srcOrd="0" destOrd="0" presId="urn:microsoft.com/office/officeart/2005/8/layout/process1"/>
    <dgm:cxn modelId="{AB1273EF-4C52-43DD-9CDD-4046CD7CA5ED}" type="presParOf" srcId="{D30369A2-52E0-4CEB-BE04-AB81627C06CD}" destId="{ABD19ECF-8A6E-4A18-99B8-5A6960AD72C0}" srcOrd="2" destOrd="0" presId="urn:microsoft.com/office/officeart/2005/8/layout/process1"/>
    <dgm:cxn modelId="{7AF57151-873C-497B-97DA-CD30F91F075F}" type="presParOf" srcId="{D30369A2-52E0-4CEB-BE04-AB81627C06CD}" destId="{7240D136-CA2A-408C-BD27-1B5F2ABA6E74}" srcOrd="3" destOrd="0" presId="urn:microsoft.com/office/officeart/2005/8/layout/process1"/>
    <dgm:cxn modelId="{862818EB-2160-47C6-9D86-48F24E46526F}" type="presParOf" srcId="{7240D136-CA2A-408C-BD27-1B5F2ABA6E74}" destId="{CC84CC92-7440-462B-B5F4-2A1DE9B7B8F7}" srcOrd="0" destOrd="0" presId="urn:microsoft.com/office/officeart/2005/8/layout/process1"/>
    <dgm:cxn modelId="{5AECBC58-D332-497E-B1A8-8EE3389B20B7}" type="presParOf" srcId="{D30369A2-52E0-4CEB-BE04-AB81627C06CD}" destId="{6D45A49E-C694-4B57-8ACB-FDF608AEF66F}" srcOrd="4" destOrd="0" presId="urn:microsoft.com/office/officeart/2005/8/layout/process1"/>
    <dgm:cxn modelId="{EC0B728F-6031-4384-A81D-5A595CA1110B}" type="presParOf" srcId="{D30369A2-52E0-4CEB-BE04-AB81627C06CD}" destId="{3B0431D4-7D08-4CB7-885D-8F87E25778EA}" srcOrd="5" destOrd="0" presId="urn:microsoft.com/office/officeart/2005/8/layout/process1"/>
    <dgm:cxn modelId="{A445BBE5-CF39-4396-BCEF-D3D9270211F7}" type="presParOf" srcId="{3B0431D4-7D08-4CB7-885D-8F87E25778EA}" destId="{AC895FF9-3AFE-4AA1-903F-B15228F4353F}" srcOrd="0" destOrd="0" presId="urn:microsoft.com/office/officeart/2005/8/layout/process1"/>
    <dgm:cxn modelId="{76CEF94D-DF25-4A1C-A373-95A995A8ED47}" type="presParOf" srcId="{D30369A2-52E0-4CEB-BE04-AB81627C06CD}" destId="{EA1D844E-F218-4366-9608-7D8AAB02192D}" srcOrd="6" destOrd="0" presId="urn:microsoft.com/office/officeart/2005/8/layout/process1"/>
    <dgm:cxn modelId="{6A64D3B4-2792-47AA-830E-945D38973B65}" type="presParOf" srcId="{D30369A2-52E0-4CEB-BE04-AB81627C06CD}" destId="{7CD78223-D2A3-445E-8374-71913BCC11F2}" srcOrd="7" destOrd="0" presId="urn:microsoft.com/office/officeart/2005/8/layout/process1"/>
    <dgm:cxn modelId="{8DFB5A5B-2869-49B1-BAB0-E89ECFBF8471}" type="presParOf" srcId="{7CD78223-D2A3-445E-8374-71913BCC11F2}" destId="{A6917AF5-C207-499C-8B75-81572D2E93A9}" srcOrd="0" destOrd="0" presId="urn:microsoft.com/office/officeart/2005/8/layout/process1"/>
    <dgm:cxn modelId="{EE495770-5A4E-42C6-A905-1D6FD677BEC2}" type="presParOf" srcId="{D30369A2-52E0-4CEB-BE04-AB81627C06CD}" destId="{7C7DD36A-672A-4774-845A-75BA1862073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636A8-1C91-4F2E-AB01-DEC096AB77DF}">
      <dsp:nvSpPr>
        <dsp:cNvPr id="0" name=""/>
        <dsp:cNvSpPr/>
      </dsp:nvSpPr>
      <dsp:spPr>
        <a:xfrm>
          <a:off x="2976" y="864093"/>
          <a:ext cx="922734" cy="1080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건축</a:t>
          </a:r>
          <a:endParaRPr lang="ko-KR" altLang="en-US" sz="1800" kern="1200" dirty="0"/>
        </a:p>
      </dsp:txBody>
      <dsp:txXfrm>
        <a:off x="2976" y="864093"/>
        <a:ext cx="922734" cy="1080125"/>
      </dsp:txXfrm>
    </dsp:sp>
    <dsp:sp modelId="{3638AF90-6818-471B-86E3-CEFC2FE49B27}">
      <dsp:nvSpPr>
        <dsp:cNvPr id="0" name=""/>
        <dsp:cNvSpPr/>
      </dsp:nvSpPr>
      <dsp:spPr>
        <a:xfrm>
          <a:off x="1017984" y="1289736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>
        <a:off x="1017984" y="1289736"/>
        <a:ext cx="195619" cy="228838"/>
      </dsp:txXfrm>
    </dsp:sp>
    <dsp:sp modelId="{ABD19ECF-8A6E-4A18-99B8-5A6960AD72C0}">
      <dsp:nvSpPr>
        <dsp:cNvPr id="0" name=""/>
        <dsp:cNvSpPr/>
      </dsp:nvSpPr>
      <dsp:spPr>
        <a:xfrm>
          <a:off x="1294804" y="864093"/>
          <a:ext cx="922734" cy="1080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조각</a:t>
          </a:r>
          <a:endParaRPr lang="ko-KR" altLang="en-US" sz="1800" kern="1200" dirty="0"/>
        </a:p>
      </dsp:txBody>
      <dsp:txXfrm>
        <a:off x="1294804" y="864093"/>
        <a:ext cx="922734" cy="1080125"/>
      </dsp:txXfrm>
    </dsp:sp>
    <dsp:sp modelId="{7240D136-CA2A-408C-BD27-1B5F2ABA6E74}">
      <dsp:nvSpPr>
        <dsp:cNvPr id="0" name=""/>
        <dsp:cNvSpPr/>
      </dsp:nvSpPr>
      <dsp:spPr>
        <a:xfrm>
          <a:off x="2309812" y="1289736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>
        <a:off x="2309812" y="1289736"/>
        <a:ext cx="195619" cy="228838"/>
      </dsp:txXfrm>
    </dsp:sp>
    <dsp:sp modelId="{6D45A49E-C694-4B57-8ACB-FDF608AEF66F}">
      <dsp:nvSpPr>
        <dsp:cNvPr id="0" name=""/>
        <dsp:cNvSpPr/>
      </dsp:nvSpPr>
      <dsp:spPr>
        <a:xfrm>
          <a:off x="2586632" y="864093"/>
          <a:ext cx="922734" cy="1080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판화</a:t>
          </a:r>
          <a:endParaRPr lang="ko-KR" altLang="en-US" sz="1800" kern="1200" dirty="0"/>
        </a:p>
      </dsp:txBody>
      <dsp:txXfrm>
        <a:off x="2586632" y="864093"/>
        <a:ext cx="922734" cy="1080125"/>
      </dsp:txXfrm>
    </dsp:sp>
    <dsp:sp modelId="{3B0431D4-7D08-4CB7-885D-8F87E25778EA}">
      <dsp:nvSpPr>
        <dsp:cNvPr id="0" name=""/>
        <dsp:cNvSpPr/>
      </dsp:nvSpPr>
      <dsp:spPr>
        <a:xfrm>
          <a:off x="3601640" y="1289736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>
        <a:off x="3601640" y="1289736"/>
        <a:ext cx="195619" cy="228838"/>
      </dsp:txXfrm>
    </dsp:sp>
    <dsp:sp modelId="{EA1D844E-F218-4366-9608-7D8AAB02192D}">
      <dsp:nvSpPr>
        <dsp:cNvPr id="0" name=""/>
        <dsp:cNvSpPr/>
      </dsp:nvSpPr>
      <dsp:spPr>
        <a:xfrm>
          <a:off x="3878460" y="864096"/>
          <a:ext cx="922734" cy="108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사진</a:t>
          </a:r>
          <a:endParaRPr lang="ko-KR" altLang="en-US" sz="1800" kern="1200" dirty="0"/>
        </a:p>
      </dsp:txBody>
      <dsp:txXfrm>
        <a:off x="3878460" y="864096"/>
        <a:ext cx="922734" cy="1080119"/>
      </dsp:txXfrm>
    </dsp:sp>
    <dsp:sp modelId="{7CD78223-D2A3-445E-8374-71913BCC11F2}">
      <dsp:nvSpPr>
        <dsp:cNvPr id="0" name=""/>
        <dsp:cNvSpPr/>
      </dsp:nvSpPr>
      <dsp:spPr>
        <a:xfrm>
          <a:off x="4893468" y="1289736"/>
          <a:ext cx="19561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>
        <a:off x="4893468" y="1289736"/>
        <a:ext cx="195619" cy="228838"/>
      </dsp:txXfrm>
    </dsp:sp>
    <dsp:sp modelId="{7C7DD36A-672A-4774-845A-75BA18620732}">
      <dsp:nvSpPr>
        <dsp:cNvPr id="0" name=""/>
        <dsp:cNvSpPr/>
      </dsp:nvSpPr>
      <dsp:spPr>
        <a:xfrm>
          <a:off x="5170289" y="864093"/>
          <a:ext cx="922734" cy="1080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회화</a:t>
          </a:r>
          <a:endParaRPr lang="ko-KR" altLang="en-US" sz="1800" kern="1200" dirty="0"/>
        </a:p>
      </dsp:txBody>
      <dsp:txXfrm>
        <a:off x="5170289" y="864093"/>
        <a:ext cx="922734" cy="108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7343-2C0F-4A09-9F87-9794FD2D872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F084-CE40-4F55-B75D-82BBB46E7B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524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1F084-CE40-4F55-B75D-82BBB46E7B0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385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D114-35C8-4C1C-8B36-0260DC07958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93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D114-35C8-4C1C-8B36-0260DC07958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93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D114-35C8-4C1C-8B36-0260DC07958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93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D114-35C8-4C1C-8B36-0260DC07958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93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D114-35C8-4C1C-8B36-0260DC07958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9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6492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344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0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85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493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2176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309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6328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2657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26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78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831E-96D5-408C-8E1D-6683A3641C13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C5B4-DDF4-45AC-B865-6282072DD7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3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japanese.daegu.ac.kr/hakgwa_home/japanese/sub.php?menu=page&amp;menu_id=1007&amp;search_field=BOARD_ALL&amp;search_key=%EB%8B%A4%EC%9D%B4%EC%87%BC&amp;x=0&amp;y=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/>
          <a:lstStyle/>
          <a:p>
            <a:r>
              <a:rPr lang="ko-KR" altLang="en-US" dirty="0" err="1" smtClean="0"/>
              <a:t>다이쇼시대의</a:t>
            </a:r>
            <a:r>
              <a:rPr lang="ko-KR" altLang="en-US" dirty="0" smtClean="0"/>
              <a:t> 예술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824536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 </a:t>
            </a:r>
            <a:r>
              <a:rPr lang="en-US" altLang="ko-KR" sz="3000" dirty="0" smtClean="0"/>
              <a:t>                                  </a:t>
            </a:r>
          </a:p>
          <a:p>
            <a:pPr algn="r"/>
            <a:r>
              <a:rPr lang="ko-KR" altLang="en-US" sz="3000" dirty="0" smtClean="0"/>
              <a:t>일본어 일본학과 </a:t>
            </a:r>
            <a:endParaRPr lang="en-US" altLang="ko-KR" sz="3000" dirty="0" smtClean="0"/>
          </a:p>
          <a:p>
            <a:pPr algn="r"/>
            <a:r>
              <a:rPr lang="ko-KR" altLang="en-US" sz="3000" b="1" dirty="0" smtClean="0"/>
              <a:t>손종서</a:t>
            </a:r>
            <a:endParaRPr lang="en-US" altLang="ko-KR" sz="3000" b="1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15087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192" cy="1143000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화가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4799" y="1628800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다이쇼시대의</a:t>
            </a:r>
            <a:r>
              <a:rPr lang="ko-KR" altLang="en-US" dirty="0" smtClean="0"/>
              <a:t> </a:t>
            </a:r>
            <a:r>
              <a:rPr lang="ko-KR" altLang="en-US" dirty="0"/>
              <a:t>낭만을 대표는 화가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619" y="2420888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-</a:t>
            </a:r>
            <a:r>
              <a:rPr lang="ko-KR" altLang="en-US" dirty="0" smtClean="0"/>
              <a:t>일본 </a:t>
            </a:r>
            <a:r>
              <a:rPr lang="ko-KR" altLang="en-US" dirty="0"/>
              <a:t>현대 그래픽 디자인의 선구자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799" y="3212976"/>
            <a:ext cx="3525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생활과 </a:t>
            </a:r>
            <a:r>
              <a:rPr lang="ko-KR" altLang="en-US" dirty="0"/>
              <a:t>미술의 융합을 </a:t>
            </a:r>
            <a:r>
              <a:rPr lang="ko-KR" altLang="en-US" dirty="0" smtClean="0"/>
              <a:t>추구하며</a:t>
            </a:r>
            <a:endParaRPr lang="en-US" altLang="ko-KR" dirty="0" smtClean="0"/>
          </a:p>
          <a:p>
            <a:r>
              <a:rPr lang="ko-KR" altLang="en-US" dirty="0" smtClean="0"/>
              <a:t>거리의 </a:t>
            </a:r>
            <a:r>
              <a:rPr lang="ko-KR" altLang="en-US" dirty="0"/>
              <a:t>화가로 생애를 보냄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3572"/>
            <a:ext cx="3384302" cy="28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3858" y="4571206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다케히사</a:t>
            </a:r>
            <a:r>
              <a:rPr lang="ko-KR" altLang="en-US" b="1" dirty="0"/>
              <a:t> </a:t>
            </a:r>
            <a:r>
              <a:rPr lang="ko-KR" altLang="en-US" b="1" dirty="0" err="1"/>
              <a:t>유메지</a:t>
            </a:r>
            <a:r>
              <a:rPr lang="ko-KR" altLang="en-US" b="1" dirty="0"/>
              <a:t> </a:t>
            </a:r>
            <a:r>
              <a:rPr lang="en-US" altLang="ko-KR" dirty="0"/>
              <a:t>1884</a:t>
            </a:r>
            <a:r>
              <a:rPr lang="ko-KR" altLang="en-US" dirty="0"/>
              <a:t>년</a:t>
            </a:r>
            <a:r>
              <a:rPr lang="en-US" altLang="ko-KR" dirty="0"/>
              <a:t>~1834</a:t>
            </a:r>
            <a:r>
              <a:rPr lang="ko-KR" altLang="en-US" dirty="0"/>
              <a:t>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140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 </a:t>
            </a:r>
            <a:r>
              <a:rPr lang="ko-KR" altLang="en-US" dirty="0" err="1"/>
              <a:t>다이쇼시대</a:t>
            </a:r>
            <a:r>
              <a:rPr lang="ko-KR" altLang="en-US" dirty="0"/>
              <a:t> 소비문화의 </a:t>
            </a:r>
            <a:r>
              <a:rPr lang="ko-KR" altLang="en-US" dirty="0" smtClean="0"/>
              <a:t>   발전</a:t>
            </a:r>
            <a:r>
              <a:rPr lang="ko-KR" altLang="en-US" dirty="0"/>
              <a:t> </a:t>
            </a:r>
            <a:r>
              <a:rPr lang="ko-KR" altLang="en-US" dirty="0" smtClean="0"/>
              <a:t>생활문화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5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이 강 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의복</a:t>
            </a:r>
            <a:endParaRPr lang="en-US" altLang="ko-KR" dirty="0" smtClean="0"/>
          </a:p>
          <a:p>
            <a:r>
              <a:rPr lang="ko-KR" altLang="en-US" dirty="0" smtClean="0"/>
              <a:t>음식</a:t>
            </a:r>
            <a:endParaRPr lang="en-US" altLang="ko-KR" dirty="0" smtClean="0"/>
          </a:p>
          <a:p>
            <a:r>
              <a:rPr lang="ko-KR" altLang="en-US" dirty="0" smtClean="0"/>
              <a:t>거주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537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3662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- </a:t>
            </a:r>
            <a:r>
              <a:rPr lang="ko-KR" altLang="en-US" sz="2400" dirty="0" smtClean="0"/>
              <a:t>의복</a:t>
            </a:r>
            <a:endParaRPr lang="ko-KR" altLang="en-US" sz="2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32540"/>
            <a:ext cx="2851389" cy="38104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18243" cy="2673958"/>
          </a:xfrm>
          <a:prstGeom prst="rect">
            <a:avLst/>
          </a:prstGeom>
        </p:spPr>
      </p:pic>
      <p:sp>
        <p:nvSpPr>
          <p:cNvPr id="10" name="왼쪽 화살표 9"/>
          <p:cNvSpPr/>
          <p:nvPr/>
        </p:nvSpPr>
        <p:spPr>
          <a:xfrm>
            <a:off x="3347864" y="2060848"/>
            <a:ext cx="3528392" cy="2088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일본의 양장 도입</a:t>
            </a: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763688" y="4509120"/>
            <a:ext cx="5602158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전통의상인 </a:t>
            </a:r>
            <a:r>
              <a:rPr lang="ko-KR" altLang="en-US" dirty="0" err="1" smtClean="0">
                <a:solidFill>
                  <a:schemeClr val="tx1"/>
                </a:solidFill>
              </a:rPr>
              <a:t>하카마보다</a:t>
            </a:r>
            <a:r>
              <a:rPr lang="ko-KR" altLang="en-US" dirty="0" smtClean="0">
                <a:solidFill>
                  <a:schemeClr val="tx1"/>
                </a:solidFill>
              </a:rPr>
              <a:t> 서양의 양장이 단정하여 공적인 자리에서 입는 </a:t>
            </a:r>
            <a:r>
              <a:rPr lang="ko-KR" altLang="en-US" dirty="0" err="1" smtClean="0">
                <a:solidFill>
                  <a:schemeClr val="tx1"/>
                </a:solidFill>
              </a:rPr>
              <a:t>정식복이라는</a:t>
            </a:r>
            <a:r>
              <a:rPr lang="ko-KR" altLang="en-US" dirty="0" smtClean="0">
                <a:solidFill>
                  <a:schemeClr val="tx1"/>
                </a:solidFill>
              </a:rPr>
              <a:t> 관념을 낳기 위해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37162"/>
            <a:ext cx="2821320" cy="42551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76482"/>
            <a:ext cx="2819113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404574"/>
            <a:ext cx="282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전통의상 </a:t>
            </a:r>
            <a:r>
              <a:rPr lang="ko-KR" altLang="en-US" dirty="0" err="1" smtClean="0"/>
              <a:t>하카마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404574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 smtClean="0"/>
              <a:t>메이지천황의</a:t>
            </a:r>
            <a:r>
              <a:rPr lang="ko-KR" altLang="en-US" dirty="0" smtClean="0"/>
              <a:t> 양장차림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628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505858" cy="5416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2095238" cy="54165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02441" cy="5416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575" y="600408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개량되어가는 </a:t>
            </a:r>
            <a:r>
              <a:rPr lang="ko-KR" altLang="en-US" dirty="0" err="1" smtClean="0"/>
              <a:t>키모노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677198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△개량된 </a:t>
            </a:r>
            <a:r>
              <a:rPr lang="ko-KR" altLang="en-US" dirty="0" err="1" smtClean="0"/>
              <a:t>키모노</a:t>
            </a:r>
            <a:r>
              <a:rPr lang="ko-KR" altLang="en-US" dirty="0" smtClean="0"/>
              <a:t> 교복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297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14" y="648072"/>
            <a:ext cx="3132390" cy="35010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6" y="648072"/>
            <a:ext cx="1653954" cy="350100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80865"/>
            <a:ext cx="2952328" cy="3180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보편화된 양장과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안경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81" y="3859327"/>
            <a:ext cx="3318129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840" y="4324454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여성도 </a:t>
            </a:r>
            <a:r>
              <a:rPr lang="ko-KR" altLang="en-US" dirty="0" err="1" smtClean="0"/>
              <a:t>전통복이</a:t>
            </a:r>
            <a:r>
              <a:rPr lang="ko-KR" altLang="en-US" dirty="0" smtClean="0"/>
              <a:t> 아닌 양장을 입은 모습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6583" y="5882653"/>
            <a:ext cx="369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일본인들은 특히 안경을 즐겼다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▷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1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3662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- </a:t>
            </a:r>
            <a:r>
              <a:rPr lang="ko-KR" altLang="en-US" sz="2400" dirty="0" smtClean="0"/>
              <a:t>거</a:t>
            </a:r>
            <a:r>
              <a:rPr lang="ko-KR" altLang="en-US" sz="2400" dirty="0"/>
              <a:t>주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03658" cy="32011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597862" cy="3201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4725144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△전통가옥과 도면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705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66" y="44624"/>
            <a:ext cx="3240360" cy="33043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3869371"/>
            <a:ext cx="4716016" cy="2768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6632"/>
            <a:ext cx="4177306" cy="3142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03" y="3869371"/>
            <a:ext cx="4187023" cy="2777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3688" y="422401"/>
            <a:ext cx="461665" cy="2708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▷</a:t>
            </a:r>
            <a:r>
              <a:rPr lang="ko-KR" altLang="en-US" dirty="0" err="1" smtClean="0"/>
              <a:t>중낭하형</a:t>
            </a:r>
            <a:r>
              <a:rPr lang="ko-KR" altLang="en-US" dirty="0" smtClean="0"/>
              <a:t> 중산층 가옥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3" y="422401"/>
            <a:ext cx="461665" cy="1409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◁전통 가옥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1115" y="3472843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▽</a:t>
            </a:r>
            <a:r>
              <a:rPr lang="ko-KR" altLang="en-US" dirty="0" err="1" smtClean="0"/>
              <a:t>중낭하형에서</a:t>
            </a:r>
            <a:r>
              <a:rPr lang="ko-KR" altLang="en-US" dirty="0" smtClean="0"/>
              <a:t> 양옥으로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2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3662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- </a:t>
            </a:r>
            <a:r>
              <a:rPr lang="ko-KR" altLang="en-US" sz="2400" dirty="0" smtClean="0"/>
              <a:t>음식</a:t>
            </a:r>
            <a:endParaRPr lang="ko-KR" altLang="en-US" sz="2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93015"/>
            <a:ext cx="3679097" cy="244827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03551" cy="37943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077072"/>
            <a:ext cx="4203551" cy="237626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2987824" y="2348880"/>
            <a:ext cx="3168352" cy="21602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일본인 </a:t>
            </a:r>
            <a:r>
              <a:rPr lang="ko-KR" altLang="en-US" sz="2800" b="1" smtClean="0">
                <a:solidFill>
                  <a:schemeClr val="tx1"/>
                </a:solidFill>
              </a:rPr>
              <a:t>입에는 맞지 않은 서양의 음식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683568" y="1124744"/>
            <a:ext cx="3168352" cy="8890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아니 입에 맞질 않는데 어떻게 먹어</a:t>
            </a:r>
            <a:r>
              <a:rPr lang="en-US" altLang="ko-KR" dirty="0" smtClean="0"/>
              <a:t>? </a:t>
            </a:r>
            <a:r>
              <a:rPr lang="ko-KR" altLang="en-US" dirty="0" smtClean="0"/>
              <a:t>대체 어떻게 조리를 하시는 거야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847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16288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1680" y="5393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목차</a:t>
            </a:r>
            <a:endParaRPr lang="ko-KR" altLang="en-US" sz="2800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="" xmlns:p14="http://schemas.microsoft.com/office/powerpoint/2010/main" val="2884501581"/>
              </p:ext>
            </p:extLst>
          </p:nvPr>
        </p:nvGraphicFramePr>
        <p:xfrm>
          <a:off x="1343980" y="1412776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55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7"/>
            <a:ext cx="3168352" cy="291918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7"/>
            <a:ext cx="2952328" cy="291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154" y="45152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돈카</a:t>
            </a:r>
            <a:r>
              <a:rPr lang="ko-KR" altLang="en-US"/>
              <a:t>츠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6"/>
            <a:ext cx="3168352" cy="29191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40765"/>
            <a:ext cx="3168353" cy="2919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1" y="451525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 smtClean="0"/>
              <a:t>돈코츠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라멘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010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&lt;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시대의 소비문화의 발전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dirty="0" smtClean="0"/>
              <a:t> </a:t>
            </a:r>
            <a:r>
              <a:rPr lang="en-US" altLang="ko-KR" b="1" dirty="0" smtClean="0"/>
              <a:t>21602389</a:t>
            </a:r>
            <a:r>
              <a:rPr lang="ko-KR" altLang="en-US" b="1" dirty="0"/>
              <a:t> </a:t>
            </a:r>
            <a:r>
              <a:rPr lang="ko-KR" altLang="en-US" b="1" dirty="0" smtClean="0"/>
              <a:t>송재혁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775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</a:t>
            </a:r>
            <a:r>
              <a:rPr lang="ko-KR" altLang="en-US" b="1" dirty="0" smtClean="0"/>
              <a:t>목차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데모 </a:t>
            </a:r>
            <a:r>
              <a:rPr lang="ko-KR" altLang="en-US" dirty="0" err="1" smtClean="0"/>
              <a:t>크라시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서양식 문화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관동대지진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/>
              <a:t>다이쇼</a:t>
            </a:r>
            <a:r>
              <a:rPr lang="ko-KR" altLang="en-US" dirty="0"/>
              <a:t> 시대 </a:t>
            </a:r>
            <a:r>
              <a:rPr lang="ko-KR" altLang="en-US" dirty="0" err="1"/>
              <a:t>식문화</a:t>
            </a:r>
            <a:r>
              <a:rPr lang="ko-KR" altLang="en-US" dirty="0"/>
              <a:t> 소비</a:t>
            </a:r>
          </a:p>
        </p:txBody>
      </p:sp>
    </p:spTree>
    <p:extLst>
      <p:ext uri="{BB962C8B-B14F-4D97-AF65-F5344CB8AC3E}">
        <p14:creationId xmlns="" xmlns:p14="http://schemas.microsoft.com/office/powerpoint/2010/main" val="3719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데모 </a:t>
            </a:r>
            <a:r>
              <a:rPr lang="ko-KR" altLang="en-US" b="1" dirty="0" err="1" smtClean="0"/>
              <a:t>크라시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/>
              <a:t>차 세계대전의 </a:t>
            </a:r>
            <a:r>
              <a:rPr lang="ko-KR" altLang="en-US" dirty="0" smtClean="0"/>
              <a:t>영향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많은 사람들이 자유와 민주주의를 원하고 정치적</a:t>
            </a:r>
            <a:r>
              <a:rPr lang="en-US" altLang="ko-KR" dirty="0"/>
              <a:t>, </a:t>
            </a:r>
            <a:r>
              <a:rPr lang="ko-KR" altLang="en-US" dirty="0"/>
              <a:t>시민적인 자유를 </a:t>
            </a:r>
            <a:r>
              <a:rPr lang="ko-KR" altLang="en-US" dirty="0" smtClean="0"/>
              <a:t>추구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민주주의적이고 </a:t>
            </a:r>
            <a:r>
              <a:rPr lang="ko-KR" altLang="en-US" dirty="0"/>
              <a:t>자유주의적인 사회를 지향하려고 하는 운동과 </a:t>
            </a:r>
            <a:r>
              <a:rPr lang="ko-KR" altLang="en-US" dirty="0" smtClean="0"/>
              <a:t>풍조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312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</a:t>
            </a:r>
            <a:r>
              <a:rPr lang="ko-KR" altLang="en-US" b="1" dirty="0" smtClean="0"/>
              <a:t>서양식 문화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메이지 유신 때 등장했던 서양식 문화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b="1" dirty="0" smtClean="0"/>
              <a:t>→</a:t>
            </a:r>
            <a:r>
              <a:rPr lang="ko-KR" altLang="en-US" dirty="0" err="1" smtClean="0"/>
              <a:t>다이쇼</a:t>
            </a:r>
            <a:r>
              <a:rPr lang="ko-KR" altLang="en-US" dirty="0" smtClean="0"/>
              <a:t> 시대 때 대중화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카페나 </a:t>
            </a:r>
            <a:r>
              <a:rPr lang="ko-KR" altLang="en-US" dirty="0" err="1"/>
              <a:t>비어홀</a:t>
            </a:r>
            <a:r>
              <a:rPr lang="en-US" altLang="ko-KR" dirty="0"/>
              <a:t>, </a:t>
            </a:r>
            <a:r>
              <a:rPr lang="ko-KR" altLang="en-US" dirty="0" err="1" smtClean="0"/>
              <a:t>댄스홀</a:t>
            </a:r>
            <a:r>
              <a:rPr lang="ko-KR" altLang="en-US" dirty="0" smtClean="0"/>
              <a:t> 대중화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모던걸의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일본의 소비문화가 조금씩 변화됨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2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23728" y="2512318"/>
            <a:ext cx="6853852" cy="1348729"/>
          </a:xfrm>
        </p:spPr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sz="3400" dirty="0" err="1" smtClean="0"/>
              <a:t>다이쇼</a:t>
            </a:r>
            <a:r>
              <a:rPr lang="ko-KR" altLang="en-US" sz="3400" dirty="0" smtClean="0"/>
              <a:t> 시대의 낭만을 재현한 </a:t>
            </a:r>
            <a:r>
              <a:rPr lang="ko-KR" altLang="en-US" sz="3400" dirty="0" err="1" smtClean="0"/>
              <a:t>스타벅스</a:t>
            </a:r>
            <a:r>
              <a:rPr lang="ko-KR" altLang="en-US" sz="3400" dirty="0" smtClean="0"/>
              <a:t> 카페↑</a:t>
            </a:r>
            <a:r>
              <a:rPr lang="en-US" altLang="ko-KR" sz="3400" dirty="0" smtClean="0"/>
              <a:t>     </a:t>
            </a:r>
            <a:endParaRPr lang="ko-KR" alt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1895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1507"/>
            <a:ext cx="3672408" cy="26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6929" y="390069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←</a:t>
            </a:r>
            <a:r>
              <a:rPr lang="ko-KR" altLang="en-US" sz="2400" dirty="0" smtClean="0"/>
              <a:t>일본 </a:t>
            </a:r>
            <a:r>
              <a:rPr lang="ko-KR" altLang="en-US" sz="2400" dirty="0" err="1" smtClean="0"/>
              <a:t>비어홀</a:t>
            </a:r>
            <a:r>
              <a:rPr lang="ko-KR" altLang="en-US" sz="2400" dirty="0" smtClean="0"/>
              <a:t> 입구 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085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</a:t>
            </a:r>
            <a:r>
              <a:rPr lang="ko-KR" altLang="en-US" b="1" dirty="0" smtClean="0"/>
              <a:t>관동대지진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경제 침체의 시작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경영난으로 인한 소비 변화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백화점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632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92696"/>
            <a:ext cx="3860079" cy="27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3610122"/>
            <a:ext cx="861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                                                  ↑일본 </a:t>
            </a:r>
            <a:r>
              <a:rPr lang="ko-KR" altLang="en-US" sz="2400" dirty="0" err="1" smtClean="0"/>
              <a:t>마루이</a:t>
            </a:r>
            <a:r>
              <a:rPr lang="ko-KR" altLang="en-US" sz="2400" dirty="0" smtClean="0"/>
              <a:t> 백화점</a:t>
            </a:r>
            <a:endParaRPr lang="ko-KR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9" y="4067805"/>
            <a:ext cx="3899918" cy="24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4221088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←</a:t>
            </a:r>
            <a:r>
              <a:rPr lang="ko-KR" altLang="en-US" sz="2400" dirty="0" smtClean="0"/>
              <a:t>백화점을 </a:t>
            </a:r>
            <a:r>
              <a:rPr lang="ko-KR" altLang="en-US" sz="2400" dirty="0"/>
              <a:t>중심으로 </a:t>
            </a:r>
            <a:r>
              <a:rPr lang="ko-KR" altLang="en-US" sz="2400" dirty="0" smtClean="0"/>
              <a:t>도심의                번화가가 형성</a:t>
            </a:r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927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</a:t>
            </a:r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시대 </a:t>
            </a:r>
            <a:r>
              <a:rPr lang="ko-KR" altLang="en-US" b="1" dirty="0" err="1" smtClean="0"/>
              <a:t>식문화</a:t>
            </a:r>
            <a:r>
              <a:rPr lang="ko-KR" altLang="en-US" b="1" dirty="0" smtClean="0"/>
              <a:t> 소비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경제가 발전함에 따라 </a:t>
            </a:r>
            <a:r>
              <a:rPr lang="ko-KR" altLang="en-US" dirty="0" err="1" smtClean="0"/>
              <a:t>식문화</a:t>
            </a:r>
            <a:r>
              <a:rPr lang="ko-KR" altLang="en-US" dirty="0" smtClean="0"/>
              <a:t> 변화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식품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 descr="일본식 포크 커틀릿 돈가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3056057" cy="2295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광진구 지하철역사] 강남고로케 신규창업/프랜차이즈/초보창업, 총 창업비용 1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23" y="3958810"/>
            <a:ext cx="2823091" cy="2295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(일본음식)일본카레라이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84" y="3971139"/>
            <a:ext cx="2659211" cy="228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29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 ：</a:t>
            </a:r>
            <a:r>
              <a:rPr lang="ko-KR" altLang="en-US" sz="3200" b="1" dirty="0" err="1" smtClean="0"/>
              <a:t>돈카츠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얇은 돼지고기에 </a:t>
            </a:r>
            <a:r>
              <a:rPr lang="ko-KR" altLang="en-US" dirty="0" err="1"/>
              <a:t>튀김옷을</a:t>
            </a:r>
            <a:r>
              <a:rPr lang="ko-KR" altLang="en-US" dirty="0"/>
              <a:t> 입혀 기름에 </a:t>
            </a:r>
            <a:r>
              <a:rPr lang="ko-KR" altLang="en-US" dirty="0" smtClean="0"/>
              <a:t>튀겨낸 것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：</a:t>
            </a:r>
            <a:r>
              <a:rPr lang="ko-KR" altLang="en-US" b="1" dirty="0" err="1" smtClean="0"/>
              <a:t>고로케</a:t>
            </a:r>
            <a:endParaRPr lang="en-US" altLang="ko-KR" b="1" dirty="0" smtClean="0"/>
          </a:p>
          <a:p>
            <a:r>
              <a:rPr lang="ko-KR" altLang="en-US" dirty="0"/>
              <a:t>다진 고기와 야채를 </a:t>
            </a:r>
            <a:r>
              <a:rPr lang="ko-KR" altLang="en-US" dirty="0" smtClean="0"/>
              <a:t>섞어 </a:t>
            </a:r>
            <a:r>
              <a:rPr lang="ko-KR" altLang="en-US" dirty="0"/>
              <a:t>삶은 감자 으깬 것을 경단처럼 뭉쳐 기름에 튀겨낸 것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：</a:t>
            </a:r>
            <a:r>
              <a:rPr lang="ko-KR" altLang="en-US" b="1" dirty="0" smtClean="0"/>
              <a:t>카레라이스</a:t>
            </a:r>
            <a:endParaRPr lang="en-US" altLang="ko-KR" b="1" dirty="0" smtClean="0"/>
          </a:p>
          <a:p>
            <a:r>
              <a:rPr lang="ko-KR" altLang="en-US" dirty="0" err="1" smtClean="0"/>
              <a:t>커리에</a:t>
            </a:r>
            <a:r>
              <a:rPr lang="ko-KR" altLang="en-US" dirty="0" smtClean="0"/>
              <a:t> 감자</a:t>
            </a:r>
            <a:r>
              <a:rPr lang="en-US" altLang="ko-KR" dirty="0"/>
              <a:t>, </a:t>
            </a:r>
            <a:r>
              <a:rPr lang="ko-KR" altLang="en-US" dirty="0"/>
              <a:t>각종 </a:t>
            </a:r>
            <a:r>
              <a:rPr lang="ko-KR" altLang="en-US" dirty="0" smtClean="0"/>
              <a:t>야채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고기를 넣어 </a:t>
            </a:r>
            <a:r>
              <a:rPr lang="ko-KR" altLang="en-US" dirty="0"/>
              <a:t>끓인 뒤 밥 위에 얹어 </a:t>
            </a:r>
            <a:r>
              <a:rPr lang="ko-KR" altLang="en-US" dirty="0" smtClean="0"/>
              <a:t>먹는 것</a:t>
            </a:r>
            <a:endParaRPr lang="ko-KR" altLang="en-US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652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ko-KR" altLang="en-US" sz="1900" b="1" dirty="0">
                <a:solidFill>
                  <a:prstClr val="black"/>
                </a:solidFill>
                <a:cs typeface="+mn-cs"/>
              </a:rPr>
              <a:t> </a:t>
            </a:r>
            <a:r>
              <a:rPr lang="ko-KR" altLang="en-US" sz="2800" b="1" dirty="0" err="1">
                <a:solidFill>
                  <a:prstClr val="black"/>
                </a:solidFill>
                <a:cs typeface="+mn-cs"/>
              </a:rPr>
              <a:t>다이쇼시대의</a:t>
            </a:r>
            <a:r>
              <a:rPr lang="ko-KR" altLang="en-US" sz="2800" b="1" dirty="0">
                <a:solidFill>
                  <a:prstClr val="black"/>
                </a:solidFill>
                <a:cs typeface="+mn-cs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cs typeface="+mn-cs"/>
              </a:rPr>
              <a:t>건축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1560" y="4941168"/>
            <a:ext cx="4038600" cy="936104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ko-KR" sz="1800" kern="0" spc="0" dirty="0" smtClean="0">
                <a:solidFill>
                  <a:srgbClr val="000000"/>
                </a:solidFill>
                <a:effectLst/>
                <a:ea typeface="함초롬바탕"/>
              </a:rPr>
              <a:t>-</a:t>
            </a:r>
            <a:r>
              <a:rPr lang="ko-KR" altLang="en-US" sz="1800" kern="0" spc="0" dirty="0" err="1" smtClean="0">
                <a:solidFill>
                  <a:srgbClr val="000000"/>
                </a:solidFill>
                <a:effectLst/>
                <a:ea typeface="함초롬바탕"/>
              </a:rPr>
              <a:t>다이쇼기에</a:t>
            </a:r>
            <a:r>
              <a:rPr lang="ko-KR" altLang="en-US" sz="1800" kern="0" spc="0" dirty="0" smtClean="0">
                <a:solidFill>
                  <a:srgbClr val="000000"/>
                </a:solidFill>
                <a:effectLst/>
                <a:ea typeface="함초롬바탕"/>
              </a:rPr>
              <a:t> 미국식 고층건물 양식도 수용됨</a:t>
            </a:r>
            <a:r>
              <a:rPr lang="en-US" altLang="ko-KR" sz="1800" kern="0" spc="0" dirty="0" smtClean="0">
                <a:solidFill>
                  <a:srgbClr val="000000"/>
                </a:solidFill>
                <a:effectLst/>
                <a:ea typeface="함초롬바탕"/>
              </a:rPr>
              <a:t>.</a:t>
            </a:r>
            <a:endParaRPr lang="en-US" altLang="ko-KR" sz="1800" b="1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pPr marL="0" indent="0">
              <a:buNone/>
            </a:pPr>
            <a:r>
              <a:rPr lang="ko-KR" altLang="en-US" sz="1600" b="1" dirty="0" smtClean="0"/>
              <a:t>   △ 일본은행 도쿄 본관</a:t>
            </a:r>
            <a:endParaRPr lang="ko-KR" altLang="en-US" sz="1600" b="1" dirty="0"/>
          </a:p>
        </p:txBody>
      </p:sp>
      <p:pic>
        <p:nvPicPr>
          <p:cNvPr id="3074" name="Picture 2" descr="C:\Users\Administrator\Desktop\T_BANK_OF_JAPAN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714776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6815" y="1772816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서양인 설계자에 의해 건축됨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815" y="2492896"/>
            <a:ext cx="399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서양에서 새로운 기술을 배워 온 일본인 건축가에 의해서 작업이 </a:t>
            </a:r>
            <a:r>
              <a:rPr lang="ko-KR" altLang="en-US" kern="0" dirty="0" smtClean="0">
                <a:solidFill>
                  <a:srgbClr val="000000"/>
                </a:solidFill>
                <a:ea typeface="함초롬바탕"/>
              </a:rPr>
              <a:t>이루어짐</a:t>
            </a:r>
            <a:r>
              <a:rPr lang="en-US" altLang="ko-KR" kern="0" dirty="0" smtClean="0">
                <a:solidFill>
                  <a:srgbClr val="000000"/>
                </a:solidFill>
                <a:ea typeface="함초롬바탕"/>
              </a:rPr>
              <a:t>.</a:t>
            </a:r>
            <a:endParaRPr lang="en-US" altLang="ko-KR" kern="0" dirty="0">
              <a:solidFill>
                <a:srgbClr val="000000"/>
              </a:solidFill>
              <a:ea typeface="함초롬바탕"/>
            </a:endParaRP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815" y="3883521"/>
            <a:ext cx="3781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르네상스 양식을 수용한 </a:t>
            </a:r>
            <a:r>
              <a:rPr lang="ko-KR" altLang="en-US" kern="0" dirty="0" err="1">
                <a:solidFill>
                  <a:srgbClr val="000000"/>
                </a:solidFill>
                <a:ea typeface="함초롬바탕"/>
              </a:rPr>
              <a:t>다쓰노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 </a:t>
            </a:r>
            <a:r>
              <a:rPr lang="ko-KR" altLang="en-US" kern="0" dirty="0" err="1">
                <a:solidFill>
                  <a:srgbClr val="000000"/>
                </a:solidFill>
                <a:ea typeface="함초롬바탕"/>
              </a:rPr>
              <a:t>긴고의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 일본여행 본관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등이 있다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591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：출처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http://japanese.daegu.ac.kr/hakgwa_home/japanese/sub.php?menu=page&amp;menu_id=1007&amp;search_field=BOARD_ALL&amp;search_key=%EB%8B%A4%EC%9D%B4%EC%87%BC&amp;x=0&amp;y=0</a:t>
            </a:r>
            <a:endParaRPr lang="ko-KR" altLang="en-US" sz="16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sz="7200" smtClean="0"/>
              <a:t>      </a:t>
            </a:r>
            <a:r>
              <a:rPr lang="ko-KR" altLang="en-US" sz="7200" dirty="0" smtClean="0"/>
              <a:t>감사합니다</a:t>
            </a:r>
            <a:endParaRPr lang="en-US" altLang="ko-KR" sz="7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조각</a:t>
            </a:r>
            <a:endParaRPr lang="ko-KR" altLang="en-US" sz="2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600" dirty="0" err="1" smtClean="0"/>
              <a:t>하카모리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1910</a:t>
            </a:r>
            <a:r>
              <a:rPr lang="ko-KR" altLang="en-US" sz="1600" dirty="0" smtClean="0"/>
              <a:t>년 작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아사쿠라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후미오의</a:t>
            </a:r>
            <a:r>
              <a:rPr lang="ko-KR" altLang="en-US" sz="1600" dirty="0" smtClean="0"/>
              <a:t> 작품</a:t>
            </a:r>
            <a:endParaRPr lang="en-US" altLang="ko-KR" sz="1600" dirty="0" smtClean="0"/>
          </a:p>
          <a:p>
            <a:pPr marL="0" indent="0">
              <a:buNone/>
            </a:pP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384376" cy="314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공업 </a:t>
            </a:r>
            <a:r>
              <a:rPr lang="ko-KR" altLang="en-US" dirty="0"/>
              <a:t>미술학교의 조각학과가로 인해 양풍조각의 기초를 닦음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177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재야의 </a:t>
            </a:r>
            <a:r>
              <a:rPr lang="ko-KR" altLang="en-US" dirty="0"/>
              <a:t>태평양회화연구소에도 조소교실이 신설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5010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아사쿠라</a:t>
            </a:r>
            <a:r>
              <a:rPr lang="ko-KR" altLang="en-US" dirty="0" smtClean="0"/>
              <a:t> </a:t>
            </a:r>
            <a:r>
              <a:rPr lang="ko-KR" altLang="en-US" dirty="0" err="1"/>
              <a:t>후미오</a:t>
            </a:r>
            <a:r>
              <a:rPr lang="ko-KR" altLang="en-US" dirty="0"/>
              <a:t> 등의 신예가 배출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15516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재흥일본미술원에</a:t>
            </a:r>
            <a:r>
              <a:rPr lang="ko-KR" altLang="en-US" dirty="0" smtClean="0"/>
              <a:t> </a:t>
            </a:r>
            <a:r>
              <a:rPr lang="ko-KR" altLang="en-US" dirty="0"/>
              <a:t>조소부가 설립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9" y="51571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신구 </a:t>
            </a:r>
            <a:r>
              <a:rPr lang="ko-KR" altLang="en-US" dirty="0"/>
              <a:t>양파의 화가들이 우수한 작품을 많이 </a:t>
            </a:r>
            <a:r>
              <a:rPr lang="ko-KR" altLang="en-US" dirty="0" smtClean="0"/>
              <a:t>발표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조각사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5661248"/>
            <a:ext cx="4038600" cy="464915"/>
          </a:xfrm>
        </p:spPr>
        <p:txBody>
          <a:bodyPr>
            <a:normAutofit fontScale="55000" lnSpcReduction="20000"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ko-KR" kern="0" spc="0" dirty="0" smtClean="0">
              <a:solidFill>
                <a:srgbClr val="000000"/>
              </a:solidFill>
              <a:effectLst/>
              <a:ea typeface="함초롬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ko-KR" sz="1600" kern="0" spc="0" dirty="0" smtClean="0">
              <a:solidFill>
                <a:srgbClr val="000000"/>
              </a:solidFill>
              <a:effectLst/>
              <a:ea typeface="함초롬바탕"/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endParaRPr lang="ko-KR" altLang="en-US" sz="16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`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sz="1500" dirty="0"/>
          </a:p>
          <a:p>
            <a:pPr lvl="1"/>
            <a:r>
              <a:rPr lang="ko-KR" altLang="en-US" sz="1200" b="1" dirty="0" err="1" smtClean="0"/>
              <a:t>아사쿠라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후미오</a:t>
            </a:r>
            <a:r>
              <a:rPr lang="en-US" altLang="ko-KR" sz="1200" b="1" dirty="0" smtClean="0"/>
              <a:t>1883</a:t>
            </a:r>
            <a:r>
              <a:rPr lang="ko-KR" altLang="en-US" sz="1200" b="1" dirty="0" smtClean="0"/>
              <a:t>년</a:t>
            </a:r>
            <a:r>
              <a:rPr lang="en-US" altLang="ko-KR" sz="1200" b="1" dirty="0" smtClean="0"/>
              <a:t>~1964</a:t>
            </a:r>
            <a:r>
              <a:rPr lang="ko-KR" altLang="en-US" sz="1200" b="1" dirty="0" smtClean="0"/>
              <a:t>년</a:t>
            </a:r>
            <a:endParaRPr lang="ko-KR" altLang="en-US" sz="1200" b="1" dirty="0"/>
          </a:p>
        </p:txBody>
      </p:sp>
      <p:pic>
        <p:nvPicPr>
          <p:cNvPr id="6" name="Picture 2" descr="C:\Users\Administrator\Desktop\askura_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57364"/>
            <a:ext cx="3643338" cy="3299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924944"/>
            <a:ext cx="41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kern="0" dirty="0" smtClean="0">
                <a:solidFill>
                  <a:srgbClr val="000000"/>
                </a:solidFill>
                <a:ea typeface="함초롬바탕"/>
              </a:rPr>
              <a:t>-</a:t>
            </a:r>
            <a:r>
              <a:rPr lang="ko-KR" altLang="en-US" kern="0" dirty="0" smtClean="0">
                <a:solidFill>
                  <a:srgbClr val="000000"/>
                </a:solidFill>
                <a:ea typeface="함초롬바탕"/>
              </a:rPr>
              <a:t>메이지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시대부터 쇼와 시대까지 활약한 일본의 조각가이다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96981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kern="0" dirty="0" smtClean="0">
                <a:solidFill>
                  <a:srgbClr val="000000"/>
                </a:solidFill>
                <a:ea typeface="함초롬바탕"/>
              </a:rPr>
              <a:t>-</a:t>
            </a:r>
            <a:r>
              <a:rPr lang="ko-KR" altLang="en-US" kern="0" dirty="0" smtClean="0">
                <a:solidFill>
                  <a:srgbClr val="000000"/>
                </a:solidFill>
                <a:ea typeface="함초롬바탕"/>
              </a:rPr>
              <a:t>호는 </a:t>
            </a:r>
            <a:r>
              <a:rPr lang="ko-KR" altLang="en-US" kern="0" dirty="0" err="1">
                <a:solidFill>
                  <a:srgbClr val="000000"/>
                </a:solidFill>
                <a:ea typeface="함초롬바탕"/>
              </a:rPr>
              <a:t>홍소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ea typeface="함초롬바탕"/>
              </a:rPr>
              <a:t>紅塐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이며 동양의 </a:t>
            </a:r>
            <a:r>
              <a:rPr lang="ko-KR" altLang="en-US" kern="0" dirty="0" err="1">
                <a:solidFill>
                  <a:srgbClr val="000000"/>
                </a:solidFill>
                <a:ea typeface="함초롬바탕"/>
              </a:rPr>
              <a:t>로댕이며</a:t>
            </a:r>
            <a:r>
              <a:rPr lang="en-US" altLang="ko-KR" kern="0" dirty="0">
                <a:solidFill>
                  <a:srgbClr val="000000"/>
                </a:solidFill>
                <a:ea typeface="함초롬바탕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고양이를 사랑한 조각사라고도 불림</a:t>
            </a:r>
            <a:r>
              <a:rPr lang="en-US" altLang="ko-KR" kern="0" dirty="0">
                <a:solidFill>
                  <a:srgbClr val="000000"/>
                </a:solidFill>
                <a:ea typeface="함초롬바탕"/>
              </a:rPr>
              <a:t>.</a:t>
            </a:r>
            <a:endParaRPr lang="ko-KR" altLang="en-US" kern="0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499992" y="5301207"/>
            <a:ext cx="37498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285750" fontAlgn="base" latinLnBrk="0"/>
            <a:r>
              <a:rPr lang="ko-KR" altLang="en-US" sz="1500" b="1" kern="100" dirty="0" err="1" smtClean="0">
                <a:solidFill>
                  <a:srgbClr val="000000"/>
                </a:solidFill>
              </a:rPr>
              <a:t>아사쿠라</a:t>
            </a:r>
            <a:r>
              <a:rPr lang="ko-KR" altLang="en-US" sz="1500" b="1" kern="100" dirty="0" smtClean="0">
                <a:solidFill>
                  <a:srgbClr val="000000"/>
                </a:solidFill>
              </a:rPr>
              <a:t> </a:t>
            </a:r>
            <a:r>
              <a:rPr lang="ko-KR" altLang="en-US" sz="1500" b="1" kern="100" dirty="0" err="1" smtClean="0">
                <a:solidFill>
                  <a:srgbClr val="000000"/>
                </a:solidFill>
              </a:rPr>
              <a:t>후미오</a:t>
            </a:r>
            <a:r>
              <a:rPr lang="en-US" altLang="ko-KR" sz="1500" b="1" kern="100" dirty="0">
                <a:solidFill>
                  <a:srgbClr val="000000"/>
                </a:solidFill>
              </a:rPr>
              <a:t>1883</a:t>
            </a:r>
            <a:r>
              <a:rPr lang="ko-KR" altLang="en-US" sz="1500" b="1" kern="100" dirty="0">
                <a:solidFill>
                  <a:srgbClr val="000000"/>
                </a:solidFill>
              </a:rPr>
              <a:t>년</a:t>
            </a:r>
            <a:r>
              <a:rPr lang="en-US" altLang="ko-KR" sz="1500" b="1" kern="100" dirty="0">
                <a:solidFill>
                  <a:srgbClr val="000000"/>
                </a:solidFill>
              </a:rPr>
              <a:t>~1964</a:t>
            </a:r>
            <a:r>
              <a:rPr lang="ko-KR" altLang="en-US" sz="1500" b="1" kern="100" dirty="0">
                <a:solidFill>
                  <a:srgbClr val="000000"/>
                </a:solidFill>
              </a:rPr>
              <a:t>년</a:t>
            </a:r>
            <a:endParaRPr lang="ko-KR" altLang="en-US" sz="1500" b="1" kern="10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9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판화</a:t>
            </a:r>
            <a:endParaRPr lang="ko-KR" altLang="en-US" sz="2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z="1600" dirty="0" smtClean="0"/>
              <a:t>눈밭의 </a:t>
            </a:r>
            <a:r>
              <a:rPr lang="ko-KR" altLang="en-US" sz="1600" dirty="0" err="1" smtClean="0"/>
              <a:t>조우죠우지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1922</a:t>
            </a:r>
            <a:r>
              <a:rPr lang="ko-KR" altLang="en-US" sz="1600" dirty="0" smtClean="0"/>
              <a:t>년 작</a:t>
            </a:r>
            <a:endParaRPr lang="en-US" altLang="ko-KR" sz="1600" dirty="0" smtClean="0"/>
          </a:p>
          <a:p>
            <a:r>
              <a:rPr lang="ko-KR" altLang="en-US" sz="1600" dirty="0" err="1" smtClean="0"/>
              <a:t>가와세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하스이의</a:t>
            </a:r>
            <a:r>
              <a:rPr lang="ko-KR" altLang="en-US" sz="1600" dirty="0" smtClean="0"/>
              <a:t> 작품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2" y="1988840"/>
            <a:ext cx="3634827" cy="29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486" y="1849114"/>
            <a:ext cx="3552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lnSpc>
                <a:spcPct val="160000"/>
              </a:lnSpc>
              <a:spcBef>
                <a:spcPts val="0"/>
              </a:spcBef>
            </a:pPr>
            <a:r>
              <a:rPr lang="en-US" altLang="ko-KR" sz="1500" kern="0" dirty="0" smtClean="0">
                <a:solidFill>
                  <a:srgbClr val="000000"/>
                </a:solidFill>
              </a:rPr>
              <a:t>-</a:t>
            </a:r>
            <a:r>
              <a:rPr lang="ko-KR" altLang="en-US" sz="1500" kern="0" dirty="0" smtClean="0">
                <a:solidFill>
                  <a:srgbClr val="000000"/>
                </a:solidFill>
              </a:rPr>
              <a:t>예술가</a:t>
            </a:r>
            <a:r>
              <a:rPr lang="en-US" altLang="ko-KR" sz="1500" kern="0" dirty="0" smtClean="0">
                <a:solidFill>
                  <a:srgbClr val="000000"/>
                </a:solidFill>
              </a:rPr>
              <a:t> </a:t>
            </a:r>
            <a:r>
              <a:rPr lang="ko-KR" altLang="en-US" sz="1500" kern="0" dirty="0">
                <a:solidFill>
                  <a:srgbClr val="000000"/>
                </a:solidFill>
              </a:rPr>
              <a:t>한 명이 모든 절차를 혼자 하는</a:t>
            </a:r>
          </a:p>
          <a:p>
            <a:pPr fontAlgn="base" latinLnBrk="0">
              <a:lnSpc>
                <a:spcPct val="160000"/>
              </a:lnSpc>
            </a:pPr>
            <a:r>
              <a:rPr lang="ko-KR" altLang="en-US" sz="1500" b="1" kern="0" dirty="0" smtClean="0">
                <a:solidFill>
                  <a:srgbClr val="000000"/>
                </a:solidFill>
              </a:rPr>
              <a:t>  창작판화</a:t>
            </a:r>
            <a:r>
              <a:rPr lang="ko-KR" altLang="en-US" sz="1500" kern="0" dirty="0" smtClean="0">
                <a:solidFill>
                  <a:srgbClr val="000000"/>
                </a:solidFill>
              </a:rPr>
              <a:t>가 </a:t>
            </a:r>
            <a:r>
              <a:rPr lang="ko-KR" altLang="en-US" sz="1500" kern="0" dirty="0">
                <a:solidFill>
                  <a:srgbClr val="000000"/>
                </a:solidFill>
              </a:rPr>
              <a:t>등장</a:t>
            </a:r>
            <a:endParaRPr lang="en-US" altLang="ko-KR" sz="1500" kern="0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"/>
          </p:nvPr>
        </p:nvSpPr>
        <p:spPr>
          <a:xfrm rot="10800000" flipV="1">
            <a:off x="827584" y="5373216"/>
            <a:ext cx="2304256" cy="792088"/>
          </a:xfrm>
        </p:spPr>
        <p:txBody>
          <a:bodyPr>
            <a:normAutofit/>
          </a:bodyPr>
          <a:lstStyle/>
          <a:p>
            <a:pPr marL="0" indent="0" fontAlgn="base" latinLnBrk="0">
              <a:buNone/>
            </a:pP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3501" y="3030976"/>
            <a:ext cx="3552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1500" dirty="0" smtClean="0"/>
              <a:t>-</a:t>
            </a:r>
            <a:r>
              <a:rPr lang="ko-KR" altLang="en-US" sz="1500" dirty="0" smtClean="0"/>
              <a:t>예술가 </a:t>
            </a:r>
            <a:r>
              <a:rPr lang="ko-KR" altLang="en-US" sz="1500" dirty="0"/>
              <a:t>한 명이 모든 절차를 혼자 하는</a:t>
            </a:r>
          </a:p>
          <a:p>
            <a:pPr fontAlgn="base" latinLnBrk="0"/>
            <a:r>
              <a:rPr lang="ko-KR" altLang="en-US" sz="1500" b="1" dirty="0"/>
              <a:t>창작판화</a:t>
            </a:r>
            <a:r>
              <a:rPr lang="ko-KR" altLang="en-US" sz="1500" dirty="0"/>
              <a:t>가 등장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486" y="3753906"/>
            <a:ext cx="34179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-</a:t>
            </a:r>
            <a:r>
              <a:rPr lang="ko-KR" altLang="en-US" sz="1500" dirty="0" smtClean="0"/>
              <a:t>협회의 </a:t>
            </a:r>
            <a:r>
              <a:rPr lang="ko-KR" altLang="en-US" sz="1500" dirty="0"/>
              <a:t>노력으로 예술적 지위를 얻음</a:t>
            </a: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590" y="4400237"/>
            <a:ext cx="329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1500" dirty="0" smtClean="0"/>
              <a:t>-</a:t>
            </a:r>
            <a:r>
              <a:rPr lang="ko-KR" altLang="en-US" sz="1500" dirty="0" smtClean="0"/>
              <a:t>협회가 </a:t>
            </a:r>
            <a:r>
              <a:rPr lang="ko-KR" altLang="en-US" sz="1500" dirty="0"/>
              <a:t>발행한 판화제작 책 덕분에</a:t>
            </a:r>
          </a:p>
          <a:p>
            <a:pPr fontAlgn="base" latinLnBrk="0"/>
            <a:r>
              <a:rPr lang="ko-KR" altLang="en-US" sz="1500" dirty="0" smtClean="0"/>
              <a:t>  누구나 </a:t>
            </a:r>
            <a:r>
              <a:rPr lang="ko-KR" altLang="en-US" sz="1500" dirty="0"/>
              <a:t>제작하고 즐길 수 있게 됨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08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판화가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641" y="1628800"/>
            <a:ext cx="316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dirty="0" smtClean="0"/>
              <a:t>-</a:t>
            </a:r>
            <a:r>
              <a:rPr lang="ko-KR" altLang="en-US" dirty="0" smtClean="0"/>
              <a:t>일본의 </a:t>
            </a:r>
            <a:r>
              <a:rPr lang="ko-KR" altLang="en-US" dirty="0"/>
              <a:t>판화가 </a:t>
            </a:r>
          </a:p>
          <a:p>
            <a:pPr fontAlgn="base" latinLnBrk="0"/>
            <a:r>
              <a:rPr lang="ko-KR" altLang="en-US" dirty="0"/>
              <a:t>여행화가</a:t>
            </a:r>
            <a:r>
              <a:rPr lang="en-US" altLang="ko-KR" dirty="0"/>
              <a:t>, </a:t>
            </a:r>
            <a:r>
              <a:rPr lang="ko-KR" altLang="en-US" dirty="0"/>
              <a:t>여정시인으로 불림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6731" y="28529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인생의 </a:t>
            </a:r>
            <a:r>
              <a:rPr lang="en-US" altLang="ko-KR" dirty="0"/>
              <a:t>3</a:t>
            </a:r>
            <a:r>
              <a:rPr lang="ko-KR" altLang="en-US" dirty="0"/>
              <a:t>분의</a:t>
            </a:r>
            <a:r>
              <a:rPr lang="en-US" altLang="ko-KR" dirty="0"/>
              <a:t>1</a:t>
            </a:r>
            <a:r>
              <a:rPr lang="ko-KR" altLang="en-US" dirty="0"/>
              <a:t>을 일본전국을 여행하면서 작품을 그려나감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843" y="3981980"/>
            <a:ext cx="3279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조선의 </a:t>
            </a:r>
            <a:r>
              <a:rPr lang="ko-KR" altLang="en-US" dirty="0"/>
              <a:t>옛 모습들을 배경으로 그려진 </a:t>
            </a:r>
            <a:r>
              <a:rPr lang="en-US" altLang="ko-KR" dirty="0"/>
              <a:t>&lt;</a:t>
            </a:r>
            <a:r>
              <a:rPr lang="ko-KR" altLang="en-US" dirty="0"/>
              <a:t>조선팔경</a:t>
            </a:r>
            <a:r>
              <a:rPr lang="en-US" altLang="ko-KR" dirty="0"/>
              <a:t>&gt;</a:t>
            </a:r>
            <a:r>
              <a:rPr lang="ko-KR" altLang="en-US" dirty="0"/>
              <a:t>을 만듦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958282" cy="29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4605228"/>
            <a:ext cx="28985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/>
              <a:t>가와세</a:t>
            </a:r>
            <a:r>
              <a:rPr lang="ko-KR" altLang="en-US" sz="1500" dirty="0"/>
              <a:t> </a:t>
            </a:r>
            <a:r>
              <a:rPr lang="ko-KR" altLang="en-US" sz="1500" dirty="0" err="1"/>
              <a:t>하스이</a:t>
            </a:r>
            <a:r>
              <a:rPr lang="ko-KR" altLang="en-US" sz="1500" dirty="0"/>
              <a:t> </a:t>
            </a:r>
            <a:r>
              <a:rPr lang="en-US" altLang="ko-KR" sz="1500" dirty="0"/>
              <a:t>(1883</a:t>
            </a:r>
            <a:r>
              <a:rPr lang="ko-KR" altLang="en-US" sz="1500" dirty="0"/>
              <a:t>년</a:t>
            </a:r>
            <a:r>
              <a:rPr lang="en-US" altLang="ko-KR" sz="1500" dirty="0"/>
              <a:t>~1957</a:t>
            </a:r>
            <a:r>
              <a:rPr lang="ko-KR" altLang="en-US" sz="1500" dirty="0"/>
              <a:t>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560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994122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다이쇼시대의</a:t>
            </a:r>
            <a:r>
              <a:rPr lang="ko-KR" altLang="en-US" sz="2800" dirty="0" smtClean="0"/>
              <a:t> 사진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53693" y="1052736"/>
            <a:ext cx="2820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-1900</a:t>
            </a:r>
            <a:r>
              <a:rPr lang="ko-KR" altLang="en-US" dirty="0"/>
              <a:t>년대가 </a:t>
            </a:r>
            <a:r>
              <a:rPr lang="ko-KR" altLang="en-US" dirty="0" smtClean="0"/>
              <a:t>되면서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ko-KR" altLang="en-US" dirty="0"/>
              <a:t>완전한 예술 장르로 발전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2538" y="1832669"/>
            <a:ext cx="4038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dirty="0" smtClean="0"/>
              <a:t>-</a:t>
            </a:r>
            <a:r>
              <a:rPr lang="ko-KR" altLang="en-US" dirty="0" smtClean="0"/>
              <a:t>스냅쇼트</a:t>
            </a:r>
            <a:r>
              <a:rPr lang="en-US" altLang="ko-KR" dirty="0"/>
              <a:t>, </a:t>
            </a:r>
            <a:r>
              <a:rPr lang="ko-KR" altLang="en-US" dirty="0" err="1"/>
              <a:t>몽타주등</a:t>
            </a:r>
            <a:r>
              <a:rPr lang="ko-KR" altLang="en-US" dirty="0"/>
              <a:t> 다양하게 사진을</a:t>
            </a:r>
          </a:p>
          <a:p>
            <a:pPr fontAlgn="base" latinLnBrk="0"/>
            <a:r>
              <a:rPr lang="ko-KR" altLang="en-US" dirty="0"/>
              <a:t>활용한 표현들이 발전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577" y="2755999"/>
            <a:ext cx="423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dirty="0" smtClean="0"/>
              <a:t>-</a:t>
            </a:r>
            <a:r>
              <a:rPr lang="ko-KR" altLang="en-US" dirty="0" smtClean="0"/>
              <a:t>일반인들도 </a:t>
            </a:r>
            <a:r>
              <a:rPr lang="ko-KR" altLang="en-US" dirty="0"/>
              <a:t>쉽게 사진을 찍을 수 있을 </a:t>
            </a:r>
            <a:endParaRPr lang="en-US" altLang="ko-KR" dirty="0" smtClean="0"/>
          </a:p>
          <a:p>
            <a:pPr fontAlgn="base" latinLnBrk="0"/>
            <a:r>
              <a:rPr lang="ko-KR" altLang="en-US" dirty="0" smtClean="0"/>
              <a:t>정도로 사진기술이 </a:t>
            </a:r>
            <a:r>
              <a:rPr lang="ko-KR" altLang="en-US" dirty="0"/>
              <a:t>발전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9283" y="3715791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빠른속도로</a:t>
            </a:r>
            <a:r>
              <a:rPr lang="ko-KR" altLang="en-US" dirty="0" smtClean="0"/>
              <a:t> </a:t>
            </a:r>
            <a:r>
              <a:rPr lang="ko-KR" altLang="en-US" dirty="0"/>
              <a:t>사진은 대중화됨</a:t>
            </a:r>
          </a:p>
          <a:p>
            <a:endParaRPr lang="ko-KR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4672152" descr="EMB0000221861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34415" cy="3001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2160" y="4362122"/>
            <a:ext cx="215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1910</a:t>
            </a:r>
            <a:r>
              <a:rPr lang="ko-KR" altLang="en-US" dirty="0"/>
              <a:t>년대 일본사진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065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다이쇼시대</a:t>
            </a:r>
            <a:r>
              <a:rPr lang="ko-KR" altLang="en-US" dirty="0" smtClean="0"/>
              <a:t> 회화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41872"/>
            <a:ext cx="4432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dirty="0" smtClean="0"/>
              <a:t>-</a:t>
            </a:r>
            <a:r>
              <a:rPr lang="ko-KR" altLang="en-US" dirty="0" err="1" smtClean="0"/>
              <a:t>요코야마</a:t>
            </a:r>
            <a:r>
              <a:rPr lang="ko-KR" altLang="en-US" dirty="0" smtClean="0"/>
              <a:t> </a:t>
            </a:r>
            <a:r>
              <a:rPr lang="ko-KR" altLang="en-US" dirty="0" err="1"/>
              <a:t>다이칸</a:t>
            </a:r>
            <a:r>
              <a:rPr lang="ko-KR" altLang="en-US" dirty="0"/>
              <a:t> 등은 일본문화원 설립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 latinLnBrk="0"/>
            <a:r>
              <a:rPr lang="ko-KR" altLang="en-US" dirty="0" err="1"/>
              <a:t>신일본화의</a:t>
            </a:r>
            <a:r>
              <a:rPr lang="ko-KR" altLang="en-US" dirty="0"/>
              <a:t> 창조에 매진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209" y="2542581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무성회</a:t>
            </a:r>
            <a:r>
              <a:rPr lang="ko-KR" altLang="en-US" dirty="0" smtClean="0"/>
              <a:t> </a:t>
            </a:r>
            <a:r>
              <a:rPr lang="en-US" altLang="ko-KR" dirty="0"/>
              <a:t>, </a:t>
            </a:r>
            <a:r>
              <a:rPr lang="ko-KR" altLang="en-US" dirty="0" err="1"/>
              <a:t>오합회</a:t>
            </a:r>
            <a:r>
              <a:rPr lang="en-US" altLang="ko-KR" dirty="0"/>
              <a:t>, </a:t>
            </a:r>
            <a:r>
              <a:rPr lang="ko-KR" altLang="en-US" dirty="0" err="1"/>
              <a:t>홍아회</a:t>
            </a:r>
            <a:r>
              <a:rPr lang="ko-KR" altLang="en-US" dirty="0"/>
              <a:t> 등이 활발하게 활동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209" y="3188912"/>
            <a:ext cx="503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dirty="0" smtClean="0"/>
              <a:t>-</a:t>
            </a:r>
            <a:r>
              <a:rPr lang="ko-KR" altLang="en-US" dirty="0" err="1" smtClean="0"/>
              <a:t>교토화단의</a:t>
            </a:r>
            <a:r>
              <a:rPr lang="ko-KR" altLang="en-US" dirty="0" smtClean="0"/>
              <a:t> </a:t>
            </a:r>
            <a:r>
              <a:rPr lang="ko-KR" altLang="en-US" dirty="0"/>
              <a:t>신예작가들은 </a:t>
            </a:r>
            <a:r>
              <a:rPr lang="en-US" altLang="ko-KR" dirty="0"/>
              <a:t>1918</a:t>
            </a:r>
            <a:r>
              <a:rPr lang="ko-KR" altLang="en-US" dirty="0"/>
              <a:t>년 국화창작협회를 설립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 latinLnBrk="0"/>
            <a:r>
              <a:rPr lang="ko-KR" altLang="en-US" dirty="0" err="1"/>
              <a:t>다이쇼기</a:t>
            </a:r>
            <a:r>
              <a:rPr lang="ko-KR" altLang="en-US" dirty="0"/>
              <a:t> 일본화단에 활기를 더함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8" y="1340768"/>
            <a:ext cx="2240980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5013176"/>
            <a:ext cx="343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err="1"/>
              <a:t>다이쇼시대의</a:t>
            </a:r>
            <a:r>
              <a:rPr lang="ko-KR" altLang="en-US" dirty="0"/>
              <a:t> </a:t>
            </a:r>
            <a:r>
              <a:rPr lang="ko-KR" altLang="en-US" dirty="0" err="1"/>
              <a:t>우키요에</a:t>
            </a:r>
            <a:endParaRPr lang="ko-KR" altLang="en-US" dirty="0"/>
          </a:p>
          <a:p>
            <a:pPr fontAlgn="base" latinLnBrk="0"/>
            <a:r>
              <a:rPr lang="ko-KR" altLang="en-US" dirty="0" err="1"/>
              <a:t>다케히사</a:t>
            </a:r>
            <a:r>
              <a:rPr lang="ko-KR" altLang="en-US" dirty="0"/>
              <a:t> </a:t>
            </a:r>
            <a:r>
              <a:rPr lang="ko-KR" altLang="en-US" dirty="0" err="1"/>
              <a:t>유메지의</a:t>
            </a:r>
            <a:r>
              <a:rPr lang="ko-KR" altLang="en-US" dirty="0"/>
              <a:t> 작품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50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605</Words>
  <Application>Microsoft Office PowerPoint</Application>
  <PresentationFormat>화면 슬라이드 쇼(4:3)</PresentationFormat>
  <Paragraphs>207</Paragraphs>
  <Slides>31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다이쇼시대의 예술</vt:lpstr>
      <vt:lpstr>슬라이드 2</vt:lpstr>
      <vt:lpstr> 다이쇼시대의 건축</vt:lpstr>
      <vt:lpstr>다이쇼시대의 조각</vt:lpstr>
      <vt:lpstr>다이쇼시대의 조각사</vt:lpstr>
      <vt:lpstr>다이쇼시대의 판화</vt:lpstr>
      <vt:lpstr>다이쇼시대의 판화가</vt:lpstr>
      <vt:lpstr>다이쇼시대의 사진</vt:lpstr>
      <vt:lpstr>다이쇼시대 회화</vt:lpstr>
      <vt:lpstr>다이쇼시대의 화가</vt:lpstr>
      <vt:lpstr>일본 다이쇼시대 소비문화의    발전 생활문화</vt:lpstr>
      <vt:lpstr>목차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&lt;다이쇼 시대의 소비문화의 발전&gt;</vt:lpstr>
      <vt:lpstr>：목차</vt:lpstr>
      <vt:lpstr>：다이쇼 데모 크라시</vt:lpstr>
      <vt:lpstr>：서양식 문화</vt:lpstr>
      <vt:lpstr>슬라이드 25</vt:lpstr>
      <vt:lpstr>：관동대지진</vt:lpstr>
      <vt:lpstr>슬라이드 27</vt:lpstr>
      <vt:lpstr>：다이쇼 시대 식문화 소비</vt:lpstr>
      <vt:lpstr> ：돈카츠</vt:lpstr>
      <vt:lpstr>：출처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SJCOM</cp:lastModifiedBy>
  <cp:revision>52</cp:revision>
  <dcterms:created xsi:type="dcterms:W3CDTF">2017-03-26T01:46:51Z</dcterms:created>
  <dcterms:modified xsi:type="dcterms:W3CDTF">2017-03-30T12:08:23Z</dcterms:modified>
</cp:coreProperties>
</file>