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16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맑은 고딕" pitchFamily="50" charset="-127"/>
      <p:regular r:id="rId21"/>
      <p:bold r:id="rId22"/>
    </p:embeddedFont>
    <p:embeddedFont>
      <p:font typeface="한컴 윤고딕 250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181"/>
    <a:srgbClr val="FF66CC"/>
    <a:srgbClr val="FF66FF"/>
    <a:srgbClr val="D9D9D9"/>
    <a:srgbClr val="E41A00"/>
    <a:srgbClr val="FE431E"/>
    <a:srgbClr val="F9F9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8" autoAdjust="0"/>
    <p:restoredTop sz="94660"/>
  </p:normalViewPr>
  <p:slideViewPr>
    <p:cSldViewPr>
      <p:cViewPr>
        <p:scale>
          <a:sx n="100" d="100"/>
          <a:sy n="100" d="100"/>
        </p:scale>
        <p:origin x="-4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0C18-79A6-4E62-96A9-9BD0FCC2DD83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B3533-277B-4577-A66D-A18D789602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678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0614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2126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90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그림 13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930275"/>
            <a:ext cx="1476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6"/>
          <p:cNvGrpSpPr>
            <a:grpSpLocks/>
          </p:cNvGrpSpPr>
          <p:nvPr/>
        </p:nvGrpSpPr>
        <p:grpSpPr bwMode="auto">
          <a:xfrm>
            <a:off x="2128838" y="2349500"/>
            <a:ext cx="2501900" cy="1084263"/>
            <a:chOff x="3268663" y="2229700"/>
            <a:chExt cx="3760420" cy="1631348"/>
          </a:xfrm>
        </p:grpSpPr>
        <p:sp>
          <p:nvSpPr>
            <p:cNvPr id="19" name="직사각형 18"/>
            <p:cNvSpPr/>
            <p:nvPr/>
          </p:nvSpPr>
          <p:spPr>
            <a:xfrm>
              <a:off x="3268663" y="2241643"/>
              <a:ext cx="3097097" cy="1619405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1" name="직각 삼각형 20"/>
            <p:cNvSpPr/>
            <p:nvPr/>
          </p:nvSpPr>
          <p:spPr>
            <a:xfrm rot="5400000">
              <a:off x="6434697" y="2139288"/>
              <a:ext cx="503975" cy="68479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pic>
        <p:nvPicPr>
          <p:cNvPr id="23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596" y="2370123"/>
            <a:ext cx="20478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83532" y="4401108"/>
            <a:ext cx="248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21602677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이홍규</a:t>
            </a:r>
          </a:p>
          <a:p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923" y="3609020"/>
            <a:ext cx="4265877" cy="49244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일본 문화의 이해</a:t>
            </a:r>
            <a:endParaRPr lang="ko-KR" altLang="en-US" sz="32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679" y="4077072"/>
            <a:ext cx="3525518" cy="30777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일본의 연중행사 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7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r>
              <a:rPr lang="en-US" altLang="ko-KR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~9</a:t>
            </a:r>
            <a:r>
              <a:rPr lang="ko-KR" altLang="en-US" sz="2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월</a:t>
            </a:r>
            <a:endParaRPr lang="ko-KR" altLang="en-US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0076" y="1988840"/>
            <a:ext cx="4105116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1.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다나바타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: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七夕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=</a:t>
            </a:r>
            <a:r>
              <a:rPr lang="ja-JP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たなばた 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0076" y="2866790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오본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ja-JP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お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盆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0076" y="3744740"/>
            <a:ext cx="3205016" cy="430887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3.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오츄겐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お中元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0076" y="4622690"/>
            <a:ext cx="4609172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4.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야부사메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: </a:t>
            </a:r>
            <a:r>
              <a:rPr lang="ko-KR" altLang="en-US" sz="28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流鏑馬</a:t>
            </a:r>
            <a:r>
              <a:rPr lang="ko-KR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( </a:t>
            </a:r>
            <a:r>
              <a:rPr lang="ja-JP" altLang="en-US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やぶさめ </a:t>
            </a:r>
            <a:r>
              <a:rPr lang="en-US" altLang="ja-JP" sz="28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03577" y="288882"/>
            <a:ext cx="42720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/>
                </a:solidFill>
                <a:latin typeface="한컴 윤고딕 250" pitchFamily="18" charset="-127"/>
                <a:ea typeface="한컴 윤고딕 250" pitchFamily="18" charset="-127"/>
              </a:rPr>
              <a:t>야부사메</a:t>
            </a:r>
            <a:endParaRPr lang="ko-KR" altLang="en-US" sz="4000" dirty="0">
              <a:solidFill>
                <a:schemeClr val="tx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530324"/>
            <a:ext cx="7452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야부사메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: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말을 타는 기마술에 궁술을 더한 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일본</a:t>
            </a:r>
            <a:r>
              <a:rPr kumimoji="0" lang="ko-K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식 기마술</a:t>
            </a:r>
            <a:r>
              <a:rPr kumimoji="0" 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</a:rPr>
              <a:t> </a:t>
            </a:r>
          </a:p>
        </p:txBody>
      </p:sp>
      <p:pic>
        <p:nvPicPr>
          <p:cNvPr id="1026" name="Picture 2" descr="야부사메 - 나무위키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4" y="2305049"/>
            <a:ext cx="323396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14853" y="2724889"/>
            <a:ext cx="6078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일본어</a:t>
            </a:r>
            <a:r>
              <a:rPr kumimoji="1" lang="zh-CN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 </a:t>
            </a:r>
            <a:r>
              <a:rPr kumimoji="1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야바세우마</a:t>
            </a:r>
            <a:r>
              <a: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“</a:t>
            </a:r>
            <a:r>
              <a:rPr kumimoji="1" lang="ja-JP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矢馳せ馬</a:t>
            </a:r>
            <a:r>
              <a: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”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라는 고어에서 이름이 유래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51684" y="3996749"/>
            <a:ext cx="46038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2000" dirty="0" err="1" smtClean="0"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헤이안</a:t>
            </a:r>
            <a:r>
              <a:rPr kumimoji="1" lang="ko-KR" altLang="en-US" sz="2000" dirty="0" smtClean="0"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 시대부터 존재</a:t>
            </a:r>
            <a:r>
              <a:rPr kumimoji="1" lang="ko-KR" altLang="ko-KR" sz="2000" dirty="0" smtClean="0">
                <a:solidFill>
                  <a:srgbClr val="666666"/>
                </a:solidFill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→</a:t>
            </a:r>
            <a:r>
              <a:rPr kumimoji="1" lang="ko-KR" altLang="en-US" sz="2000" dirty="0" smtClean="0">
                <a:solidFill>
                  <a:srgbClr val="666666"/>
                </a:solidFill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메이지 시대에 정립</a:t>
            </a:r>
            <a:r>
              <a:rPr kumimoji="1" lang="ko-KR" altLang="ko-KR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한컴 윤고딕 250" pitchFamily="18" charset="-127"/>
                <a:ea typeface="한컴 윤고딕 250" pitchFamily="18" charset="-127"/>
                <a:cs typeface="굴림" pitchFamily="50" charset="-127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한컴 윤고딕 250" pitchFamily="18" charset="-127"/>
              <a:ea typeface="한컴 윤고딕 250" pitchFamily="18" charset="-127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22171" y="512118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2000" dirty="0">
                <a:latin typeface="한컴 윤고딕 250" pitchFamily="18" charset="-127"/>
                <a:ea typeface="한컴 윤고딕 250" pitchFamily="18" charset="-127"/>
              </a:rPr>
              <a:t>제2차 세계대전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이후 </a:t>
            </a:r>
            <a:r>
              <a:rPr lang="ko-KR" altLang="ko-KR" sz="2000" dirty="0">
                <a:latin typeface="한컴 윤고딕 250" pitchFamily="18" charset="-127"/>
                <a:ea typeface="한컴 윤고딕 250" pitchFamily="18" charset="-127"/>
              </a:rPr>
              <a:t>단절 위기를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겪고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패전 </a:t>
            </a:r>
            <a:r>
              <a:rPr lang="ko-KR" altLang="ko-KR" sz="2000" dirty="0">
                <a:latin typeface="한컴 윤고딕 250" pitchFamily="18" charset="-127"/>
                <a:ea typeface="한컴 윤고딕 250" pitchFamily="18" charset="-127"/>
              </a:rPr>
              <a:t>뒤에 </a:t>
            </a:r>
            <a:r>
              <a:rPr lang="ko-KR" altLang="ko-KR" sz="2000" dirty="0" smtClean="0">
                <a:latin typeface="한컴 윤고딕 250" pitchFamily="18" charset="-127"/>
                <a:ea typeface="한컴 윤고딕 250" pitchFamily="18" charset="-127"/>
              </a:rPr>
              <a:t>부활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"/>
          <p:cNvGrpSpPr/>
          <p:nvPr/>
        </p:nvGrpSpPr>
        <p:grpSpPr>
          <a:xfrm>
            <a:off x="1464928" y="2163131"/>
            <a:ext cx="3462445" cy="2063770"/>
            <a:chOff x="3268663" y="2240868"/>
            <a:chExt cx="3096345" cy="2124237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400"/>
            </a:p>
          </p:txBody>
        </p:sp>
        <p:sp>
          <p:nvSpPr>
            <p:cNvPr id="5" name="직각 삼각형 4"/>
            <p:cNvSpPr/>
            <p:nvPr/>
          </p:nvSpPr>
          <p:spPr>
            <a:xfrm rot="16200000" flipH="1">
              <a:off x="5880408" y="3880505"/>
              <a:ext cx="504056" cy="46514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normAutofit fontScale="40000" lnSpcReduction="20000"/>
            </a:bodyPr>
            <a:lstStyle/>
            <a:p>
              <a:pPr algn="ctr">
                <a:defRPr lang="ko-KR" altLang="en-US"/>
              </a:pPr>
              <a:endParaRPr lang="ko-KR" altLang="en-US" sz="1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54244" y="3897052"/>
            <a:ext cx="3525518" cy="49244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3200" spc="-293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일본 문화의 이해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0046" y="4365104"/>
            <a:ext cx="3181954" cy="30214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4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한컴 윤고딕 250"/>
                <a:ea typeface="한컴 윤고딕 250"/>
              </a:rPr>
              <a:t>10월/11월/12월 연중행사</a:t>
            </a:r>
          </a:p>
        </p:txBody>
      </p:sp>
      <p:pic>
        <p:nvPicPr>
          <p:cNvPr id="6" name="그림 5"/>
          <p:cNvPicPr/>
          <p:nvPr/>
        </p:nvPicPr>
        <p:blipFill rotWithShape="1">
          <a:blip r:embed="rId2" cstate="print"/>
          <a:srcRect t="65200"/>
          <a:stretch>
            <a:fillRect/>
          </a:stretch>
        </p:blipFill>
        <p:spPr>
          <a:xfrm rot="5400000">
            <a:off x="3234000" y="3321000"/>
            <a:ext cx="5508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3472" y="1984443"/>
            <a:ext cx="3205016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en-US" altLang="ko-KR" sz="2800" spc="-28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1. </a:t>
            </a:r>
            <a:r>
              <a:rPr lang="ko-KR" altLang="en-US" sz="2800" spc="-28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10</a:t>
            </a:r>
            <a:r>
              <a:rPr lang="ko-KR" altLang="en-US" sz="2800" spc="-284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월 </a:t>
            </a:r>
            <a:r>
              <a:rPr lang="ko-KR" altLang="en-US" sz="2800" spc="-284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칸나즈키</a:t>
            </a:r>
            <a:endParaRPr lang="ko-KR" altLang="en-US" sz="2800" spc="-284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/>
              <a:ea typeface="한컴 윤고딕 25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472" y="2862393"/>
            <a:ext cx="3205016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en-US" altLang="ko-KR" sz="2800" spc="-28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2. </a:t>
            </a:r>
            <a:r>
              <a:rPr lang="ko-KR" altLang="en-US" sz="2800" spc="-28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11</a:t>
            </a:r>
            <a:r>
              <a:rPr lang="ko-KR" altLang="en-US" sz="2800" spc="-284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월</a:t>
            </a:r>
            <a:r>
              <a:rPr lang="en-US" altLang="ko-KR" sz="2800" spc="-284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800" spc="-284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시치고산</a:t>
            </a:r>
            <a:endParaRPr lang="ko-KR" altLang="en-US" sz="2800" spc="-284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/>
              <a:ea typeface="한컴 윤고딕 25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3472" y="3740343"/>
            <a:ext cx="3205016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en-US" altLang="ko-KR" sz="2800" spc="-28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3. </a:t>
            </a:r>
            <a:r>
              <a:rPr lang="ko-KR" altLang="en-US" sz="2800" spc="-284" dirty="0" smtClean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12</a:t>
            </a:r>
            <a:r>
              <a:rPr lang="ko-KR" altLang="en-US" sz="2800" spc="-284" dirty="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월 </a:t>
            </a:r>
            <a:r>
              <a:rPr lang="ko-KR" altLang="en-US" sz="2800" spc="-284" dirty="0" err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시와스</a:t>
            </a:r>
            <a:endParaRPr lang="ko-KR" altLang="en-US" sz="2800" spc="-284" dirty="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/>
              <a:ea typeface="한컴 윤고딕 25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532" y="4689140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일본어일본학과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21501749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유지연</a:t>
            </a:r>
            <a:endParaRPr lang="ko-KR" altLang="en-US" dirty="0"/>
          </a:p>
        </p:txBody>
      </p:sp>
      <p:pic>
        <p:nvPicPr>
          <p:cNvPr id="13" name="그림 12" descr="noun_9079_cc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2851"/>
          <a:stretch>
            <a:fillRect/>
          </a:stretch>
        </p:blipFill>
        <p:spPr>
          <a:xfrm>
            <a:off x="3071664" y="2348880"/>
            <a:ext cx="1288830" cy="1123200"/>
          </a:xfrm>
          <a:prstGeom prst="rect">
            <a:avLst/>
          </a:prstGeom>
        </p:spPr>
      </p:pic>
      <p:pic>
        <p:nvPicPr>
          <p:cNvPr id="16" name="그림 15" descr="noun_9080_cc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2326"/>
          <a:stretch>
            <a:fillRect/>
          </a:stretch>
        </p:blipFill>
        <p:spPr>
          <a:xfrm>
            <a:off x="1955540" y="2348880"/>
            <a:ext cx="1281113" cy="1123200"/>
          </a:xfrm>
          <a:prstGeom prst="rect">
            <a:avLst/>
          </a:prstGeom>
        </p:spPr>
      </p:pic>
      <p:pic>
        <p:nvPicPr>
          <p:cNvPr id="21" name="그림 20" descr="noun_9086_cc.pn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2851"/>
          <a:stretch>
            <a:fillRect/>
          </a:stretch>
        </p:blipFill>
        <p:spPr>
          <a:xfrm>
            <a:off x="2495600" y="2384884"/>
            <a:ext cx="1290602" cy="112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/>
          <p:cNvSpPr/>
          <p:nvPr/>
        </p:nvSpPr>
        <p:spPr>
          <a:xfrm>
            <a:off x="791580" y="2024844"/>
            <a:ext cx="4482076" cy="432048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>
              <a:latin typeface="한컴 윤고딕 250"/>
              <a:ea typeface="한컴 윤고딕 25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472100" y="1880828"/>
            <a:ext cx="6408712" cy="100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일본 </a:t>
            </a:r>
            <a:r>
              <a:rPr lang="ko-KR" altLang="en-US" sz="2000" spc="-125" dirty="0" err="1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지역신들이</a:t>
            </a: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 </a:t>
            </a:r>
            <a:r>
              <a:rPr lang="ko-KR" altLang="en-US" sz="2000" spc="-125" dirty="0" err="1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이즈모</a:t>
            </a: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 신사에 모여 회의를 해 </a:t>
            </a:r>
          </a:p>
          <a:p>
            <a:pPr algn="ctr">
              <a:defRPr lang="ko-KR" altLang="en-US"/>
            </a:pP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신이 없는 달을 </a:t>
            </a:r>
            <a:r>
              <a:rPr lang="ko-KR" altLang="en-US" sz="2000" spc="-125" dirty="0" err="1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칸나즈키</a:t>
            </a:r>
            <a:endParaRPr lang="ko-KR" altLang="en-US" sz="2000" spc="-125" dirty="0">
              <a:ln w="9525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/>
              <a:ea typeface="한컴 윤고딕 250"/>
            </a:endParaRPr>
          </a:p>
          <a:p>
            <a:pPr algn="ctr">
              <a:defRPr lang="ko-KR" altLang="en-US"/>
            </a:pP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반대로 신들이 모인 </a:t>
            </a:r>
            <a:r>
              <a:rPr lang="ko-KR" altLang="en-US" sz="2000" spc="-125" dirty="0" err="1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이즈모</a:t>
            </a: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 지역은 </a:t>
            </a:r>
            <a:r>
              <a:rPr lang="ko-KR" altLang="en-US" sz="2000" spc="-125" dirty="0" err="1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카미아리츠키라</a:t>
            </a:r>
            <a:r>
              <a:rPr lang="ko-KR" altLang="en-US" sz="2000" spc="-125" dirty="0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 함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048163" y="3429000"/>
            <a:ext cx="5580620" cy="100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이즈모의 신은 사람들에게 좋은 인연을 맺어주는 능력이 있는데 특히 젊은 남녀의 인연을 맺어 준다고 하여 젊은이들의 참배가 多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760130" y="5019429"/>
            <a:ext cx="5961097" cy="10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10월 초 신들이 한달동안 머물다 자기 지역으로 돌아오면 각각 지역에서는 제사를 지내기도 하고, 바닷가에 배를 띄어놓기도 하고 귀향선물로 날씨를 가져다 준다고도 인식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5863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4400" spc="-26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10월 칸나즈키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5978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/>
                <a:ea typeface="한컴 윤고딕 250"/>
              </a:rPr>
              <a:t>신이 없는 달, 칸나즈키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161712" cy="65863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4400" spc="-26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11월 시치고산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604089" cy="35978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/>
                <a:ea typeface="한컴 윤고딕 250"/>
              </a:rPr>
              <a:t>아이들의 건강한 성장을 바라는 행사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391980" y="3429000"/>
            <a:ext cx="7668852" cy="1612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3살 남녀아이들에게 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흰가발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을 씌움(가미오키 의식)</a:t>
            </a:r>
          </a:p>
          <a:p>
            <a:pPr lvl="0" algn="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7살 여자아이는 츠케오비 대신 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오비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를 맴(오비토키 의식)</a:t>
            </a:r>
          </a:p>
          <a:p>
            <a:pPr lvl="0" algn="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5살 남자아이는 무사들이 의례 때 입는 바지 </a:t>
            </a:r>
            <a:endParaRPr lang="ko-KR" altLang="en-US" sz="2000" spc="-125">
              <a:ln w="9525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2"/>
              </a:solidFill>
              <a:latin typeface="한컴 윤고딕 250"/>
              <a:ea typeface="한컴 윤고딕 250"/>
            </a:endParaRPr>
          </a:p>
          <a:p>
            <a:pPr lvl="0" algn="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하카마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를 입음(하카마기 의식)</a:t>
            </a:r>
          </a:p>
          <a:p>
            <a:pPr lvl="0" algn="r">
              <a:defRPr lang="ko-KR" altLang="en-US"/>
            </a:pP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현재는 이러한 의식은 하지 않으며 명절옷 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하레기</a:t>
            </a:r>
            <a:r>
              <a:rPr lang="ko-KR" altLang="en-US" sz="2000" spc="-125">
                <a:ln w="9525"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를 입음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5678" y="2011152"/>
            <a:ext cx="5796644" cy="913792"/>
          </a:xfrm>
          <a:prstGeom prst="rect">
            <a:avLst/>
          </a:prstGeom>
          <a:noFill/>
        </p:spPr>
        <p:txBody>
          <a:bodyPr vert="horz" wrap="square" lIns="91440" tIns="0" rIns="91440" bIns="0" anchor="t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11월 15</a:t>
            </a: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일 남자아이는 3,5살에 </a:t>
            </a: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여자아이는</a:t>
            </a: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 3,7살이 되는 해에 신사 참배하여 아이들이 건강하게 잘 자란데에 대한 감사와 앞날의 행복 기원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0252" y="5612432"/>
            <a:ext cx="5279822" cy="30259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장수를 기원하는 치토세아메, 팥밥, 감성돔을 먹음</a:t>
            </a:r>
          </a:p>
        </p:txBody>
      </p:sp>
      <p:sp>
        <p:nvSpPr>
          <p:cNvPr id="32" name="직사각형 13"/>
          <p:cNvSpPr/>
          <p:nvPr/>
        </p:nvSpPr>
        <p:spPr>
          <a:xfrm>
            <a:off x="395536" y="1808820"/>
            <a:ext cx="4464496" cy="4608512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사각형 16"/>
          <p:cNvSpPr/>
          <p:nvPr/>
        </p:nvSpPr>
        <p:spPr>
          <a:xfrm>
            <a:off x="3959932" y="3933056"/>
            <a:ext cx="2610290" cy="2592288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/>
          <p:cNvSpPr/>
          <p:nvPr/>
        </p:nvSpPr>
        <p:spPr>
          <a:xfrm>
            <a:off x="864000" y="1879200"/>
            <a:ext cx="3780000" cy="34920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직사각형 13"/>
          <p:cNvSpPr/>
          <p:nvPr/>
        </p:nvSpPr>
        <p:spPr>
          <a:xfrm>
            <a:off x="4356396" y="1053124"/>
            <a:ext cx="3780000" cy="3492000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사각형 16"/>
          <p:cNvSpPr/>
          <p:nvPr/>
        </p:nvSpPr>
        <p:spPr>
          <a:xfrm>
            <a:off x="7812780" y="188640"/>
            <a:ext cx="3780000" cy="3492000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58639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4400" spc="-26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12월 시와스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87" y="1259468"/>
            <a:ext cx="4265877" cy="359782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>
              <a:defRPr lang="ko-KR" altLang="en-US"/>
            </a:pPr>
            <a:r>
              <a:rPr lang="ko-KR" altLang="en-US" sz="2400" spc="-149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878181"/>
                </a:solidFill>
                <a:latin typeface="한컴 윤고딕 250"/>
                <a:ea typeface="한컴 윤고딕 250"/>
              </a:rPr>
              <a:t>새해를 맞이하기 위한 바쁜 시기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564" y="5334705"/>
            <a:ext cx="3888436" cy="152329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스스하라이(=오소지)</a:t>
            </a:r>
            <a:endParaRPr lang="ko-KR" altLang="en-US" sz="2000" spc="-125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/>
              <a:ea typeface="한컴 윤고딕 250"/>
            </a:endParaRP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12월의 길일을 택하여 집안 천장의 그을음과 마루 밑 먼지까지 털어 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50"/>
                <a:ea typeface="한컴 윤고딕 250"/>
              </a:rPr>
              <a:t>대청소하는 것</a:t>
            </a:r>
          </a:p>
          <a:p>
            <a:pPr lvl="0">
              <a:defRPr lang="ko-KR" altLang="en-US"/>
            </a:pPr>
            <a:endParaRPr lang="ko-KR" altLang="en-US" sz="2000" spc="-125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50"/>
              <a:ea typeface="한컴 윤고딕 25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1980" y="4586089"/>
            <a:ext cx="3816424" cy="121917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토시코시소바</a:t>
            </a:r>
            <a:endParaRPr lang="ko-KR" altLang="en-US" sz="2000" spc="-125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30000"/>
                </a:schemeClr>
              </a:solidFill>
              <a:latin typeface="한컴 윤고딕 250"/>
              <a:ea typeface="한컴 윤고딕 250"/>
            </a:endParaRP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밤에 온 가족이 모여 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토시코시소바를 먹음으로써 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긴 국수처럼 오래 살기를 기원</a:t>
            </a:r>
          </a:p>
        </p:txBody>
      </p:sp>
      <p:sp>
        <p:nvSpPr>
          <p:cNvPr id="33" name="TextBox 26"/>
          <p:cNvSpPr txBox="1"/>
          <p:nvPr/>
        </p:nvSpPr>
        <p:spPr>
          <a:xfrm>
            <a:off x="6515706" y="598426"/>
            <a:ext cx="2916834" cy="1066378"/>
          </a:xfrm>
          <a:prstGeom prst="rect">
            <a:avLst/>
          </a:prstGeom>
          <a:noFill/>
        </p:spPr>
        <p:txBody>
          <a:bodyPr vert="horz" wrap="square" lIns="91440" tIns="0" rIns="91440" bIns="0" anchor="t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500" spc="-214">
                <a:ln w="19050" cap="flat" cmpd="sng" algn="ctr">
                  <a:solidFill>
                    <a:schemeClr val="tx1"/>
                  </a:solidFill>
                  <a:prstDash val="solid"/>
                  <a:miter/>
                </a:ln>
                <a:solidFill>
                  <a:schemeClr val="bg1"/>
                </a:solidFill>
                <a:effectLst>
                  <a:outerShdw blurRad="76200" sx="104000" sy="104000" algn="ctr" rotWithShape="0">
                    <a:srgbClr val="000000">
                      <a:alpha val="50000"/>
                    </a:srgbClr>
                  </a:outerShdw>
                </a:effectLst>
                <a:latin typeface="한컴 윤고딕 250"/>
                <a:ea typeface="한컴 윤고딕 250"/>
              </a:rPr>
              <a:t>오오미소카 </a:t>
            </a:r>
          </a:p>
          <a:p>
            <a:pPr lvl="0" algn="ctr">
              <a:defRPr lang="ko-KR" altLang="en-US"/>
            </a:pPr>
            <a:r>
              <a:rPr lang="ko-KR" altLang="en-US" sz="3500" spc="-214">
                <a:ln w="19050" cap="flat" cmpd="sng" algn="ctr">
                  <a:solidFill>
                    <a:schemeClr val="tx1"/>
                  </a:solidFill>
                  <a:prstDash val="solid"/>
                  <a:miter/>
                </a:ln>
                <a:solidFill>
                  <a:schemeClr val="bg1"/>
                </a:solidFill>
                <a:effectLst>
                  <a:outerShdw blurRad="76200" sx="104000" sy="104000" algn="ctr" rotWithShape="0">
                    <a:srgbClr val="000000">
                      <a:alpha val="50000"/>
                    </a:srgbClr>
                  </a:outerShdw>
                </a:effectLst>
                <a:latin typeface="한컴 윤고딕 250"/>
                <a:ea typeface="한컴 윤고딕 250"/>
              </a:rPr>
              <a:t>(=12월 31일)</a:t>
            </a:r>
          </a:p>
        </p:txBody>
      </p:sp>
      <p:sp>
        <p:nvSpPr>
          <p:cNvPr id="34" name="TextBox 26"/>
          <p:cNvSpPr txBox="1"/>
          <p:nvPr/>
        </p:nvSpPr>
        <p:spPr>
          <a:xfrm>
            <a:off x="7884366" y="3672804"/>
            <a:ext cx="4176466" cy="152039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한컴 윤고딕 250"/>
                <a:ea typeface="한컴 윤고딕 250"/>
              </a:rPr>
              <a:t>제야의 종</a:t>
            </a:r>
            <a:endParaRPr lang="ko-KR" altLang="en-US" sz="2000" spc="-125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30000"/>
                </a:schemeClr>
              </a:solidFill>
              <a:latin typeface="한컴 윤고딕 250"/>
              <a:ea typeface="한컴 윤고딕 250"/>
            </a:endParaRP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각 사찰마다 범종을 108번씩 치는 풍습 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인간의 번뇌는 108개가 되는데 종을 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칠 때마다 한개씩 사라진다는 뜻</a:t>
            </a:r>
          </a:p>
          <a:p>
            <a:pPr lvl="0" algn="ctr">
              <a:defRPr lang="ko-KR" altLang="en-US"/>
            </a:pPr>
            <a:r>
              <a:rPr lang="ko-KR" altLang="en-US" sz="2000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50"/>
                <a:ea typeface="한컴 윤고딕 250"/>
              </a:rPr>
              <a:t>신년을 맞이하기 위해 행해짐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329227" y="4349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430551" y="106317"/>
            <a:ext cx="5038794" cy="766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/>
                </a:solidFill>
                <a:latin typeface="한컴 윤고딕 250" pitchFamily="18" charset="-127"/>
                <a:ea typeface="한컴 윤고딕 250" pitchFamily="18" charset="-127"/>
              </a:rPr>
              <a:t>다나바타</a:t>
            </a:r>
            <a:endParaRPr lang="ko-KR" altLang="en-US" sz="4000" dirty="0">
              <a:solidFill>
                <a:schemeClr val="tx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436485" y="946116"/>
            <a:ext cx="10479231" cy="1626655"/>
            <a:chOff x="436485" y="946116"/>
            <a:chExt cx="10479231" cy="1626655"/>
          </a:xfrm>
        </p:grpSpPr>
        <p:pic>
          <p:nvPicPr>
            <p:cNvPr id="5133" name="Picture 13" descr="[ 유미짱 한국생활기 ] 七夕（たなばた） 다나바타 (칠석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485" y="946116"/>
              <a:ext cx="3140118" cy="1626655"/>
            </a:xfrm>
            <a:prstGeom prst="rect">
              <a:avLst/>
            </a:prstGeom>
            <a:noFill/>
          </p:spPr>
        </p:pic>
        <p:sp>
          <p:nvSpPr>
            <p:cNvPr id="14" name="직사각형 13"/>
            <p:cNvSpPr/>
            <p:nvPr/>
          </p:nvSpPr>
          <p:spPr>
            <a:xfrm>
              <a:off x="3649629" y="1019142"/>
              <a:ext cx="72660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 smtClean="0">
                  <a:solidFill>
                    <a:schemeClr val="accent1">
                      <a:lumMod val="75000"/>
                    </a:schemeClr>
                  </a:solidFill>
                  <a:latin typeface="한컴 윤고딕 250" pitchFamily="18" charset="-127"/>
                  <a:ea typeface="한컴 윤고딕 250" pitchFamily="18" charset="-127"/>
                </a:rPr>
                <a:t>중국의 전설</a:t>
              </a:r>
              <a:r>
                <a:rPr lang="en-US" altLang="ko-KR" sz="3200" dirty="0" smtClean="0">
                  <a:latin typeface="한컴 윤고딕 250" pitchFamily="18" charset="-127"/>
                  <a:ea typeface="한컴 윤고딕 250" pitchFamily="18" charset="-127"/>
                </a:rPr>
                <a:t>+</a:t>
              </a:r>
              <a:r>
                <a:rPr lang="ko-KR" altLang="en-US" sz="3200" dirty="0" smtClean="0">
                  <a:solidFill>
                    <a:schemeClr val="accent5">
                      <a:lumMod val="75000"/>
                    </a:schemeClr>
                  </a:solidFill>
                  <a:latin typeface="한컴 윤고딕 250" pitchFamily="18" charset="-127"/>
                  <a:ea typeface="한컴 윤고딕 250" pitchFamily="18" charset="-127"/>
                </a:rPr>
                <a:t>일본의 신앙</a:t>
              </a:r>
              <a:endParaRPr lang="ko-KR" altLang="en-US" sz="3200" dirty="0">
                <a:solidFill>
                  <a:schemeClr val="accent5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endParaRPr>
            </a:p>
          </p:txBody>
        </p:sp>
      </p:grpSp>
      <p:grpSp>
        <p:nvGrpSpPr>
          <p:cNvPr id="3" name="그룹 16"/>
          <p:cNvGrpSpPr/>
          <p:nvPr/>
        </p:nvGrpSpPr>
        <p:grpSpPr>
          <a:xfrm>
            <a:off x="363459" y="2662227"/>
            <a:ext cx="9107709" cy="2114202"/>
            <a:chOff x="363459" y="2662227"/>
            <a:chExt cx="9107709" cy="2114202"/>
          </a:xfrm>
        </p:grpSpPr>
        <p:pic>
          <p:nvPicPr>
            <p:cNvPr id="5131" name="Picture 11" descr="센다이 다나바타 축제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459" y="2662227"/>
              <a:ext cx="3760839" cy="211420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4233837" y="2698740"/>
              <a:ext cx="52373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dirty="0" err="1" smtClean="0">
                  <a:latin typeface="한컴 윤고딕 250" pitchFamily="18" charset="-127"/>
                  <a:ea typeface="한컴 윤고딕 250" pitchFamily="18" charset="-127"/>
                </a:rPr>
                <a:t>사사타케</a:t>
              </a:r>
              <a:r>
                <a:rPr lang="en-US" altLang="ko-KR" sz="3200" dirty="0" smtClean="0">
                  <a:latin typeface="한컴 윤고딕 250" pitchFamily="18" charset="-127"/>
                  <a:ea typeface="한컴 윤고딕 250" pitchFamily="18" charset="-127"/>
                </a:rPr>
                <a:t>(</a:t>
              </a:r>
              <a:r>
                <a:rPr lang="ko-KR" altLang="en-US" sz="3200" dirty="0" err="1" smtClean="0">
                  <a:latin typeface="한컴 윤고딕 250" pitchFamily="18" charset="-127"/>
                  <a:ea typeface="한컴 윤고딕 250" pitchFamily="18" charset="-127"/>
                </a:rPr>
                <a:t>笹竹</a:t>
              </a:r>
              <a:r>
                <a:rPr lang="en-US" altLang="ko-KR" sz="3200" dirty="0" smtClean="0">
                  <a:latin typeface="한컴 윤고딕 250" pitchFamily="18" charset="-127"/>
                  <a:ea typeface="한컴 윤고딕 250" pitchFamily="18" charset="-127"/>
                </a:rPr>
                <a:t>, </a:t>
              </a:r>
              <a:r>
                <a:rPr lang="ko-KR" altLang="en-US" sz="3200" dirty="0" smtClean="0">
                  <a:latin typeface="한컴 윤고딕 250" pitchFamily="18" charset="-127"/>
                  <a:ea typeface="한컴 윤고딕 250" pitchFamily="18" charset="-127"/>
                </a:rPr>
                <a:t>작은 대나무</a:t>
              </a:r>
              <a:r>
                <a:rPr lang="en-US" altLang="ko-KR" sz="3200" dirty="0" smtClean="0">
                  <a:latin typeface="한컴 윤고딕 250" pitchFamily="18" charset="-127"/>
                  <a:ea typeface="한컴 윤고딕 250" pitchFamily="18" charset="-127"/>
                </a:rPr>
                <a:t>)</a:t>
              </a:r>
              <a:endParaRPr lang="ko-KR" altLang="en-US" sz="3200" dirty="0">
                <a:latin typeface="한컴 윤고딕 250" pitchFamily="18" charset="-127"/>
                <a:ea typeface="한컴 윤고딕 250" pitchFamily="18" charset="-127"/>
              </a:endParaRPr>
            </a:p>
          </p:txBody>
        </p:sp>
      </p:grpSp>
      <p:pic>
        <p:nvPicPr>
          <p:cNvPr id="5135" name="Picture 15" descr="[토호쿠 마츠리] 6. 센다이 마츠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785" y="3648078"/>
            <a:ext cx="5330898" cy="30305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40090" y="215856"/>
            <a:ext cx="533089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다나바타의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역사</a:t>
            </a:r>
            <a:endParaRPr lang="ko-KR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179" name="Picture 11" descr="『만요슈(万葉集)』 - 『만요와카슈(万葉和歌集)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19" y="2771766"/>
            <a:ext cx="2403881" cy="1497032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3576603" y="27717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《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만요슈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萬葉集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)》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에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100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가지 이상의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다나바타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노래가 실려 있음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181" name="Picture 13" descr="베틀 - 〈사진 16-5〉 베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745" y="1347759"/>
            <a:ext cx="2081241" cy="1343403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3576603" y="1493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선조의 영혼이 입는 의복을 베틀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직기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에 짜서 선반에 올려 바치는 습관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641" y="4962546"/>
            <a:ext cx="2646950" cy="150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>
          <a:xfrm>
            <a:off x="3795681" y="5291163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latin typeface="한컴 윤고딕 250" pitchFamily="18" charset="-127"/>
                <a:ea typeface="한컴 윤고딕 250" pitchFamily="18" charset="-127"/>
              </a:rPr>
              <a:t>단자쿠</a:t>
            </a:r>
            <a:endParaRPr lang="ko-KR" altLang="en-US" sz="28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110149" y="5327676"/>
            <a:ext cx="511182" cy="36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767383" y="5291163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atin typeface="한컴 윤고딕 250" pitchFamily="18" charset="-127"/>
                <a:ea typeface="한컴 윤고딕 250" pitchFamily="18" charset="-127"/>
              </a:rPr>
              <a:t>아파트 장</a:t>
            </a:r>
            <a:r>
              <a:rPr lang="ko-KR" altLang="en-US" sz="2800" dirty="0">
                <a:latin typeface="한컴 윤고딕 250" pitchFamily="18" charset="-127"/>
                <a:ea typeface="한컴 윤고딕 250" pitchFamily="18" charset="-127"/>
              </a:rPr>
              <a:t>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57525" y="215856"/>
            <a:ext cx="529438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한컴 윤고딕 250" pitchFamily="18" charset="-127"/>
                <a:ea typeface="한컴 윤고딕 250" pitchFamily="18" charset="-127"/>
              </a:rPr>
              <a:t>오본</a:t>
            </a:r>
            <a:endParaRPr lang="ko-KR" altLang="en-US" sz="4000" dirty="0">
              <a:solidFill>
                <a:schemeClr val="tx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3554" name="Picture 2" descr="오본 (일본의 추석?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33" y="1347759"/>
            <a:ext cx="4162482" cy="2164491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4598967" y="2187558"/>
            <a:ext cx="4955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1873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년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부터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시작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정월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正月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과 함께 일본 최대의 명절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3721104"/>
            <a:ext cx="1398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한컴 윤고딕 250" pitchFamily="18" charset="-127"/>
                <a:ea typeface="한컴 윤고딕 250" pitchFamily="18" charset="-127"/>
              </a:rPr>
              <a:t>2.</a:t>
            </a:r>
            <a:r>
              <a:rPr lang="ko-KR" altLang="en-US" sz="3200" b="1" dirty="0" smtClean="0">
                <a:latin typeface="한컴 윤고딕 250" pitchFamily="18" charset="-127"/>
                <a:ea typeface="한컴 윤고딕 250" pitchFamily="18" charset="-127"/>
              </a:rPr>
              <a:t>역사</a:t>
            </a:r>
            <a:endParaRPr lang="ko-KR" altLang="en-US" sz="32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305312"/>
            <a:ext cx="1189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“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우란분경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”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이라는 불경에 용어를 근거로 하여 본래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우라본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또는 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우라본에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라고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불림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510241"/>
            <a:ext cx="1189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오본의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본은 이 불교용어의 생략된 형태이며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일본어의 오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お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가 붙어 오본이 되었다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22655" y="179343"/>
            <a:ext cx="48927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한컴 윤고딕 250" pitchFamily="18" charset="-127"/>
                <a:ea typeface="한컴 윤고딕 250" pitchFamily="18" charset="-127"/>
              </a:rPr>
              <a:t>의례와 놀이</a:t>
            </a:r>
            <a:endParaRPr lang="ko-KR" altLang="en-US" sz="4000" dirty="0">
              <a:solidFill>
                <a:schemeClr val="tx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4578" name="Picture 2" descr="칠석의 대나무를 쓴 등롱으로 무카에비 = 센다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11" y="2004993"/>
            <a:ext cx="4345046" cy="221816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17407" y="13112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b="1" dirty="0" err="1" smtClean="0">
                <a:latin typeface="한컴 윤고딕 250" pitchFamily="18" charset="-127"/>
                <a:ea typeface="한컴 윤고딕 250" pitchFamily="18" charset="-127"/>
              </a:rPr>
              <a:t>무카에비</a:t>
            </a:r>
            <a:r>
              <a:rPr lang="en-US" altLang="ko-KR" sz="2400" b="1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b="1" dirty="0" smtClean="0">
                <a:latin typeface="한컴 윤고딕 250" pitchFamily="18" charset="-127"/>
                <a:ea typeface="한컴 윤고딕 250" pitchFamily="18" charset="-127"/>
              </a:rPr>
              <a:t>迎え火</a:t>
            </a:r>
            <a:r>
              <a:rPr lang="en-US" altLang="ko-KR" sz="2400" b="1" dirty="0" smtClean="0">
                <a:latin typeface="한컴 윤고딕 250" pitchFamily="18" charset="-127"/>
                <a:ea typeface="한컴 윤고딕 250" pitchFamily="18" charset="-127"/>
              </a:rPr>
              <a:t>] : </a:t>
            </a:r>
            <a:r>
              <a:rPr lang="ko-KR" altLang="en-US" sz="2400" b="1" dirty="0" smtClean="0">
                <a:latin typeface="한컴 윤고딕 250" pitchFamily="18" charset="-127"/>
                <a:ea typeface="한컴 윤고딕 250" pitchFamily="18" charset="-127"/>
              </a:rPr>
              <a:t>조상의 영혼 맞이</a:t>
            </a:r>
            <a:br>
              <a:rPr lang="ko-KR" altLang="en-US" sz="2400" b="1" dirty="0" smtClean="0">
                <a:latin typeface="한컴 윤고딕 250" pitchFamily="18" charset="-127"/>
                <a:ea typeface="한컴 윤고딕 250" pitchFamily="18" charset="-127"/>
              </a:rPr>
            </a:b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91071" y="2004993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8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13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일에 치르는 의례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18045" y="24431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후손이 조상의 영혼을 집까지 인도한다고 믿음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891071" y="30638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무카에비를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피운 뒤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본다나에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조상에게 바칠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공양물을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올리고 향을 피워 합장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37123" y="4487877"/>
            <a:ext cx="3534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본다나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盆だな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</a:p>
          <a:p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다나라는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것이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‘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무언가를 놓는 선반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’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11" y="4451364"/>
            <a:ext cx="4474402" cy="2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4927584" y="52181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꽈리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: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등불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역할 </a:t>
            </a:r>
            <a:endParaRPr lang="en-US" altLang="ko-KR" dirty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오이와 가지로 다리를 만들고 이를 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정령마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라고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함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오봉 - 오쿠리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81" y="1384272"/>
            <a:ext cx="4016430" cy="503879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8000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b="1" dirty="0" err="1" smtClean="0">
                <a:latin typeface="한컴 윤고딕 250" pitchFamily="18" charset="-127"/>
                <a:ea typeface="한컴 윤고딕 250" pitchFamily="18" charset="-127"/>
              </a:rPr>
              <a:t>오쿠리비</a:t>
            </a:r>
            <a:r>
              <a:rPr lang="en-US" altLang="ko-KR" sz="2400" b="1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400" b="1" dirty="0" smtClean="0">
                <a:latin typeface="한컴 윤고딕 250" pitchFamily="18" charset="-127"/>
                <a:ea typeface="한컴 윤고딕 250" pitchFamily="18" charset="-127"/>
              </a:rPr>
              <a:t>送り火</a:t>
            </a:r>
            <a:r>
              <a:rPr lang="en-US" altLang="ko-KR" sz="2400" b="1" dirty="0" smtClean="0">
                <a:latin typeface="한컴 윤고딕 250" pitchFamily="18" charset="-127"/>
                <a:ea typeface="한컴 윤고딕 250" pitchFamily="18" charset="-127"/>
              </a:rPr>
              <a:t>] : </a:t>
            </a:r>
            <a:r>
              <a:rPr lang="ko-KR" altLang="en-US" sz="2400" b="1" dirty="0" smtClean="0">
                <a:latin typeface="한컴 윤고딕 250" pitchFamily="18" charset="-127"/>
                <a:ea typeface="한컴 윤고딕 250" pitchFamily="18" charset="-127"/>
              </a:rPr>
              <a:t>조상의 영혼 배웅</a:t>
            </a:r>
            <a:br>
              <a:rPr lang="ko-KR" altLang="en-US" sz="2400" b="1" dirty="0" smtClean="0">
                <a:latin typeface="한컴 윤고딕 250" pitchFamily="18" charset="-127"/>
                <a:ea typeface="한컴 윤고딕 250" pitchFamily="18" charset="-127"/>
              </a:rPr>
            </a:b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24298" y="2004993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8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16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일에 하는 행사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124298" y="2954331"/>
            <a:ext cx="806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조상의 영혼이 저승으로 돌아가는 것을 배웅하는 의례로 다시 불을 피움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60811" y="3867156"/>
            <a:ext cx="6754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가지와 오이 등으로 만든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정령마를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돗자리에 싸서 강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바다에 띄</a:t>
            </a:r>
            <a:r>
              <a:rPr lang="ko-KR" altLang="en-US" dirty="0">
                <a:latin typeface="한컴 윤고딕 250" pitchFamily="18" charset="-127"/>
                <a:ea typeface="한컴 윤고딕 250" pitchFamily="18" charset="-127"/>
              </a:rPr>
              <a:t>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160811" y="48164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이때 오이는 말이라 생각하여 조상의 혼령이 이것을 타고 빨리 오기를 바라는 의미</a:t>
            </a:r>
            <a:endParaRPr lang="en-US" altLang="ko-KR" dirty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가지는 소라고 생각하여 혼령이 저승으로 돌아갈 때 천천히 가라는 아쉬움을 담은 것</a:t>
            </a:r>
            <a:endParaRPr lang="en-US" altLang="ko-KR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7635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  <a:t>(3) </a:t>
            </a:r>
            <a:r>
              <a:rPr lang="ko-KR" altLang="en-US" sz="2800" b="1" dirty="0" err="1" smtClean="0">
                <a:latin typeface="한컴 윤고딕 250" pitchFamily="18" charset="-127"/>
                <a:ea typeface="한컴 윤고딕 250" pitchFamily="18" charset="-127"/>
              </a:rPr>
              <a:t>하카마이리</a:t>
            </a:r>
            <a:r>
              <a:rPr lang="ko-KR" altLang="en-US" sz="2800" b="1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800" b="1" dirty="0" err="1" smtClean="0">
                <a:latin typeface="한컴 윤고딕 250" pitchFamily="18" charset="-127"/>
                <a:ea typeface="한컴 윤고딕 250" pitchFamily="18" charset="-127"/>
              </a:rPr>
              <a:t>墓參</a:t>
            </a:r>
            <a:r>
              <a:rPr lang="ko-KR" altLang="en-US" sz="2800" b="1" dirty="0" smtClean="0">
                <a:latin typeface="한컴 윤고딕 250" pitchFamily="18" charset="-127"/>
                <a:ea typeface="한컴 윤고딕 250" pitchFamily="18" charset="-127"/>
              </a:rPr>
              <a:t>り</a:t>
            </a:r>
            <a: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  <a:t>] : </a:t>
            </a:r>
            <a: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성묘</a:t>
            </a:r>
            <a:br>
              <a:rPr lang="ko-KR" altLang="en-US" sz="2800" b="1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8674" name="Picture 2" descr="[Tokyo Living] 일본의 춘분/추분에 하는 일 - 하카마이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4272"/>
            <a:ext cx="5715000" cy="428625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694357" y="20780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일본의 묘는 봉분은 드물고 </a:t>
            </a:r>
            <a:r>
              <a:rPr lang="ko-KR" altLang="en-US" sz="2400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화장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을 하여 집안 묘지에 안치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94357" y="4232286"/>
            <a:ext cx="5820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묘지는 대부분 사찰 경내의 법당 뒤쪽에 마련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868" y="6174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  <a:t>(4) </a:t>
            </a:r>
            <a:r>
              <a:rPr lang="ko-KR" altLang="en-US" sz="2800" b="1" dirty="0" err="1" smtClean="0">
                <a:latin typeface="한컴 윤고딕 250" pitchFamily="18" charset="-127"/>
                <a:ea typeface="한컴 윤고딕 250" pitchFamily="18" charset="-127"/>
              </a:rPr>
              <a:t>본오도리</a:t>
            </a:r>
            <a: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sz="2800" b="1" dirty="0" err="1" smtClean="0">
                <a:latin typeface="한컴 윤고딕 250" pitchFamily="18" charset="-127"/>
                <a:ea typeface="한컴 윤고딕 250" pitchFamily="18" charset="-127"/>
              </a:rPr>
              <a:t>盆踊</a:t>
            </a:r>
            <a:r>
              <a:rPr lang="ko-KR" altLang="en-US" sz="2800" b="1" dirty="0" smtClean="0">
                <a:latin typeface="한컴 윤고딕 250" pitchFamily="18" charset="-127"/>
                <a:ea typeface="한컴 윤고딕 250" pitchFamily="18" charset="-127"/>
              </a:rPr>
              <a:t>り</a:t>
            </a:r>
            <a: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br>
              <a:rPr lang="en-US" altLang="ko-KR" sz="2800" b="1" dirty="0" smtClean="0">
                <a:latin typeface="한컴 윤고딕 250" pitchFamily="18" charset="-127"/>
                <a:ea typeface="한컴 윤고딕 250" pitchFamily="18" charset="-127"/>
              </a:rPr>
            </a:br>
            <a:endParaRPr lang="ko-KR" altLang="en-US" sz="2800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7650" name="Picture 2" descr="봉오도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94" y="1274733"/>
            <a:ext cx="5476875" cy="5002281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803896" y="1530324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오봉의 </a:t>
            </a:r>
            <a:r>
              <a:rPr lang="ko-KR" altLang="en-US" sz="2400" dirty="0" smtClean="0">
                <a:solidFill>
                  <a:schemeClr val="accent1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클라이맥스 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57844" y="44878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본오도리는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옛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부터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오본을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맞이하는 행사일 뿐 아니라 해당 지역의 사람들이 모여 서로 복을 빌어주고 친목을 도모함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94357" y="30638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마을 사람들이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유카타를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입고 광장에 모여 야구라 주변을 동그랗게 돌면서 춤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40090" y="252369"/>
            <a:ext cx="48562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/>
                </a:solidFill>
                <a:latin typeface="한컴 윤고딕 250" pitchFamily="18" charset="-127"/>
                <a:ea typeface="한컴 윤고딕 250" pitchFamily="18" charset="-127"/>
              </a:rPr>
              <a:t>오츄겐</a:t>
            </a:r>
            <a:endParaRPr lang="ko-KR" altLang="en-US" sz="4000" dirty="0">
              <a:solidFill>
                <a:schemeClr val="tx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3920" y="15303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도교에서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7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15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일에 땅의 신에게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제사지내는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것 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불교의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우라봉과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습합하여 연중행사로 됨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4070"/>
            <a:ext cx="5110149" cy="46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5073636" y="3867156"/>
            <a:ext cx="394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메에지 이후가 되어 점점 확산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73636" y="24066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그 해에 부모의 건강을 축원하여 자식이 과자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쌀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어패류 등을 드리면서 시작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73636" y="50355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현재는 주로 식품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일용품이 중심이지만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지방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직송품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외국제품도 등장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643</Words>
  <Application>Microsoft Office PowerPoint</Application>
  <PresentationFormat>사용자 지정</PresentationFormat>
  <Paragraphs>96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굴림</vt:lpstr>
      <vt:lpstr>Arial</vt:lpstr>
      <vt:lpstr>Calibri</vt:lpstr>
      <vt:lpstr>맑은 고딕</vt:lpstr>
      <vt:lpstr>한컴 윤고딕 250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user</cp:lastModifiedBy>
  <cp:revision>72</cp:revision>
  <dcterms:created xsi:type="dcterms:W3CDTF">2014-04-29T00:37:20Z</dcterms:created>
  <dcterms:modified xsi:type="dcterms:W3CDTF">2017-03-31T06:51:02Z</dcterms:modified>
</cp:coreProperties>
</file>