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3142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0039"/>
    <p:restoredTop sz="96608"/>
  </p:normalViewPr>
  <p:slideViewPr>
    <p:cSldViewPr snapToObjects="1">
      <p:cViewPr varScale="1">
        <p:scale>
          <a:sx n="101" d="100"/>
          <a:sy n="101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85" y="2130425"/>
            <a:ext cx="1036417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971" y="3886200"/>
            <a:ext cx="8535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3142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745" y="2214563"/>
            <a:ext cx="647762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40028" y="274638"/>
            <a:ext cx="2743456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57" y="274638"/>
            <a:ext cx="8027151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174" y="4406900"/>
            <a:ext cx="103641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174" y="2906713"/>
            <a:ext cx="10364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57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8180" y="1600200"/>
            <a:ext cx="53853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94" y="1643063"/>
            <a:ext cx="10973827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57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8180" y="160020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94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617" y="3984220"/>
            <a:ext cx="5385304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941" y="4800600"/>
            <a:ext cx="73158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941" y="612775"/>
            <a:ext cx="73158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941" y="5367338"/>
            <a:ext cx="73158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657" y="274638"/>
            <a:ext cx="10973827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57" y="1600200"/>
            <a:ext cx="10973827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57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990" y="6356350"/>
            <a:ext cx="386116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8418" y="6356350"/>
            <a:ext cx="2845066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559459" y="1255153"/>
            <a:ext cx="3952914" cy="891262"/>
          </a:xfrm>
          <a:prstGeom prst="frame">
            <a:avLst>
              <a:gd name="adj1" fmla="val 3808"/>
            </a:avLst>
          </a:prstGeom>
          <a:solidFill>
            <a:schemeClr val="bg1">
              <a:lumMod val="30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4" name=""/>
          <p:cNvSpPr/>
          <p:nvPr/>
        </p:nvSpPr>
        <p:spPr>
          <a:xfrm>
            <a:off x="467487" y="1484758"/>
            <a:ext cx="2232279" cy="432053"/>
          </a:xfrm>
          <a:prstGeom prst="rect">
            <a:avLst/>
          </a:prstGeom>
          <a:solidFill>
            <a:srgbClr val="ee4545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>
                <a:solidFill>
                  <a:schemeClr val="bg1"/>
                </a:solidFill>
                <a:latin typeface="한컴 윤고딕 230"/>
                <a:ea typeface="한컴 윤고딕 230"/>
              </a:rPr>
              <a:t>KEYWORD</a:t>
            </a:r>
            <a:endParaRPr lang="en-US" altLang="ko-KR" sz="2800">
              <a:solidFill>
                <a:schemeClr val="bg1"/>
              </a:solidFill>
              <a:latin typeface="한컴 윤고딕 230"/>
              <a:ea typeface="한컴 윤고딕 230"/>
            </a:endParaRPr>
          </a:p>
        </p:txBody>
      </p:sp>
      <p:sp>
        <p:nvSpPr>
          <p:cNvPr id="3505" name="제목 1"/>
          <p:cNvSpPr>
            <a:spLocks noGrp="1"/>
          </p:cNvSpPr>
          <p:nvPr/>
        </p:nvSpPr>
        <p:spPr>
          <a:xfrm>
            <a:off x="2964180" y="1196721"/>
            <a:ext cx="3312414" cy="94969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 algn="l" defTabSz="792667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230"/>
                <a:ea typeface="한컴 윤고딕 230"/>
                <a:cs typeface="맑은 고딕"/>
              </a:rPr>
              <a:t>영화</a:t>
            </a:r>
            <a:endParaRPr xmlns:mc="http://schemas.openxmlformats.org/markup-compatibility/2006" xmlns:hp="http://schemas.haansoft.com/office/presentation/8.0" lang="ko-KR" altLang="en-US" sz="5400" b="0" i="0" u="none" kern="1200" mc:Ignorable="hp" hp:hslEmbossed="0">
              <a:solidFill>
                <a:srgbClr val="000000"/>
              </a:solidFill>
              <a:latin typeface="한컴 윤고딕 230"/>
              <a:ea typeface="한컴 윤고딕 230"/>
              <a:cs typeface="맑은 고딕"/>
            </a:endParaRPr>
          </a:p>
        </p:txBody>
      </p:sp>
      <p:sp>
        <p:nvSpPr>
          <p:cNvPr id="3506" name="내용 개체 틀 2"/>
          <p:cNvSpPr>
            <a:spLocks noGrp="1"/>
          </p:cNvSpPr>
          <p:nvPr/>
        </p:nvSpPr>
        <p:spPr>
          <a:xfrm>
            <a:off x="1271981" y="2636901"/>
            <a:ext cx="10441292" cy="2736342"/>
          </a:xfrm>
          <a:prstGeom prst="rect">
            <a:avLst/>
          </a:prstGeom>
        </p:spPr>
        <p:txBody>
          <a:bodyPr vert="horz" lIns="91440" tIns="45720" rIns="91440" bIns="45720">
            <a:normAutofit fontScale="92500"/>
          </a:bodyPr>
          <a:lstStyle/>
          <a:p>
            <a:pPr marL="88900" indent="0" algn="l" defTabSz="792667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일정한 의미를 갖고 움직이는 대상을</a:t>
            </a:r>
            <a:endParaRPr xmlns:mc="http://schemas.openxmlformats.org/markup-compatibility/2006" xmlns:hp="http://schemas.haansoft.com/office/presentation/8.0" lang="ko-KR" altLang="en-US" sz="54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88900" indent="0" algn="l" defTabSz="792667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촬영하여 </a:t>
            </a:r>
            <a:r>
              <a:rPr xmlns:mc="http://schemas.openxmlformats.org/markup-compatibility/2006" xmlns:hp="http://schemas.haansoft.com/office/presentation/8.0" lang="ko-KR" altLang="en-US" sz="5400" b="1" i="0" u="none" kern="1200" mc:Ignorable="hp" hp:hslEmbossed="0">
                <a:solidFill>
                  <a:srgbClr val="ee4545"/>
                </a:solidFill>
                <a:latin typeface="한컴 윤고딕 720"/>
                <a:ea typeface="한컴 윤고딕 720"/>
                <a:cs typeface="맑은 고딕"/>
              </a:rPr>
              <a:t>영사기로 영사막에 재현</a:t>
            </a:r>
            <a:r>
              <a:rPr xmlns:mc="http://schemas.openxmlformats.org/markup-compatibility/2006" xmlns:hp="http://schemas.haansoft.com/office/presentation/8.0" lang="ko-KR" altLang="en-US" sz="5400" b="0" i="0" u="none" kern="1200" mc:Ignorable="hp" hp:hslEmbossed="0">
                <a:solidFill>
                  <a:srgbClr val="000000"/>
                </a:solidFill>
                <a:latin typeface="한컴 윤고딕 720"/>
                <a:ea typeface="한컴 윤고딕 720"/>
                <a:cs typeface="맑은 고딕"/>
              </a:rPr>
              <a:t>하는</a:t>
            </a:r>
            <a:endParaRPr xmlns:mc="http://schemas.openxmlformats.org/markup-compatibility/2006" xmlns:hp="http://schemas.haansoft.com/office/presentation/8.0" lang="ko-KR" altLang="en-US" sz="5400" b="0" i="0" u="none" kern="1200" mc:Ignorable="hp" hp:hslEmbossed="0">
              <a:solidFill>
                <a:srgbClr val="000000"/>
              </a:solidFill>
              <a:latin typeface="한컴 윤고딕 720"/>
              <a:ea typeface="한컴 윤고딕 720"/>
              <a:cs typeface="맑은 고딕"/>
            </a:endParaRPr>
          </a:p>
          <a:p>
            <a:pPr marL="88900" indent="0" defTabSz="792667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i="0" u="none" kern="1200" mc:Ignorable="hp" hp:hslEmbossed="0">
                <a:solidFill>
                  <a:schemeClr val="tx1"/>
                </a:solidFill>
                <a:latin typeface="한컴 윤고딕 720"/>
                <a:ea typeface="한컴 윤고딕 720"/>
                <a:cs typeface="맑은 고딕"/>
              </a:rPr>
              <a:t>종합 예술</a:t>
            </a:r>
            <a:endParaRPr xmlns:mc="http://schemas.openxmlformats.org/markup-compatibility/2006" xmlns:hp="http://schemas.haansoft.com/office/presentation/8.0" lang="ko-KR" altLang="en-US" sz="5400" i="0" u="none" kern="1200" mc:Ignorable="hp" hp:hslEmbossed="0">
              <a:solidFill>
                <a:schemeClr val="tx1"/>
              </a:solidFill>
              <a:latin typeface="한컴 윤고딕 720"/>
              <a:ea typeface="한컴 윤고딕 720"/>
              <a:cs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3" grpId="0" animBg="1"/>
      <p:bldP spid="3504" grpId="1" animBg="1"/>
      <p:bldP spid="3505" grpId="2" animBg="1"/>
      <p:bldP spid="3506" grpId="3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191833" y="980694"/>
            <a:ext cx="6984873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lvl="0" defTabSz="858145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일본영화의 산업구조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pic>
        <p:nvPicPr>
          <p:cNvPr id="351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959915" y="229857"/>
            <a:ext cx="5041394" cy="5575440"/>
          </a:xfrm>
          <a:prstGeom prst="rect">
            <a:avLst/>
          </a:prstGeom>
          <a:noFill/>
          <a:ln>
            <a:noFill/>
          </a:ln>
        </p:spPr>
      </p:pic>
      <p:sp>
        <p:nvSpPr>
          <p:cNvPr id="3519" name="내용 개체 틀 2"/>
          <p:cNvSpPr>
            <a:spLocks noGrp="1"/>
          </p:cNvSpPr>
          <p:nvPr/>
        </p:nvSpPr>
        <p:spPr>
          <a:xfrm>
            <a:off x="216957" y="2564892"/>
            <a:ext cx="6742958" cy="353474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lvl="0" indent="0" algn="ctr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제작회사</a:t>
            </a:r>
            <a:r>
              <a:rPr lang="en-US" altLang="ko-KR" sz="3600">
                <a:latin typeface="한컴 윤고딕 720"/>
                <a:ea typeface="한컴 윤고딕 720"/>
              </a:rPr>
              <a:t>, </a:t>
            </a:r>
            <a:r>
              <a:rPr lang="ko-KR" altLang="en-US" sz="3600">
                <a:latin typeface="한컴 윤고딕 720"/>
                <a:ea typeface="한컴 윤고딕 720"/>
              </a:rPr>
              <a:t>배급회사</a:t>
            </a:r>
            <a:r>
              <a:rPr lang="en-US" altLang="ko-KR" sz="3600">
                <a:latin typeface="한컴 윤고딕 720"/>
                <a:ea typeface="한컴 윤고딕 720"/>
              </a:rPr>
              <a:t>, </a:t>
            </a:r>
            <a:r>
              <a:rPr lang="ko-KR" altLang="en-US" sz="3600">
                <a:latin typeface="한컴 윤고딕 720"/>
                <a:ea typeface="한컴 윤고딕 720"/>
              </a:rPr>
              <a:t>흥행회사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marL="0" lvl="0" indent="0">
              <a:buNone/>
              <a:defRPr lang="ko-KR" altLang="en-US"/>
            </a:pPr>
            <a:endParaRPr lang="en-US" altLang="ko-KR" sz="4000">
              <a:latin typeface="한컴 윤고딕 720"/>
              <a:ea typeface="한컴 윤고딕 720"/>
            </a:endParaRPr>
          </a:p>
          <a:p>
            <a:pPr marL="0" lvl="0" indent="0">
              <a:buNone/>
              <a:defRPr lang="ko-KR" altLang="en-US"/>
            </a:pPr>
            <a:r>
              <a:rPr lang="ko-KR" altLang="en-US" sz="3600" b="1">
                <a:solidFill>
                  <a:srgbClr val="ff6600"/>
                </a:solidFill>
                <a:latin typeface="한컴 윤고딕 720"/>
                <a:ea typeface="한컴 윤고딕 720"/>
              </a:rPr>
              <a:t>    제작위원회</a:t>
            </a:r>
            <a:r>
              <a:rPr lang="ko-KR" altLang="en-US" sz="3600">
                <a:latin typeface="한컴 윤고딕 720"/>
                <a:ea typeface="한컴 윤고딕 720"/>
              </a:rPr>
              <a:t> 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marL="0" lv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    출판회사</a:t>
            </a:r>
            <a:r>
              <a:rPr lang="en-US" altLang="ko-KR" sz="3600">
                <a:latin typeface="한컴 윤고딕 720"/>
                <a:ea typeface="한컴 윤고딕 720"/>
              </a:rPr>
              <a:t>, </a:t>
            </a:r>
            <a:r>
              <a:rPr lang="ko-KR" altLang="en-US" sz="3600">
                <a:latin typeface="한컴 윤고딕 720"/>
                <a:ea typeface="한컴 윤고딕 720"/>
              </a:rPr>
              <a:t>비디오 판매회사</a:t>
            </a:r>
            <a:r>
              <a:rPr lang="en-US" altLang="ko-KR" sz="3600">
                <a:latin typeface="한컴 윤고딕 720"/>
                <a:ea typeface="한컴 윤고딕 720"/>
              </a:rPr>
              <a:t>,</a:t>
            </a:r>
            <a:endParaRPr lang="en-US" altLang="ko-KR" sz="3600">
              <a:latin typeface="한컴 윤고딕 720"/>
              <a:ea typeface="한컴 윤고딕 720"/>
            </a:endParaRPr>
          </a:p>
          <a:p>
            <a:pPr marL="0" lvl="0" indent="0">
              <a:buNone/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    광고대리점</a:t>
            </a:r>
            <a:r>
              <a:rPr lang="en-US" altLang="ko-KR" sz="3600">
                <a:latin typeface="한컴 윤고딕 720"/>
                <a:ea typeface="한컴 윤고딕 720"/>
              </a:rPr>
              <a:t>, </a:t>
            </a:r>
            <a:r>
              <a:rPr lang="ko-KR" altLang="en-US" sz="3600">
                <a:latin typeface="한컴 윤고딕 720"/>
                <a:ea typeface="한컴 윤고딕 720"/>
              </a:rPr>
              <a:t>방송국 등으로 구성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6" grpId="0" animBg="1"/>
      <p:bldP spid="3519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191833" y="980694"/>
            <a:ext cx="6984873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lvl="0" defTabSz="858145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일본영화의 산업구조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sp>
        <p:nvSpPr>
          <p:cNvPr id="3517" name="내용 개체 틀 2"/>
          <p:cNvSpPr>
            <a:spLocks noGrp="1"/>
          </p:cNvSpPr>
          <p:nvPr/>
        </p:nvSpPr>
        <p:spPr>
          <a:xfrm>
            <a:off x="288966" y="2774616"/>
            <a:ext cx="3863362" cy="21665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lvl="0" indent="0" algn="ctr">
              <a:buNone/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자금 조달</a:t>
            </a:r>
            <a:endParaRPr lang="ko-KR" altLang="en-US" sz="4000">
              <a:latin typeface="한컴 윤고딕 720"/>
              <a:ea typeface="한컴 윤고딕 720"/>
            </a:endParaRPr>
          </a:p>
          <a:p>
            <a:pPr marL="0" lvl="0" indent="0" algn="ctr">
              <a:buNone/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리스크 회피</a:t>
            </a:r>
            <a:endParaRPr lang="ko-KR" altLang="en-US" sz="4000">
              <a:latin typeface="한컴 윤고딕 720"/>
              <a:ea typeface="한컴 윤고딕 720"/>
            </a:endParaRPr>
          </a:p>
          <a:p>
            <a:pPr marL="0" lvl="0" indent="0" algn="ctr">
              <a:buNone/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출자기업의 선전</a:t>
            </a:r>
            <a:endParaRPr lang="ko-KR" altLang="en-US" sz="40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endParaRPr lang="ko-KR" altLang="en-US" sz="3200">
              <a:latin typeface="한컴 윤고딕 720"/>
              <a:ea typeface="한컴 윤고딕 720"/>
            </a:endParaRPr>
          </a:p>
        </p:txBody>
      </p:sp>
      <p:pic>
        <p:nvPicPr>
          <p:cNvPr id="351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959915" y="229857"/>
            <a:ext cx="5041394" cy="5575440"/>
          </a:xfrm>
          <a:prstGeom prst="rect">
            <a:avLst/>
          </a:prstGeom>
          <a:noFill/>
          <a:ln>
            <a:noFill/>
          </a:ln>
        </p:spPr>
      </p:pic>
      <p:sp>
        <p:nvSpPr>
          <p:cNvPr id="3519" name="내용 개체 틀 2"/>
          <p:cNvSpPr>
            <a:spLocks noGrp="1"/>
          </p:cNvSpPr>
          <p:nvPr/>
        </p:nvSpPr>
        <p:spPr>
          <a:xfrm>
            <a:off x="4442601" y="2918634"/>
            <a:ext cx="2878122" cy="1878536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 marL="0" lvl="0" indent="0" algn="ctr">
              <a:buNone/>
              <a:defRPr lang="ko-KR" altLang="en-US"/>
            </a:pPr>
            <a:r>
              <a:rPr lang="ko-KR" altLang="en-US" sz="6000" b="1">
                <a:solidFill>
                  <a:srgbClr val="ee4545"/>
                </a:solidFill>
                <a:latin typeface="한컴 윤고딕 230"/>
                <a:ea typeface="한컴 윤고딕 230"/>
              </a:rPr>
              <a:t>시너지</a:t>
            </a:r>
            <a:endParaRPr lang="ko-KR" altLang="en-US" sz="6000" b="1">
              <a:solidFill>
                <a:srgbClr val="ee4545"/>
              </a:solidFill>
              <a:latin typeface="한컴 윤고딕 230"/>
              <a:ea typeface="한컴 윤고딕 230"/>
            </a:endParaRPr>
          </a:p>
          <a:p>
            <a:pPr marL="0" lvl="0" indent="0" algn="ctr">
              <a:buNone/>
              <a:defRPr lang="ko-KR" altLang="en-US"/>
            </a:pPr>
            <a:r>
              <a:rPr lang="ko-KR" altLang="en-US" sz="6000" b="1">
                <a:solidFill>
                  <a:srgbClr val="ee4545"/>
                </a:solidFill>
                <a:latin typeface="한컴 윤고딕 230"/>
                <a:ea typeface="한컴 윤고딕 230"/>
              </a:rPr>
              <a:t>효과</a:t>
            </a:r>
            <a:endParaRPr lang="ko-KR" altLang="en-US" sz="6000">
              <a:latin typeface="한컴 윤고딕 720"/>
              <a:ea typeface="한컴 윤고딕 720"/>
            </a:endParaRPr>
          </a:p>
        </p:txBody>
      </p:sp>
      <p:sp>
        <p:nvSpPr>
          <p:cNvPr id="3520" name=""/>
          <p:cNvSpPr/>
          <p:nvPr/>
        </p:nvSpPr>
        <p:spPr>
          <a:xfrm rot="16200000">
            <a:off x="4005406" y="3503388"/>
            <a:ext cx="869390" cy="720613"/>
          </a:xfrm>
          <a:prstGeom prst="downArrow">
            <a:avLst>
              <a:gd name="adj1" fmla="val 34375"/>
              <a:gd name="adj2" fmla="val 43032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0" grpId="0" animBg="1"/>
      <p:bldP spid="3519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93960" y="2167936"/>
            <a:ext cx="3278458" cy="3278458"/>
          </a:xfrm>
          <a:prstGeom prst="rect">
            <a:avLst/>
          </a:prstGeom>
        </p:spPr>
      </p:pic>
      <p:sp>
        <p:nvSpPr>
          <p:cNvPr id="3520" name=""/>
          <p:cNvSpPr/>
          <p:nvPr/>
        </p:nvSpPr>
        <p:spPr>
          <a:xfrm>
            <a:off x="1607356" y="4694301"/>
            <a:ext cx="1728000" cy="594000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207647" y="980694"/>
            <a:ext cx="9057320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 sz="6000">
                <a:latin typeface="한컴 윤고딕 230"/>
                <a:ea typeface="한컴 윤고딕 230"/>
              </a:rPr>
              <a:t>일본 영화 산업의 쇠퇴 원인</a:t>
            </a:r>
            <a:endParaRPr lang="ko-KR" altLang="en-US" sz="6000">
              <a:latin typeface="한컴 윤고딕 230"/>
              <a:ea typeface="한컴 윤고딕 230"/>
            </a:endParaRPr>
          </a:p>
        </p:txBody>
      </p:sp>
      <p:pic>
        <p:nvPicPr>
          <p:cNvPr id="3517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25142" y="2294763"/>
            <a:ext cx="4448175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8" name=""/>
          <p:cNvSpPr txBox="1"/>
          <p:nvPr/>
        </p:nvSpPr>
        <p:spPr>
          <a:xfrm>
            <a:off x="911922" y="4694301"/>
            <a:ext cx="5688712" cy="75209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400">
                <a:latin typeface="한컴 윤고딕 720"/>
                <a:ea typeface="한컴 윤고딕 720"/>
              </a:rPr>
              <a:t>일본 영화사들의 태도</a:t>
            </a:r>
            <a:endParaRPr lang="ko-KR" altLang="en-US" sz="44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207647" y="980694"/>
            <a:ext cx="9057320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 sz="6000">
                <a:latin typeface="한컴 윤고딕 230"/>
                <a:ea typeface="한컴 윤고딕 230"/>
              </a:rPr>
              <a:t>일본 영화 산업의 쇠퇴 원인</a:t>
            </a:r>
            <a:endParaRPr lang="ko-KR" altLang="en-US" sz="6000">
              <a:latin typeface="한컴 윤고딕 230"/>
              <a:ea typeface="한컴 윤고딕 230"/>
            </a:endParaRPr>
          </a:p>
        </p:txBody>
      </p:sp>
      <p:pic>
        <p:nvPicPr>
          <p:cNvPr id="3517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25142" y="2294763"/>
            <a:ext cx="4448175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8" name=""/>
          <p:cNvSpPr txBox="1"/>
          <p:nvPr/>
        </p:nvSpPr>
        <p:spPr>
          <a:xfrm>
            <a:off x="119824" y="2708910"/>
            <a:ext cx="4203862" cy="228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여전히 국제시장에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자신들의 상품을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팔려고 하는 것을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꺼려하고 있음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9" name=""/>
          <p:cNvSpPr txBox="1"/>
          <p:nvPr/>
        </p:nvSpPr>
        <p:spPr>
          <a:xfrm>
            <a:off x="3908961" y="2996946"/>
            <a:ext cx="3843817" cy="173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부천영화제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니폰 커넥션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재팬 컷 등에 국한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191832" y="980694"/>
            <a:ext cx="6912865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 defTabSz="831328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중국 완다&amp;일본 소니 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pic>
        <p:nvPicPr>
          <p:cNvPr id="3517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48449" y="2204847"/>
            <a:ext cx="5544693" cy="2736342"/>
          </a:xfrm>
          <a:prstGeom prst="rect">
            <a:avLst/>
          </a:prstGeom>
          <a:noFill/>
          <a:ln>
            <a:noFill/>
          </a:ln>
        </p:spPr>
      </p:pic>
      <p:sp>
        <p:nvSpPr>
          <p:cNvPr id="3520" name=""/>
          <p:cNvSpPr txBox="1"/>
          <p:nvPr/>
        </p:nvSpPr>
        <p:spPr>
          <a:xfrm>
            <a:off x="496465" y="2924937"/>
            <a:ext cx="6104169" cy="2101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4400">
                <a:latin typeface="한컴 윤고딕 720"/>
                <a:ea typeface="한컴 윤고딕 720"/>
              </a:rPr>
              <a:t>일본의 소니픽처스와</a:t>
            </a:r>
            <a:endParaRPr lang="ko-KR" altLang="en-US" sz="44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r>
              <a:rPr lang="ko-KR" altLang="en-US" sz="4400">
                <a:latin typeface="한컴 윤고딕 720"/>
                <a:ea typeface="한컴 윤고딕 720"/>
              </a:rPr>
              <a:t>‘여러 영화 프로젝트’</a:t>
            </a:r>
            <a:endParaRPr lang="ko-KR" altLang="en-US" sz="4400">
              <a:latin typeface="한컴 윤고딕 720"/>
              <a:ea typeface="한컴 윤고딕 720"/>
            </a:endParaRPr>
          </a:p>
          <a:p>
            <a:pPr lvl="0" algn="ctr">
              <a:defRPr lang="ko-KR" altLang="en-US"/>
            </a:pPr>
            <a:r>
              <a:rPr lang="ko-KR" altLang="en-US" sz="4400">
                <a:latin typeface="한컴 윤고딕 720"/>
                <a:ea typeface="한컴 윤고딕 720"/>
              </a:rPr>
              <a:t>협상을 요구</a:t>
            </a:r>
            <a:endParaRPr lang="ko-KR" altLang="en-US" sz="44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0" grpId="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9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16661" y="2276856"/>
            <a:ext cx="5376480" cy="2448305"/>
          </a:xfrm>
          <a:prstGeom prst="rect">
            <a:avLst/>
          </a:prstGeom>
          <a:noFill/>
          <a:ln>
            <a:noFill/>
          </a:ln>
        </p:spPr>
      </p:pic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191832" y="980694"/>
            <a:ext cx="6912865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 defTabSz="831328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중국 완다&amp;일본 소니 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496465" y="2564892"/>
            <a:ext cx="6104169" cy="295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     중국과 함께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     할리우드 영향력을 확대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>
              <a:defRPr lang="ko-KR" altLang="en-US"/>
            </a:pPr>
            <a:endParaRPr lang="en-US" altLang="ko-KR" sz="4400">
              <a:latin typeface="한컴 윤고딕 720"/>
              <a:ea typeface="한컴 윤고딕 720"/>
            </a:endParaRPr>
          </a:p>
          <a:p>
            <a:pPr lvl="0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     중국 시장에 접근하는데</a:t>
            </a:r>
            <a:endParaRPr lang="ko-KR" altLang="en-US" sz="3600">
              <a:latin typeface="한컴 윤고딕 720"/>
              <a:ea typeface="한컴 윤고딕 720"/>
            </a:endParaRPr>
          </a:p>
          <a:p>
            <a:pPr lvl="0"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     도움을 받을 계획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49717" y="2204847"/>
            <a:ext cx="4314800" cy="4314800"/>
          </a:xfrm>
          <a:prstGeom prst="rect">
            <a:avLst/>
          </a:prstGeom>
        </p:spPr>
      </p:pic>
      <p:sp>
        <p:nvSpPr>
          <p:cNvPr id="3519" name=""/>
          <p:cNvSpPr/>
          <p:nvPr/>
        </p:nvSpPr>
        <p:spPr>
          <a:xfrm>
            <a:off x="1607356" y="5809609"/>
            <a:ext cx="1728000" cy="594000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191833" y="980694"/>
            <a:ext cx="6984873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 defTabSz="831328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영화 팬 동향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6528625" y="1412748"/>
            <a:ext cx="5112640" cy="7577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400" b="1">
                <a:latin typeface="한컴 윤고딕 720"/>
                <a:ea typeface="한컴 윤고딕 720"/>
              </a:rPr>
              <a:t>현재 일정 규모 유지</a:t>
            </a:r>
            <a:endParaRPr lang="ko-KR" altLang="en-US" sz="4400" b="1">
              <a:latin typeface="한컴 윤고딕 720"/>
              <a:ea typeface="한컴 윤고딕 720"/>
            </a:endParaRPr>
          </a:p>
        </p:txBody>
      </p:sp>
      <p:sp>
        <p:nvSpPr>
          <p:cNvPr id="3520" name=""/>
          <p:cNvSpPr txBox="1"/>
          <p:nvPr/>
        </p:nvSpPr>
        <p:spPr>
          <a:xfrm>
            <a:off x="6888670" y="4616148"/>
            <a:ext cx="4320540" cy="7570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4400" b="1">
                <a:latin typeface="한컴 윤고딕 720"/>
                <a:ea typeface="한컴 윤고딕 720"/>
              </a:rPr>
              <a:t>관객층의 고령화</a:t>
            </a:r>
            <a:endParaRPr lang="ko-KR" altLang="en-US" sz="4400" b="1">
              <a:latin typeface="한컴 윤고딕 720"/>
              <a:ea typeface="한컴 윤고딕 720"/>
            </a:endParaRPr>
          </a:p>
        </p:txBody>
      </p:sp>
      <p:sp>
        <p:nvSpPr>
          <p:cNvPr id="3521" name=""/>
          <p:cNvSpPr/>
          <p:nvPr/>
        </p:nvSpPr>
        <p:spPr>
          <a:xfrm>
            <a:off x="8318090" y="2708910"/>
            <a:ext cx="946877" cy="1515092"/>
          </a:xfrm>
          <a:prstGeom prst="downArrow">
            <a:avLst>
              <a:gd name="adj1" fmla="val 34375"/>
              <a:gd name="adj2" fmla="val 43032"/>
            </a:avLst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3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1" grpId="0" animBg="1"/>
      <p:bldP spid="3517" grpId="1" animBg="1"/>
      <p:bldP spid="3520" grpId="2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49717" y="2204847"/>
            <a:ext cx="4314800" cy="4314800"/>
          </a:xfrm>
          <a:prstGeom prst="rect">
            <a:avLst/>
          </a:prstGeom>
        </p:spPr>
      </p:pic>
      <p:sp>
        <p:nvSpPr>
          <p:cNvPr id="3522" name=""/>
          <p:cNvSpPr/>
          <p:nvPr/>
        </p:nvSpPr>
        <p:spPr>
          <a:xfrm>
            <a:off x="1607356" y="5809609"/>
            <a:ext cx="1728000" cy="594000"/>
          </a:xfrm>
          <a:prstGeom prst="rect">
            <a:avLst/>
          </a:prstGeom>
          <a:solidFill>
            <a:schemeClr val="bg1"/>
          </a:solidFill>
          <a:ln algn="ctr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191833" y="980694"/>
            <a:ext cx="6984873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 defTabSz="818236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영화 팬 동향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pic>
        <p:nvPicPr>
          <p:cNvPr id="3517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56616" y="2147851"/>
            <a:ext cx="5184648" cy="3451696"/>
          </a:xfrm>
          <a:prstGeom prst="rect">
            <a:avLst/>
          </a:prstGeom>
          <a:noFill/>
          <a:ln>
            <a:noFill/>
          </a:ln>
        </p:spPr>
      </p:pic>
      <p:sp>
        <p:nvSpPr>
          <p:cNvPr id="3518" name=""/>
          <p:cNvSpPr txBox="1"/>
          <p:nvPr/>
        </p:nvSpPr>
        <p:spPr>
          <a:xfrm>
            <a:off x="5954742" y="2780919"/>
            <a:ext cx="5629084" cy="192024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스마트폰</a:t>
            </a:r>
            <a:r>
              <a:rPr lang="en-US" altLang="ko-KR" sz="4000">
                <a:latin typeface="한컴 윤고딕 720"/>
                <a:ea typeface="한컴 윤고딕 720"/>
              </a:rPr>
              <a:t>,</a:t>
            </a:r>
            <a:r>
              <a:rPr lang="ko-KR" altLang="en-US" sz="4000">
                <a:latin typeface="한컴 윤고딕 720"/>
                <a:ea typeface="한컴 윤고딕 720"/>
              </a:rPr>
              <a:t> 태블릿</a:t>
            </a:r>
            <a:r>
              <a:rPr lang="en-US" altLang="ko-KR" sz="4000">
                <a:latin typeface="한컴 윤고딕 720"/>
                <a:ea typeface="한컴 윤고딕 720"/>
              </a:rPr>
              <a:t>PC</a:t>
            </a:r>
            <a:r>
              <a:rPr lang="ko-KR" altLang="en-US" sz="4000">
                <a:latin typeface="한컴 윤고딕 720"/>
                <a:ea typeface="한컴 윤고딕 720"/>
              </a:rPr>
              <a:t>을</a:t>
            </a:r>
            <a:endParaRPr lang="ko-KR" altLang="en-US" sz="4000">
              <a:latin typeface="한컴 윤고딕 720"/>
              <a:ea typeface="한컴 윤고딕 720"/>
            </a:endParaRPr>
          </a:p>
          <a:p>
            <a:pPr algn="ctr"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보급하여 젊은층의 비율이</a:t>
            </a:r>
            <a:endParaRPr lang="ko-KR" altLang="en-US" sz="4000">
              <a:latin typeface="한컴 윤고딕 720"/>
              <a:ea typeface="한컴 윤고딕 720"/>
            </a:endParaRPr>
          </a:p>
          <a:p>
            <a:pPr algn="ctr">
              <a:defRPr lang="ko-KR" altLang="en-US"/>
            </a:pPr>
            <a:r>
              <a:rPr lang="ko-KR" altLang="en-US" sz="4000">
                <a:latin typeface="한컴 윤고딕 720"/>
                <a:ea typeface="한컴 윤고딕 720"/>
              </a:rPr>
              <a:t>현저히 낮음</a:t>
            </a:r>
            <a:endParaRPr lang="ko-KR" altLang="en-US" sz="4000">
              <a:latin typeface="한컴 윤고딕 720"/>
              <a:ea typeface="한컴 윤고딕 720"/>
            </a:endParaRPr>
          </a:p>
        </p:txBody>
      </p:sp>
      <p:sp>
        <p:nvSpPr>
          <p:cNvPr id="3519" name=""/>
          <p:cNvSpPr txBox="1"/>
          <p:nvPr/>
        </p:nvSpPr>
        <p:spPr>
          <a:xfrm>
            <a:off x="6456616" y="620649"/>
            <a:ext cx="5304472" cy="14337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4400" b="1">
                <a:solidFill>
                  <a:srgbClr val="ee4545"/>
                </a:solidFill>
                <a:latin typeface="한컴 윤고딕 720"/>
                <a:ea typeface="한컴 윤고딕 720"/>
              </a:rPr>
              <a:t>SNS</a:t>
            </a:r>
            <a:r>
              <a:rPr lang="ko-KR" altLang="en-US" sz="4400">
                <a:latin typeface="한컴 윤고딕 720"/>
                <a:ea typeface="한컴 윤고딕 720"/>
              </a:rPr>
              <a:t>를 통한</a:t>
            </a:r>
            <a:endParaRPr lang="ko-KR" altLang="en-US" sz="4400">
              <a:latin typeface="한컴 윤고딕 720"/>
              <a:ea typeface="한컴 윤고딕 720"/>
            </a:endParaRPr>
          </a:p>
          <a:p>
            <a:pPr>
              <a:defRPr lang="ko-KR" altLang="en-US"/>
            </a:pPr>
            <a:r>
              <a:rPr lang="ko-KR" altLang="en-US" sz="4400">
                <a:latin typeface="한컴 윤고딕 720"/>
                <a:ea typeface="한컴 윤고딕 720"/>
              </a:rPr>
              <a:t>선물 추첨과 캠페인</a:t>
            </a:r>
            <a:endParaRPr lang="ko-KR" altLang="en-US" sz="4400">
              <a:latin typeface="한컴 윤고딕 720"/>
              <a:ea typeface="한컴 윤고딕 72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9" grpId="0" animBg="1"/>
      <p:bldP spid="3518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216027" y="980694"/>
            <a:ext cx="9625012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 defTabSz="831328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ODS 및 ‘퍼블릭뷰잉’ 상영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2856166" y="2420874"/>
            <a:ext cx="4620958" cy="28338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6000">
                <a:solidFill>
                  <a:srgbClr val="ee4545"/>
                </a:solidFill>
                <a:latin typeface="한컴 윤고딕 230"/>
                <a:ea typeface="한컴 윤고딕 230"/>
              </a:rPr>
              <a:t>O</a:t>
            </a:r>
            <a:r>
              <a:rPr lang="en-US" altLang="ko-KR" sz="6000">
                <a:latin typeface="한컴 윤고딕 230"/>
                <a:ea typeface="한컴 윤고딕 230"/>
              </a:rPr>
              <a:t>bject</a:t>
            </a:r>
            <a:endParaRPr lang="en-US" altLang="ko-KR" sz="6000">
              <a:latin typeface="한컴 윤고딕 230"/>
              <a:ea typeface="한컴 윤고딕 230"/>
            </a:endParaRPr>
          </a:p>
          <a:p>
            <a:pPr>
              <a:defRPr lang="ko-KR" altLang="en-US"/>
            </a:pPr>
            <a:r>
              <a:rPr lang="en-US" altLang="ko-KR" sz="6000">
                <a:solidFill>
                  <a:srgbClr val="ee4545"/>
                </a:solidFill>
                <a:latin typeface="한컴 윤고딕 230"/>
                <a:ea typeface="한컴 윤고딕 230"/>
              </a:rPr>
              <a:t>D</a:t>
            </a:r>
            <a:r>
              <a:rPr lang="en-US" altLang="ko-KR" sz="6000">
                <a:latin typeface="한컴 윤고딕 230"/>
                <a:ea typeface="한컴 윤고딕 230"/>
              </a:rPr>
              <a:t>irectory</a:t>
            </a:r>
            <a:endParaRPr lang="en-US" altLang="ko-KR" sz="6000">
              <a:latin typeface="한컴 윤고딕 230"/>
              <a:ea typeface="한컴 윤고딕 230"/>
            </a:endParaRPr>
          </a:p>
          <a:p>
            <a:pPr>
              <a:defRPr lang="ko-KR" altLang="en-US"/>
            </a:pPr>
            <a:r>
              <a:rPr lang="en-US" altLang="ko-KR" sz="6000">
                <a:solidFill>
                  <a:srgbClr val="ee4545"/>
                </a:solidFill>
                <a:latin typeface="한컴 윤고딕 230"/>
                <a:ea typeface="한컴 윤고딕 230"/>
              </a:rPr>
              <a:t>S</a:t>
            </a:r>
            <a:r>
              <a:rPr lang="en-US" altLang="ko-KR" sz="6000">
                <a:latin typeface="한컴 윤고딕 230"/>
                <a:ea typeface="한컴 윤고딕 230"/>
              </a:rPr>
              <a:t>ervice</a:t>
            </a:r>
            <a:endParaRPr lang="en-US" altLang="ko-KR" sz="6000">
              <a:latin typeface="한컴 윤고딕 230"/>
              <a:ea typeface="한컴 윤고딕 230"/>
            </a:endParaRPr>
          </a:p>
        </p:txBody>
      </p:sp>
      <p:pic>
        <p:nvPicPr>
          <p:cNvPr id="351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92733" y="2348865"/>
            <a:ext cx="4680585" cy="343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9" name=""/>
          <p:cNvCxnSpPr/>
          <p:nvPr/>
        </p:nvCxnSpPr>
        <p:spPr>
          <a:xfrm>
            <a:off x="372582" y="2132838"/>
            <a:ext cx="1509759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0" name=""/>
          <p:cNvCxnSpPr/>
          <p:nvPr/>
        </p:nvCxnSpPr>
        <p:spPr>
          <a:xfrm rot="16200000" flipH="1">
            <a:off x="272985" y="3014599"/>
            <a:ext cx="1763522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1" name=""/>
          <p:cNvCxnSpPr/>
          <p:nvPr/>
        </p:nvCxnSpPr>
        <p:spPr>
          <a:xfrm rot="10800000">
            <a:off x="1154746" y="3912065"/>
            <a:ext cx="1662244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9" grpId="0" animBg="1"/>
      <p:bldP spid="3520" grpId="1" animBg="1"/>
      <p:bldP spid="3521" grpId="2" animBg="1"/>
      <p:bldP spid="3517" grpId="3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44196" y="537400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현황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6" name="제목 1"/>
          <p:cNvSpPr>
            <a:spLocks noGrp="1"/>
          </p:cNvSpPr>
          <p:nvPr/>
        </p:nvSpPr>
        <p:spPr>
          <a:xfrm>
            <a:off x="216027" y="980694"/>
            <a:ext cx="9625012" cy="144018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 defTabSz="831328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6000" b="0" i="0" u="none" kern="1200" mc:Ignorable="hp" hp:hslEmbossed="0">
                <a:solidFill>
                  <a:schemeClr val="tx1"/>
                </a:solidFill>
                <a:latin typeface="한컴 윤고딕 230"/>
                <a:ea typeface="한컴 윤고딕 230"/>
                <a:cs typeface="+mj-cs"/>
              </a:rPr>
              <a:t>ODS 및 ‘퍼블릭뷰잉’ 상영</a:t>
            </a:r>
            <a:endParaRPr xmlns:mc="http://schemas.openxmlformats.org/markup-compatibility/2006" xmlns:hp="http://schemas.haansoft.com/office/presentation/8.0" lang="ko-KR" altLang="en-US" sz="6000" b="0" i="0" u="none" kern="1200" mc:Ignorable="hp" hp:hslEmbossed="0">
              <a:solidFill>
                <a:schemeClr val="tx1"/>
              </a:solidFill>
              <a:latin typeface="한컴 윤고딕 230"/>
              <a:ea typeface="한컴 윤고딕 230"/>
              <a:cs typeface="+mj-cs"/>
            </a:endParaRPr>
          </a:p>
        </p:txBody>
      </p:sp>
      <p:pic>
        <p:nvPicPr>
          <p:cNvPr id="3517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92733" y="2348865"/>
            <a:ext cx="4680585" cy="34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8" name=""/>
          <p:cNvSpPr txBox="1"/>
          <p:nvPr/>
        </p:nvSpPr>
        <p:spPr>
          <a:xfrm>
            <a:off x="863536" y="3140964"/>
            <a:ext cx="5953125" cy="229057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4800">
                <a:latin typeface="한컴 윤고딕 720"/>
                <a:ea typeface="한컴 윤고딕 720"/>
              </a:rPr>
              <a:t>새로운 시청자를</a:t>
            </a:r>
            <a:endParaRPr lang="ko-KR" altLang="en-US" sz="4800">
              <a:latin typeface="한컴 윤고딕 720"/>
              <a:ea typeface="한컴 윤고딕 720"/>
            </a:endParaRPr>
          </a:p>
          <a:p>
            <a:pPr algn="ctr">
              <a:defRPr lang="ko-KR" altLang="en-US"/>
            </a:pPr>
            <a:r>
              <a:rPr lang="ko-KR" altLang="en-US" sz="4800">
                <a:latin typeface="한컴 윤고딕 720"/>
                <a:ea typeface="한컴 윤고딕 720"/>
              </a:rPr>
              <a:t>개척할 수 있는</a:t>
            </a:r>
            <a:endParaRPr lang="ko-KR" altLang="en-US" sz="4800">
              <a:latin typeface="한컴 윤고딕 720"/>
              <a:ea typeface="한컴 윤고딕 720"/>
            </a:endParaRPr>
          </a:p>
          <a:p>
            <a:pPr algn="ctr">
              <a:defRPr lang="ko-KR" altLang="en-US"/>
            </a:pPr>
            <a:r>
              <a:rPr lang="ko-KR" altLang="en-US" sz="4800">
                <a:latin typeface="한컴 윤고딕 720"/>
                <a:ea typeface="한컴 윤고딕 720"/>
              </a:rPr>
              <a:t>가능성</a:t>
            </a:r>
            <a:endParaRPr lang="ko-KR" altLang="en-US" sz="4800">
              <a:latin typeface="한컴 윤고딕 720"/>
              <a:ea typeface="한컴 윤고딕 720"/>
            </a:endParaRPr>
          </a:p>
        </p:txBody>
      </p:sp>
      <p:cxnSp>
        <p:nvCxnSpPr>
          <p:cNvPr id="3519" name=""/>
          <p:cNvCxnSpPr/>
          <p:nvPr/>
        </p:nvCxnSpPr>
        <p:spPr>
          <a:xfrm>
            <a:off x="3288220" y="2241550"/>
            <a:ext cx="3582007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0" name=""/>
          <p:cNvCxnSpPr/>
          <p:nvPr/>
        </p:nvCxnSpPr>
        <p:spPr>
          <a:xfrm rot="16200000" flipH="1">
            <a:off x="4561959" y="2696026"/>
            <a:ext cx="908953" cy="0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1" name=""/>
          <p:cNvCxnSpPr/>
          <p:nvPr/>
        </p:nvCxnSpPr>
        <p:spPr>
          <a:xfrm rot="5400000">
            <a:off x="4951143" y="2918223"/>
            <a:ext cx="288036" cy="157446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2" name=""/>
          <p:cNvCxnSpPr/>
          <p:nvPr/>
        </p:nvCxnSpPr>
        <p:spPr>
          <a:xfrm rot="16200000" flipH="1">
            <a:off x="4793688" y="2931656"/>
            <a:ext cx="301475" cy="144018"/>
          </a:xfrm>
          <a:prstGeom prst="line">
            <a:avLst/>
          </a:prstGeom>
          <a:ln w="38100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9" grpId="0" animBg="1"/>
      <p:bldP spid="3520" grpId="1" animBg="1"/>
      <p:bldP spid="3521" grpId="2" animBg="1"/>
      <p:bldP spid="3522" grpId="3" animBg="1"/>
      <p:bldP spid="3518" grpId="4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3" name=""/>
          <p:cNvSpPr/>
          <p:nvPr/>
        </p:nvSpPr>
        <p:spPr>
          <a:xfrm>
            <a:off x="827533" y="1412748"/>
            <a:ext cx="10729340" cy="504063"/>
          </a:xfrm>
          <a:prstGeom prst="rect">
            <a:avLst/>
          </a:prstGeom>
          <a:solidFill>
            <a:srgbClr val="ee4545"/>
          </a:solidFill>
          <a:ln algn="ctr">
            <a:solidFill>
              <a:schemeClr val="bg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latin typeface="한컴 윤고딕 740"/>
                <a:ea typeface="한컴 윤고딕 740"/>
                <a:cs typeface="굴림"/>
              </a:rPr>
              <a:t>  영화의 종류</a:t>
            </a:r>
            <a:endParaRPr lang="ko-KR" altLang="en-US" sz="2600">
              <a:latin typeface="한컴 윤고딕 740"/>
              <a:ea typeface="한컴 윤고딕 740"/>
              <a:cs typeface="굴림"/>
            </a:endParaRPr>
          </a:p>
        </p:txBody>
      </p:sp>
      <p:grpSp>
        <p:nvGrpSpPr>
          <p:cNvPr id="3504" name=""/>
          <p:cNvGrpSpPr/>
          <p:nvPr/>
        </p:nvGrpSpPr>
        <p:grpSpPr>
          <a:xfrm rot="0">
            <a:off x="755524" y="2132838"/>
            <a:ext cx="3612831" cy="715518"/>
            <a:chOff x="767905" y="2276856"/>
            <a:chExt cx="3612831" cy="715518"/>
          </a:xfrm>
        </p:grpSpPr>
        <p:sp>
          <p:nvSpPr>
            <p:cNvPr id="3505" name=""/>
            <p:cNvSpPr txBox="1"/>
            <p:nvPr/>
          </p:nvSpPr>
          <p:spPr>
            <a:xfrm>
              <a:off x="767905" y="2276856"/>
              <a:ext cx="3612831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무성 영화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06" name=""/>
            <p:cNvCxnSpPr/>
            <p:nvPr/>
          </p:nvCxnSpPr>
          <p:spPr>
            <a:xfrm>
              <a:off x="879613" y="2992374"/>
              <a:ext cx="1976552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9" name=""/>
          <p:cNvGrpSpPr/>
          <p:nvPr/>
        </p:nvGrpSpPr>
        <p:grpSpPr>
          <a:xfrm rot="0">
            <a:off x="2928175" y="2139315"/>
            <a:ext cx="3684840" cy="713613"/>
            <a:chOff x="4728400" y="2276856"/>
            <a:chExt cx="3684840" cy="713613"/>
          </a:xfrm>
        </p:grpSpPr>
        <p:sp>
          <p:nvSpPr>
            <p:cNvPr id="3510" name=""/>
            <p:cNvSpPr txBox="1"/>
            <p:nvPr/>
          </p:nvSpPr>
          <p:spPr>
            <a:xfrm>
              <a:off x="4728400" y="2276856"/>
              <a:ext cx="3684840" cy="699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유성 영화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11" name=""/>
            <p:cNvCxnSpPr/>
            <p:nvPr/>
          </p:nvCxnSpPr>
          <p:spPr>
            <a:xfrm>
              <a:off x="4801995" y="2990469"/>
              <a:ext cx="2086675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9" name=""/>
          <p:cNvGrpSpPr/>
          <p:nvPr/>
        </p:nvGrpSpPr>
        <p:grpSpPr>
          <a:xfrm rot="0">
            <a:off x="5160454" y="2139315"/>
            <a:ext cx="3684844" cy="713613"/>
            <a:chOff x="4728397" y="2276856"/>
            <a:chExt cx="3684844" cy="713613"/>
          </a:xfrm>
        </p:grpSpPr>
        <p:sp>
          <p:nvSpPr>
            <p:cNvPr id="3520" name=""/>
            <p:cNvSpPr txBox="1"/>
            <p:nvPr/>
          </p:nvSpPr>
          <p:spPr>
            <a:xfrm>
              <a:off x="4728397" y="2276856"/>
              <a:ext cx="3684844" cy="699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흑백 영화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1" name=""/>
            <p:cNvCxnSpPr/>
            <p:nvPr/>
          </p:nvCxnSpPr>
          <p:spPr>
            <a:xfrm>
              <a:off x="4801995" y="2990469"/>
              <a:ext cx="2086675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3" name=""/>
          <p:cNvGrpSpPr/>
          <p:nvPr/>
        </p:nvGrpSpPr>
        <p:grpSpPr>
          <a:xfrm rot="0">
            <a:off x="7392733" y="2139315"/>
            <a:ext cx="3684844" cy="713613"/>
            <a:chOff x="4728393" y="2276856"/>
            <a:chExt cx="3684844" cy="713613"/>
          </a:xfrm>
        </p:grpSpPr>
        <p:sp>
          <p:nvSpPr>
            <p:cNvPr id="3524" name=""/>
            <p:cNvSpPr txBox="1"/>
            <p:nvPr/>
          </p:nvSpPr>
          <p:spPr>
            <a:xfrm>
              <a:off x="4728393" y="2276856"/>
              <a:ext cx="3684844" cy="699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4000">
                  <a:latin typeface="한컴 윤고딕 230"/>
                  <a:ea typeface="한컴 윤고딕 230"/>
                </a:rPr>
                <a:t>컬러 영화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5" name=""/>
            <p:cNvCxnSpPr/>
            <p:nvPr/>
          </p:nvCxnSpPr>
          <p:spPr>
            <a:xfrm>
              <a:off x="4801995" y="2990469"/>
              <a:ext cx="2086675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9" name=""/>
          <p:cNvGrpSpPr/>
          <p:nvPr/>
        </p:nvGrpSpPr>
        <p:grpSpPr>
          <a:xfrm rot="0">
            <a:off x="9625012" y="2139315"/>
            <a:ext cx="2160277" cy="713613"/>
            <a:chOff x="7248708" y="3861054"/>
            <a:chExt cx="2160277" cy="713613"/>
          </a:xfrm>
        </p:grpSpPr>
        <p:sp>
          <p:nvSpPr>
            <p:cNvPr id="3527" name=""/>
            <p:cNvSpPr txBox="1"/>
            <p:nvPr/>
          </p:nvSpPr>
          <p:spPr>
            <a:xfrm>
              <a:off x="7248708" y="3861054"/>
              <a:ext cx="2160277" cy="699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en-US" altLang="ko-KR" sz="4000">
                  <a:latin typeface="한컴 윤고딕 230"/>
                  <a:ea typeface="한컴 윤고딕 230"/>
                </a:rPr>
                <a:t>3D</a:t>
              </a:r>
              <a:r>
                <a:rPr lang="ko-KR" altLang="en-US" sz="4000">
                  <a:latin typeface="한컴 윤고딕 230"/>
                  <a:ea typeface="한컴 윤고딕 230"/>
                </a:rPr>
                <a:t> 영화</a:t>
              </a:r>
              <a:endParaRPr lang="ko-KR" altLang="en-US" sz="4000">
                <a:latin typeface="한컴 윤고딕 230"/>
                <a:ea typeface="한컴 윤고딕 230"/>
              </a:endParaRPr>
            </a:p>
          </p:txBody>
        </p:sp>
        <p:cxnSp>
          <p:nvCxnSpPr>
            <p:cNvPr id="3528" name=""/>
            <p:cNvCxnSpPr/>
            <p:nvPr/>
          </p:nvCxnSpPr>
          <p:spPr>
            <a:xfrm>
              <a:off x="7322310" y="4574667"/>
              <a:ext cx="1806237" cy="0"/>
            </a:xfrm>
            <a:prstGeom prst="line">
              <a:avLst/>
            </a:prstGeom>
            <a:ln w="38100" algn="ctr">
              <a:solidFill>
                <a:srgbClr val="ee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30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9464" y="2978944"/>
            <a:ext cx="2036701" cy="280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1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00184" y="2960941"/>
            <a:ext cx="2106929" cy="284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2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67995" y="3000680"/>
            <a:ext cx="2224738" cy="276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3" name="Picture 5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608760" y="2978944"/>
            <a:ext cx="1916624" cy="276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4" name="Picture 5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894025" y="3122962"/>
            <a:ext cx="3251301" cy="242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4" grpId="0" animBg="1"/>
      <p:bldP spid="3509" grpId="1" animBg="1"/>
      <p:bldP spid="3519" grpId="2" animBg="1"/>
      <p:bldP spid="3523" grpId="3" animBg="1"/>
      <p:bldP spid="3529" grpId="4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3142" cy="6858000"/>
          </a:xfrm>
          <a:prstGeom prst="rect">
            <a:avLst/>
          </a:prstGeom>
        </p:spPr>
      </p:pic>
      <p:sp>
        <p:nvSpPr>
          <p:cNvPr id="3497" name=""/>
          <p:cNvSpPr/>
          <p:nvPr/>
        </p:nvSpPr>
        <p:spPr>
          <a:xfrm>
            <a:off x="0" y="0"/>
            <a:ext cx="12193142" cy="6858000"/>
          </a:xfrm>
          <a:prstGeom prst="rect">
            <a:avLst/>
          </a:prstGeom>
          <a:gradFill flip="xy" rotWithShape="1">
            <a:gsLst>
              <a:gs pos="0">
                <a:srgbClr val="f7cac9">
                  <a:alpha val="75000"/>
                </a:srgbClr>
              </a:gs>
              <a:gs pos="100000">
                <a:srgbClr val="92a8d1">
                  <a:alpha val="75000"/>
                </a:srgbClr>
              </a:gs>
            </a:gsLst>
            <a:lin ang="2700000" scaled="1"/>
            <a:tileRect/>
          </a:gra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8" name=""/>
          <p:cNvSpPr/>
          <p:nvPr/>
        </p:nvSpPr>
        <p:spPr>
          <a:xfrm>
            <a:off x="1776030" y="1052703"/>
            <a:ext cx="9001126" cy="4824603"/>
          </a:xfrm>
          <a:prstGeom prst="rect">
            <a:avLst/>
          </a:prstGeom>
          <a:noFill/>
          <a:ln w="63500" cap="flat" algn="ctr">
            <a:solidFill>
              <a:schemeClr val="bg1"/>
            </a:solidFill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9000" b="1">
                <a:latin typeface="a연애소설"/>
                <a:ea typeface="a연애소설"/>
              </a:rPr>
              <a:t>감사합니다</a:t>
            </a:r>
            <a:endParaRPr lang="ko-KR" altLang="en-US" sz="9000" b="1">
              <a:latin typeface="a연애소설"/>
              <a:ea typeface="a연애소설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56578" y="53016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2" name="화살표: 갈매기형 수장 3"/>
          <p:cNvSpPr/>
          <p:nvPr/>
        </p:nvSpPr>
        <p:spPr>
          <a:xfrm>
            <a:off x="0" y="1268730"/>
            <a:ext cx="12204954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>
                <a:solidFill>
                  <a:schemeClr val="tx1"/>
                </a:solidFill>
              </a:rPr>
              <a:t> 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1950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년대의 영화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  <a:p>
            <a:pPr>
              <a:defRPr lang="ko-KR" altLang="en-US"/>
            </a:pPr>
            <a:endParaRPr lang="ko-KR" altLang="en-US" sz="8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pic>
        <p:nvPicPr>
          <p:cNvPr id="35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95577" y="2204847"/>
            <a:ext cx="2693572" cy="3528199"/>
          </a:xfrm>
          <a:prstGeom prst="rect">
            <a:avLst/>
          </a:prstGeom>
        </p:spPr>
      </p:pic>
      <p:sp>
        <p:nvSpPr>
          <p:cNvPr id="3517" name=""/>
          <p:cNvSpPr txBox="1"/>
          <p:nvPr/>
        </p:nvSpPr>
        <p:spPr>
          <a:xfrm>
            <a:off x="4316730" y="2276856"/>
            <a:ext cx="1563814" cy="70027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대표작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6024562" y="2334387"/>
            <a:ext cx="4392550" cy="6427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7인의 사무라이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sp>
        <p:nvSpPr>
          <p:cNvPr id="3519" name=""/>
          <p:cNvSpPr txBox="1"/>
          <p:nvPr/>
        </p:nvSpPr>
        <p:spPr>
          <a:xfrm>
            <a:off x="4520752" y="3250882"/>
            <a:ext cx="6255834" cy="210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400">
                <a:solidFill>
                  <a:srgbClr val="ee4545"/>
                </a:solidFill>
                <a:latin typeface="한컴 윤고딕 230"/>
                <a:ea typeface="한컴 윤고딕 230"/>
              </a:rPr>
              <a:t>망원렌즈</a:t>
            </a:r>
            <a:r>
              <a:rPr lang="ko-KR" altLang="en-US" sz="4400">
                <a:latin typeface="한컴 윤고딕 230"/>
                <a:ea typeface="한컴 윤고딕 230"/>
              </a:rPr>
              <a:t>를 사용하거나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여러 대의 카메라를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사용하기 시작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7" grpId="0" animBg="1"/>
      <p:bldP spid="3518" grpId="1" animBg="1"/>
      <p:bldP spid="3519" grpId="2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56578" y="53016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2" name="화살표: 갈매기형 수장 3"/>
          <p:cNvSpPr/>
          <p:nvPr/>
        </p:nvSpPr>
        <p:spPr>
          <a:xfrm>
            <a:off x="0" y="1268730"/>
            <a:ext cx="12204954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>
                <a:solidFill>
                  <a:schemeClr val="tx1"/>
                </a:solidFill>
              </a:rPr>
              <a:t> 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6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년대의 영화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  <a:p>
            <a:pPr>
              <a:defRPr lang="ko-KR" altLang="en-US"/>
            </a:pPr>
            <a:endParaRPr lang="ko-KR" altLang="en-US" sz="8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4316730" y="2276856"/>
            <a:ext cx="1563814" cy="70027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대표작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6024562" y="2334387"/>
            <a:ext cx="4392550" cy="6427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일본의 밤과 안개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43977" y="2140265"/>
            <a:ext cx="2554416" cy="3665031"/>
          </a:xfrm>
          <a:prstGeom prst="rect">
            <a:avLst/>
          </a:prstGeom>
        </p:spPr>
      </p:pic>
      <p:sp>
        <p:nvSpPr>
          <p:cNvPr id="3520" name=""/>
          <p:cNvSpPr txBox="1"/>
          <p:nvPr/>
        </p:nvSpPr>
        <p:spPr>
          <a:xfrm>
            <a:off x="4511802" y="3212973"/>
            <a:ext cx="6264784" cy="210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일본 청년들의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marL="127000" algn="ctr">
              <a:defRPr lang="ko-KR" altLang="en-US"/>
            </a:pPr>
            <a:r>
              <a:rPr lang="ko-KR" altLang="en-US" sz="4400">
                <a:solidFill>
                  <a:srgbClr val="ee4545"/>
                </a:solidFill>
                <a:latin typeface="한컴 윤고딕 230"/>
                <a:ea typeface="한컴 윤고딕 230"/>
              </a:rPr>
              <a:t>정치투쟁 과정</a:t>
            </a:r>
            <a:r>
              <a:rPr lang="ko-KR" altLang="en-US" sz="4400">
                <a:latin typeface="한컴 윤고딕 230"/>
                <a:ea typeface="한컴 윤고딕 230"/>
              </a:rPr>
              <a:t>이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marL="1270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반영되어 있음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7" grpId="0" animBg="1"/>
      <p:bldP spid="3518" grpId="1" animBg="1"/>
      <p:bldP spid="3520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56578" y="53016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2" name="화살표: 갈매기형 수장 3"/>
          <p:cNvSpPr/>
          <p:nvPr/>
        </p:nvSpPr>
        <p:spPr>
          <a:xfrm>
            <a:off x="0" y="1268730"/>
            <a:ext cx="12204954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>
                <a:solidFill>
                  <a:schemeClr val="tx1"/>
                </a:solidFill>
              </a:rPr>
              <a:t> 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7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년대의 영화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  <a:p>
            <a:pPr>
              <a:defRPr lang="ko-KR" altLang="en-US"/>
            </a:pPr>
            <a:endParaRPr lang="ko-KR" altLang="en-US" sz="8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4316730" y="2276856"/>
            <a:ext cx="1563814" cy="70027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대표작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6024562" y="2334387"/>
            <a:ext cx="4392550" cy="6427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젖은 욕정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95577" y="2204847"/>
            <a:ext cx="2682901" cy="3528200"/>
          </a:xfrm>
          <a:prstGeom prst="rect">
            <a:avLst/>
          </a:prstGeom>
        </p:spPr>
      </p:pic>
      <p:sp>
        <p:nvSpPr>
          <p:cNvPr id="3520" name=""/>
          <p:cNvSpPr txBox="1"/>
          <p:nvPr/>
        </p:nvSpPr>
        <p:spPr>
          <a:xfrm>
            <a:off x="4799838" y="3273171"/>
            <a:ext cx="5904738" cy="210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400">
                <a:solidFill>
                  <a:srgbClr val="ee4545"/>
                </a:solidFill>
                <a:latin typeface="한컴 윤고딕 230"/>
                <a:ea typeface="한컴 윤고딕 230"/>
              </a:rPr>
              <a:t>경제적 어려움</a:t>
            </a:r>
            <a:r>
              <a:rPr lang="ko-KR" altLang="en-US" sz="4400">
                <a:latin typeface="한컴 윤고딕 230"/>
                <a:ea typeface="한컴 윤고딕 230"/>
              </a:rPr>
              <a:t>으로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저예산 포르노 영화를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제작하기 시작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7" grpId="0" animBg="1"/>
      <p:bldP spid="3518" grpId="1" animBg="1"/>
      <p:bldP spid="3520" grpId="2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56578" y="53016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2" name="화살표: 갈매기형 수장 3"/>
          <p:cNvSpPr/>
          <p:nvPr/>
        </p:nvSpPr>
        <p:spPr>
          <a:xfrm>
            <a:off x="0" y="1268730"/>
            <a:ext cx="12204954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>
                <a:solidFill>
                  <a:schemeClr val="tx1"/>
                </a:solidFill>
              </a:rPr>
              <a:t> 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8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년대의 영화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  <a:p>
            <a:pPr>
              <a:defRPr lang="ko-KR" altLang="en-US"/>
            </a:pPr>
            <a:endParaRPr lang="ko-KR" altLang="en-US" sz="8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4316730" y="2276856"/>
            <a:ext cx="1563814" cy="70027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대표작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6024562" y="2334387"/>
            <a:ext cx="4392550" cy="6427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카게무사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83194" y="2101556"/>
            <a:ext cx="2705954" cy="3775749"/>
          </a:xfrm>
          <a:prstGeom prst="rect">
            <a:avLst/>
          </a:prstGeom>
        </p:spPr>
      </p:pic>
      <p:sp>
        <p:nvSpPr>
          <p:cNvPr id="3520" name=""/>
          <p:cNvSpPr txBox="1"/>
          <p:nvPr/>
        </p:nvSpPr>
        <p:spPr>
          <a:xfrm>
            <a:off x="4943856" y="3201162"/>
            <a:ext cx="6553390" cy="210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개인의 재능에 따라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marL="1270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영화를 다양하게 제작하는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marL="127000" algn="ctr">
              <a:defRPr lang="ko-KR" altLang="en-US"/>
            </a:pPr>
            <a:r>
              <a:rPr lang="ko-KR" altLang="en-US" sz="4400">
                <a:solidFill>
                  <a:srgbClr val="ee4545"/>
                </a:solidFill>
                <a:latin typeface="한컴 윤고딕 230"/>
                <a:ea typeface="한컴 윤고딕 230"/>
              </a:rPr>
              <a:t>개인 영화</a:t>
            </a:r>
            <a:r>
              <a:rPr lang="ko-KR" altLang="en-US" sz="4400">
                <a:latin typeface="한컴 윤고딕 230"/>
                <a:ea typeface="한컴 윤고딕 230"/>
              </a:rPr>
              <a:t>가 도래하게 됨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7" grpId="0" animBg="1"/>
      <p:bldP spid="3518" grpId="1" animBg="1"/>
      <p:bldP spid="3520" grpId="2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56578" y="53016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2" name="화살표: 갈매기형 수장 3"/>
          <p:cNvSpPr/>
          <p:nvPr/>
        </p:nvSpPr>
        <p:spPr>
          <a:xfrm>
            <a:off x="0" y="1268730"/>
            <a:ext cx="12204954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>
                <a:solidFill>
                  <a:schemeClr val="tx1"/>
                </a:solidFill>
              </a:rPr>
              <a:t>   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19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9</a:t>
            </a:r>
            <a:r>
              <a:rPr lang="en-US" altLang="ko-KR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0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년대의 영화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  <a:p>
            <a:pPr>
              <a:defRPr lang="ko-KR" altLang="en-US"/>
            </a:pPr>
            <a:endParaRPr lang="ko-KR" altLang="en-US" sz="8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5252846" y="2276856"/>
            <a:ext cx="1563814" cy="70027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대표작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6960678" y="2334387"/>
            <a:ext cx="4392550" cy="6427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러브레터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5851" y="2204847"/>
            <a:ext cx="4755829" cy="3566872"/>
          </a:xfrm>
          <a:prstGeom prst="rect">
            <a:avLst/>
          </a:prstGeom>
        </p:spPr>
      </p:pic>
      <p:sp>
        <p:nvSpPr>
          <p:cNvPr id="3520" name=""/>
          <p:cNvSpPr txBox="1"/>
          <p:nvPr/>
        </p:nvSpPr>
        <p:spPr>
          <a:xfrm>
            <a:off x="5209219" y="2996946"/>
            <a:ext cx="679209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ctr"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TV 방송국, 출판사, 소자본 등</a:t>
            </a:r>
            <a:endParaRPr lang="ko-KR" altLang="en-US" sz="4000">
              <a:latin typeface="한컴 윤고딕 230"/>
              <a:ea typeface="한컴 윤고딕 230"/>
            </a:endParaRPr>
          </a:p>
          <a:p>
            <a:pPr marL="127000" algn="ctr">
              <a:defRPr lang="ko-KR" altLang="en-US"/>
            </a:pPr>
            <a:r>
              <a:rPr lang="ko-KR" altLang="en-US" sz="4000">
                <a:solidFill>
                  <a:srgbClr val="ee4545"/>
                </a:solidFill>
                <a:latin typeface="한컴 윤고딕 230"/>
                <a:ea typeface="한컴 윤고딕 230"/>
              </a:rPr>
              <a:t>제작 위원회</a:t>
            </a:r>
            <a:r>
              <a:rPr lang="ko-KR" altLang="en-US" sz="4000">
                <a:latin typeface="한컴 윤고딕 230"/>
                <a:ea typeface="한컴 윤고딕 230"/>
              </a:rPr>
              <a:t>를 만들어</a:t>
            </a:r>
            <a:endParaRPr lang="ko-KR" altLang="en-US" sz="4000">
              <a:latin typeface="한컴 윤고딕 230"/>
              <a:ea typeface="한컴 윤고딕 230"/>
            </a:endParaRPr>
          </a:p>
          <a:p>
            <a:pPr marL="127000" algn="ctr"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영화 제작을 하는</a:t>
            </a:r>
            <a:endParaRPr lang="ko-KR" altLang="en-US" sz="4000">
              <a:latin typeface="한컴 윤고딕 230"/>
              <a:ea typeface="한컴 윤고딕 230"/>
            </a:endParaRPr>
          </a:p>
          <a:p>
            <a:pPr marL="127000" algn="ctr"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풍토가 일반화되기 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7" grpId="0" animBg="1"/>
      <p:bldP spid="3518" grpId="1" animBg="1"/>
      <p:bldP spid="3520" grpId="2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56578" y="53016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2" name="화살표: 갈매기형 수장 3"/>
          <p:cNvSpPr/>
          <p:nvPr/>
        </p:nvSpPr>
        <p:spPr>
          <a:xfrm>
            <a:off x="0" y="1268730"/>
            <a:ext cx="12204954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>
                <a:solidFill>
                  <a:schemeClr val="tx1"/>
                </a:solidFill>
              </a:rPr>
              <a:t>   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2000년대의 영화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  <a:p>
            <a:pPr>
              <a:defRPr lang="ko-KR" altLang="en-US"/>
            </a:pPr>
            <a:endParaRPr lang="ko-KR" altLang="en-US" sz="8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4316730" y="2276856"/>
            <a:ext cx="1563814" cy="70027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대표작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6024562" y="2334387"/>
            <a:ext cx="5904738" cy="635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세상의 중심에서 사랑을 외치다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95576" y="2049489"/>
            <a:ext cx="2711031" cy="3827817"/>
          </a:xfrm>
          <a:prstGeom prst="rect">
            <a:avLst/>
          </a:prstGeom>
        </p:spPr>
      </p:pic>
      <p:sp>
        <p:nvSpPr>
          <p:cNvPr id="3520" name=""/>
          <p:cNvSpPr txBox="1"/>
          <p:nvPr/>
        </p:nvSpPr>
        <p:spPr>
          <a:xfrm>
            <a:off x="5231892" y="3468097"/>
            <a:ext cx="5833300" cy="1425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드라마/연애 같은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marL="165100" algn="ctr">
              <a:defRPr lang="ko-KR" altLang="en-US"/>
            </a:pPr>
            <a:r>
              <a:rPr lang="ko-KR" altLang="en-US" sz="4400">
                <a:solidFill>
                  <a:srgbClr val="ee4545"/>
                </a:solidFill>
                <a:latin typeface="한컴 윤고딕 230"/>
                <a:ea typeface="한컴 윤고딕 230"/>
              </a:rPr>
              <a:t>감성적인 영화</a:t>
            </a:r>
            <a:r>
              <a:rPr lang="ko-KR" altLang="en-US" sz="4400">
                <a:latin typeface="한컴 윤고딕 230"/>
                <a:ea typeface="한컴 윤고딕 230"/>
              </a:rPr>
              <a:t>가 많았음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7" grpId="0" animBg="1"/>
      <p:bldP spid="3518" grpId="1" animBg="1"/>
      <p:bldP spid="3520" grpId="2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"/>
          <p:cNvSpPr/>
          <p:nvPr/>
        </p:nvSpPr>
        <p:spPr>
          <a:xfrm>
            <a:off x="467487" y="764667"/>
            <a:ext cx="216027" cy="216027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7" name=""/>
          <p:cNvSpPr txBox="1"/>
          <p:nvPr/>
        </p:nvSpPr>
        <p:spPr>
          <a:xfrm>
            <a:off x="1504973" y="144018"/>
            <a:ext cx="877396" cy="64274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600">
                <a:latin typeface="a연애소설"/>
                <a:ea typeface="a연애소설"/>
              </a:rPr>
              <a:t>영화</a:t>
            </a:r>
            <a:endParaRPr lang="ko-KR" altLang="en-US" sz="3600">
              <a:latin typeface="a연애소설"/>
              <a:ea typeface="a연애소설"/>
            </a:endParaRPr>
          </a:p>
        </p:txBody>
      </p:sp>
      <p:sp>
        <p:nvSpPr>
          <p:cNvPr id="3498" name=""/>
          <p:cNvSpPr/>
          <p:nvPr/>
        </p:nvSpPr>
        <p:spPr>
          <a:xfrm>
            <a:off x="1187577" y="764694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99" name=""/>
          <p:cNvSpPr/>
          <p:nvPr/>
        </p:nvSpPr>
        <p:spPr>
          <a:xfrm>
            <a:off x="1835658" y="764667"/>
            <a:ext cx="216027" cy="216027"/>
          </a:xfrm>
          <a:prstGeom prst="ellipse">
            <a:avLst/>
          </a:prstGeom>
          <a:solidFill>
            <a:srgbClr val="ee4545"/>
          </a:solidFill>
          <a:ln algn="ctr">
            <a:solidFill>
              <a:srgbClr val="ee454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0" name="직사각형 1"/>
          <p:cNvSpPr/>
          <p:nvPr/>
        </p:nvSpPr>
        <p:spPr>
          <a:xfrm>
            <a:off x="0" y="5949219"/>
            <a:ext cx="12204954" cy="908781"/>
          </a:xfrm>
          <a:prstGeom prst="rect">
            <a:avLst/>
          </a:prstGeom>
          <a:solidFill>
            <a:srgbClr val="ee4949">
              <a:alpha val="55000"/>
            </a:srgbClr>
          </a:solidFill>
          <a:ln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01" name=""/>
          <p:cNvSpPr txBox="1"/>
          <p:nvPr/>
        </p:nvSpPr>
        <p:spPr>
          <a:xfrm>
            <a:off x="5401052" y="6021228"/>
            <a:ext cx="6806188" cy="57616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3200">
                <a:latin typeface="a연애소설"/>
                <a:ea typeface="a연애소설"/>
              </a:rPr>
              <a:t>현대 일본의 </a:t>
            </a:r>
            <a:r>
              <a:rPr lang="en-US" altLang="ko-KR" sz="3200">
                <a:latin typeface="a연애소설"/>
                <a:ea typeface="a연애소설"/>
              </a:rPr>
              <a:t>IT</a:t>
            </a:r>
            <a:r>
              <a:rPr lang="ko-KR" altLang="en-US" sz="3200">
                <a:latin typeface="a연애소설"/>
                <a:ea typeface="a연애소설"/>
              </a:rPr>
              <a:t>, 애니메이션, </a:t>
            </a:r>
            <a:r>
              <a:rPr lang="ko-KR" altLang="en-US" sz="3200" b="1">
                <a:latin typeface="a연애소설"/>
                <a:ea typeface="a연애소설"/>
              </a:rPr>
              <a:t>영화</a:t>
            </a:r>
            <a:r>
              <a:rPr lang="ko-KR" altLang="en-US" sz="3200">
                <a:latin typeface="a연애소설"/>
                <a:ea typeface="a연애소설"/>
              </a:rPr>
              <a:t>의 발전과 현황</a:t>
            </a:r>
            <a:endParaRPr lang="ko-KR" altLang="en-US" sz="3200">
              <a:latin typeface="a연애소설"/>
              <a:ea typeface="a연애소설"/>
            </a:endParaRPr>
          </a:p>
        </p:txBody>
      </p:sp>
      <p:sp>
        <p:nvSpPr>
          <p:cNvPr id="3502" name=""/>
          <p:cNvSpPr/>
          <p:nvPr/>
        </p:nvSpPr>
        <p:spPr>
          <a:xfrm>
            <a:off x="5331330" y="5877306"/>
            <a:ext cx="6875909" cy="144018"/>
          </a:xfrm>
          <a:prstGeom prst="rect">
            <a:avLst/>
          </a:prstGeom>
          <a:solidFill>
            <a:schemeClr val="accent6">
              <a:lumMod val="70000"/>
            </a:schemeClr>
          </a:solidFill>
          <a:ln algn="ctr">
            <a:solidFill>
              <a:schemeClr val="accent6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3507" name=""/>
          <p:cNvCxnSpPr/>
          <p:nvPr/>
        </p:nvCxnSpPr>
        <p:spPr>
          <a:xfrm>
            <a:off x="2356578" y="530161"/>
            <a:ext cx="1524571" cy="0"/>
          </a:xfrm>
          <a:prstGeom prst="line">
            <a:avLst/>
          </a:prstGeom>
          <a:ln w="38100" algn="ctr">
            <a:solidFill>
              <a:schemeClr val="bg1">
                <a:lumMod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8" name=""/>
          <p:cNvSpPr txBox="1"/>
          <p:nvPr/>
        </p:nvSpPr>
        <p:spPr>
          <a:xfrm>
            <a:off x="3868767" y="44577"/>
            <a:ext cx="1147669" cy="8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800">
                <a:latin typeface="a연애소설"/>
                <a:ea typeface="a연애소설"/>
              </a:rPr>
              <a:t>발전</a:t>
            </a:r>
            <a:endParaRPr lang="ko-KR" altLang="en-US" sz="4800">
              <a:latin typeface="a연애소설"/>
              <a:ea typeface="a연애소설"/>
            </a:endParaRPr>
          </a:p>
        </p:txBody>
      </p:sp>
      <p:sp>
        <p:nvSpPr>
          <p:cNvPr id="3512" name="화살표: 갈매기형 수장 3"/>
          <p:cNvSpPr/>
          <p:nvPr/>
        </p:nvSpPr>
        <p:spPr>
          <a:xfrm>
            <a:off x="0" y="1268730"/>
            <a:ext cx="12204954" cy="720090"/>
          </a:xfrm>
          <a:prstGeom prst="chevron">
            <a:avLst>
              <a:gd name="adj" fmla="val 50000"/>
            </a:avLst>
          </a:prstGeom>
          <a:solidFill>
            <a:srgbClr val="f99c9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en-US" altLang="ko-KR" sz="4000">
                <a:solidFill>
                  <a:schemeClr val="tx1"/>
                </a:solidFill>
              </a:rPr>
              <a:t>  </a:t>
            </a:r>
            <a:r>
              <a:rPr lang="ko-KR" altLang="en-US" sz="4000">
                <a:solidFill>
                  <a:schemeClr val="tx1"/>
                </a:solidFill>
              </a:rPr>
              <a:t>   </a:t>
            </a:r>
            <a:r>
              <a:rPr lang="ko-KR" altLang="en-US" sz="4000" b="1">
                <a:ln w="22225">
                  <a:solidFill>
                    <a:schemeClr val="bg1"/>
                  </a:solidFill>
                </a:ln>
                <a:solidFill>
                  <a:srgbClr val="f67066"/>
                </a:solidFill>
              </a:rPr>
              <a:t>2010년대의 영화</a:t>
            </a:r>
            <a:endParaRPr lang="ko-KR" altLang="en-US" sz="40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  <a:p>
            <a:pPr>
              <a:defRPr lang="ko-KR" altLang="en-US"/>
            </a:pPr>
            <a:endParaRPr lang="ko-KR" altLang="en-US" sz="800" b="1">
              <a:ln w="22225">
                <a:solidFill>
                  <a:schemeClr val="bg1"/>
                </a:solidFill>
              </a:ln>
              <a:solidFill>
                <a:srgbClr val="f67066"/>
              </a:solidFill>
            </a:endParaRPr>
          </a:p>
        </p:txBody>
      </p:sp>
      <p:sp>
        <p:nvSpPr>
          <p:cNvPr id="3517" name=""/>
          <p:cNvSpPr txBox="1"/>
          <p:nvPr/>
        </p:nvSpPr>
        <p:spPr>
          <a:xfrm>
            <a:off x="4316730" y="2276856"/>
            <a:ext cx="1563814" cy="70027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4000">
                <a:latin typeface="한컴 윤고딕 230"/>
                <a:ea typeface="한컴 윤고딕 230"/>
              </a:rPr>
              <a:t>대표작</a:t>
            </a:r>
            <a:endParaRPr lang="ko-KR" altLang="en-US" sz="4000">
              <a:latin typeface="한컴 윤고딕 230"/>
              <a:ea typeface="한컴 윤고딕 230"/>
            </a:endParaRPr>
          </a:p>
        </p:txBody>
      </p:sp>
      <p:sp>
        <p:nvSpPr>
          <p:cNvPr id="3518" name=""/>
          <p:cNvSpPr txBox="1"/>
          <p:nvPr/>
        </p:nvSpPr>
        <p:spPr>
          <a:xfrm>
            <a:off x="6024562" y="2334387"/>
            <a:ext cx="5904738" cy="635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600">
                <a:latin typeface="한컴 윤고딕 720"/>
                <a:ea typeface="한컴 윤고딕 720"/>
              </a:rPr>
              <a:t>진격의 거인 실사화</a:t>
            </a:r>
            <a:endParaRPr lang="ko-KR" altLang="en-US" sz="3600">
              <a:latin typeface="한컴 윤고딕 720"/>
              <a:ea typeface="한컴 윤고딕 720"/>
            </a:endParaRPr>
          </a:p>
        </p:txBody>
      </p:sp>
      <p:pic>
        <p:nvPicPr>
          <p:cNvPr id="352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95577" y="2043134"/>
            <a:ext cx="2711031" cy="3834172"/>
          </a:xfrm>
          <a:prstGeom prst="rect">
            <a:avLst/>
          </a:prstGeom>
        </p:spPr>
      </p:pic>
      <p:sp>
        <p:nvSpPr>
          <p:cNvPr id="3523" name=""/>
          <p:cNvSpPr txBox="1"/>
          <p:nvPr/>
        </p:nvSpPr>
        <p:spPr>
          <a:xfrm>
            <a:off x="4799838" y="3273171"/>
            <a:ext cx="6769417" cy="210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만화나 애니메이션이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marL="1651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원작인 작품을 </a:t>
            </a:r>
            <a:r>
              <a:rPr lang="ko-KR" altLang="en-US" sz="4400">
                <a:solidFill>
                  <a:srgbClr val="ee4545"/>
                </a:solidFill>
                <a:latin typeface="한컴 윤고딕 230"/>
                <a:ea typeface="한컴 윤고딕 230"/>
              </a:rPr>
              <a:t>실사화</a:t>
            </a:r>
            <a:r>
              <a:rPr lang="ko-KR" altLang="en-US" sz="4400">
                <a:latin typeface="한컴 윤고딕 230"/>
                <a:ea typeface="한컴 윤고딕 230"/>
              </a:rPr>
              <a:t> 시킨</a:t>
            </a:r>
            <a:endParaRPr lang="ko-KR" altLang="en-US" sz="4400">
              <a:latin typeface="한컴 윤고딕 230"/>
              <a:ea typeface="한컴 윤고딕 230"/>
            </a:endParaRPr>
          </a:p>
          <a:p>
            <a:pPr marL="165100" algn="ctr">
              <a:defRPr lang="ko-KR" altLang="en-US"/>
            </a:pPr>
            <a:r>
              <a:rPr lang="ko-KR" altLang="en-US" sz="4400">
                <a:latin typeface="한컴 윤고딕 230"/>
                <a:ea typeface="한컴 윤고딕 230"/>
              </a:rPr>
              <a:t>작품들이 등장</a:t>
            </a:r>
            <a:endParaRPr lang="ko-KR" altLang="en-US" sz="4400">
              <a:latin typeface="한컴 윤고딕 230"/>
              <a:ea typeface="한컴 윤고딕 23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7" grpId="0" animBg="1"/>
      <p:bldP spid="3518" grpId="1" animBg="1"/>
      <p:bldP spid="3523" grpId="2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526</ep:Words>
  <ep:PresentationFormat>사용자 지정</ep:PresentationFormat>
  <ep:Paragraphs>151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2017-03-31T07:50:54.522</dcterms:created>
  <dc:creator>LG</dc:creator>
  <cp:lastModifiedBy>LG</cp:lastModifiedBy>
  <dcterms:modified xsi:type="dcterms:W3CDTF">2017-03-31T08:00:08.468</dcterms:modified>
  <cp:revision>7</cp:revision>
</cp:coreProperties>
</file>