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ja-JP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ja-JP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69F6-15FC-4682-B0C3-03D9AB8C4400}" type="datetimeFigureOut">
              <a:rPr lang="ja-JP" altLang="en-US" smtClean="0"/>
              <a:t>2017/3/31</a:t>
            </a:fld>
            <a:endParaRPr lang="ja-JP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B889-352F-41AE-A256-242162283D12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oG6Y8N-k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4G68civvo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061216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149080"/>
            <a:ext cx="1830730" cy="23945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가부키 </a:t>
            </a:r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歌儛伎</a:t>
            </a:r>
            <a:r>
              <a:rPr lang="ko-KR" altLang="en-US" dirty="0"/>
              <a:t/>
            </a:r>
            <a:br>
              <a:rPr lang="ko-KR" altLang="en-US" dirty="0"/>
            </a:br>
            <a:endParaRPr lang="ja-JP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304856" cy="2063080"/>
          </a:xfrm>
        </p:spPr>
        <p:txBody>
          <a:bodyPr>
            <a:normAutofit/>
          </a:bodyPr>
          <a:lstStyle/>
          <a:p>
            <a:r>
              <a:rPr lang="ko-KR" altLang="en-US" sz="3000" b="1" dirty="0">
                <a:solidFill>
                  <a:schemeClr val="bg1">
                    <a:lumMod val="50000"/>
                  </a:schemeClr>
                </a:solidFill>
              </a:rPr>
              <a:t>노래</a:t>
            </a:r>
            <a:r>
              <a:rPr lang="en-US" altLang="ko-KR" sz="3000" b="1" dirty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ko-KR" altLang="en-US" sz="3000" b="1" dirty="0">
                <a:solidFill>
                  <a:schemeClr val="bg1">
                    <a:lumMod val="50000"/>
                  </a:schemeClr>
                </a:solidFill>
              </a:rPr>
              <a:t>춤</a:t>
            </a:r>
            <a:r>
              <a:rPr lang="en-US" altLang="ko-KR" sz="3000" b="1" dirty="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ko-KR" altLang="en-US" sz="3000" b="1" dirty="0" smtClean="0">
                <a:solidFill>
                  <a:schemeClr val="bg1">
                    <a:lumMod val="50000"/>
                  </a:schemeClr>
                </a:solidFill>
              </a:rPr>
              <a:t>연기</a:t>
            </a:r>
            <a:r>
              <a:rPr lang="ko-KR" altLang="en-US" sz="3000" dirty="0" smtClean="0">
                <a:solidFill>
                  <a:schemeClr val="bg1">
                    <a:lumMod val="50000"/>
                  </a:schemeClr>
                </a:solidFill>
              </a:rPr>
              <a:t>가 </a:t>
            </a:r>
            <a:r>
              <a:rPr lang="ko-KR" altLang="en-US" sz="3000" dirty="0">
                <a:solidFill>
                  <a:schemeClr val="bg1">
                    <a:lumMod val="50000"/>
                  </a:schemeClr>
                </a:solidFill>
              </a:rPr>
              <a:t>함께 어우러지는 공연예술</a:t>
            </a:r>
          </a:p>
          <a:p>
            <a:r>
              <a:rPr lang="ko-KR" altLang="en-US" sz="3000" dirty="0">
                <a:solidFill>
                  <a:schemeClr val="bg1">
                    <a:lumMod val="50000"/>
                  </a:schemeClr>
                </a:solidFill>
              </a:rPr>
              <a:t>현재 일본 </a:t>
            </a:r>
            <a:r>
              <a:rPr lang="ko-KR" altLang="en-US" sz="3000" b="1" dirty="0">
                <a:solidFill>
                  <a:schemeClr val="bg1">
                    <a:lumMod val="50000"/>
                  </a:schemeClr>
                </a:solidFill>
              </a:rPr>
              <a:t>중요무형문화재</a:t>
            </a:r>
            <a:r>
              <a:rPr lang="ko-KR" altLang="en-US" sz="3000" dirty="0">
                <a:solidFill>
                  <a:schemeClr val="bg1">
                    <a:lumMod val="50000"/>
                  </a:schemeClr>
                </a:solidFill>
              </a:rPr>
              <a:t>이자 </a:t>
            </a:r>
            <a:endParaRPr lang="en-US" altLang="ko-KR" sz="3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3000" b="1" dirty="0" smtClean="0">
                <a:solidFill>
                  <a:schemeClr val="bg1">
                    <a:lumMod val="50000"/>
                  </a:schemeClr>
                </a:solidFill>
              </a:rPr>
              <a:t>세계무형유산에 </a:t>
            </a:r>
            <a:r>
              <a:rPr lang="ko-KR" altLang="en-US" sz="3000" b="1" dirty="0">
                <a:solidFill>
                  <a:schemeClr val="bg1">
                    <a:lumMod val="50000"/>
                  </a:schemeClr>
                </a:solidFill>
              </a:rPr>
              <a:t>등록</a:t>
            </a:r>
          </a:p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 현대에도 사랑 받는 歌儛伎</a:t>
            </a:r>
            <a:endParaRPr lang="ja-JP" altLang="en-US" sz="2800" dirty="0"/>
          </a:p>
        </p:txBody>
      </p:sp>
      <p:pic>
        <p:nvPicPr>
          <p:cNvPr id="3" name="그림 2" descr="WA_AD_Kabuki-za__Final_Curtain_가부키좌_마지막_공연_S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632848" cy="507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직사각형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mtClean="0"/>
              <a:t>분라쿠 (文樂)</a:t>
            </a:r>
          </a:p>
        </p:txBody>
      </p:sp>
      <p:sp>
        <p:nvSpPr>
          <p:cNvPr id="2051" name="직사각형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ko-KR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분라쿠란?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241172" y="1417637"/>
            <a:ext cx="4834890" cy="3235515"/>
          </a:xfrm>
          <a:effectLst>
            <a:softEdge rad="3810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067937" y="3429000"/>
            <a:ext cx="4824603" cy="3429000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57199" y="4043363"/>
            <a:ext cx="7794117" cy="265747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4099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분라쿠의 역사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tretch>
            <a:fillRect/>
          </a:stretch>
        </p:blipFill>
        <p:spPr>
          <a:xfrm>
            <a:off x="345882" y="1132682"/>
            <a:ext cx="4946208" cy="4239419"/>
          </a:xfrm>
          <a:effectLst>
            <a:softEdge rad="3810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5004054" y="1132682"/>
            <a:ext cx="3247263" cy="3952875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분라쿠의 무대형식</a:t>
            </a:r>
          </a:p>
        </p:txBody>
      </p:sp>
      <p:pic>
        <p:nvPicPr>
          <p:cNvPr id="5123" name="내용 개체 틀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200" y="1600200"/>
            <a:ext cx="7721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분라쿠의 무대형식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457200" y="1166018"/>
            <a:ext cx="4040240" cy="4063206"/>
          </a:xfrm>
          <a:effectLst>
            <a:softEdge rad="3810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497440" y="1166018"/>
            <a:ext cx="4189360" cy="3918744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457200" y="4077080"/>
            <a:ext cx="8080480" cy="2595181"/>
          </a:xfrm>
          <a:prstGeom prst="rect">
            <a:avLst/>
          </a:prstGeom>
          <a:effectLst>
            <a:softEdge rad="381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 공연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683513" y="1600200"/>
            <a:ext cx="8003286" cy="4525963"/>
          </a:xfrm>
          <a:effectLst>
            <a:softEdge rad="254000"/>
          </a:effectLst>
        </p:spPr>
      </p:pic>
      <p:sp>
        <p:nvSpPr>
          <p:cNvPr id="4" name="실행 단추: 앞으로 또는 다음 3">
            <a:hlinkClick r:id="rId3" highlightClick="1"/>
          </p:cNvPr>
          <p:cNvSpPr/>
          <p:nvPr/>
        </p:nvSpPr>
        <p:spPr>
          <a:xfrm>
            <a:off x="7092950" y="5084763"/>
            <a:ext cx="1593850" cy="1041400"/>
          </a:xfrm>
          <a:prstGeom prst="actionButtonForwardNex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 인형</a:t>
            </a:r>
          </a:p>
        </p:txBody>
      </p:sp>
      <p:pic>
        <p:nvPicPr>
          <p:cNvPr id="8195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8196" name="직사각형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ko-KR" altLang="en-US" sz="4000" smtClean="0"/>
              <a:t>おもずかい</a:t>
            </a:r>
          </a:p>
          <a:p>
            <a:pPr algn="ctr">
              <a:buFont typeface="Wingdings" pitchFamily="2" charset="2"/>
              <a:buChar char="v"/>
            </a:pPr>
            <a:endParaRPr lang="ko-KR" altLang="en-US" sz="4000" smtClean="0"/>
          </a:p>
          <a:p>
            <a:pPr algn="ctr">
              <a:buFont typeface="Wingdings" pitchFamily="2" charset="2"/>
              <a:buChar char="v"/>
            </a:pPr>
            <a:r>
              <a:rPr lang="ko-KR" altLang="en-US" sz="4000" smtClean="0"/>
              <a:t>ひだりずかい</a:t>
            </a:r>
          </a:p>
          <a:p>
            <a:pPr algn="ctr">
              <a:buFont typeface="Wingdings" pitchFamily="2" charset="2"/>
              <a:buChar char="v"/>
            </a:pPr>
            <a:endParaRPr lang="ko-KR" altLang="en-US" sz="4000" smtClean="0"/>
          </a:p>
          <a:p>
            <a:pPr algn="ctr">
              <a:buFont typeface="Wingdings" pitchFamily="2" charset="2"/>
              <a:buChar char="v"/>
            </a:pPr>
            <a:r>
              <a:rPr lang="ko-KR" altLang="en-US" sz="4000" smtClean="0"/>
              <a:t>あしずかい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직사각형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 인형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827532" y="1309624"/>
            <a:ext cx="3384423" cy="4963731"/>
          </a:xfrm>
          <a:effectLst>
            <a:softEdge rad="2540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211955" y="1417638"/>
            <a:ext cx="4248531" cy="4855718"/>
          </a:xfrm>
          <a:prstGeom prst="rect">
            <a:avLst/>
          </a:prstGeom>
          <a:effectLst>
            <a:softEdge rad="254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분라쿠 인형의 작동방식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827532" y="1600200"/>
            <a:ext cx="7859268" cy="4525963"/>
          </a:xfrm>
          <a:effectLst>
            <a:softEdge rad="254000"/>
          </a:effectLst>
        </p:spPr>
      </p:pic>
      <p:sp>
        <p:nvSpPr>
          <p:cNvPr id="5" name="실행 단추: 앞으로 또는 다음 4">
            <a:hlinkClick r:id="rId3" highlightClick="1"/>
          </p:cNvPr>
          <p:cNvSpPr/>
          <p:nvPr/>
        </p:nvSpPr>
        <p:spPr>
          <a:xfrm>
            <a:off x="7235825" y="5229225"/>
            <a:ext cx="1450975" cy="896938"/>
          </a:xfrm>
          <a:prstGeom prst="actionButtonForwardNex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  歌儛伎의 시초</a:t>
            </a:r>
            <a:endParaRPr lang="ja-JP" altLang="en-US" sz="2800" dirty="0"/>
          </a:p>
        </p:txBody>
      </p:sp>
      <p:pic>
        <p:nvPicPr>
          <p:cNvPr id="9" name="그림 8" descr="kabukimo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5967198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4288" y="1484784"/>
            <a:ext cx="1384995" cy="45198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             </a:t>
            </a:r>
            <a:r>
              <a:rPr lang="ko-KR" altLang="en-US" dirty="0" smtClean="0"/>
              <a:t>매우 </a:t>
            </a:r>
            <a:r>
              <a:rPr lang="ko-KR" altLang="en-US" b="1" dirty="0" smtClean="0"/>
              <a:t>화려한 의상 </a:t>
            </a:r>
            <a:r>
              <a:rPr lang="ko-KR" altLang="en-US" dirty="0" smtClean="0"/>
              <a:t>을 입는 사람</a:t>
            </a:r>
            <a:endParaRPr lang="en-US" altLang="ko-KR" dirty="0" smtClean="0"/>
          </a:p>
          <a:p>
            <a:r>
              <a:rPr lang="en-US" altLang="ko-KR" dirty="0" smtClean="0"/>
              <a:t>           -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격식을 벗어난 행동 </a:t>
            </a:r>
            <a:r>
              <a:rPr lang="ko-KR" altLang="en-US" dirty="0" smtClean="0"/>
              <a:t>을 하거나 </a:t>
            </a:r>
          </a:p>
          <a:p>
            <a:endParaRPr lang="en-US" altLang="ko-KR" b="1" dirty="0" smtClean="0">
              <a:solidFill>
                <a:schemeClr val="tx2"/>
              </a:solidFill>
            </a:endParaRPr>
          </a:p>
          <a:p>
            <a:r>
              <a:rPr lang="ko-KR" altLang="en-US" sz="2400" b="1" dirty="0" smtClean="0">
                <a:solidFill>
                  <a:schemeClr val="tx2"/>
                </a:solidFill>
              </a:rPr>
              <a:t>가부키 </a:t>
            </a:r>
            <a:r>
              <a:rPr lang="ko-KR" altLang="en-US" sz="2400" b="1" dirty="0" err="1" smtClean="0">
                <a:solidFill>
                  <a:schemeClr val="tx2"/>
                </a:solidFill>
              </a:rPr>
              <a:t>모노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[</a:t>
            </a:r>
            <a:r>
              <a:rPr lang="ja-JP" altLang="en-US" sz="2400" b="1" dirty="0" smtClean="0">
                <a:solidFill>
                  <a:schemeClr val="tx2"/>
                </a:solidFill>
              </a:rPr>
              <a:t>かぶき</a:t>
            </a:r>
            <a:r>
              <a:rPr lang="ko-KR" altLang="en-US" sz="2400" b="1" dirty="0" smtClean="0">
                <a:solidFill>
                  <a:schemeClr val="tx2"/>
                </a:solidFill>
              </a:rPr>
              <a:t>者</a:t>
            </a:r>
            <a:r>
              <a:rPr lang="en-US" altLang="ko-KR" sz="2400" b="1" dirty="0" smtClean="0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직접 관람하고 싶다면?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457200" y="1766063"/>
            <a:ext cx="3826764" cy="2527045"/>
          </a:xfrm>
          <a:effectLst>
            <a:softEdge rad="2540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4283964" y="3861054"/>
            <a:ext cx="4402836" cy="2376297"/>
          </a:xfrm>
          <a:prstGeom prst="rect">
            <a:avLst/>
          </a:prstGeom>
          <a:effectLst>
            <a:softEdge rad="254000"/>
          </a:effectLst>
        </p:spPr>
      </p:pic>
      <p:cxnSp>
        <p:nvCxnSpPr>
          <p:cNvPr id="5" name="구부러진 연결선 4"/>
          <p:cNvCxnSpPr/>
          <p:nvPr/>
        </p:nvCxnSpPr>
        <p:spPr>
          <a:xfrm>
            <a:off x="1476375" y="4292600"/>
            <a:ext cx="2519363" cy="14414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구부러진 연결선 5"/>
          <p:cNvCxnSpPr/>
          <p:nvPr/>
        </p:nvCxnSpPr>
        <p:spPr>
          <a:xfrm>
            <a:off x="4284663" y="2205038"/>
            <a:ext cx="2592387" cy="14398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직접 관람하고 싶다면?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>
            <a:fillRect/>
          </a:stretch>
        </p:blipFill>
        <p:spPr>
          <a:xfrm>
            <a:off x="457200" y="1844802"/>
            <a:ext cx="3744468" cy="4525963"/>
          </a:xfrm>
          <a:effectLst>
            <a:softEdge rad="254000"/>
          </a:effectLst>
        </p:spPr>
      </p:pic>
      <p:sp>
        <p:nvSpPr>
          <p:cNvPr id="4" name="휘어진 화살표 3"/>
          <p:cNvSpPr/>
          <p:nvPr/>
        </p:nvSpPr>
        <p:spPr>
          <a:xfrm>
            <a:off x="4202113" y="1844675"/>
            <a:ext cx="3825875" cy="4525963"/>
          </a:xfrm>
          <a:prstGeom prst="swooshArrow">
            <a:avLst>
              <a:gd name="adj1" fmla="val 25000"/>
              <a:gd name="adj2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ko-KR" altLang="en-US"/>
            </a:pPr>
            <a:endParaRPr kumimoji="0"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620713"/>
            <a:ext cx="804862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  歌儛伎의 시초</a:t>
            </a:r>
            <a:endParaRPr lang="ja-JP" altLang="en-US" sz="2800" dirty="0"/>
          </a:p>
        </p:txBody>
      </p:sp>
      <p:pic>
        <p:nvPicPr>
          <p:cNvPr id="3" name="그림 2" descr="200px-Okuni_with_cross_dressed_as_a_samur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312369" cy="4637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2276872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/>
              <a:t>이즈모</a:t>
            </a:r>
            <a:r>
              <a:rPr lang="ko-KR" altLang="en-US" sz="2000" b="1" dirty="0"/>
              <a:t> </a:t>
            </a:r>
            <a:r>
              <a:rPr lang="ko-KR" altLang="en-US" sz="2000" b="1" dirty="0" err="1" smtClean="0"/>
              <a:t>오쿠니라</a:t>
            </a:r>
            <a:r>
              <a:rPr lang="en-US" altLang="ko-KR" sz="2000" b="1" dirty="0" smtClean="0"/>
              <a:t> [</a:t>
            </a:r>
            <a:r>
              <a:rPr lang="ko-KR" altLang="en-US" sz="2000" b="1" dirty="0" err="1" smtClean="0"/>
              <a:t>出雲阿國</a:t>
            </a:r>
            <a:r>
              <a:rPr lang="en-US" altLang="ko-KR" sz="2000" b="1" dirty="0"/>
              <a:t>]</a:t>
            </a:r>
            <a:endParaRPr lang="ko-KR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284984"/>
            <a:ext cx="3607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 무녀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ja-JP" dirty="0"/>
          </a:p>
          <a:p>
            <a:pPr>
              <a:buFontTx/>
              <a:buChar char="-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가부키몬의</a:t>
            </a:r>
            <a:r>
              <a:rPr lang="ko-KR" altLang="en-US" dirty="0" smtClean="0"/>
              <a:t> 복장과 무용의 결합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ja-JP" dirty="0"/>
          </a:p>
          <a:p>
            <a:pPr>
              <a:buFontTx/>
              <a:buChar char="-"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에도시대</a:t>
            </a:r>
            <a:r>
              <a:rPr lang="ko-KR" altLang="en-US" sz="2800" dirty="0" smtClean="0"/>
              <a:t> 歌儛伎</a:t>
            </a:r>
            <a:endParaRPr lang="ja-JP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유조가부키</a:t>
            </a:r>
            <a:r>
              <a:rPr lang="ko-KR" alt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ko-KR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遊女歌舞伎</a:t>
            </a:r>
            <a:r>
              <a:rPr lang="en-US" altLang="ko-K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ko-KR" altLang="en-US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내용 개체 틀 6" descr="img_2_02-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984776" cy="4113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에도시대</a:t>
            </a:r>
            <a:r>
              <a:rPr lang="ko-KR" altLang="en-US" sz="2800" dirty="0" smtClean="0"/>
              <a:t> 歌儛伎</a:t>
            </a:r>
            <a:endParaRPr lang="ja-JP" altLang="en-US" sz="2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8356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와카슈가부키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ko-KR" altLang="en-US" sz="2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若衆歌舞伎</a:t>
            </a:r>
            <a:r>
              <a:rPr lang="en-US" altLang="ko-K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ko-KR" altLang="en-US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내용 개체 틀 7" descr="DSC05409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7200800" cy="4048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2800" dirty="0" smtClean="0"/>
              <a:t>   </a:t>
            </a:r>
            <a:r>
              <a:rPr lang="ko-KR" altLang="en-US" sz="2800" dirty="0" err="1" smtClean="0"/>
              <a:t>에도시대</a:t>
            </a:r>
            <a:r>
              <a:rPr lang="ko-KR" altLang="en-US" sz="2800" dirty="0" smtClean="0"/>
              <a:t> 歌儛伎</a:t>
            </a:r>
            <a:endParaRPr lang="ja-JP" altLang="en-US" sz="2800" dirty="0"/>
          </a:p>
        </p:txBody>
      </p:sp>
      <p:pic>
        <p:nvPicPr>
          <p:cNvPr id="4" name="내용 개체 틀 3" descr="c_1_columnImg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572250" cy="3371850"/>
          </a:xfrm>
        </p:spPr>
      </p:pic>
      <p:sp>
        <p:nvSpPr>
          <p:cNvPr id="5" name="TextBox 4"/>
          <p:cNvSpPr txBox="1"/>
          <p:nvPr/>
        </p:nvSpPr>
        <p:spPr>
          <a:xfrm>
            <a:off x="7668344" y="1772816"/>
            <a:ext cx="923330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2400" dirty="0" smtClean="0"/>
              <a:t>[</a:t>
            </a:r>
            <a:r>
              <a:rPr lang="ko-KR" altLang="en-US" sz="2400" dirty="0" err="1" smtClean="0"/>
              <a:t>野郎歌舞伎</a:t>
            </a:r>
            <a:r>
              <a:rPr lang="en-US" altLang="ko-KR" sz="2400" dirty="0" smtClean="0"/>
              <a:t>]</a:t>
            </a:r>
            <a:endParaRPr lang="ko-KR" altLang="en-US" sz="2400" dirty="0" smtClean="0"/>
          </a:p>
          <a:p>
            <a:r>
              <a:rPr lang="ko-KR" altLang="en-US" sz="2400" dirty="0" err="1" smtClean="0"/>
              <a:t>야로가부키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/>
              <a:t>  특징</a:t>
            </a:r>
            <a:endParaRPr lang="ja-JP" alt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1)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온나가타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[</a:t>
            </a:r>
            <a:r>
              <a:rPr lang="ko-KR" altLang="en-US" b="1" dirty="0" err="1" smtClean="0"/>
              <a:t>女方</a:t>
            </a:r>
            <a:r>
              <a:rPr lang="en-US" altLang="ko-KR" b="1" dirty="0" smtClean="0"/>
              <a:t>]</a:t>
            </a:r>
            <a:endParaRPr lang="ja-JP" altLang="en-US" b="1" dirty="0"/>
          </a:p>
        </p:txBody>
      </p:sp>
      <p:pic>
        <p:nvPicPr>
          <p:cNvPr id="8" name="그림 7" descr="bb0110281ff75211a325a586a37a4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2824468" cy="4320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2204864"/>
            <a:ext cx="428354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/>
              <a:t> 평소에도 여성의 심리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행동 등을 연구</a:t>
            </a:r>
            <a:endParaRPr lang="en-US" altLang="ko-KR" dirty="0" smtClean="0"/>
          </a:p>
          <a:p>
            <a:pPr>
              <a:buFontTx/>
              <a:buChar char="-"/>
            </a:pPr>
            <a:endParaRPr lang="en-US" altLang="ja-JP" dirty="0" smtClean="0"/>
          </a:p>
          <a:p>
            <a:pPr>
              <a:buFontTx/>
              <a:buChar char="-"/>
            </a:pPr>
            <a:endParaRPr lang="en-US" altLang="ja-JP" dirty="0"/>
          </a:p>
          <a:p>
            <a:pPr>
              <a:buFontTx/>
              <a:buChar char="-"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lang="ko-KR" altLang="en-US" dirty="0" smtClean="0"/>
              <a:t>몸집이 작아 보이기 위해 남자역의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  배우보다 항상 뒤에 선다</a:t>
            </a:r>
            <a:r>
              <a:rPr lang="en-US" altLang="ko-KR" dirty="0" smtClean="0"/>
              <a:t>.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pPr>
              <a:buFontTx/>
              <a:buChar char="-"/>
            </a:pPr>
            <a:r>
              <a:rPr lang="ko-KR" altLang="en-US" dirty="0" smtClean="0"/>
              <a:t> 여성답게 보이기 위한 기교</a:t>
            </a:r>
            <a:endParaRPr lang="en-US" altLang="ko-KR" dirty="0" smtClean="0"/>
          </a:p>
          <a:p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ex)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소맷부리 밖으로 손목을 내밀지 않기</a:t>
            </a:r>
            <a:endParaRPr lang="en-US" altLang="ko-K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무릎을 떼지 않고 걷</a:t>
            </a:r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기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1800" b="1" dirty="0" smtClean="0"/>
              <a:t>  2) </a:t>
            </a:r>
            <a:r>
              <a:rPr lang="ko-KR" altLang="en-US" sz="1800" b="1" dirty="0" smtClean="0"/>
              <a:t>특수연출</a:t>
            </a:r>
            <a:endParaRPr lang="ja-JP" alt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412776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ⅰ. </a:t>
            </a:r>
            <a:r>
              <a:rPr lang="ko-KR" altLang="en-US" b="1" dirty="0" err="1" smtClean="0"/>
              <a:t>구마도리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(</a:t>
            </a:r>
            <a:r>
              <a:rPr lang="ko-KR" altLang="en-US" b="1" dirty="0" err="1" smtClean="0"/>
              <a:t>隈取</a:t>
            </a:r>
            <a:r>
              <a:rPr lang="en-US" altLang="ko-KR" b="1" dirty="0"/>
              <a:t>, </a:t>
            </a:r>
            <a:r>
              <a:rPr lang="ko-KR" altLang="en-US" b="1" dirty="0" err="1"/>
              <a:t>바림</a:t>
            </a:r>
            <a:r>
              <a:rPr lang="en-US" altLang="ko-KR" b="1" dirty="0" smtClean="0"/>
              <a:t>)</a:t>
            </a:r>
            <a:endParaRPr lang="en-US" altLang="ko-KR" b="1" dirty="0"/>
          </a:p>
        </p:txBody>
      </p:sp>
      <p:pic>
        <p:nvPicPr>
          <p:cNvPr id="6" name="그림 5" descr="76c212b9776e60d07a27517c6a47a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312368" cy="4559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98884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2348880"/>
            <a:ext cx="43075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- </a:t>
            </a:r>
            <a:r>
              <a:rPr lang="ko-KR" altLang="en-US" sz="1600" dirty="0" smtClean="0"/>
              <a:t>얼굴에 </a:t>
            </a:r>
            <a:r>
              <a:rPr lang="ko-KR" altLang="en-US" sz="1600" dirty="0"/>
              <a:t>연지로 선을 긋는 독특한 </a:t>
            </a:r>
            <a:r>
              <a:rPr lang="ko-KR" altLang="en-US" sz="1600" dirty="0" smtClean="0"/>
              <a:t>화장법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r>
              <a:rPr lang="en-US" altLang="ko-KR" sz="1600" dirty="0" smtClean="0"/>
              <a:t>- </a:t>
            </a:r>
            <a:r>
              <a:rPr lang="ko-KR" altLang="en-US" sz="1600" dirty="0" smtClean="0"/>
              <a:t>가부키의 </a:t>
            </a:r>
            <a:r>
              <a:rPr lang="ko-KR" altLang="en-US" sz="1600" dirty="0"/>
              <a:t>고유한 </a:t>
            </a:r>
            <a:r>
              <a:rPr lang="ko-KR" altLang="en-US" sz="1600" dirty="0" err="1"/>
              <a:t>양식미를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표현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-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홍색 </a:t>
            </a:r>
            <a:r>
              <a:rPr lang="ko-KR" altLang="en-US" sz="1600" dirty="0"/>
              <a:t>계통과 남색 계통으로 크게 나눠진다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1800" b="1" dirty="0" smtClean="0"/>
              <a:t>  2) </a:t>
            </a:r>
            <a:r>
              <a:rPr lang="ko-KR" altLang="en-US" sz="1800" b="1" dirty="0" smtClean="0"/>
              <a:t>특수연출</a:t>
            </a:r>
            <a:endParaRPr lang="ja-JP" alt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ⅱ</a:t>
            </a:r>
            <a:r>
              <a:rPr lang="en-US" altLang="ko-KR" b="1" dirty="0" smtClean="0"/>
              <a:t>.</a:t>
            </a:r>
            <a:r>
              <a:rPr lang="ko-KR" altLang="en-US" b="1" dirty="0"/>
              <a:t>미에</a:t>
            </a:r>
            <a:r>
              <a:rPr lang="en-US" altLang="ko-KR" b="1" dirty="0"/>
              <a:t>(</a:t>
            </a:r>
            <a:r>
              <a:rPr lang="ko-KR" altLang="en-US" b="1" dirty="0" err="1"/>
              <a:t>見得</a:t>
            </a:r>
            <a:r>
              <a:rPr lang="en-US" altLang="ko-KR" b="1" dirty="0" smtClean="0"/>
              <a:t>)</a:t>
            </a:r>
            <a:endParaRPr lang="en-US" altLang="ko-K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98884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ja-JP" altLang="en-US" dirty="0"/>
          </a:p>
        </p:txBody>
      </p:sp>
      <p:pic>
        <p:nvPicPr>
          <p:cNvPr id="9" name="그림 8" descr="kabuki-mi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2664296" cy="3496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5661248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실제 가부키 속 미에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그림 10" descr="248166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3810000" cy="32861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403648" y="5445224"/>
            <a:ext cx="3307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이벤트 회장에서 </a:t>
            </a:r>
            <a:r>
              <a:rPr lang="ko-KR" alt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미에를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피로하는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배우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화면 슬라이드 쇼(4:3)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가부키   歌儛伎 </vt:lpstr>
      <vt:lpstr>   歌儛伎의 시초</vt:lpstr>
      <vt:lpstr>   歌儛伎의 시초</vt:lpstr>
      <vt:lpstr> 에도시대 歌儛伎</vt:lpstr>
      <vt:lpstr> 에도시대 歌儛伎</vt:lpstr>
      <vt:lpstr>   에도시대 歌儛伎</vt:lpstr>
      <vt:lpstr>  특징</vt:lpstr>
      <vt:lpstr>  2) 특수연출</vt:lpstr>
      <vt:lpstr>  2) 특수연출</vt:lpstr>
      <vt:lpstr>  현대에도 사랑 받는 歌儛伎</vt:lpstr>
      <vt:lpstr>분라쿠 (文樂)</vt:lpstr>
      <vt:lpstr>분라쿠란?</vt:lpstr>
      <vt:lpstr>분라쿠의 역사</vt:lpstr>
      <vt:lpstr>분라쿠의 무대형식</vt:lpstr>
      <vt:lpstr>분라쿠의 무대형식</vt:lpstr>
      <vt:lpstr>분라쿠 공연</vt:lpstr>
      <vt:lpstr>분라쿠 인형</vt:lpstr>
      <vt:lpstr>분라쿠 인형</vt:lpstr>
      <vt:lpstr>분라쿠 인형의 작동방식</vt:lpstr>
      <vt:lpstr>직접 관람하고 싶다면?</vt:lpstr>
      <vt:lpstr>직접 관람하고 싶다면?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가부키   歌儛伎 </dc:title>
  <dc:creator>User</dc:creator>
  <cp:lastModifiedBy>User</cp:lastModifiedBy>
  <cp:revision>1</cp:revision>
  <dcterms:created xsi:type="dcterms:W3CDTF">2017-03-31T11:27:41Z</dcterms:created>
  <dcterms:modified xsi:type="dcterms:W3CDTF">2017-03-31T11:28:38Z</dcterms:modified>
</cp:coreProperties>
</file>