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0491D-4577-4AC3-81F9-6EB9ECEB876E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5A016-210B-4B9C-AE19-1262CCBA82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aid%20Raptors\Desktop\Hisaishi+Joe-&#20154;&#29983;&#12398;&#12513;&#12522;+&#19968;&#12468;+&#19968;&#12521;&#12531;&#12489;+(&#51064;&#49373;&#51032;+&#54924;&#51204;&#47785;&#47560;+-+'&#54616;&#50872;&#51032;+&#50880;&#51649;&#51060;&#45716;+&#49457;'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000" b="1" dirty="0">
                <a:solidFill>
                  <a:srgbClr val="4F81BD"/>
                </a:solidFill>
                <a:latin typeface="한컴 윤체 L" pitchFamily="18" charset="-127"/>
                <a:ea typeface="한컴 윤체 L" pitchFamily="18" charset="-127"/>
              </a:rPr>
              <a:t>현대일본의 신형문화 등장</a:t>
            </a:r>
            <a:endParaRPr lang="en-US" altLang="ko-KR" sz="5000" b="1" dirty="0">
              <a:solidFill>
                <a:srgbClr val="4F81BD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2643182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000" b="1" dirty="0" smtClean="0">
                <a:solidFill>
                  <a:srgbClr val="C0504D"/>
                </a:solidFill>
                <a:latin typeface="한컴 윤체 L" pitchFamily="18" charset="-127"/>
                <a:ea typeface="한컴 윤체 L" pitchFamily="18" charset="-127"/>
              </a:rPr>
              <a:t>음</a:t>
            </a:r>
            <a:r>
              <a:rPr lang="ko-KR" altLang="en-US" sz="5000" b="1" dirty="0">
                <a:solidFill>
                  <a:srgbClr val="C0504D"/>
                </a:solidFill>
                <a:latin typeface="한컴 윤체 L" pitchFamily="18" charset="-127"/>
                <a:ea typeface="한컴 윤체 L" pitchFamily="18" charset="-127"/>
              </a:rPr>
              <a:t>악</a:t>
            </a:r>
            <a:r>
              <a:rPr lang="ko-KR" altLang="en-US" sz="5000" b="1" dirty="0" smtClean="0">
                <a:solidFill>
                  <a:srgbClr val="C0504D"/>
                </a:solidFill>
                <a:latin typeface="한컴 윤체 L" pitchFamily="18" charset="-127"/>
                <a:ea typeface="한컴 윤체 L" pitchFamily="18" charset="-127"/>
              </a:rPr>
              <a:t> </a:t>
            </a:r>
            <a:r>
              <a:rPr lang="ko-KR" altLang="en-US" sz="5000" b="1" dirty="0">
                <a:solidFill>
                  <a:srgbClr val="C0504D"/>
                </a:solidFill>
                <a:latin typeface="한컴 윤체 L" pitchFamily="18" charset="-127"/>
                <a:ea typeface="한컴 윤체 L" pitchFamily="18" charset="-127"/>
              </a:rPr>
              <a:t>문화</a:t>
            </a:r>
            <a:endParaRPr lang="en-US" altLang="ko-KR" sz="5000" b="1" dirty="0">
              <a:solidFill>
                <a:srgbClr val="C0504D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4F81BD"/>
                </a:solidFill>
                <a:latin typeface="한컴 윤체 L" pitchFamily="18" charset="-127"/>
                <a:ea typeface="한컴 윤체 L" pitchFamily="18" charset="-127"/>
              </a:rPr>
              <a:t>6</a:t>
            </a:r>
            <a:r>
              <a:rPr lang="ko-KR" altLang="en-US" sz="2400" b="1" dirty="0">
                <a:solidFill>
                  <a:srgbClr val="4F81BD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xmlns="" val="37887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187624" y="676236"/>
            <a:ext cx="656366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OST</a:t>
            </a:r>
            <a:r>
              <a:rPr lang="ko-KR" altLang="en-US" sz="4000" b="1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로 시작하는 음악생활</a:t>
            </a:r>
            <a:endParaRPr lang="ko-KR" altLang="en-US" sz="4000" b="1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1520" y="1571612"/>
            <a:ext cx="8568952" cy="4953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  <p:pic>
        <p:nvPicPr>
          <p:cNvPr id="7170" name="Picture 2" descr="C:\Users\Administrator.PROCOm-PC\Desktop\전전전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36198"/>
            <a:ext cx="4253476" cy="209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.PROCOm-PC\Desktop\하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366" y="4035269"/>
            <a:ext cx="2670716" cy="26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istrator.PROCOm-PC\Desktop\o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454172"/>
            <a:ext cx="2071702" cy="29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.PROCOm-PC\Desktop\드라마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54" y="4500570"/>
            <a:ext cx="3521794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1" name="Hisaishi+Joe-人生のメリ+一ゴ+一ランド+(인생의+회전목마+-+'하울의+움직이는+성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572660" y="4786322"/>
            <a:ext cx="243390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0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133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  <p:pic>
        <p:nvPicPr>
          <p:cNvPr id="6" name="그림 5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1367423"/>
            <a:ext cx="2434978" cy="1918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2081803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prstClr val="white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prstClr val="white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2296117"/>
            <a:ext cx="2434978" cy="1918701"/>
          </a:xfrm>
          <a:prstGeom prst="rect">
            <a:avLst/>
          </a:prstGeom>
        </p:spPr>
      </p:pic>
      <p:pic>
        <p:nvPicPr>
          <p:cNvPr id="9" name="그림 8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3224811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4153505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0500" y="3018497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prstClr val="white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prstClr val="white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0500" y="3943191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prstClr val="white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prstClr val="white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0500" y="4867885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prstClr val="white"/>
                </a:solidFill>
                <a:latin typeface="한컴 윤체 L" pitchFamily="18" charset="-127"/>
                <a:ea typeface="한컴 윤체 L" pitchFamily="18" charset="-127"/>
              </a:rPr>
              <a:t>04</a:t>
            </a:r>
            <a:endParaRPr lang="ko-KR" altLang="en-US" sz="3500" b="1" dirty="0">
              <a:solidFill>
                <a:prstClr val="white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643174" y="2081803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근대 일본음악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643174" y="3010497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 smtClean="0">
                <a:solidFill>
                  <a:prstClr val="black"/>
                </a:solidFill>
              </a:rPr>
              <a:t>J-POP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643174" y="3939191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prstClr val="black"/>
                </a:solidFill>
              </a:rPr>
              <a:t>보컬로이드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643174" y="4867885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 smtClean="0">
                <a:solidFill>
                  <a:prstClr val="black"/>
                </a:solidFill>
              </a:rPr>
              <a:t>OST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로 시작하는 음악생활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7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91680" y="676236"/>
            <a:ext cx="54726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근대 일본음악</a:t>
            </a:r>
            <a:endParaRPr lang="ko-KR" altLang="en-US" sz="4000" b="1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1520" y="1844824"/>
            <a:ext cx="4606232" cy="1713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prstClr val="black"/>
                </a:solidFill>
              </a:rPr>
              <a:t>■일본은 문화 강국이고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음악 시장에 있어서도 미국 </a:t>
            </a:r>
            <a:endParaRPr lang="en-US" altLang="ko-KR" sz="1200" b="1" dirty="0" smtClean="0">
              <a:solidFill>
                <a:prstClr val="black"/>
              </a:solidFill>
            </a:endParaRPr>
          </a:p>
          <a:p>
            <a:r>
              <a:rPr lang="en-US" altLang="ko-KR" sz="1200" b="1" dirty="0">
                <a:solidFill>
                  <a:prstClr val="black"/>
                </a:solidFill>
              </a:rPr>
              <a:t> 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다음가고</a:t>
            </a:r>
            <a:r>
              <a:rPr lang="en-US" altLang="ko-KR" sz="1200" b="1" dirty="0">
                <a:solidFill>
                  <a:prstClr val="black"/>
                </a:solidFill>
              </a:rPr>
              <a:t> 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독일보다도 많은 시장규모로 세계 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2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위를 </a:t>
            </a:r>
            <a:endParaRPr lang="en-US" altLang="ko-KR" sz="1200" b="1" dirty="0" smtClean="0">
              <a:solidFill>
                <a:prstClr val="black"/>
              </a:solidFill>
            </a:endParaRPr>
          </a:p>
          <a:p>
            <a:r>
              <a:rPr lang="en-US" altLang="ko-KR" sz="1200" b="1" dirty="0">
                <a:solidFill>
                  <a:prstClr val="black"/>
                </a:solidFill>
              </a:rPr>
              <a:t> 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차지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ko-KR" altLang="en-US" sz="1200" b="1" dirty="0" smtClean="0">
                <a:solidFill>
                  <a:prstClr val="black"/>
                </a:solidFill>
              </a:rPr>
              <a:t>■ 아시아에서는 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10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위대인 한국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,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그 뒤를 잇는 중국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, </a:t>
            </a:r>
          </a:p>
          <a:p>
            <a:r>
              <a:rPr lang="en-US" altLang="ko-KR" sz="1200" b="1" dirty="0" smtClean="0">
                <a:solidFill>
                  <a:prstClr val="black"/>
                </a:solidFill>
              </a:rPr>
              <a:t>    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인도를 제외하면 경쟁 상대가 없어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절대적인  </a:t>
            </a:r>
            <a:endParaRPr lang="en-US" altLang="ko-KR" sz="1200" b="1" dirty="0" smtClean="0">
              <a:solidFill>
                <a:prstClr val="black"/>
              </a:solidFill>
            </a:endParaRPr>
          </a:p>
          <a:p>
            <a:r>
              <a:rPr lang="en-US" altLang="ko-KR" sz="1200" b="1" dirty="0" smtClean="0">
                <a:solidFill>
                  <a:prstClr val="black"/>
                </a:solidFill>
              </a:rPr>
              <a:t>    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영향력을 발휘</a:t>
            </a:r>
            <a:endParaRPr lang="en-US" altLang="ko-KR" sz="1200" b="1" dirty="0" smtClean="0">
              <a:solidFill>
                <a:prstClr val="black"/>
              </a:solidFill>
            </a:endParaRPr>
          </a:p>
          <a:p>
            <a:r>
              <a:rPr lang="en-US" altLang="ko-KR" sz="1200" b="1" dirty="0" smtClean="0">
                <a:solidFill>
                  <a:prstClr val="black"/>
                </a:solidFill>
              </a:rPr>
              <a:t>■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최근 들어서는 오프라인 음반보다는 공연음악이나  </a:t>
            </a:r>
            <a:endParaRPr lang="en-US" altLang="ko-KR" sz="1200" b="1" dirty="0" smtClean="0">
              <a:solidFill>
                <a:prstClr val="black"/>
              </a:solidFill>
            </a:endParaRPr>
          </a:p>
          <a:p>
            <a:r>
              <a:rPr lang="en-US" altLang="ko-KR" sz="1200" b="1" dirty="0" smtClean="0">
                <a:solidFill>
                  <a:prstClr val="black"/>
                </a:solidFill>
              </a:rPr>
              <a:t>   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디지털 </a:t>
            </a:r>
            <a:r>
              <a:rPr lang="ko-KR" altLang="en-US" sz="1200" b="1" dirty="0" err="1" smtClean="0">
                <a:solidFill>
                  <a:prstClr val="black"/>
                </a:solidFill>
              </a:rPr>
              <a:t>음원의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 비중이 점차 늘고 있다</a:t>
            </a:r>
            <a:r>
              <a:rPr lang="en-US" altLang="ko-KR" sz="1000" b="1" dirty="0" smtClean="0">
                <a:solidFill>
                  <a:prstClr val="black"/>
                </a:solidFill>
              </a:rPr>
              <a:t>(</a:t>
            </a:r>
            <a:r>
              <a:rPr lang="ko-KR" altLang="en-US" sz="1000" b="1" dirty="0" smtClean="0">
                <a:solidFill>
                  <a:prstClr val="black"/>
                </a:solidFill>
              </a:rPr>
              <a:t>도표 출처</a:t>
            </a:r>
            <a:r>
              <a:rPr lang="en-US" altLang="ko-KR" sz="1000" b="1" dirty="0" smtClean="0">
                <a:solidFill>
                  <a:prstClr val="black"/>
                </a:solidFill>
              </a:rPr>
              <a:t>:</a:t>
            </a:r>
            <a:r>
              <a:rPr lang="ko-KR" altLang="en-US" sz="1000" b="1" dirty="0" err="1" smtClean="0">
                <a:solidFill>
                  <a:prstClr val="black"/>
                </a:solidFill>
              </a:rPr>
              <a:t>한국콘텐츠진흥원</a:t>
            </a:r>
            <a:r>
              <a:rPr lang="en-US" altLang="ko-KR" sz="800" b="1" dirty="0" smtClean="0">
                <a:solidFill>
                  <a:prstClr val="black"/>
                </a:solidFill>
              </a:rPr>
              <a:t>)</a:t>
            </a:r>
            <a:endParaRPr lang="en-US" altLang="ko-KR" sz="8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Administrator.PROCOm-PC\Desktop\시장규모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139" y="4071942"/>
            <a:ext cx="6750891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PROCOm-PC\Desktop\비중변화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915" y="1643050"/>
            <a:ext cx="3754051" cy="243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94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91680" y="676236"/>
            <a:ext cx="54726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근대 일본음악</a:t>
            </a:r>
            <a:endParaRPr lang="ko-KR" altLang="en-US" sz="4000" b="1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1520" y="1571612"/>
            <a:ext cx="8568952" cy="4953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3" y="2744923"/>
            <a:ext cx="4259547" cy="358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516497" y="2852936"/>
            <a:ext cx="4299027" cy="2088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침체기가 있었지만 다시 회복되어가고 있으며 일본의 음악시장은 유럽 및 미국에서 상당한 비중을 차지한다</a:t>
            </a:r>
            <a:r>
              <a:rPr lang="en-US" altLang="ko-KR" sz="16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그리고 그 비율은 </a:t>
            </a:r>
            <a:r>
              <a:rPr lang="en-US" altLang="ko-KR" sz="16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2010</a:t>
            </a:r>
            <a:r>
              <a:rPr lang="ko-KR" altLang="en-US" sz="16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년이 넘어도 상승 중이라고 함</a:t>
            </a:r>
            <a:r>
              <a:rPr lang="en-US" altLang="ko-KR" sz="16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en-US" altLang="ko-KR" sz="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800" b="1" dirty="0" smtClean="0">
                <a:solidFill>
                  <a:prstClr val="black"/>
                </a:solidFill>
              </a:rPr>
              <a:t>도표 출처 </a:t>
            </a:r>
            <a:r>
              <a:rPr lang="en-US" altLang="ko-KR" sz="800" b="1" dirty="0" smtClean="0">
                <a:solidFill>
                  <a:prstClr val="black"/>
                </a:solidFill>
              </a:rPr>
              <a:t>: https://www.kisdi.re.kr/kisdi/fp/kr/trend/selectResearchTable.do?cmd=selectResearchTable&amp;langdiv=1&amp;controlNo=774&amp;subjectNo=7767)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483768" y="1717678"/>
            <a:ext cx="38884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일본음악의 해외진출</a:t>
            </a:r>
            <a:endParaRPr lang="ko-KR" altLang="en-US" sz="28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6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91680" y="676236"/>
            <a:ext cx="54726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근대 일본음악</a:t>
            </a:r>
            <a:endParaRPr lang="ko-KR" altLang="en-US" sz="4000" b="1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1520" y="1571612"/>
            <a:ext cx="8568952" cy="4953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339752" y="1500174"/>
            <a:ext cx="417646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일본음악의 다양한 장르</a:t>
            </a:r>
            <a:endParaRPr lang="ko-KR" altLang="en-US" sz="28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3074" name="Picture 2" descr="C:\Users\Administrator.PROCOm-PC\Desktop\엔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51" y="2071678"/>
            <a:ext cx="4180193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.PROCOm-PC\Desktop\J-R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3830643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.PROCOm-PC\Desktop\인디밴드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2354" y="2143116"/>
            <a:ext cx="4083102" cy="25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8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91680" y="676236"/>
            <a:ext cx="54726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J - P O P</a:t>
            </a:r>
            <a:endParaRPr lang="ko-KR" altLang="en-US" sz="4000" b="1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1520" y="1571612"/>
            <a:ext cx="8568952" cy="4953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37442" y="1500174"/>
            <a:ext cx="38884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해외진출 및 국내시장</a:t>
            </a:r>
            <a:endParaRPr lang="ko-KR" altLang="en-US" sz="28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0802" y="2315726"/>
            <a:ext cx="2053743" cy="47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■ 해외진출 현황</a:t>
            </a:r>
            <a:endParaRPr lang="en-US" altLang="ko-KR" b="1" dirty="0" smtClean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2050" name="Picture 2" descr="C:\Users\Administrator.PROCOm-PC\Desktop\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42" y="2155818"/>
            <a:ext cx="5064794" cy="22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251520" y="4581128"/>
            <a:ext cx="1838109" cy="432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■일본국내시장</a:t>
            </a:r>
            <a:endParaRPr lang="en-US" altLang="ko-KR" b="1" dirty="0" smtClean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2051" name="Picture 3" descr="C:\Users\Administrator.PROCOm-PC\Desktop\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42" y="4581128"/>
            <a:ext cx="5034954" cy="206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0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91680" y="676236"/>
            <a:ext cx="54726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J - P O P</a:t>
            </a:r>
            <a:endParaRPr lang="ko-KR" altLang="en-US" sz="4000" b="1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1520" y="1571612"/>
            <a:ext cx="8568952" cy="4953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483768" y="1717678"/>
            <a:ext cx="38884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싱어송라이터</a:t>
            </a:r>
            <a:endParaRPr lang="ko-KR" altLang="en-US" sz="28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4099" name="Picture 3" descr="C:\Users\Administrator.PROCOm-PC\Desktop\싱어송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334825"/>
            <a:ext cx="3565060" cy="437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7358082" y="2492132"/>
            <a:ext cx="1691680" cy="36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싱어송라이터 </a:t>
            </a:r>
            <a:r>
              <a:rPr lang="en-US" altLang="ko-KR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YUI</a:t>
            </a:r>
            <a:endParaRPr lang="ko-KR" altLang="en-US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74" name="Picture 2" descr="C:\Users\Administrator.PROCOm-PC\Desktop\유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143116"/>
            <a:ext cx="3300385" cy="24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.PROCOm-PC\Desktop\오오하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418813"/>
            <a:ext cx="3337346" cy="222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7072330" y="4929198"/>
            <a:ext cx="2143140" cy="86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신예 </a:t>
            </a:r>
            <a:endParaRPr lang="en-US" altLang="ko-KR" b="1" dirty="0" smtClean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싱어송라이터</a:t>
            </a:r>
            <a:endParaRPr lang="en-US" altLang="ko-KR" b="1" dirty="0" smtClean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 err="1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오오하라</a:t>
            </a:r>
            <a:r>
              <a:rPr lang="ko-KR" altLang="en-US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사쿠라코</a:t>
            </a:r>
            <a:endParaRPr lang="ko-KR" altLang="en-US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2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91680" y="676236"/>
            <a:ext cx="54726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J - P O P</a:t>
            </a:r>
            <a:endParaRPr lang="ko-KR" altLang="en-US" sz="4000" b="1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1520" y="1571612"/>
            <a:ext cx="8568952" cy="4953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483768" y="1571612"/>
            <a:ext cx="38884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일본의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아이돌그룹</a:t>
            </a:r>
            <a:endParaRPr lang="ko-KR" altLang="en-US" sz="28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5122" name="Picture 2" descr="C:\Users\Administrator.PROCOm-PC\Desktop\아이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214554"/>
            <a:ext cx="5016731" cy="22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.PROCOm-PC\Desktop\남자아이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113" y="4071942"/>
            <a:ext cx="4138449" cy="26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.PROCOm-PC\Desktop\아이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8241" y="2568866"/>
            <a:ext cx="4470039" cy="29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9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91680" y="676236"/>
            <a:ext cx="54726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보컬로이드</a:t>
            </a:r>
            <a:endParaRPr lang="ko-KR" altLang="en-US" sz="4000" b="1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1520" y="1571612"/>
            <a:ext cx="8568952" cy="4953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40956" y="1500174"/>
            <a:ext cx="38884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전자공간의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아이돌</a:t>
            </a:r>
            <a:endParaRPr lang="ko-KR" altLang="en-US" sz="28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6146" name="Picture 2" descr="C:\Users\Administrator.PROCOm-PC\Desktop\보컬로이드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379" y="2143116"/>
            <a:ext cx="3539331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7751290" y="2249136"/>
            <a:ext cx="1392710" cy="394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prstClr val="black"/>
                </a:solidFill>
                <a:latin typeface="+mn-ea"/>
              </a:rPr>
              <a:t>←일본의 </a:t>
            </a:r>
            <a:r>
              <a:rPr lang="ko-KR" altLang="en-US" b="1" dirty="0" err="1" smtClean="0">
                <a:solidFill>
                  <a:prstClr val="black"/>
                </a:solidFill>
                <a:latin typeface="+mn-ea"/>
              </a:rPr>
              <a:t>보컬로이드</a:t>
            </a:r>
            <a:endParaRPr lang="ko-KR" altLang="en-US" b="1" dirty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6147" name="Picture 3" descr="C:\Users\Administrator.PROCOm-PC\Desktop\한국보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545" y="4333898"/>
            <a:ext cx="3077369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500562" y="5426704"/>
            <a:ext cx="1438795" cy="788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prstClr val="black"/>
                </a:solidFill>
                <a:latin typeface="+mn-ea"/>
              </a:rPr>
              <a:t>이 인기에 힘을 얻어서인지 한국에도 </a:t>
            </a:r>
            <a:r>
              <a:rPr lang="ko-KR" altLang="en-US" sz="1200" b="1" dirty="0" err="1" smtClean="0">
                <a:solidFill>
                  <a:prstClr val="black"/>
                </a:solidFill>
                <a:latin typeface="+mn-ea"/>
              </a:rPr>
              <a:t>보컬로이드가</a:t>
            </a:r>
            <a:r>
              <a:rPr lang="ko-KR" altLang="en-US" sz="1200" b="1" dirty="0" smtClean="0">
                <a:solidFill>
                  <a:prstClr val="black"/>
                </a:solidFill>
                <a:latin typeface="+mn-ea"/>
              </a:rPr>
              <a:t> 생겼다 →</a:t>
            </a:r>
            <a:endParaRPr lang="ko-KR" altLang="en-US" sz="1200" b="1" dirty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4098" name="Picture 2" descr="C:\Users\Administrator.PROCOm-PC\Desktop\보컬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33458"/>
            <a:ext cx="3781519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.PROCOm-PC\Desktop\보컬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4884"/>
            <a:ext cx="3797870" cy="19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2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테마1">
  <a:themeElements>
    <a:clrScheme name="사용자 지정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404E6D"/>
      </a:accent1>
      <a:accent2>
        <a:srgbClr val="F5A61C"/>
      </a:accent2>
      <a:accent3>
        <a:srgbClr val="0070C0"/>
      </a:accent3>
      <a:accent4>
        <a:srgbClr val="1AB39F"/>
      </a:accent4>
      <a:accent5>
        <a:srgbClr val="E22D3A"/>
      </a:accent5>
      <a:accent6>
        <a:srgbClr val="AA8FB8"/>
      </a:accent6>
      <a:hlink>
        <a:srgbClr val="0070C0"/>
      </a:hlink>
      <a:folHlink>
        <a:srgbClr val="5F7791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473</TotalTime>
  <Words>198</Words>
  <Application>Microsoft Office PowerPoint</Application>
  <PresentationFormat>화면 슬라이드 쇼(4:3)</PresentationFormat>
  <Paragraphs>61</Paragraphs>
  <Slides>10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kj</dc:creator>
  <cp:lastModifiedBy>kj</cp:lastModifiedBy>
  <cp:revision>18</cp:revision>
  <dcterms:created xsi:type="dcterms:W3CDTF">2017-03-19T14:09:01Z</dcterms:created>
  <dcterms:modified xsi:type="dcterms:W3CDTF">2017-03-31T14:10:38Z</dcterms:modified>
</cp:coreProperties>
</file>