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28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88EDE-8841-4AE9-BA5F-300A57E3244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4D4E9D2-1427-40A3-9C29-454AA6CE8229}">
      <dgm:prSet phldrT="[텍스트]"/>
      <dgm:spPr/>
      <dgm:t>
        <a:bodyPr/>
        <a:lstStyle/>
        <a:p>
          <a:pPr latinLnBrk="1"/>
          <a:r>
            <a:rPr lang="ko-KR" altLang="en-US" dirty="0" smtClean="0"/>
            <a:t>일본은행</a:t>
          </a:r>
          <a:endParaRPr lang="ko-KR" altLang="en-US" dirty="0"/>
        </a:p>
      </dgm:t>
    </dgm:pt>
    <dgm:pt modelId="{0AEA8F0A-05A3-4777-B5A0-92D78628F185}" type="parTrans" cxnId="{3451C878-3C21-4542-BF88-1DA22E9E6B3F}">
      <dgm:prSet/>
      <dgm:spPr/>
      <dgm:t>
        <a:bodyPr/>
        <a:lstStyle/>
        <a:p>
          <a:pPr latinLnBrk="1"/>
          <a:endParaRPr lang="ko-KR" altLang="en-US"/>
        </a:p>
      </dgm:t>
    </dgm:pt>
    <dgm:pt modelId="{CB601D16-9E77-4AC6-9C76-FBFB2E001826}" type="sibTrans" cxnId="{3451C878-3C21-4542-BF88-1DA22E9E6B3F}">
      <dgm:prSet/>
      <dgm:spPr/>
      <dgm:t>
        <a:bodyPr/>
        <a:lstStyle/>
        <a:p>
          <a:pPr latinLnBrk="1"/>
          <a:endParaRPr lang="ko-KR" altLang="en-US"/>
        </a:p>
      </dgm:t>
    </dgm:pt>
    <dgm:pt modelId="{01613F45-DB9D-4CBE-97BF-92324ED10CE5}">
      <dgm:prSet phldrT="[텍스트]"/>
      <dgm:spPr>
        <a:solidFill>
          <a:srgbClr val="FFFF00"/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금 값</a:t>
          </a:r>
          <a:endParaRPr lang="ko-KR" altLang="en-US" dirty="0">
            <a:solidFill>
              <a:schemeClr val="tx1"/>
            </a:solidFill>
          </a:endParaRPr>
        </a:p>
      </dgm:t>
    </dgm:pt>
    <dgm:pt modelId="{E118FD57-029E-4643-8425-E3255887D7CA}" type="parTrans" cxnId="{D06FEAB4-4DF3-4109-A4D0-E1B001E4CE8A}">
      <dgm:prSet/>
      <dgm:spPr/>
      <dgm:t>
        <a:bodyPr/>
        <a:lstStyle/>
        <a:p>
          <a:pPr latinLnBrk="1"/>
          <a:endParaRPr lang="ko-KR" altLang="en-US"/>
        </a:p>
      </dgm:t>
    </dgm:pt>
    <dgm:pt modelId="{655BD991-1842-45CE-8D2D-97EFA4244D5C}" type="sibTrans" cxnId="{D06FEAB4-4DF3-4109-A4D0-E1B001E4CE8A}">
      <dgm:prSet/>
      <dgm:spPr/>
      <dgm:t>
        <a:bodyPr/>
        <a:lstStyle/>
        <a:p>
          <a:pPr latinLnBrk="1"/>
          <a:endParaRPr lang="ko-KR" altLang="en-US"/>
        </a:p>
      </dgm:t>
    </dgm:pt>
    <dgm:pt modelId="{D64EEC34-6481-4D69-ACDF-71A6352EEBF9}">
      <dgm:prSet phldrT="[텍스트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은 값</a:t>
          </a:r>
          <a:endParaRPr lang="ko-KR" altLang="en-US" dirty="0">
            <a:solidFill>
              <a:schemeClr val="tx1"/>
            </a:solidFill>
          </a:endParaRPr>
        </a:p>
      </dgm:t>
    </dgm:pt>
    <dgm:pt modelId="{3ED01AFE-1FE3-4872-A0E7-6E1A2FB1BD68}" type="parTrans" cxnId="{D2759346-2696-4848-A0DD-97F5975DF12B}">
      <dgm:prSet/>
      <dgm:spPr/>
      <dgm:t>
        <a:bodyPr/>
        <a:lstStyle/>
        <a:p>
          <a:pPr latinLnBrk="1"/>
          <a:endParaRPr lang="ko-KR" altLang="en-US"/>
        </a:p>
      </dgm:t>
    </dgm:pt>
    <dgm:pt modelId="{FA07C5B4-C697-4D3E-95B2-5D8CCDF2D041}" type="sibTrans" cxnId="{D2759346-2696-4848-A0DD-97F5975DF12B}">
      <dgm:prSet/>
      <dgm:spPr/>
      <dgm:t>
        <a:bodyPr/>
        <a:lstStyle/>
        <a:p>
          <a:pPr latinLnBrk="1"/>
          <a:endParaRPr lang="ko-KR" altLang="en-US"/>
        </a:p>
      </dgm:t>
    </dgm:pt>
    <dgm:pt modelId="{41F044E8-9192-484B-9B60-96CCE7D7B193}" type="pres">
      <dgm:prSet presAssocID="{24088EDE-8841-4AE9-BA5F-300A57E324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49228E-7157-4770-98CC-68009E06C0AF}" type="pres">
      <dgm:prSet presAssocID="{A4D4E9D2-1427-40A3-9C29-454AA6CE8229}" presName="centerShape" presStyleLbl="node0" presStyleIdx="0" presStyleCnt="1" custScaleX="205338" custScaleY="189054" custLinFactNeighborX="-11447" custLinFactNeighborY="424"/>
      <dgm:spPr/>
      <dgm:t>
        <a:bodyPr/>
        <a:lstStyle/>
        <a:p>
          <a:pPr latinLnBrk="1"/>
          <a:endParaRPr lang="ko-KR" altLang="en-US"/>
        </a:p>
      </dgm:t>
    </dgm:pt>
    <dgm:pt modelId="{BD8D12BD-2E7A-4021-9D5C-5EC267753EC9}" type="pres">
      <dgm:prSet presAssocID="{E118FD57-029E-4643-8425-E3255887D7CA}" presName="Name9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086BF3D-23A5-45F0-9929-1D79980F8C00}" type="pres">
      <dgm:prSet presAssocID="{E118FD57-029E-4643-8425-E3255887D7CA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37B02C1-BF13-4354-90E8-DD7CB121C9CD}" type="pres">
      <dgm:prSet presAssocID="{01613F45-DB9D-4CBE-97BF-92324ED10CE5}" presName="node" presStyleLbl="node1" presStyleIdx="0" presStyleCnt="2" custRadScaleRad="168742" custRadScaleInc="-998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F0681-88F7-4955-84C8-E1EC59E3CDD3}" type="pres">
      <dgm:prSet presAssocID="{3ED01AFE-1FE3-4872-A0E7-6E1A2FB1BD68}" presName="Name9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8D98A01-485C-45C7-BA2B-9D311BB48D6C}" type="pres">
      <dgm:prSet presAssocID="{3ED01AFE-1FE3-4872-A0E7-6E1A2FB1BD68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D8BD698-6657-4432-95DE-0C893059352F}" type="pres">
      <dgm:prSet presAssocID="{D64EEC34-6481-4D69-ACDF-71A6352EEBF9}" presName="node" presStyleLbl="node1" presStyleIdx="1" presStyleCnt="2" custRadScaleRad="123374" custRadScaleInc="-1002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7CB131-2C82-4854-82B1-73D6A9F92907}" type="presOf" srcId="{E118FD57-029E-4643-8425-E3255887D7CA}" destId="{BD8D12BD-2E7A-4021-9D5C-5EC267753EC9}" srcOrd="0" destOrd="0" presId="urn:microsoft.com/office/officeart/2005/8/layout/radial1"/>
    <dgm:cxn modelId="{87ED46C8-9616-4F87-9ECD-745D1235E347}" type="presOf" srcId="{E118FD57-029E-4643-8425-E3255887D7CA}" destId="{2086BF3D-23A5-45F0-9929-1D79980F8C00}" srcOrd="1" destOrd="0" presId="urn:microsoft.com/office/officeart/2005/8/layout/radial1"/>
    <dgm:cxn modelId="{3451C878-3C21-4542-BF88-1DA22E9E6B3F}" srcId="{24088EDE-8841-4AE9-BA5F-300A57E32443}" destId="{A4D4E9D2-1427-40A3-9C29-454AA6CE8229}" srcOrd="0" destOrd="0" parTransId="{0AEA8F0A-05A3-4777-B5A0-92D78628F185}" sibTransId="{CB601D16-9E77-4AC6-9C76-FBFB2E001826}"/>
    <dgm:cxn modelId="{A7EC0A7F-8FEF-4C40-9454-5CE40D65D6DE}" type="presOf" srcId="{3ED01AFE-1FE3-4872-A0E7-6E1A2FB1BD68}" destId="{5A9F0681-88F7-4955-84C8-E1EC59E3CDD3}" srcOrd="0" destOrd="0" presId="urn:microsoft.com/office/officeart/2005/8/layout/radial1"/>
    <dgm:cxn modelId="{BCE29AF2-2B6F-4F65-A358-CFED13BAF52D}" type="presOf" srcId="{24088EDE-8841-4AE9-BA5F-300A57E32443}" destId="{41F044E8-9192-484B-9B60-96CCE7D7B193}" srcOrd="0" destOrd="0" presId="urn:microsoft.com/office/officeart/2005/8/layout/radial1"/>
    <dgm:cxn modelId="{1583C76E-42DB-4FC1-B65D-615845DBF8AB}" type="presOf" srcId="{A4D4E9D2-1427-40A3-9C29-454AA6CE8229}" destId="{7649228E-7157-4770-98CC-68009E06C0AF}" srcOrd="0" destOrd="0" presId="urn:microsoft.com/office/officeart/2005/8/layout/radial1"/>
    <dgm:cxn modelId="{D2759346-2696-4848-A0DD-97F5975DF12B}" srcId="{A4D4E9D2-1427-40A3-9C29-454AA6CE8229}" destId="{D64EEC34-6481-4D69-ACDF-71A6352EEBF9}" srcOrd="1" destOrd="0" parTransId="{3ED01AFE-1FE3-4872-A0E7-6E1A2FB1BD68}" sibTransId="{FA07C5B4-C697-4D3E-95B2-5D8CCDF2D041}"/>
    <dgm:cxn modelId="{813367FA-2E3C-4FC7-AFB5-9BDEA2381A03}" type="presOf" srcId="{3ED01AFE-1FE3-4872-A0E7-6E1A2FB1BD68}" destId="{D8D98A01-485C-45C7-BA2B-9D311BB48D6C}" srcOrd="1" destOrd="0" presId="urn:microsoft.com/office/officeart/2005/8/layout/radial1"/>
    <dgm:cxn modelId="{291447FC-B634-432C-ADF6-FFD7049FD242}" type="presOf" srcId="{D64EEC34-6481-4D69-ACDF-71A6352EEBF9}" destId="{5D8BD698-6657-4432-95DE-0C893059352F}" srcOrd="0" destOrd="0" presId="urn:microsoft.com/office/officeart/2005/8/layout/radial1"/>
    <dgm:cxn modelId="{D06FEAB4-4DF3-4109-A4D0-E1B001E4CE8A}" srcId="{A4D4E9D2-1427-40A3-9C29-454AA6CE8229}" destId="{01613F45-DB9D-4CBE-97BF-92324ED10CE5}" srcOrd="0" destOrd="0" parTransId="{E118FD57-029E-4643-8425-E3255887D7CA}" sibTransId="{655BD991-1842-45CE-8D2D-97EFA4244D5C}"/>
    <dgm:cxn modelId="{16DA81A3-76DD-45BF-AA09-54687DB9D54C}" type="presOf" srcId="{01613F45-DB9D-4CBE-97BF-92324ED10CE5}" destId="{337B02C1-BF13-4354-90E8-DD7CB121C9CD}" srcOrd="0" destOrd="0" presId="urn:microsoft.com/office/officeart/2005/8/layout/radial1"/>
    <dgm:cxn modelId="{C4FE91F0-BA60-4309-965D-F0C69BE4A5B2}" type="presParOf" srcId="{41F044E8-9192-484B-9B60-96CCE7D7B193}" destId="{7649228E-7157-4770-98CC-68009E06C0AF}" srcOrd="0" destOrd="0" presId="urn:microsoft.com/office/officeart/2005/8/layout/radial1"/>
    <dgm:cxn modelId="{B76953A5-8637-45E9-9255-0EAF6E339E9E}" type="presParOf" srcId="{41F044E8-9192-484B-9B60-96CCE7D7B193}" destId="{BD8D12BD-2E7A-4021-9D5C-5EC267753EC9}" srcOrd="1" destOrd="0" presId="urn:microsoft.com/office/officeart/2005/8/layout/radial1"/>
    <dgm:cxn modelId="{0CFEEBF3-C600-4E98-AAB2-2BD66FC84D68}" type="presParOf" srcId="{BD8D12BD-2E7A-4021-9D5C-5EC267753EC9}" destId="{2086BF3D-23A5-45F0-9929-1D79980F8C00}" srcOrd="0" destOrd="0" presId="urn:microsoft.com/office/officeart/2005/8/layout/radial1"/>
    <dgm:cxn modelId="{5D588980-68E9-441B-9312-4F891BDF3598}" type="presParOf" srcId="{41F044E8-9192-484B-9B60-96CCE7D7B193}" destId="{337B02C1-BF13-4354-90E8-DD7CB121C9CD}" srcOrd="2" destOrd="0" presId="urn:microsoft.com/office/officeart/2005/8/layout/radial1"/>
    <dgm:cxn modelId="{8C397338-1A44-4B4E-BC62-B6142F29A082}" type="presParOf" srcId="{41F044E8-9192-484B-9B60-96CCE7D7B193}" destId="{5A9F0681-88F7-4955-84C8-E1EC59E3CDD3}" srcOrd="3" destOrd="0" presId="urn:microsoft.com/office/officeart/2005/8/layout/radial1"/>
    <dgm:cxn modelId="{901D0367-6EBA-4BAD-80A1-42AB9B1141A2}" type="presParOf" srcId="{5A9F0681-88F7-4955-84C8-E1EC59E3CDD3}" destId="{D8D98A01-485C-45C7-BA2B-9D311BB48D6C}" srcOrd="0" destOrd="0" presId="urn:microsoft.com/office/officeart/2005/8/layout/radial1"/>
    <dgm:cxn modelId="{F2D94D6C-3DAC-4A01-B5E5-14A7C868B384}" type="presParOf" srcId="{41F044E8-9192-484B-9B60-96CCE7D7B193}" destId="{5D8BD698-6657-4432-95DE-0C893059352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B0110-6406-4343-B4D1-23DDE39FBE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801DE25-7BC3-4DA0-BF87-9947838A4750}">
      <dgm:prSet phldrT="[텍스트]"/>
      <dgm:spPr>
        <a:solidFill>
          <a:schemeClr val="accent4"/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일본 은행권</a:t>
          </a:r>
          <a:endParaRPr lang="ko-KR" altLang="en-US" dirty="0">
            <a:solidFill>
              <a:schemeClr val="tx1"/>
            </a:solidFill>
          </a:endParaRPr>
        </a:p>
      </dgm:t>
    </dgm:pt>
    <dgm:pt modelId="{5A361D15-E39C-4F39-A6AF-916EC94D039E}" type="parTrans" cxnId="{C3CC4E32-C311-42A7-9FD8-2FA76A8F9CAA}">
      <dgm:prSet/>
      <dgm:spPr/>
      <dgm:t>
        <a:bodyPr/>
        <a:lstStyle/>
        <a:p>
          <a:pPr latinLnBrk="1"/>
          <a:endParaRPr lang="ko-KR" altLang="en-US"/>
        </a:p>
      </dgm:t>
    </dgm:pt>
    <dgm:pt modelId="{D71BE387-4957-4C2B-9C28-8187B282DBCF}" type="sibTrans" cxnId="{C3CC4E32-C311-42A7-9FD8-2FA76A8F9CAA}">
      <dgm:prSet/>
      <dgm:spPr/>
      <dgm:t>
        <a:bodyPr/>
        <a:lstStyle/>
        <a:p>
          <a:pPr latinLnBrk="1"/>
          <a:endParaRPr lang="ko-KR" altLang="en-US"/>
        </a:p>
      </dgm:t>
    </dgm:pt>
    <dgm:pt modelId="{1874B62A-74A7-4387-B31C-D2D284FFA6A6}">
      <dgm:prSet phldrT="[텍스트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국립은행 지폐 </a:t>
          </a:r>
          <a:endParaRPr lang="en-US" altLang="ko-KR" dirty="0" smtClean="0">
            <a:solidFill>
              <a:schemeClr val="tx1"/>
            </a:solidFill>
          </a:endParaRPr>
        </a:p>
        <a:p>
          <a:pPr latinLnBrk="1"/>
          <a:r>
            <a:rPr lang="ko-KR" altLang="en-US" dirty="0" smtClean="0">
              <a:solidFill>
                <a:schemeClr val="tx1"/>
              </a:solidFill>
            </a:rPr>
            <a:t>통용금지</a:t>
          </a:r>
          <a:endParaRPr lang="ko-KR" altLang="en-US" dirty="0">
            <a:solidFill>
              <a:schemeClr val="tx1"/>
            </a:solidFill>
          </a:endParaRPr>
        </a:p>
      </dgm:t>
    </dgm:pt>
    <dgm:pt modelId="{DA03A972-F26C-4BF6-B74C-942D9B5633FF}" type="parTrans" cxnId="{CDDF4A00-3878-4FB1-AD75-DC9C18786FF7}">
      <dgm:prSet/>
      <dgm:spPr/>
      <dgm:t>
        <a:bodyPr/>
        <a:lstStyle/>
        <a:p>
          <a:pPr latinLnBrk="1"/>
          <a:endParaRPr lang="ko-KR" altLang="en-US"/>
        </a:p>
      </dgm:t>
    </dgm:pt>
    <dgm:pt modelId="{7F51A681-3D56-4829-AF79-F793093B7760}" type="sibTrans" cxnId="{CDDF4A00-3878-4FB1-AD75-DC9C18786FF7}">
      <dgm:prSet/>
      <dgm:spPr/>
      <dgm:t>
        <a:bodyPr/>
        <a:lstStyle/>
        <a:p>
          <a:pPr latinLnBrk="1"/>
          <a:endParaRPr lang="ko-KR" altLang="en-US"/>
        </a:p>
      </dgm:t>
    </dgm:pt>
    <dgm:pt modelId="{5E1F88AF-5DA0-4CD2-8497-C768C531DF75}">
      <dgm:prSet phldrT="[텍스트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정부지폐 통용금지</a:t>
          </a:r>
          <a:endParaRPr lang="ko-KR" altLang="en-US" dirty="0">
            <a:solidFill>
              <a:schemeClr val="tx1"/>
            </a:solidFill>
          </a:endParaRPr>
        </a:p>
      </dgm:t>
    </dgm:pt>
    <dgm:pt modelId="{0D52C5B2-A75F-471E-AE86-0E771CDF3362}" type="parTrans" cxnId="{1530F71A-E43F-4BD7-9B92-F45DE0D4CAFE}">
      <dgm:prSet/>
      <dgm:spPr/>
      <dgm:t>
        <a:bodyPr/>
        <a:lstStyle/>
        <a:p>
          <a:pPr latinLnBrk="1"/>
          <a:endParaRPr lang="ko-KR" altLang="en-US"/>
        </a:p>
      </dgm:t>
    </dgm:pt>
    <dgm:pt modelId="{8DE03A24-E65E-485E-96E5-D86466F1BE47}" type="sibTrans" cxnId="{1530F71A-E43F-4BD7-9B92-F45DE0D4CAFE}">
      <dgm:prSet/>
      <dgm:spPr/>
      <dgm:t>
        <a:bodyPr/>
        <a:lstStyle/>
        <a:p>
          <a:pPr latinLnBrk="1"/>
          <a:endParaRPr lang="ko-KR" altLang="en-US"/>
        </a:p>
      </dgm:t>
    </dgm:pt>
    <dgm:pt modelId="{C91D93F9-5D11-48EB-9191-13651DAE3E50}" type="pres">
      <dgm:prSet presAssocID="{A08B0110-6406-4343-B4D1-23DDE39FBE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3FAB8C-F3B0-43F6-A7EE-218D2EA1A530}" type="pres">
      <dgm:prSet presAssocID="{B801DE25-7BC3-4DA0-BF87-9947838A4750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5C7B42F-631E-4A12-A90E-65596EB1CEC2}" type="pres">
      <dgm:prSet presAssocID="{DA03A972-F26C-4BF6-B74C-942D9B5633FF}" presName="parTrans" presStyleLbl="bg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8B98D60-9900-421D-9F48-DBCD3149026E}" type="pres">
      <dgm:prSet presAssocID="{1874B62A-74A7-4387-B31C-D2D284FFA6A6}" presName="node" presStyleLbl="node1" presStyleIdx="0" presStyleCnt="2" custRadScaleRad="93252" custRadScaleInc="-108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F8021-34A6-4BD6-AE27-864380A2449F}" type="pres">
      <dgm:prSet presAssocID="{0D52C5B2-A75F-471E-AE86-0E771CDF3362}" presName="parTrans" presStyleLbl="bg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80A9BCD-8AA9-4CA2-8B75-CDDFECBE75CB}" type="pres">
      <dgm:prSet presAssocID="{5E1F88AF-5DA0-4CD2-8497-C768C531DF75}" presName="node" presStyleLbl="node1" presStyleIdx="1" presStyleCnt="2" custRadScaleRad="91586" custRadScaleInc="102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A98E6B5-0561-4BA2-9468-B2DDEC03A0BE}" type="presOf" srcId="{A08B0110-6406-4343-B4D1-23DDE39FBE56}" destId="{C91D93F9-5D11-48EB-9191-13651DAE3E50}" srcOrd="0" destOrd="0" presId="urn:microsoft.com/office/officeart/2005/8/layout/radial4"/>
    <dgm:cxn modelId="{80684849-3AFF-4052-B8A3-E568B5C3BC2E}" type="presOf" srcId="{0D52C5B2-A75F-471E-AE86-0E771CDF3362}" destId="{8BAF8021-34A6-4BD6-AE27-864380A2449F}" srcOrd="0" destOrd="0" presId="urn:microsoft.com/office/officeart/2005/8/layout/radial4"/>
    <dgm:cxn modelId="{3A02491C-F310-4C04-880A-A2D8BE19EBBF}" type="presOf" srcId="{1874B62A-74A7-4387-B31C-D2D284FFA6A6}" destId="{38B98D60-9900-421D-9F48-DBCD3149026E}" srcOrd="0" destOrd="0" presId="urn:microsoft.com/office/officeart/2005/8/layout/radial4"/>
    <dgm:cxn modelId="{1530F71A-E43F-4BD7-9B92-F45DE0D4CAFE}" srcId="{B801DE25-7BC3-4DA0-BF87-9947838A4750}" destId="{5E1F88AF-5DA0-4CD2-8497-C768C531DF75}" srcOrd="1" destOrd="0" parTransId="{0D52C5B2-A75F-471E-AE86-0E771CDF3362}" sibTransId="{8DE03A24-E65E-485E-96E5-D86466F1BE47}"/>
    <dgm:cxn modelId="{C3CC4E32-C311-42A7-9FD8-2FA76A8F9CAA}" srcId="{A08B0110-6406-4343-B4D1-23DDE39FBE56}" destId="{B801DE25-7BC3-4DA0-BF87-9947838A4750}" srcOrd="0" destOrd="0" parTransId="{5A361D15-E39C-4F39-A6AF-916EC94D039E}" sibTransId="{D71BE387-4957-4C2B-9C28-8187B282DBCF}"/>
    <dgm:cxn modelId="{169849D1-E9EB-41EF-8834-CAFF8285A219}" type="presOf" srcId="{B801DE25-7BC3-4DA0-BF87-9947838A4750}" destId="{5B3FAB8C-F3B0-43F6-A7EE-218D2EA1A530}" srcOrd="0" destOrd="0" presId="urn:microsoft.com/office/officeart/2005/8/layout/radial4"/>
    <dgm:cxn modelId="{5AC0BE1D-8E62-4505-B864-22E48FB0CD2C}" type="presOf" srcId="{DA03A972-F26C-4BF6-B74C-942D9B5633FF}" destId="{85C7B42F-631E-4A12-A90E-65596EB1CEC2}" srcOrd="0" destOrd="0" presId="urn:microsoft.com/office/officeart/2005/8/layout/radial4"/>
    <dgm:cxn modelId="{CDDF4A00-3878-4FB1-AD75-DC9C18786FF7}" srcId="{B801DE25-7BC3-4DA0-BF87-9947838A4750}" destId="{1874B62A-74A7-4387-B31C-D2D284FFA6A6}" srcOrd="0" destOrd="0" parTransId="{DA03A972-F26C-4BF6-B74C-942D9B5633FF}" sibTransId="{7F51A681-3D56-4829-AF79-F793093B7760}"/>
    <dgm:cxn modelId="{EC18318D-22EB-4AD8-808F-823B0D4B53D6}" type="presOf" srcId="{5E1F88AF-5DA0-4CD2-8497-C768C531DF75}" destId="{C80A9BCD-8AA9-4CA2-8B75-CDDFECBE75CB}" srcOrd="0" destOrd="0" presId="urn:microsoft.com/office/officeart/2005/8/layout/radial4"/>
    <dgm:cxn modelId="{5C188B1F-7FE6-45AA-AF5A-46EDE8879BA9}" type="presParOf" srcId="{C91D93F9-5D11-48EB-9191-13651DAE3E50}" destId="{5B3FAB8C-F3B0-43F6-A7EE-218D2EA1A530}" srcOrd="0" destOrd="0" presId="urn:microsoft.com/office/officeart/2005/8/layout/radial4"/>
    <dgm:cxn modelId="{0A731BE9-515D-4638-8A70-7F14B72196C0}" type="presParOf" srcId="{C91D93F9-5D11-48EB-9191-13651DAE3E50}" destId="{85C7B42F-631E-4A12-A90E-65596EB1CEC2}" srcOrd="1" destOrd="0" presId="urn:microsoft.com/office/officeart/2005/8/layout/radial4"/>
    <dgm:cxn modelId="{AA914B75-8711-4445-99BE-6A868E389753}" type="presParOf" srcId="{C91D93F9-5D11-48EB-9191-13651DAE3E50}" destId="{38B98D60-9900-421D-9F48-DBCD3149026E}" srcOrd="2" destOrd="0" presId="urn:microsoft.com/office/officeart/2005/8/layout/radial4"/>
    <dgm:cxn modelId="{2B59E7D8-23EE-4403-99C6-9C7B0E9F3C98}" type="presParOf" srcId="{C91D93F9-5D11-48EB-9191-13651DAE3E50}" destId="{8BAF8021-34A6-4BD6-AE27-864380A2449F}" srcOrd="3" destOrd="0" presId="urn:microsoft.com/office/officeart/2005/8/layout/radial4"/>
    <dgm:cxn modelId="{125A8C34-77E6-4FD8-9D83-E710666540F0}" type="presParOf" srcId="{C91D93F9-5D11-48EB-9191-13651DAE3E50}" destId="{C80A9BCD-8AA9-4CA2-8B75-CDDFECBE75C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6D736-8A7B-4E06-A92A-41C9BA44D53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C06CB29-6A9D-4577-9701-42F42F41288B}">
      <dgm:prSet phldrT="[텍스트]"/>
      <dgm:spPr>
        <a:solidFill>
          <a:schemeClr val="accent3"/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- </a:t>
          </a:r>
          <a:r>
            <a:rPr lang="ko-KR" altLang="en-US" dirty="0" smtClean="0">
              <a:solidFill>
                <a:schemeClr val="tx1"/>
              </a:solidFill>
            </a:rPr>
            <a:t>내국환 결제 사무를 개시</a:t>
          </a:r>
          <a:r>
            <a:rPr lang="en-US" altLang="ko-KR" dirty="0" smtClean="0">
              <a:solidFill>
                <a:schemeClr val="tx1"/>
              </a:solidFill>
            </a:rPr>
            <a:t>.</a:t>
          </a:r>
          <a:endParaRPr lang="ko-KR" altLang="en-US" dirty="0">
            <a:solidFill>
              <a:schemeClr val="tx1"/>
            </a:solidFill>
          </a:endParaRPr>
        </a:p>
      </dgm:t>
    </dgm:pt>
    <dgm:pt modelId="{E0216970-E4F1-40CE-86B5-9A7318452AE6}" type="parTrans" cxnId="{71C826DF-343E-46C0-AB8B-288B6EC3E57A}">
      <dgm:prSet/>
      <dgm:spPr/>
      <dgm:t>
        <a:bodyPr/>
        <a:lstStyle/>
        <a:p>
          <a:pPr latinLnBrk="1"/>
          <a:endParaRPr lang="ko-KR" altLang="en-US"/>
        </a:p>
      </dgm:t>
    </dgm:pt>
    <dgm:pt modelId="{49A68F70-5FE9-4FB7-956B-09DCCD3034D8}" type="sibTrans" cxnId="{71C826DF-343E-46C0-AB8B-288B6EC3E57A}">
      <dgm:prSet/>
      <dgm:spPr/>
      <dgm:t>
        <a:bodyPr/>
        <a:lstStyle/>
        <a:p>
          <a:pPr latinLnBrk="1"/>
          <a:endParaRPr lang="ko-KR" altLang="en-US"/>
        </a:p>
      </dgm:t>
    </dgm:pt>
    <dgm:pt modelId="{E04D147C-647B-4A4C-8D24-ACA65F762E67}">
      <dgm:prSet phldrT="[텍스트]" custT="1"/>
      <dgm:spPr/>
      <dgm:t>
        <a:bodyPr/>
        <a:lstStyle/>
        <a:p>
          <a:pPr algn="ctr" latinLnBrk="1"/>
          <a:r>
            <a:rPr lang="en-US" altLang="ko-KR" sz="7200" dirty="0" smtClean="0"/>
            <a:t>1930</a:t>
          </a:r>
          <a:r>
            <a:rPr lang="ko-KR" altLang="en-US" sz="7200" dirty="0" smtClean="0"/>
            <a:t>年</a:t>
          </a:r>
          <a:endParaRPr lang="ko-KR" altLang="en-US" sz="7200" dirty="0"/>
        </a:p>
      </dgm:t>
    </dgm:pt>
    <dgm:pt modelId="{C4D5A8BE-81DD-4CCC-81EE-B04877983E1B}" type="parTrans" cxnId="{7A028583-7BAE-45E6-8D99-252C81BD0FF8}">
      <dgm:prSet/>
      <dgm:spPr/>
      <dgm:t>
        <a:bodyPr/>
        <a:lstStyle/>
        <a:p>
          <a:pPr latinLnBrk="1"/>
          <a:endParaRPr lang="ko-KR" altLang="en-US"/>
        </a:p>
      </dgm:t>
    </dgm:pt>
    <dgm:pt modelId="{E8AA0847-76F1-44C9-BD18-1E652CE254A2}" type="sibTrans" cxnId="{7A028583-7BAE-45E6-8D99-252C81BD0FF8}">
      <dgm:prSet/>
      <dgm:spPr/>
      <dgm:t>
        <a:bodyPr/>
        <a:lstStyle/>
        <a:p>
          <a:pPr latinLnBrk="1"/>
          <a:endParaRPr lang="ko-KR" altLang="en-US"/>
        </a:p>
      </dgm:t>
    </dgm:pt>
    <dgm:pt modelId="{38B39EC1-362F-45FF-8E51-6D20CEFB2E09}">
      <dgm:prSet phldrT="[텍스트]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- 11</a:t>
          </a:r>
          <a:r>
            <a:rPr lang="ko-KR" altLang="en-US" dirty="0" smtClean="0"/>
            <a:t>월에 국채업무를 개시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6A53FD86-3DC3-40BC-9496-A5B227D0A1D5}" type="parTrans" cxnId="{285F5FF6-0128-4BB9-9CEE-ECDBDA2B9D88}">
      <dgm:prSet/>
      <dgm:spPr/>
      <dgm:t>
        <a:bodyPr/>
        <a:lstStyle/>
        <a:p>
          <a:pPr latinLnBrk="1"/>
          <a:endParaRPr lang="ko-KR" altLang="en-US"/>
        </a:p>
      </dgm:t>
    </dgm:pt>
    <dgm:pt modelId="{F0C8FDE2-76D1-4543-B2E0-191CC8CCFD04}" type="sibTrans" cxnId="{285F5FF6-0128-4BB9-9CEE-ECDBDA2B9D88}">
      <dgm:prSet/>
      <dgm:spPr/>
      <dgm:t>
        <a:bodyPr/>
        <a:lstStyle/>
        <a:p>
          <a:pPr latinLnBrk="1"/>
          <a:endParaRPr lang="ko-KR" altLang="en-US"/>
        </a:p>
      </dgm:t>
    </dgm:pt>
    <dgm:pt modelId="{AE1486BA-CC6E-43C0-A8CC-6B6599ACAF86}">
      <dgm:prSet phldrT="[텍스트]" custT="1"/>
      <dgm:spPr/>
      <dgm:t>
        <a:bodyPr/>
        <a:lstStyle/>
        <a:p>
          <a:pPr algn="ctr" latinLnBrk="1"/>
          <a:r>
            <a:rPr lang="en-US" altLang="ko-KR" sz="7200" dirty="0" smtClean="0"/>
            <a:t>1943</a:t>
          </a:r>
          <a:r>
            <a:rPr lang="ko-KR" altLang="en-US" sz="7200" dirty="0" smtClean="0"/>
            <a:t>年</a:t>
          </a:r>
          <a:endParaRPr lang="ko-KR" altLang="en-US" sz="7200" dirty="0"/>
        </a:p>
      </dgm:t>
    </dgm:pt>
    <dgm:pt modelId="{76719533-E09D-4A35-8FC3-DF416025EB86}" type="parTrans" cxnId="{6D55CC19-60A8-4F60-898C-AB02A5F2CE28}">
      <dgm:prSet/>
      <dgm:spPr/>
      <dgm:t>
        <a:bodyPr/>
        <a:lstStyle/>
        <a:p>
          <a:pPr latinLnBrk="1"/>
          <a:endParaRPr lang="ko-KR" altLang="en-US"/>
        </a:p>
      </dgm:t>
    </dgm:pt>
    <dgm:pt modelId="{4AABBE68-2C14-4C21-9967-02EC3C0924DD}" type="sibTrans" cxnId="{6D55CC19-60A8-4F60-898C-AB02A5F2CE28}">
      <dgm:prSet/>
      <dgm:spPr/>
      <dgm:t>
        <a:bodyPr/>
        <a:lstStyle/>
        <a:p>
          <a:pPr latinLnBrk="1"/>
          <a:endParaRPr lang="ko-KR" altLang="en-US"/>
        </a:p>
      </dgm:t>
    </dgm:pt>
    <dgm:pt modelId="{ACAF8F9E-A4A4-42E1-B579-39142BF486B3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- </a:t>
          </a:r>
          <a:r>
            <a:rPr lang="ko-KR" altLang="en-US" dirty="0" smtClean="0">
              <a:solidFill>
                <a:schemeClr val="tx1"/>
              </a:solidFill>
            </a:rPr>
            <a:t>외환관리 등의 업무를 위임 받는다</a:t>
          </a:r>
          <a:r>
            <a:rPr lang="en-US" altLang="ko-KR" dirty="0" smtClean="0">
              <a:solidFill>
                <a:schemeClr val="tx1"/>
              </a:solidFill>
            </a:rPr>
            <a:t>.</a:t>
          </a:r>
          <a:endParaRPr lang="ko-KR" altLang="en-US" dirty="0">
            <a:solidFill>
              <a:schemeClr val="tx1"/>
            </a:solidFill>
          </a:endParaRPr>
        </a:p>
      </dgm:t>
    </dgm:pt>
    <dgm:pt modelId="{A0C45A84-6A0C-469C-B757-077140FAFCD6}" type="parTrans" cxnId="{BFBC8DA3-FC25-466C-BB56-F9C1AEC2504F}">
      <dgm:prSet/>
      <dgm:spPr/>
      <dgm:t>
        <a:bodyPr/>
        <a:lstStyle/>
        <a:p>
          <a:pPr latinLnBrk="1"/>
          <a:endParaRPr lang="ko-KR" altLang="en-US"/>
        </a:p>
      </dgm:t>
    </dgm:pt>
    <dgm:pt modelId="{3D42EA6E-24AC-4D3B-8490-33D34C49C810}" type="sibTrans" cxnId="{BFBC8DA3-FC25-466C-BB56-F9C1AEC2504F}">
      <dgm:prSet/>
      <dgm:spPr/>
      <dgm:t>
        <a:bodyPr/>
        <a:lstStyle/>
        <a:p>
          <a:pPr latinLnBrk="1"/>
          <a:endParaRPr lang="ko-KR" altLang="en-US"/>
        </a:p>
      </dgm:t>
    </dgm:pt>
    <dgm:pt modelId="{52BCC95A-EE3F-4855-9D09-A8D1B4B59773}">
      <dgm:prSet phldrT="[텍스트]" custT="1"/>
      <dgm:spPr/>
      <dgm:t>
        <a:bodyPr/>
        <a:lstStyle/>
        <a:p>
          <a:pPr algn="ctr" latinLnBrk="1"/>
          <a:r>
            <a:rPr lang="en-US" altLang="ko-KR" sz="7200" dirty="0" smtClean="0"/>
            <a:t>1952</a:t>
          </a:r>
          <a:r>
            <a:rPr lang="ko-KR" altLang="en-US" sz="7200" dirty="0" smtClean="0"/>
            <a:t>年</a:t>
          </a:r>
          <a:endParaRPr lang="ko-KR" altLang="en-US" sz="7200" dirty="0"/>
        </a:p>
      </dgm:t>
    </dgm:pt>
    <dgm:pt modelId="{9A3B7B17-8E2D-45BA-A8ED-BD156E2798D3}" type="parTrans" cxnId="{CA1B86B9-D6BD-4F0E-9940-DA41F442C039}">
      <dgm:prSet/>
      <dgm:spPr/>
      <dgm:t>
        <a:bodyPr/>
        <a:lstStyle/>
        <a:p>
          <a:pPr latinLnBrk="1"/>
          <a:endParaRPr lang="ko-KR" altLang="en-US"/>
        </a:p>
      </dgm:t>
    </dgm:pt>
    <dgm:pt modelId="{36AF356A-26F6-409C-AA2D-1E321B49FA6E}" type="sibTrans" cxnId="{CA1B86B9-D6BD-4F0E-9940-DA41F442C039}">
      <dgm:prSet/>
      <dgm:spPr/>
      <dgm:t>
        <a:bodyPr/>
        <a:lstStyle/>
        <a:p>
          <a:pPr latinLnBrk="1"/>
          <a:endParaRPr lang="ko-KR" altLang="en-US"/>
        </a:p>
      </dgm:t>
    </dgm:pt>
    <dgm:pt modelId="{3003F802-6250-4238-B4F4-FF9777932474}" type="pres">
      <dgm:prSet presAssocID="{5A16D736-8A7B-4E06-A92A-41C9BA44D53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3C9442-4F75-44BB-AAB3-00DBEC108660}" type="pres">
      <dgm:prSet presAssocID="{DC06CB29-6A9D-4577-9701-42F42F41288B}" presName="parentText1" presStyleLbl="node1" presStyleIdx="0" presStyleCnt="3" custScaleX="60881" custLinFactNeighborX="-19608" custLinFactNeighborY="2356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C05CA9-5CA1-46AE-A9B8-F7BD10771864}" type="pres">
      <dgm:prSet presAssocID="{DC06CB29-6A9D-4577-9701-42F42F41288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A430D6-0C27-4E79-A406-426238630178}" type="pres">
      <dgm:prSet presAssocID="{38B39EC1-362F-45FF-8E51-6D20CEFB2E09}" presName="parentText2" presStyleLbl="node1" presStyleIdx="1" presStyleCnt="3" custScaleX="65784" custLinFactNeighborX="-17360" custLinFactNeighborY="1767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BF14FE-3666-45F0-9EDD-82CFDA809AB8}" type="pres">
      <dgm:prSet presAssocID="{38B39EC1-362F-45FF-8E51-6D20CEFB2E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357DB2-5FA5-4DAF-99AD-854FB759637C}" type="pres">
      <dgm:prSet presAssocID="{ACAF8F9E-A4A4-42E1-B579-39142BF486B3}" presName="parentText3" presStyleLbl="node1" presStyleIdx="2" presStyleCnt="3" custScaleX="79894" custScaleY="54736" custLinFactNeighborX="-9812">
        <dgm:presLayoutVars>
          <dgm:chMax/>
          <dgm:chPref val="3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B32D9F1B-AD2D-4B48-B599-B3D94B266724}" type="pres">
      <dgm:prSet presAssocID="{ACAF8F9E-A4A4-42E1-B579-39142BF486B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4FB98AC-2AEF-4C16-8127-663A135F79AE}" type="presOf" srcId="{52BCC95A-EE3F-4855-9D09-A8D1B4B59773}" destId="{B32D9F1B-AD2D-4B48-B599-B3D94B266724}" srcOrd="0" destOrd="0" presId="urn:microsoft.com/office/officeart/2009/3/layout/IncreasingArrowsProcess"/>
    <dgm:cxn modelId="{BFBC8DA3-FC25-466C-BB56-F9C1AEC2504F}" srcId="{5A16D736-8A7B-4E06-A92A-41C9BA44D539}" destId="{ACAF8F9E-A4A4-42E1-B579-39142BF486B3}" srcOrd="2" destOrd="0" parTransId="{A0C45A84-6A0C-469C-B757-077140FAFCD6}" sibTransId="{3D42EA6E-24AC-4D3B-8490-33D34C49C810}"/>
    <dgm:cxn modelId="{6D55CC19-60A8-4F60-898C-AB02A5F2CE28}" srcId="{38B39EC1-362F-45FF-8E51-6D20CEFB2E09}" destId="{AE1486BA-CC6E-43C0-A8CC-6B6599ACAF86}" srcOrd="0" destOrd="0" parTransId="{76719533-E09D-4A35-8FC3-DF416025EB86}" sibTransId="{4AABBE68-2C14-4C21-9967-02EC3C0924DD}"/>
    <dgm:cxn modelId="{3D63BF51-3D82-4A16-A528-414E1C1A08BE}" type="presOf" srcId="{E04D147C-647B-4A4C-8D24-ACA65F762E67}" destId="{32C05CA9-5CA1-46AE-A9B8-F7BD10771864}" srcOrd="0" destOrd="0" presId="urn:microsoft.com/office/officeart/2009/3/layout/IncreasingArrowsProcess"/>
    <dgm:cxn modelId="{735A340D-E433-43F8-B46E-5E60ADC15BCC}" type="presOf" srcId="{38B39EC1-362F-45FF-8E51-6D20CEFB2E09}" destId="{A2A430D6-0C27-4E79-A406-426238630178}" srcOrd="0" destOrd="0" presId="urn:microsoft.com/office/officeart/2009/3/layout/IncreasingArrowsProcess"/>
    <dgm:cxn modelId="{7A1D0C7E-5918-4DF0-AE22-191C10D9D7B5}" type="presOf" srcId="{AE1486BA-CC6E-43C0-A8CC-6B6599ACAF86}" destId="{41BF14FE-3666-45F0-9EDD-82CFDA809AB8}" srcOrd="0" destOrd="0" presId="urn:microsoft.com/office/officeart/2009/3/layout/IncreasingArrowsProcess"/>
    <dgm:cxn modelId="{11485355-20D1-4879-9091-B255443C0695}" type="presOf" srcId="{5A16D736-8A7B-4E06-A92A-41C9BA44D539}" destId="{3003F802-6250-4238-B4F4-FF9777932474}" srcOrd="0" destOrd="0" presId="urn:microsoft.com/office/officeart/2009/3/layout/IncreasingArrowsProcess"/>
    <dgm:cxn modelId="{7A028583-7BAE-45E6-8D99-252C81BD0FF8}" srcId="{DC06CB29-6A9D-4577-9701-42F42F41288B}" destId="{E04D147C-647B-4A4C-8D24-ACA65F762E67}" srcOrd="0" destOrd="0" parTransId="{C4D5A8BE-81DD-4CCC-81EE-B04877983E1B}" sibTransId="{E8AA0847-76F1-44C9-BD18-1E652CE254A2}"/>
    <dgm:cxn modelId="{71C826DF-343E-46C0-AB8B-288B6EC3E57A}" srcId="{5A16D736-8A7B-4E06-A92A-41C9BA44D539}" destId="{DC06CB29-6A9D-4577-9701-42F42F41288B}" srcOrd="0" destOrd="0" parTransId="{E0216970-E4F1-40CE-86B5-9A7318452AE6}" sibTransId="{49A68F70-5FE9-4FB7-956B-09DCCD3034D8}"/>
    <dgm:cxn modelId="{285F5FF6-0128-4BB9-9CEE-ECDBDA2B9D88}" srcId="{5A16D736-8A7B-4E06-A92A-41C9BA44D539}" destId="{38B39EC1-362F-45FF-8E51-6D20CEFB2E09}" srcOrd="1" destOrd="0" parTransId="{6A53FD86-3DC3-40BC-9496-A5B227D0A1D5}" sibTransId="{F0C8FDE2-76D1-4543-B2E0-191CC8CCFD04}"/>
    <dgm:cxn modelId="{CA1B86B9-D6BD-4F0E-9940-DA41F442C039}" srcId="{ACAF8F9E-A4A4-42E1-B579-39142BF486B3}" destId="{52BCC95A-EE3F-4855-9D09-A8D1B4B59773}" srcOrd="0" destOrd="0" parTransId="{9A3B7B17-8E2D-45BA-A8ED-BD156E2798D3}" sibTransId="{36AF356A-26F6-409C-AA2D-1E321B49FA6E}"/>
    <dgm:cxn modelId="{73D36935-A914-4879-8302-8E8D61422CC4}" type="presOf" srcId="{DC06CB29-6A9D-4577-9701-42F42F41288B}" destId="{0F3C9442-4F75-44BB-AAB3-00DBEC108660}" srcOrd="0" destOrd="0" presId="urn:microsoft.com/office/officeart/2009/3/layout/IncreasingArrowsProcess"/>
    <dgm:cxn modelId="{A7CC4039-F7F6-41D9-99B4-7D4BCF60E02B}" type="presOf" srcId="{ACAF8F9E-A4A4-42E1-B579-39142BF486B3}" destId="{BE357DB2-5FA5-4DAF-99AD-854FB759637C}" srcOrd="0" destOrd="0" presId="urn:microsoft.com/office/officeart/2009/3/layout/IncreasingArrowsProcess"/>
    <dgm:cxn modelId="{DD81931F-3208-437E-8F18-D5B6E17B17D4}" type="presParOf" srcId="{3003F802-6250-4238-B4F4-FF9777932474}" destId="{0F3C9442-4F75-44BB-AAB3-00DBEC108660}" srcOrd="0" destOrd="0" presId="urn:microsoft.com/office/officeart/2009/3/layout/IncreasingArrowsProcess"/>
    <dgm:cxn modelId="{B7E76F80-082D-4596-B2A5-A99ED62F45ED}" type="presParOf" srcId="{3003F802-6250-4238-B4F4-FF9777932474}" destId="{32C05CA9-5CA1-46AE-A9B8-F7BD10771864}" srcOrd="1" destOrd="0" presId="urn:microsoft.com/office/officeart/2009/3/layout/IncreasingArrowsProcess"/>
    <dgm:cxn modelId="{9CE1A952-2A06-461D-A0B0-6749F57BC0FE}" type="presParOf" srcId="{3003F802-6250-4238-B4F4-FF9777932474}" destId="{A2A430D6-0C27-4E79-A406-426238630178}" srcOrd="2" destOrd="0" presId="urn:microsoft.com/office/officeart/2009/3/layout/IncreasingArrowsProcess"/>
    <dgm:cxn modelId="{7E10A325-B895-4B5A-8B8A-961149B833BF}" type="presParOf" srcId="{3003F802-6250-4238-B4F4-FF9777932474}" destId="{41BF14FE-3666-45F0-9EDD-82CFDA809AB8}" srcOrd="3" destOrd="0" presId="urn:microsoft.com/office/officeart/2009/3/layout/IncreasingArrowsProcess"/>
    <dgm:cxn modelId="{C8D7A29B-2F69-4787-B306-C80DFC90E086}" type="presParOf" srcId="{3003F802-6250-4238-B4F4-FF9777932474}" destId="{BE357DB2-5FA5-4DAF-99AD-854FB759637C}" srcOrd="4" destOrd="0" presId="urn:microsoft.com/office/officeart/2009/3/layout/IncreasingArrowsProcess"/>
    <dgm:cxn modelId="{F42830FE-A2CB-4954-B4CA-1AA2D7104C82}" type="presParOf" srcId="{3003F802-6250-4238-B4F4-FF9777932474}" destId="{B32D9F1B-AD2D-4B48-B599-B3D94B26672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92F400-4048-44F3-B656-ABC08FB5D66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6181A30-C5EA-4B20-9695-E74A508545CE}">
      <dgm:prSet phldrT="[텍스트]"/>
      <dgm:spPr>
        <a:solidFill>
          <a:schemeClr val="accent2"/>
        </a:solidFill>
      </dgm:spPr>
      <dgm:t>
        <a:bodyPr/>
        <a:lstStyle/>
        <a:p>
          <a:pPr latinLnBrk="1"/>
          <a:r>
            <a:rPr lang="en-US" altLang="ko-KR" dirty="0" smtClean="0"/>
            <a:t>1) </a:t>
          </a:r>
          <a:r>
            <a:rPr lang="ko-KR" altLang="en-US" dirty="0" smtClean="0"/>
            <a:t>형법</a:t>
          </a:r>
          <a:endParaRPr lang="ko-KR" altLang="en-US" dirty="0"/>
        </a:p>
      </dgm:t>
    </dgm:pt>
    <dgm:pt modelId="{3D25EA16-CFAE-4328-9E2C-D1B0BB5B9FDF}" type="parTrans" cxnId="{B9636F92-2C17-454C-A594-22FEF3DB674B}">
      <dgm:prSet/>
      <dgm:spPr/>
      <dgm:t>
        <a:bodyPr/>
        <a:lstStyle/>
        <a:p>
          <a:pPr latinLnBrk="1"/>
          <a:endParaRPr lang="ko-KR" altLang="en-US"/>
        </a:p>
      </dgm:t>
    </dgm:pt>
    <dgm:pt modelId="{CC9605A3-661E-42C4-A1FE-E5EFA8A1033E}" type="sibTrans" cxnId="{B9636F92-2C17-454C-A594-22FEF3DB674B}">
      <dgm:prSet/>
      <dgm:spPr/>
      <dgm:t>
        <a:bodyPr/>
        <a:lstStyle/>
        <a:p>
          <a:pPr latinLnBrk="1"/>
          <a:endParaRPr lang="ko-KR" altLang="en-US"/>
        </a:p>
      </dgm:t>
    </dgm:pt>
    <dgm:pt modelId="{84B28BE6-2501-42CB-AC7A-D0FAF1770EC1}">
      <dgm:prSet phldrT="[텍스트]"/>
      <dgm:spPr>
        <a:solidFill>
          <a:schemeClr val="accent2"/>
        </a:solidFill>
      </dgm:spPr>
      <dgm:t>
        <a:bodyPr/>
        <a:lstStyle/>
        <a:p>
          <a:pPr latinLnBrk="1"/>
          <a:r>
            <a:rPr lang="en-US" altLang="ko-KR" dirty="0" smtClean="0"/>
            <a:t>3) </a:t>
          </a:r>
          <a:r>
            <a:rPr lang="ko-KR" altLang="en-US" dirty="0" smtClean="0"/>
            <a:t>통화 및 증권 모조 단속 법</a:t>
          </a:r>
          <a:endParaRPr lang="ko-KR" altLang="en-US" dirty="0"/>
        </a:p>
      </dgm:t>
    </dgm:pt>
    <dgm:pt modelId="{E53DE047-C413-4CCB-8BC0-05E414F8A4E9}" type="parTrans" cxnId="{76706AAF-8221-4996-98A7-3DF9B22EE752}">
      <dgm:prSet/>
      <dgm:spPr/>
      <dgm:t>
        <a:bodyPr/>
        <a:lstStyle/>
        <a:p>
          <a:pPr latinLnBrk="1"/>
          <a:endParaRPr lang="ko-KR" altLang="en-US"/>
        </a:p>
      </dgm:t>
    </dgm:pt>
    <dgm:pt modelId="{58B69654-82DA-42F9-98BB-A14D7A11833D}" type="sibTrans" cxnId="{76706AAF-8221-4996-98A7-3DF9B22EE752}">
      <dgm:prSet/>
      <dgm:spPr/>
      <dgm:t>
        <a:bodyPr/>
        <a:lstStyle/>
        <a:p>
          <a:pPr latinLnBrk="1"/>
          <a:endParaRPr lang="ko-KR" altLang="en-US"/>
        </a:p>
      </dgm:t>
    </dgm:pt>
    <dgm:pt modelId="{00AAA4EA-57CF-4CED-A1BA-C9742EE64587}">
      <dgm:prSet phldrT="[텍스트]"/>
      <dgm:spPr>
        <a:solidFill>
          <a:schemeClr val="accent2"/>
        </a:solidFill>
      </dgm:spPr>
      <dgm:t>
        <a:bodyPr/>
        <a:lstStyle/>
        <a:p>
          <a:pPr latinLnBrk="1"/>
          <a:r>
            <a:rPr lang="en-US" altLang="ko-KR" dirty="0" smtClean="0"/>
            <a:t>4) </a:t>
          </a:r>
          <a:r>
            <a:rPr lang="ko-KR" altLang="en-US" dirty="0" smtClean="0"/>
            <a:t>지폐 유사</a:t>
          </a:r>
          <a:endParaRPr lang="en-US" altLang="ko-KR" dirty="0" smtClean="0"/>
        </a:p>
        <a:p>
          <a:pPr latinLnBrk="1"/>
          <a:r>
            <a:rPr lang="ko-KR" altLang="en-US" dirty="0" smtClean="0"/>
            <a:t>증권 단속법</a:t>
          </a:r>
          <a:endParaRPr lang="ko-KR" altLang="en-US" dirty="0"/>
        </a:p>
      </dgm:t>
    </dgm:pt>
    <dgm:pt modelId="{8D680E9A-B6A1-4849-B036-65DBA8EC5CA2}" type="parTrans" cxnId="{32885F8F-76F5-4444-A355-127E64D78347}">
      <dgm:prSet/>
      <dgm:spPr/>
      <dgm:t>
        <a:bodyPr/>
        <a:lstStyle/>
        <a:p>
          <a:pPr latinLnBrk="1"/>
          <a:endParaRPr lang="ko-KR" altLang="en-US"/>
        </a:p>
      </dgm:t>
    </dgm:pt>
    <dgm:pt modelId="{E2805B65-5631-417D-A116-5037C2AFBC49}" type="sibTrans" cxnId="{32885F8F-76F5-4444-A355-127E64D78347}">
      <dgm:prSet/>
      <dgm:spPr/>
      <dgm:t>
        <a:bodyPr/>
        <a:lstStyle/>
        <a:p>
          <a:pPr latinLnBrk="1"/>
          <a:endParaRPr lang="ko-KR" altLang="en-US"/>
        </a:p>
      </dgm:t>
    </dgm:pt>
    <dgm:pt modelId="{3D600481-DB72-46ED-8278-A72EFE47D697}">
      <dgm:prSet phldrT="[텍스트]"/>
      <dgm:spPr>
        <a:solidFill>
          <a:schemeClr val="accent2"/>
        </a:solidFill>
      </dgm:spPr>
      <dgm:t>
        <a:bodyPr/>
        <a:lstStyle/>
        <a:p>
          <a:pPr latinLnBrk="1"/>
          <a:r>
            <a:rPr lang="en-US" altLang="ko-KR" dirty="0" smtClean="0"/>
            <a:t>2) </a:t>
          </a:r>
          <a:r>
            <a:rPr lang="ko-KR" altLang="en-US" dirty="0" smtClean="0"/>
            <a:t>지폐 제조</a:t>
          </a:r>
          <a:endParaRPr lang="en-US" altLang="ko-KR" dirty="0" smtClean="0"/>
        </a:p>
        <a:p>
          <a:pPr latinLnBrk="1"/>
          <a:r>
            <a:rPr lang="ko-KR" altLang="en-US" dirty="0" smtClean="0"/>
            <a:t>단속 법</a:t>
          </a:r>
          <a:endParaRPr lang="ko-KR" altLang="en-US" dirty="0"/>
        </a:p>
      </dgm:t>
    </dgm:pt>
    <dgm:pt modelId="{58834081-81DA-4485-A502-66A3E2CC95B2}" type="parTrans" cxnId="{53F15256-4D37-4579-8CBB-5B5D23A28E71}">
      <dgm:prSet/>
      <dgm:spPr/>
      <dgm:t>
        <a:bodyPr/>
        <a:lstStyle/>
        <a:p>
          <a:pPr latinLnBrk="1"/>
          <a:endParaRPr lang="ko-KR" altLang="en-US"/>
        </a:p>
      </dgm:t>
    </dgm:pt>
    <dgm:pt modelId="{ECEDC278-BF5E-4818-818E-C6058004B5E9}" type="sibTrans" cxnId="{53F15256-4D37-4579-8CBB-5B5D23A28E71}">
      <dgm:prSet/>
      <dgm:spPr/>
      <dgm:t>
        <a:bodyPr/>
        <a:lstStyle/>
        <a:p>
          <a:pPr latinLnBrk="1"/>
          <a:endParaRPr lang="ko-KR" altLang="en-US"/>
        </a:p>
      </dgm:t>
    </dgm:pt>
    <dgm:pt modelId="{03DCACC1-1B2B-47DF-A0CC-CF48006B37B3}" type="pres">
      <dgm:prSet presAssocID="{AB92F400-4048-44F3-B656-ABC08FB5D6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033187-ADB1-4C02-9879-83EBF6282918}" type="pres">
      <dgm:prSet presAssocID="{06181A30-C5EA-4B20-9695-E74A508545CE}" presName="node" presStyleLbl="node1" presStyleIdx="0" presStyleCnt="4" custRadScaleRad="910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1E1D1D-597E-4EE1-8D27-01050D6AD73A}" type="pres">
      <dgm:prSet presAssocID="{06181A30-C5EA-4B20-9695-E74A508545CE}" presName="spNode" presStyleCnt="0"/>
      <dgm:spPr/>
    </dgm:pt>
    <dgm:pt modelId="{B8B7DD48-764B-42B3-9696-7622D49B35F6}" type="pres">
      <dgm:prSet presAssocID="{CC9605A3-661E-42C4-A1FE-E5EFA8A1033E}" presName="sibTrans" presStyleLbl="sibTrans1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70C16AA-38FF-461C-A29E-B5CC21F5969D}" type="pres">
      <dgm:prSet presAssocID="{84B28BE6-2501-42CB-AC7A-D0FAF1770EC1}" presName="node" presStyleLbl="node1" presStyleIdx="1" presStyleCnt="4" custRadScaleRad="1022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12A757-DFB1-4E2F-91AF-99AA3569BABA}" type="pres">
      <dgm:prSet presAssocID="{84B28BE6-2501-42CB-AC7A-D0FAF1770EC1}" presName="spNode" presStyleCnt="0"/>
      <dgm:spPr/>
    </dgm:pt>
    <dgm:pt modelId="{A6888F22-E872-4A8A-9ED7-1B593DAA3E0F}" type="pres">
      <dgm:prSet presAssocID="{58B69654-82DA-42F9-98BB-A14D7A11833D}" presName="sibTrans" presStyleLbl="sibTrans1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A33231AB-311F-4D47-86B2-2BC17AF3F8FD}" type="pres">
      <dgm:prSet presAssocID="{00AAA4EA-57CF-4CED-A1BA-C9742EE64587}" presName="node" presStyleLbl="node1" presStyleIdx="2" presStyleCnt="4" custRadScaleRad="937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7A43DC-FD23-4657-883D-C6EFBA2CDE87}" type="pres">
      <dgm:prSet presAssocID="{00AAA4EA-57CF-4CED-A1BA-C9742EE64587}" presName="spNode" presStyleCnt="0"/>
      <dgm:spPr/>
    </dgm:pt>
    <dgm:pt modelId="{96AC194F-8847-421A-916A-85E4190C3665}" type="pres">
      <dgm:prSet presAssocID="{E2805B65-5631-417D-A116-5037C2AFBC49}" presName="sibTrans" presStyleLbl="sibTrans1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1822058-56B0-4507-A1E6-87359D8DB107}" type="pres">
      <dgm:prSet presAssocID="{3D600481-DB72-46ED-8278-A72EFE47D697}" presName="node" presStyleLbl="node1" presStyleIdx="3" presStyleCnt="4" custRadScaleRad="1022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8D7DDC-1E86-4C12-BAE6-1A38B85AED2E}" type="pres">
      <dgm:prSet presAssocID="{3D600481-DB72-46ED-8278-A72EFE47D697}" presName="spNode" presStyleCnt="0"/>
      <dgm:spPr/>
    </dgm:pt>
    <dgm:pt modelId="{3B9EE535-11D3-4BD8-8F93-FA10CF7C8708}" type="pres">
      <dgm:prSet presAssocID="{ECEDC278-BF5E-4818-818E-C6058004B5E9}" presName="sibTrans" presStyleLbl="sibTrans1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B9636F92-2C17-454C-A594-22FEF3DB674B}" srcId="{AB92F400-4048-44F3-B656-ABC08FB5D66C}" destId="{06181A30-C5EA-4B20-9695-E74A508545CE}" srcOrd="0" destOrd="0" parTransId="{3D25EA16-CFAE-4328-9E2C-D1B0BB5B9FDF}" sibTransId="{CC9605A3-661E-42C4-A1FE-E5EFA8A1033E}"/>
    <dgm:cxn modelId="{53F15256-4D37-4579-8CBB-5B5D23A28E71}" srcId="{AB92F400-4048-44F3-B656-ABC08FB5D66C}" destId="{3D600481-DB72-46ED-8278-A72EFE47D697}" srcOrd="3" destOrd="0" parTransId="{58834081-81DA-4485-A502-66A3E2CC95B2}" sibTransId="{ECEDC278-BF5E-4818-818E-C6058004B5E9}"/>
    <dgm:cxn modelId="{8E0548EC-EDB7-4480-A9D4-A90FF13FBCB7}" type="presOf" srcId="{58B69654-82DA-42F9-98BB-A14D7A11833D}" destId="{A6888F22-E872-4A8A-9ED7-1B593DAA3E0F}" srcOrd="0" destOrd="0" presId="urn:microsoft.com/office/officeart/2005/8/layout/cycle6"/>
    <dgm:cxn modelId="{32885F8F-76F5-4444-A355-127E64D78347}" srcId="{AB92F400-4048-44F3-B656-ABC08FB5D66C}" destId="{00AAA4EA-57CF-4CED-A1BA-C9742EE64587}" srcOrd="2" destOrd="0" parTransId="{8D680E9A-B6A1-4849-B036-65DBA8EC5CA2}" sibTransId="{E2805B65-5631-417D-A116-5037C2AFBC49}"/>
    <dgm:cxn modelId="{7CE42A2F-31AE-41FB-94AA-00FF97B6ACDE}" type="presOf" srcId="{AB92F400-4048-44F3-B656-ABC08FB5D66C}" destId="{03DCACC1-1B2B-47DF-A0CC-CF48006B37B3}" srcOrd="0" destOrd="0" presId="urn:microsoft.com/office/officeart/2005/8/layout/cycle6"/>
    <dgm:cxn modelId="{67273A49-2041-4775-8FCA-01E7EDCC0BDD}" type="presOf" srcId="{00AAA4EA-57CF-4CED-A1BA-C9742EE64587}" destId="{A33231AB-311F-4D47-86B2-2BC17AF3F8FD}" srcOrd="0" destOrd="0" presId="urn:microsoft.com/office/officeart/2005/8/layout/cycle6"/>
    <dgm:cxn modelId="{DF5699DC-0974-4C41-B6A7-5416C67E1440}" type="presOf" srcId="{E2805B65-5631-417D-A116-5037C2AFBC49}" destId="{96AC194F-8847-421A-916A-85E4190C3665}" srcOrd="0" destOrd="0" presId="urn:microsoft.com/office/officeart/2005/8/layout/cycle6"/>
    <dgm:cxn modelId="{3F516CCB-9223-4191-8C09-4373F98323D1}" type="presOf" srcId="{3D600481-DB72-46ED-8278-A72EFE47D697}" destId="{91822058-56B0-4507-A1E6-87359D8DB107}" srcOrd="0" destOrd="0" presId="urn:microsoft.com/office/officeart/2005/8/layout/cycle6"/>
    <dgm:cxn modelId="{76706AAF-8221-4996-98A7-3DF9B22EE752}" srcId="{AB92F400-4048-44F3-B656-ABC08FB5D66C}" destId="{84B28BE6-2501-42CB-AC7A-D0FAF1770EC1}" srcOrd="1" destOrd="0" parTransId="{E53DE047-C413-4CCB-8BC0-05E414F8A4E9}" sibTransId="{58B69654-82DA-42F9-98BB-A14D7A11833D}"/>
    <dgm:cxn modelId="{BAE143BF-6931-4DDD-B120-ECA4FEBF601D}" type="presOf" srcId="{ECEDC278-BF5E-4818-818E-C6058004B5E9}" destId="{3B9EE535-11D3-4BD8-8F93-FA10CF7C8708}" srcOrd="0" destOrd="0" presId="urn:microsoft.com/office/officeart/2005/8/layout/cycle6"/>
    <dgm:cxn modelId="{9EC6B5B1-C745-4675-9196-D89548AFFD78}" type="presOf" srcId="{84B28BE6-2501-42CB-AC7A-D0FAF1770EC1}" destId="{B70C16AA-38FF-461C-A29E-B5CC21F5969D}" srcOrd="0" destOrd="0" presId="urn:microsoft.com/office/officeart/2005/8/layout/cycle6"/>
    <dgm:cxn modelId="{BCC6F9D4-3BFE-4C99-8CD5-647A868FDCC1}" type="presOf" srcId="{CC9605A3-661E-42C4-A1FE-E5EFA8A1033E}" destId="{B8B7DD48-764B-42B3-9696-7622D49B35F6}" srcOrd="0" destOrd="0" presId="urn:microsoft.com/office/officeart/2005/8/layout/cycle6"/>
    <dgm:cxn modelId="{D88B9257-0C24-4FC0-A353-2E0F7238D982}" type="presOf" srcId="{06181A30-C5EA-4B20-9695-E74A508545CE}" destId="{91033187-ADB1-4C02-9879-83EBF6282918}" srcOrd="0" destOrd="0" presId="urn:microsoft.com/office/officeart/2005/8/layout/cycle6"/>
    <dgm:cxn modelId="{58E5B246-C4A7-45BD-AC78-FBD80A7E68DD}" type="presParOf" srcId="{03DCACC1-1B2B-47DF-A0CC-CF48006B37B3}" destId="{91033187-ADB1-4C02-9879-83EBF6282918}" srcOrd="0" destOrd="0" presId="urn:microsoft.com/office/officeart/2005/8/layout/cycle6"/>
    <dgm:cxn modelId="{21E45DE5-FE25-49CF-95B0-D74E30EC6EDE}" type="presParOf" srcId="{03DCACC1-1B2B-47DF-A0CC-CF48006B37B3}" destId="{911E1D1D-597E-4EE1-8D27-01050D6AD73A}" srcOrd="1" destOrd="0" presId="urn:microsoft.com/office/officeart/2005/8/layout/cycle6"/>
    <dgm:cxn modelId="{F940E6AE-6953-4C0A-97E2-B868F5D2049D}" type="presParOf" srcId="{03DCACC1-1B2B-47DF-A0CC-CF48006B37B3}" destId="{B8B7DD48-764B-42B3-9696-7622D49B35F6}" srcOrd="2" destOrd="0" presId="urn:microsoft.com/office/officeart/2005/8/layout/cycle6"/>
    <dgm:cxn modelId="{749C22E8-2C12-496E-84BD-998FA8A094B4}" type="presParOf" srcId="{03DCACC1-1B2B-47DF-A0CC-CF48006B37B3}" destId="{B70C16AA-38FF-461C-A29E-B5CC21F5969D}" srcOrd="3" destOrd="0" presId="urn:microsoft.com/office/officeart/2005/8/layout/cycle6"/>
    <dgm:cxn modelId="{5548B772-6B7B-4A62-9409-41E0A4C2FDD6}" type="presParOf" srcId="{03DCACC1-1B2B-47DF-A0CC-CF48006B37B3}" destId="{1812A757-DFB1-4E2F-91AF-99AA3569BABA}" srcOrd="4" destOrd="0" presId="urn:microsoft.com/office/officeart/2005/8/layout/cycle6"/>
    <dgm:cxn modelId="{F9CF83DC-3F7E-491B-8F2F-729143D190CB}" type="presParOf" srcId="{03DCACC1-1B2B-47DF-A0CC-CF48006B37B3}" destId="{A6888F22-E872-4A8A-9ED7-1B593DAA3E0F}" srcOrd="5" destOrd="0" presId="urn:microsoft.com/office/officeart/2005/8/layout/cycle6"/>
    <dgm:cxn modelId="{D67E669C-9AC3-4257-82A1-4E608434D63B}" type="presParOf" srcId="{03DCACC1-1B2B-47DF-A0CC-CF48006B37B3}" destId="{A33231AB-311F-4D47-86B2-2BC17AF3F8FD}" srcOrd="6" destOrd="0" presId="urn:microsoft.com/office/officeart/2005/8/layout/cycle6"/>
    <dgm:cxn modelId="{DBF0584B-9C19-47C1-9285-892447C39611}" type="presParOf" srcId="{03DCACC1-1B2B-47DF-A0CC-CF48006B37B3}" destId="{137A43DC-FD23-4657-883D-C6EFBA2CDE87}" srcOrd="7" destOrd="0" presId="urn:microsoft.com/office/officeart/2005/8/layout/cycle6"/>
    <dgm:cxn modelId="{CE0F4D4C-8489-4F72-95D9-98ED8C7C0772}" type="presParOf" srcId="{03DCACC1-1B2B-47DF-A0CC-CF48006B37B3}" destId="{96AC194F-8847-421A-916A-85E4190C3665}" srcOrd="8" destOrd="0" presId="urn:microsoft.com/office/officeart/2005/8/layout/cycle6"/>
    <dgm:cxn modelId="{ABAACC1F-B36A-4E3F-964B-7B3B7A33CD32}" type="presParOf" srcId="{03DCACC1-1B2B-47DF-A0CC-CF48006B37B3}" destId="{91822058-56B0-4507-A1E6-87359D8DB107}" srcOrd="9" destOrd="0" presId="urn:microsoft.com/office/officeart/2005/8/layout/cycle6"/>
    <dgm:cxn modelId="{3E725473-1674-4E2C-8398-CDA16C4DDF81}" type="presParOf" srcId="{03DCACC1-1B2B-47DF-A0CC-CF48006B37B3}" destId="{038D7DDC-1E86-4C12-BAE6-1A38B85AED2E}" srcOrd="10" destOrd="0" presId="urn:microsoft.com/office/officeart/2005/8/layout/cycle6"/>
    <dgm:cxn modelId="{19888217-6CB8-447E-BBD6-BD87636C12AD}" type="presParOf" srcId="{03DCACC1-1B2B-47DF-A0CC-CF48006B37B3}" destId="{3B9EE535-11D3-4BD8-8F93-FA10CF7C870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9228E-7157-4770-98CC-68009E06C0AF}">
      <dsp:nvSpPr>
        <dsp:cNvPr id="0" name=""/>
        <dsp:cNvSpPr/>
      </dsp:nvSpPr>
      <dsp:spPr>
        <a:xfrm>
          <a:off x="2086915" y="1315085"/>
          <a:ext cx="3064474" cy="2821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300" kern="1200" dirty="0" smtClean="0"/>
            <a:t>일본은행</a:t>
          </a:r>
          <a:endParaRPr lang="ko-KR" altLang="en-US" sz="6300" kern="1200" dirty="0"/>
        </a:p>
      </dsp:txBody>
      <dsp:txXfrm>
        <a:off x="2535697" y="1728277"/>
        <a:ext cx="2166910" cy="1995067"/>
      </dsp:txXfrm>
    </dsp:sp>
    <dsp:sp modelId="{BD8D12BD-2E7A-4021-9D5C-5EC267753EC9}">
      <dsp:nvSpPr>
        <dsp:cNvPr id="0" name=""/>
        <dsp:cNvSpPr/>
      </dsp:nvSpPr>
      <dsp:spPr>
        <a:xfrm rot="10829859">
          <a:off x="1531390" y="2693564"/>
          <a:ext cx="55560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55602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1795302" y="2696199"/>
        <a:ext cx="27780" cy="27780"/>
      </dsp:txXfrm>
    </dsp:sp>
    <dsp:sp modelId="{337B02C1-BF13-4354-90E8-DD7CB121C9CD}">
      <dsp:nvSpPr>
        <dsp:cNvPr id="0" name=""/>
        <dsp:cNvSpPr/>
      </dsp:nvSpPr>
      <dsp:spPr>
        <a:xfrm>
          <a:off x="39024" y="1954993"/>
          <a:ext cx="1492405" cy="1492405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금 값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257582" y="2173551"/>
        <a:ext cx="1055289" cy="1055289"/>
      </dsp:txXfrm>
    </dsp:sp>
    <dsp:sp modelId="{5A9F0681-88F7-4955-84C8-E1EC59E3CDD3}">
      <dsp:nvSpPr>
        <dsp:cNvPr id="0" name=""/>
        <dsp:cNvSpPr/>
      </dsp:nvSpPr>
      <dsp:spPr>
        <a:xfrm rot="21568865">
          <a:off x="5151304" y="2692855"/>
          <a:ext cx="5637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63766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419093" y="2695286"/>
        <a:ext cx="28188" cy="28188"/>
      </dsp:txXfrm>
    </dsp:sp>
    <dsp:sp modelId="{5D8BD698-6657-4432-95DE-0C893059352F}">
      <dsp:nvSpPr>
        <dsp:cNvPr id="0" name=""/>
        <dsp:cNvSpPr/>
      </dsp:nvSpPr>
      <dsp:spPr>
        <a:xfrm>
          <a:off x="5715028" y="1953867"/>
          <a:ext cx="1492405" cy="1492405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은 값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5933586" y="2172425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FAB8C-F3B0-43F6-A7EE-218D2EA1A530}">
      <dsp:nvSpPr>
        <dsp:cNvPr id="0" name=""/>
        <dsp:cNvSpPr/>
      </dsp:nvSpPr>
      <dsp:spPr>
        <a:xfrm>
          <a:off x="2828898" y="2039003"/>
          <a:ext cx="2609304" cy="2609304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600" kern="1200" dirty="0" smtClean="0">
              <a:solidFill>
                <a:schemeClr val="tx1"/>
              </a:solidFill>
            </a:rPr>
            <a:t>일본 은행권</a:t>
          </a:r>
          <a:endParaRPr lang="ko-KR" altLang="en-US" sz="4600" kern="1200" dirty="0">
            <a:solidFill>
              <a:schemeClr val="tx1"/>
            </a:solidFill>
          </a:endParaRPr>
        </a:p>
      </dsp:txBody>
      <dsp:txXfrm>
        <a:off x="3211022" y="2421127"/>
        <a:ext cx="1845056" cy="1845056"/>
      </dsp:txXfrm>
    </dsp:sp>
    <dsp:sp modelId="{85C7B42F-631E-4A12-A90E-65596EB1CEC2}">
      <dsp:nvSpPr>
        <dsp:cNvPr id="0" name=""/>
        <dsp:cNvSpPr/>
      </dsp:nvSpPr>
      <dsp:spPr>
        <a:xfrm rot="12353779">
          <a:off x="1148678" y="1961417"/>
          <a:ext cx="1807340" cy="7436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98D60-9900-421D-9F48-DBCD3149026E}">
      <dsp:nvSpPr>
        <dsp:cNvPr id="0" name=""/>
        <dsp:cNvSpPr/>
      </dsp:nvSpPr>
      <dsp:spPr>
        <a:xfrm>
          <a:off x="0" y="947035"/>
          <a:ext cx="2478838" cy="198307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국립은행 지폐 </a:t>
          </a:r>
          <a:endParaRPr lang="en-US" altLang="ko-KR" sz="3400" kern="1200" dirty="0" smtClean="0">
            <a:solidFill>
              <a:schemeClr val="tx1"/>
            </a:solidFill>
          </a:endParaRPr>
        </a:p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통용금지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58082" y="1005117"/>
        <a:ext cx="2362674" cy="1866907"/>
      </dsp:txXfrm>
    </dsp:sp>
    <dsp:sp modelId="{8BAF8021-34A6-4BD6-AE27-864380A2449F}">
      <dsp:nvSpPr>
        <dsp:cNvPr id="0" name=""/>
        <dsp:cNvSpPr/>
      </dsp:nvSpPr>
      <dsp:spPr>
        <a:xfrm rot="20045325">
          <a:off x="5310820" y="1960781"/>
          <a:ext cx="1807725" cy="7436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A9BCD-8AA9-4CA2-8B75-CDDFECBE75CB}">
      <dsp:nvSpPr>
        <dsp:cNvPr id="0" name=""/>
        <dsp:cNvSpPr/>
      </dsp:nvSpPr>
      <dsp:spPr>
        <a:xfrm>
          <a:off x="5788263" y="946103"/>
          <a:ext cx="2478838" cy="198307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정부지폐 통용금지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5846345" y="1004185"/>
        <a:ext cx="2362674" cy="1866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9442-4F75-44BB-AAB3-00DBEC108660}">
      <dsp:nvSpPr>
        <dsp:cNvPr id="0" name=""/>
        <dsp:cNvSpPr/>
      </dsp:nvSpPr>
      <dsp:spPr>
        <a:xfrm>
          <a:off x="180689" y="687047"/>
          <a:ext cx="5846142" cy="13985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22012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- </a:t>
          </a:r>
          <a:r>
            <a:rPr lang="ko-KR" altLang="en-US" sz="1600" kern="1200" dirty="0" smtClean="0">
              <a:solidFill>
                <a:schemeClr val="tx1"/>
              </a:solidFill>
            </a:rPr>
            <a:t>내국환 결제 사무를 개시</a:t>
          </a:r>
          <a:r>
            <a:rPr lang="en-US" altLang="ko-KR" sz="1600" kern="1200" dirty="0" smtClean="0">
              <a:solidFill>
                <a:schemeClr val="tx1"/>
              </a:solidFill>
            </a:rPr>
            <a:t>.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180689" y="1036672"/>
        <a:ext cx="5496517" cy="699250"/>
      </dsp:txXfrm>
    </dsp:sp>
    <dsp:sp modelId="{32C05CA9-5CA1-46AE-A9B8-F7BD10771864}">
      <dsp:nvSpPr>
        <dsp:cNvPr id="0" name=""/>
        <dsp:cNvSpPr/>
      </dsp:nvSpPr>
      <dsp:spPr>
        <a:xfrm>
          <a:off x="185346" y="1732544"/>
          <a:ext cx="2957592" cy="2694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200" kern="1200" dirty="0" smtClean="0"/>
            <a:t>1930</a:t>
          </a:r>
          <a:r>
            <a:rPr lang="ko-KR" altLang="en-US" sz="7200" kern="1200" dirty="0" smtClean="0"/>
            <a:t>年</a:t>
          </a:r>
          <a:endParaRPr lang="ko-KR" altLang="en-US" sz="7200" kern="1200" dirty="0"/>
        </a:p>
      </dsp:txBody>
      <dsp:txXfrm>
        <a:off x="185346" y="1732544"/>
        <a:ext cx="2957592" cy="2694026"/>
      </dsp:txXfrm>
    </dsp:sp>
    <dsp:sp modelId="{A2A430D6-0C27-4E79-A406-426238630178}">
      <dsp:nvSpPr>
        <dsp:cNvPr id="0" name=""/>
        <dsp:cNvSpPr/>
      </dsp:nvSpPr>
      <dsp:spPr>
        <a:xfrm>
          <a:off x="3126193" y="1144976"/>
          <a:ext cx="4371333" cy="13985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22012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- 11</a:t>
          </a:r>
          <a:r>
            <a:rPr lang="ko-KR" altLang="en-US" sz="1600" kern="1200" dirty="0" smtClean="0"/>
            <a:t>월에 국채업무를 개시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3126193" y="1494601"/>
        <a:ext cx="4021708" cy="699250"/>
      </dsp:txXfrm>
    </dsp:sp>
    <dsp:sp modelId="{41BF14FE-3666-45F0-9EDD-82CFDA809AB8}">
      <dsp:nvSpPr>
        <dsp:cNvPr id="0" name=""/>
        <dsp:cNvSpPr/>
      </dsp:nvSpPr>
      <dsp:spPr>
        <a:xfrm>
          <a:off x="3142939" y="2198710"/>
          <a:ext cx="2957592" cy="2694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200" kern="1200" dirty="0" smtClean="0"/>
            <a:t>1943</a:t>
          </a:r>
          <a:r>
            <a:rPr lang="ko-KR" altLang="en-US" sz="7200" kern="1200" dirty="0" smtClean="0"/>
            <a:t>年</a:t>
          </a:r>
          <a:endParaRPr lang="ko-KR" altLang="en-US" sz="7200" kern="1200" dirty="0"/>
        </a:p>
      </dsp:txBody>
      <dsp:txXfrm>
        <a:off x="3142939" y="2198710"/>
        <a:ext cx="2957592" cy="2694026"/>
      </dsp:txXfrm>
    </dsp:sp>
    <dsp:sp modelId="{BE357DB2-5FA5-4DAF-99AD-854FB759637C}">
      <dsp:nvSpPr>
        <dsp:cNvPr id="0" name=""/>
        <dsp:cNvSpPr/>
      </dsp:nvSpPr>
      <dsp:spPr>
        <a:xfrm>
          <a:off x="6109418" y="1902940"/>
          <a:ext cx="2946001" cy="76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22012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- </a:t>
          </a:r>
          <a:r>
            <a:rPr lang="ko-KR" altLang="en-US" sz="1600" kern="1200" dirty="0" smtClean="0">
              <a:solidFill>
                <a:schemeClr val="tx1"/>
              </a:solidFill>
            </a:rPr>
            <a:t>외환관리 등의 업무를 위임 받는다</a:t>
          </a:r>
          <a:r>
            <a:rPr lang="en-US" altLang="ko-KR" sz="1600" kern="1200" dirty="0" smtClean="0">
              <a:solidFill>
                <a:schemeClr val="tx1"/>
              </a:solidFill>
            </a:rPr>
            <a:t>.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6109418" y="1902940"/>
        <a:ext cx="2946001" cy="765483"/>
      </dsp:txXfrm>
    </dsp:sp>
    <dsp:sp modelId="{B32D9F1B-AD2D-4B48-B599-B3D94B266724}">
      <dsp:nvSpPr>
        <dsp:cNvPr id="0" name=""/>
        <dsp:cNvSpPr/>
      </dsp:nvSpPr>
      <dsp:spPr>
        <a:xfrm>
          <a:off x="6100531" y="2664877"/>
          <a:ext cx="2957592" cy="2654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200" kern="1200" dirty="0" smtClean="0"/>
            <a:t>1952</a:t>
          </a:r>
          <a:r>
            <a:rPr lang="ko-KR" altLang="en-US" sz="7200" kern="1200" dirty="0" smtClean="0"/>
            <a:t>年</a:t>
          </a:r>
          <a:endParaRPr lang="ko-KR" altLang="en-US" sz="7200" kern="1200" dirty="0"/>
        </a:p>
      </dsp:txBody>
      <dsp:txXfrm>
        <a:off x="6100531" y="2664877"/>
        <a:ext cx="2957592" cy="2654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33187-ADB1-4C02-9879-83EBF6282918}">
      <dsp:nvSpPr>
        <dsp:cNvPr id="0" name=""/>
        <dsp:cNvSpPr/>
      </dsp:nvSpPr>
      <dsp:spPr>
        <a:xfrm>
          <a:off x="3095624" y="186985"/>
          <a:ext cx="1936750" cy="1258887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1) </a:t>
          </a:r>
          <a:r>
            <a:rPr lang="ko-KR" altLang="en-US" sz="2100" kern="1200" dirty="0" smtClean="0"/>
            <a:t>형법</a:t>
          </a:r>
          <a:endParaRPr lang="ko-KR" altLang="en-US" sz="2100" kern="1200" dirty="0"/>
        </a:p>
      </dsp:txBody>
      <dsp:txXfrm>
        <a:off x="3157078" y="248439"/>
        <a:ext cx="1813842" cy="1135979"/>
      </dsp:txXfrm>
    </dsp:sp>
    <dsp:sp modelId="{B8B7DD48-764B-42B3-9696-7622D49B35F6}">
      <dsp:nvSpPr>
        <dsp:cNvPr id="0" name=""/>
        <dsp:cNvSpPr/>
      </dsp:nvSpPr>
      <dsp:spPr>
        <a:xfrm>
          <a:off x="2151298" y="922263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894503" y="166283"/>
              </a:moveTo>
              <a:arcTo wR="2079657" hR="2079657" stAng="17584058" swAng="241275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C16AA-38FF-461C-A29E-B5CC21F5969D}">
      <dsp:nvSpPr>
        <dsp:cNvPr id="0" name=""/>
        <dsp:cNvSpPr/>
      </dsp:nvSpPr>
      <dsp:spPr>
        <a:xfrm>
          <a:off x="5221970" y="2079889"/>
          <a:ext cx="1936750" cy="1258887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3) </a:t>
          </a:r>
          <a:r>
            <a:rPr lang="ko-KR" altLang="en-US" sz="2100" kern="1200" dirty="0" smtClean="0"/>
            <a:t>통화 및 증권 모조 단속 법</a:t>
          </a:r>
          <a:endParaRPr lang="ko-KR" altLang="en-US" sz="2100" kern="1200" dirty="0"/>
        </a:p>
      </dsp:txBody>
      <dsp:txXfrm>
        <a:off x="5283424" y="2141343"/>
        <a:ext cx="1813842" cy="1135979"/>
      </dsp:txXfrm>
    </dsp:sp>
    <dsp:sp modelId="{A6888F22-E872-4A8A-9ED7-1B593DAA3E0F}">
      <dsp:nvSpPr>
        <dsp:cNvPr id="0" name=""/>
        <dsp:cNvSpPr/>
      </dsp:nvSpPr>
      <dsp:spPr>
        <a:xfrm>
          <a:off x="2113293" y="418281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75628" y="2934214"/>
              </a:moveTo>
              <a:arcTo wR="2079657" hR="2079657" stAng="1455730" swAng="249109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231AB-311F-4D47-86B2-2BC17AF3F8FD}">
      <dsp:nvSpPr>
        <dsp:cNvPr id="0" name=""/>
        <dsp:cNvSpPr/>
      </dsp:nvSpPr>
      <dsp:spPr>
        <a:xfrm>
          <a:off x="3095625" y="4028819"/>
          <a:ext cx="1936750" cy="1258887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4) </a:t>
          </a:r>
          <a:r>
            <a:rPr lang="ko-KR" altLang="en-US" sz="2100" kern="1200" dirty="0" smtClean="0"/>
            <a:t>지폐 유사</a:t>
          </a:r>
          <a:endParaRPr lang="en-US" altLang="ko-KR" sz="2100" kern="1200" dirty="0" smtClean="0"/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증권 단속법</a:t>
          </a:r>
          <a:endParaRPr lang="ko-KR" altLang="en-US" sz="2100" kern="1200" dirty="0"/>
        </a:p>
      </dsp:txBody>
      <dsp:txXfrm>
        <a:off x="3157079" y="4090273"/>
        <a:ext cx="1813842" cy="1135979"/>
      </dsp:txXfrm>
    </dsp:sp>
    <dsp:sp modelId="{96AC194F-8847-421A-916A-85E4190C3665}">
      <dsp:nvSpPr>
        <dsp:cNvPr id="0" name=""/>
        <dsp:cNvSpPr/>
      </dsp:nvSpPr>
      <dsp:spPr>
        <a:xfrm>
          <a:off x="1855391" y="418281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226510" y="3976263"/>
              </a:moveTo>
              <a:arcTo wR="2079657" hR="2079657" stAng="6853173" swAng="249109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22058-56B0-4507-A1E6-87359D8DB107}">
      <dsp:nvSpPr>
        <dsp:cNvPr id="0" name=""/>
        <dsp:cNvSpPr/>
      </dsp:nvSpPr>
      <dsp:spPr>
        <a:xfrm>
          <a:off x="969279" y="2079889"/>
          <a:ext cx="1936750" cy="1258887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2) </a:t>
          </a:r>
          <a:r>
            <a:rPr lang="ko-KR" altLang="en-US" sz="2100" kern="1200" dirty="0" smtClean="0"/>
            <a:t>지폐 제조</a:t>
          </a:r>
          <a:endParaRPr lang="en-US" altLang="ko-KR" sz="2100" kern="1200" dirty="0" smtClean="0"/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단속 법</a:t>
          </a:r>
          <a:endParaRPr lang="ko-KR" altLang="en-US" sz="2100" kern="1200" dirty="0"/>
        </a:p>
      </dsp:txBody>
      <dsp:txXfrm>
        <a:off x="1030733" y="2141343"/>
        <a:ext cx="1813842" cy="1135979"/>
      </dsp:txXfrm>
    </dsp:sp>
    <dsp:sp modelId="{3B9EE535-11D3-4BD8-8F93-FA10CF7C8708}">
      <dsp:nvSpPr>
        <dsp:cNvPr id="0" name=""/>
        <dsp:cNvSpPr/>
      </dsp:nvSpPr>
      <dsp:spPr>
        <a:xfrm>
          <a:off x="1817387" y="922263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22073" y="1144587"/>
              </a:moveTo>
              <a:arcTo wR="2079657" hR="2079657" stAng="12403185" swAng="241275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645C9-CDF7-4B3F-B65D-7998BDB04F93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1BED-E477-41CB-AC16-BCC2665CE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19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093D-9B3C-45BA-BD6A-3D50D4A12A2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VG4NSTaE_4k&amp;feature=youtu.b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Q_32q72_D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06251" y="1073180"/>
            <a:ext cx="7329793" cy="1509205"/>
          </a:xfrm>
        </p:spPr>
        <p:txBody>
          <a:bodyPr/>
          <a:lstStyle/>
          <a:p>
            <a:pPr algn="ctr"/>
            <a:r>
              <a:rPr lang="ko-KR" altLang="en-US" sz="9600" dirty="0">
                <a:solidFill>
                  <a:schemeClr val="tx1"/>
                </a:solidFill>
                <a:latin typeface="양재매화체S" panose="02020603020101020101" pitchFamily="18" charset="-127"/>
                <a:ea typeface="양재매화체S" panose="02020603020101020101" pitchFamily="18" charset="-127"/>
              </a:rPr>
              <a:t>일본 </a:t>
            </a:r>
            <a:r>
              <a:rPr lang="ko-KR" altLang="en-US" sz="9600" dirty="0" smtClean="0">
                <a:solidFill>
                  <a:schemeClr val="tx1"/>
                </a:solidFill>
                <a:latin typeface="양재매화체S" panose="02020603020101020101" pitchFamily="18" charset="-127"/>
                <a:ea typeface="양재매화체S" panose="02020603020101020101" pitchFamily="18" charset="-127"/>
              </a:rPr>
              <a:t>은행</a:t>
            </a:r>
            <a:endParaRPr lang="ko-KR" altLang="en-US" sz="9600" dirty="0">
              <a:solidFill>
                <a:schemeClr val="tx1"/>
              </a:solidFill>
              <a:latin typeface="양재매화체S" panose="02020603020101020101" pitchFamily="18" charset="-127"/>
              <a:ea typeface="양재매화체S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38844" y="3020654"/>
            <a:ext cx="7766936" cy="1096899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endParaRPr lang="ko-KR" altLang="ko-KR" sz="16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endParaRPr lang="ko-KR" altLang="ko-KR" sz="16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6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</a:t>
            </a:r>
            <a:r>
              <a:rPr lang="ko-KR" altLang="ko-KR" sz="1600" b="1" dirty="0" err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이강</a:t>
            </a:r>
            <a:endParaRPr lang="ko-KR" altLang="ko-KR" sz="16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6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</a:t>
            </a:r>
            <a:r>
              <a:rPr lang="ko-KR" altLang="ko-KR" sz="1600" b="1" dirty="0" err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윤다</a:t>
            </a:r>
            <a:endParaRPr lang="ko-KR" altLang="ko-KR" sz="16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6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</a:t>
            </a:r>
            <a:r>
              <a:rPr lang="ko-KR" altLang="ko-KR" sz="1600" b="1" dirty="0" err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박혜</a:t>
            </a:r>
            <a:endParaRPr lang="ko-KR" altLang="ko-KR" sz="16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6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문헌정보학과 </a:t>
            </a:r>
            <a:r>
              <a:rPr lang="ko-KR" altLang="ko-KR" sz="1600" b="1" dirty="0" err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박상</a:t>
            </a:r>
            <a:endParaRPr lang="ko-KR" altLang="ko-KR" sz="16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6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이원</a:t>
            </a:r>
          </a:p>
        </p:txBody>
      </p:sp>
    </p:spTree>
    <p:extLst>
      <p:ext uri="{BB962C8B-B14F-4D97-AF65-F5344CB8AC3E}">
        <p14:creationId xmlns:p14="http://schemas.microsoft.com/office/powerpoint/2010/main" val="2892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9" y="592183"/>
            <a:ext cx="2542902" cy="2495223"/>
          </a:xfrm>
          <a:prstGeom prst="rect">
            <a:avLst/>
          </a:prstGeom>
        </p:spPr>
      </p:pic>
      <p:sp>
        <p:nvSpPr>
          <p:cNvPr id="3" name="순서도: 대체 처리 2"/>
          <p:cNvSpPr/>
          <p:nvPr/>
        </p:nvSpPr>
        <p:spPr>
          <a:xfrm>
            <a:off x="3448586" y="592183"/>
            <a:ext cx="5886994" cy="173304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제 </a:t>
            </a:r>
            <a:r>
              <a:rPr lang="en-US" altLang="ko-KR" sz="2800" dirty="0" smtClean="0">
                <a:solidFill>
                  <a:schemeClr val="tx1"/>
                </a:solidFill>
              </a:rPr>
              <a:t>1. </a:t>
            </a:r>
            <a:r>
              <a:rPr lang="ko-KR" altLang="en-US" sz="2800" dirty="0" smtClean="0">
                <a:solidFill>
                  <a:schemeClr val="tx1"/>
                </a:solidFill>
              </a:rPr>
              <a:t>중앙은행으로서 은행권을 발행한다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순서도: 대체 처리 3"/>
          <p:cNvSpPr/>
          <p:nvPr/>
        </p:nvSpPr>
        <p:spPr>
          <a:xfrm>
            <a:off x="3448586" y="2434076"/>
            <a:ext cx="5886994" cy="17330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2800" dirty="0" smtClean="0">
                <a:solidFill>
                  <a:schemeClr val="tx1"/>
                </a:solidFill>
              </a:rPr>
              <a:t>제 </a:t>
            </a:r>
            <a:r>
              <a:rPr lang="en-US" altLang="ko-KR" sz="2800" dirty="0" smtClean="0">
                <a:solidFill>
                  <a:schemeClr val="tx1"/>
                </a:solidFill>
              </a:rPr>
              <a:t>2. </a:t>
            </a:r>
            <a:r>
              <a:rPr lang="ko-KR" altLang="en-US" sz="2800" dirty="0" smtClean="0">
                <a:solidFill>
                  <a:schemeClr val="tx1"/>
                </a:solidFill>
              </a:rPr>
              <a:t>통화조절을 </a:t>
            </a:r>
            <a:r>
              <a:rPr lang="ko-KR" altLang="en-US" sz="2800" dirty="0">
                <a:solidFill>
                  <a:schemeClr val="tx1"/>
                </a:solidFill>
              </a:rPr>
              <a:t>통하여 물가의 안정을 꾀함으로써 </a:t>
            </a:r>
            <a:r>
              <a:rPr lang="ko-KR" altLang="en-US" sz="2800" dirty="0" smtClean="0">
                <a:solidFill>
                  <a:schemeClr val="tx1"/>
                </a:solidFill>
              </a:rPr>
              <a:t>  경제의 </a:t>
            </a:r>
            <a:r>
              <a:rPr lang="ko-KR" altLang="en-US" sz="2800" dirty="0">
                <a:solidFill>
                  <a:schemeClr val="tx1"/>
                </a:solidFill>
              </a:rPr>
              <a:t>건전한 발전에 </a:t>
            </a:r>
            <a:r>
              <a:rPr lang="ko-KR" altLang="en-US" sz="2800" dirty="0" smtClean="0">
                <a:solidFill>
                  <a:schemeClr val="tx1"/>
                </a:solidFill>
              </a:rPr>
              <a:t>이바지한다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순서도: 대체 처리 4"/>
          <p:cNvSpPr/>
          <p:nvPr/>
        </p:nvSpPr>
        <p:spPr>
          <a:xfrm>
            <a:off x="3448586" y="4295945"/>
            <a:ext cx="5886994" cy="173304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제 </a:t>
            </a:r>
            <a:r>
              <a:rPr lang="en-US" altLang="ko-KR" sz="2800" dirty="0" smtClean="0">
                <a:solidFill>
                  <a:schemeClr val="tx1"/>
                </a:solidFill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</a:rPr>
              <a:t>금융기관 간의 원활한 결제의 안정성을 확보함으로써 신용 질서의 유지에 </a:t>
            </a:r>
            <a:r>
              <a:rPr lang="ko-KR" altLang="en-US" sz="2800" dirty="0" smtClean="0">
                <a:solidFill>
                  <a:schemeClr val="tx1"/>
                </a:solidFill>
              </a:rPr>
              <a:t>기여한다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7734" y="76417"/>
            <a:ext cx="4948404" cy="4260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1997</a:t>
            </a:r>
            <a:r>
              <a:rPr lang="ko-KR" altLang="en-US" sz="2000" dirty="0" smtClean="0"/>
              <a:t>년 개</a:t>
            </a:r>
            <a:r>
              <a:rPr lang="ko-KR" altLang="en-US" sz="2000" dirty="0"/>
              <a:t>정</a:t>
            </a:r>
            <a:r>
              <a:rPr lang="ko-KR" altLang="en-US" sz="2000" dirty="0" smtClean="0"/>
              <a:t>된 일본은행법의 </a:t>
            </a:r>
            <a:r>
              <a:rPr lang="ko-KR" altLang="en-US" sz="2000" dirty="0"/>
              <a:t>목적</a:t>
            </a:r>
          </a:p>
          <a:p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804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2" y="1445640"/>
            <a:ext cx="4987348" cy="373597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57" y="1498979"/>
            <a:ext cx="57150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252" y="5451583"/>
            <a:ext cx="446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△오사카 </a:t>
            </a:r>
            <a:r>
              <a:rPr lang="ko-KR" altLang="en-US" dirty="0" err="1" smtClean="0"/>
              <a:t>古일본은행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3051" y="5451583"/>
            <a:ext cx="5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△도쿄 일본은행 현 본관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303" y="174171"/>
            <a:ext cx="8995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1896</a:t>
            </a:r>
            <a:r>
              <a:rPr lang="ko-KR" altLang="en-US" sz="3200" dirty="0" smtClean="0"/>
              <a:t>년 도쿄도로 신축 이전하고 </a:t>
            </a:r>
            <a:r>
              <a:rPr lang="en-US" altLang="ko-KR" sz="3200" dirty="0" smtClean="0"/>
              <a:t>1973</a:t>
            </a:r>
            <a:r>
              <a:rPr lang="ko-KR" altLang="en-US" sz="3200" dirty="0" smtClean="0"/>
              <a:t>년에 완공돼 오늘날에 이른다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38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/>
          </p:cNvSpPr>
          <p:nvPr/>
        </p:nvSpPr>
        <p:spPr>
          <a:xfrm>
            <a:off x="67734" y="68179"/>
            <a:ext cx="4594882" cy="3766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 smtClean="0"/>
              <a:t>미즈호</a:t>
            </a:r>
            <a:r>
              <a:rPr lang="ko-KR" altLang="en-US" sz="2000" b="1" dirty="0" smtClean="0"/>
              <a:t> 은행의 역사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799069" y="4250725"/>
            <a:ext cx="3097427" cy="1169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>
                <a:solidFill>
                  <a:schemeClr val="tx1"/>
                </a:solidFill>
              </a:rPr>
              <a:t>다이이치간교</a:t>
            </a:r>
            <a:r>
              <a:rPr lang="ko-KR" altLang="en-US" sz="4000" dirty="0" smtClean="0">
                <a:solidFill>
                  <a:schemeClr val="tx1"/>
                </a:solidFill>
              </a:rPr>
              <a:t> 은행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54842" y="4250725"/>
            <a:ext cx="3097427" cy="11697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후지 은행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685902" y="4250724"/>
            <a:ext cx="3097427" cy="11697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</a:rPr>
              <a:t>IBJ </a:t>
            </a:r>
            <a:r>
              <a:rPr lang="ko-KR" altLang="en-US" sz="4000" dirty="0" smtClean="0">
                <a:solidFill>
                  <a:schemeClr val="tx1"/>
                </a:solidFill>
              </a:rPr>
              <a:t>산업은행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54842" y="1099752"/>
            <a:ext cx="3097427" cy="11697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err="1" smtClean="0">
                <a:solidFill>
                  <a:schemeClr val="tx1"/>
                </a:solidFill>
              </a:rPr>
              <a:t>미즈호</a:t>
            </a:r>
            <a:r>
              <a:rPr lang="ko-KR" altLang="en-US" sz="4400" dirty="0" smtClean="0">
                <a:solidFill>
                  <a:schemeClr val="tx1"/>
                </a:solidFill>
              </a:rPr>
              <a:t> 은행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cxnSp>
        <p:nvCxnSpPr>
          <p:cNvPr id="9" name="직선 화살표 연결선 8"/>
          <p:cNvCxnSpPr>
            <a:stCxn id="4" idx="0"/>
            <a:endCxn id="7" idx="2"/>
          </p:cNvCxnSpPr>
          <p:nvPr/>
        </p:nvCxnSpPr>
        <p:spPr>
          <a:xfrm flipV="1">
            <a:off x="2347783" y="2269525"/>
            <a:ext cx="3455773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0"/>
            <a:endCxn id="7" idx="2"/>
          </p:cNvCxnSpPr>
          <p:nvPr/>
        </p:nvCxnSpPr>
        <p:spPr>
          <a:xfrm flipV="1">
            <a:off x="5803556" y="2269525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6" idx="0"/>
            <a:endCxn id="7" idx="2"/>
          </p:cNvCxnSpPr>
          <p:nvPr/>
        </p:nvCxnSpPr>
        <p:spPr>
          <a:xfrm flipH="1" flipV="1">
            <a:off x="5803556" y="2269525"/>
            <a:ext cx="3431060" cy="198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130663" y="1469084"/>
            <a:ext cx="1659926" cy="761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로또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7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1" name="직선 화살표 연결선 20"/>
          <p:cNvCxnSpPr>
            <a:stCxn id="7" idx="1"/>
            <a:endCxn id="19" idx="3"/>
          </p:cNvCxnSpPr>
          <p:nvPr/>
        </p:nvCxnSpPr>
        <p:spPr>
          <a:xfrm flipH="1">
            <a:off x="2790589" y="1684639"/>
            <a:ext cx="1464253" cy="165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52269" y="1099752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2002</a:t>
            </a:r>
            <a:r>
              <a:rPr lang="ko-KR" altLang="en-US" dirty="0" smtClean="0"/>
              <a:t>년 창립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9069" y="5420498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1971</a:t>
            </a:r>
            <a:r>
              <a:rPr lang="ko-KR" altLang="en-US" dirty="0" smtClean="0"/>
              <a:t>년 설립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75545" y="5420498"/>
            <a:ext cx="3256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1864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야스다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젠지로에</a:t>
            </a:r>
            <a:r>
              <a:rPr lang="ko-KR" altLang="en-US" dirty="0" smtClean="0"/>
              <a:t> 의해 </a:t>
            </a:r>
            <a:endParaRPr lang="en-US" altLang="ko-KR" dirty="0" smtClean="0"/>
          </a:p>
          <a:p>
            <a:r>
              <a:rPr lang="ko-KR" altLang="en-US" dirty="0" err="1" smtClean="0"/>
              <a:t>야스다</a:t>
            </a:r>
            <a:r>
              <a:rPr lang="ko-KR" altLang="en-US" dirty="0" smtClean="0"/>
              <a:t> 은행설립</a:t>
            </a:r>
            <a:endParaRPr lang="en-US" altLang="ko-KR" dirty="0" smtClean="0"/>
          </a:p>
          <a:p>
            <a:r>
              <a:rPr lang="en-US" altLang="ko-KR" dirty="0" smtClean="0"/>
              <a:t>1948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후지은행으로</a:t>
            </a:r>
            <a:r>
              <a:rPr lang="ko-KR" altLang="en-US" dirty="0" smtClean="0"/>
              <a:t> 변경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26833" y="5420498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1902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미즈호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파이낸셜</a:t>
            </a:r>
            <a:endParaRPr lang="en-US" altLang="ko-KR" dirty="0" smtClean="0"/>
          </a:p>
          <a:p>
            <a:r>
              <a:rPr lang="ko-KR" altLang="en-US" dirty="0" smtClean="0"/>
              <a:t> 그룹이 설립</a:t>
            </a:r>
            <a:endParaRPr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4473144" y="2916194"/>
            <a:ext cx="2660822" cy="85673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smtClean="0">
                <a:solidFill>
                  <a:schemeClr val="tx1"/>
                </a:solidFill>
              </a:rPr>
              <a:t>합병</a:t>
            </a:r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7535" y="3023286"/>
            <a:ext cx="316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2001</a:t>
            </a:r>
            <a:r>
              <a:rPr lang="ko-KR" altLang="en-US" dirty="0" smtClean="0"/>
              <a:t>년 세 은행의 합병으로</a:t>
            </a:r>
            <a:endParaRPr lang="en-US" altLang="ko-KR" dirty="0" smtClean="0"/>
          </a:p>
          <a:p>
            <a:r>
              <a:rPr lang="ko-KR" altLang="en-US" dirty="0" err="1" smtClean="0"/>
              <a:t>미즈호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파이낸셜</a:t>
            </a:r>
            <a:r>
              <a:rPr lang="ko-KR" altLang="en-US" dirty="0" smtClean="0"/>
              <a:t> 그룹을 형성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1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3" grpId="0"/>
      <p:bldP spid="24" grpId="0"/>
      <p:bldP spid="25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8673" y="642558"/>
            <a:ext cx="8996297" cy="116921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동녘B" pitchFamily="18" charset="-127"/>
                <a:ea typeface="HY동녘B" pitchFamily="18" charset="-127"/>
              </a:rPr>
              <a:t>일본 은행의 주요업무</a:t>
            </a:r>
            <a:endParaRPr lang="ko-KR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3" name="그림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958" y="2293758"/>
            <a:ext cx="1800000" cy="1805438"/>
          </a:xfrm>
          <a:prstGeom prst="rect">
            <a:avLst/>
          </a:prstGeom>
        </p:spPr>
      </p:pic>
      <p:pic>
        <p:nvPicPr>
          <p:cNvPr id="29" name="그림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80" y="2293757"/>
            <a:ext cx="1800000" cy="17621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39" y="2284140"/>
            <a:ext cx="1800000" cy="18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5718" y="4055863"/>
            <a:ext cx="2780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화폐 발행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은행권 발행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01764" y="4102777"/>
            <a:ext cx="320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3. </a:t>
            </a:r>
            <a:r>
              <a:rPr lang="ko-KR" altLang="en-US" sz="2800" dirty="0" smtClean="0"/>
              <a:t>은행권의 특징</a:t>
            </a:r>
            <a:endParaRPr lang="en-US" altLang="ko-KR" sz="2800" dirty="0" smtClean="0"/>
          </a:p>
          <a:p>
            <a:r>
              <a:rPr lang="en-US" altLang="ko-KR" sz="2800" dirty="0" smtClean="0"/>
              <a:t>4. </a:t>
            </a:r>
            <a:r>
              <a:rPr lang="ko-KR" altLang="en-US" sz="2800" dirty="0" smtClean="0"/>
              <a:t>은행권의 유통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3696" y="4102777"/>
            <a:ext cx="3812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5. </a:t>
            </a:r>
            <a:r>
              <a:rPr lang="ko-KR" altLang="en-US" sz="2800" dirty="0" smtClean="0"/>
              <a:t>은행권의 편리성 유지와 향상</a:t>
            </a:r>
            <a:endParaRPr lang="en-US" altLang="ko-KR" sz="2800" dirty="0" smtClean="0"/>
          </a:p>
          <a:p>
            <a:r>
              <a:rPr lang="en-US" altLang="ko-KR" sz="2800" dirty="0" smtClean="0"/>
              <a:t>6. </a:t>
            </a:r>
            <a:r>
              <a:rPr lang="ko-KR" altLang="en-US" sz="2800" dirty="0" smtClean="0"/>
              <a:t>은행권의 위조 대책과 국제적 노력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55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1. (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결제 수단의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화폐발행</a:t>
            </a: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4" y="2109483"/>
            <a:ext cx="7315200" cy="403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2989" y="2556587"/>
            <a:ext cx="3956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ea typeface="문체부 바탕체" pitchFamily="17" charset="-127"/>
              </a:rPr>
              <a:t>채무 불이행 없는 안전한 결제의 중요한 역할을 한다</a:t>
            </a:r>
            <a:r>
              <a:rPr lang="en-US" altLang="ko-KR" sz="4400" dirty="0" smtClean="0">
                <a:ea typeface="문체부 바탕체" pitchFamily="17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1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2. 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은행권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돈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발행</a:t>
            </a: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68" y="2353642"/>
            <a:ext cx="4622994" cy="3431289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3" y="2353643"/>
            <a:ext cx="2497680" cy="12471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8" y="4516017"/>
            <a:ext cx="2517340" cy="12192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68" y="4516017"/>
            <a:ext cx="2501817" cy="126674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62" y="2353643"/>
            <a:ext cx="2494223" cy="12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3. 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은행권의 특징</a:t>
            </a:r>
            <a:r>
              <a:rPr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</a:b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4000" dirty="0" smtClean="0">
                <a:ea typeface="문체부 바탕체" pitchFamily="17" charset="-127"/>
              </a:rPr>
              <a:t> </a:t>
            </a:r>
            <a:r>
              <a:rPr lang="ko-KR" altLang="en-US" sz="4000" dirty="0" err="1" smtClean="0">
                <a:ea typeface="문체부 바탕체" pitchFamily="17" charset="-127"/>
              </a:rPr>
              <a:t>범용성</a:t>
            </a:r>
            <a:endParaRPr lang="en-US" altLang="ko-KR" sz="4000" dirty="0" smtClean="0">
              <a:ea typeface="문체부 바탕체" pitchFamily="17" charset="-127"/>
            </a:endParaRPr>
          </a:p>
          <a:p>
            <a:r>
              <a:rPr lang="ko-KR" altLang="en-US" sz="4000" dirty="0" smtClean="0">
                <a:ea typeface="문체부 바탕체" pitchFamily="17" charset="-127"/>
              </a:rPr>
              <a:t> 일반 수용성</a:t>
            </a:r>
            <a:endParaRPr lang="en-US" altLang="ko-KR" sz="4000" dirty="0" smtClean="0">
              <a:ea typeface="문체부 바탕체" pitchFamily="17" charset="-127"/>
            </a:endParaRPr>
          </a:p>
          <a:p>
            <a:r>
              <a:rPr lang="ko-KR" altLang="en-US" sz="4000" dirty="0" smtClean="0">
                <a:ea typeface="문체부 바탕체" pitchFamily="17" charset="-127"/>
              </a:rPr>
              <a:t> 강제 </a:t>
            </a:r>
            <a:r>
              <a:rPr lang="ko-KR" altLang="en-US" sz="4000" dirty="0" err="1" smtClean="0">
                <a:ea typeface="문체부 바탕체" pitchFamily="17" charset="-127"/>
              </a:rPr>
              <a:t>통용력</a:t>
            </a:r>
            <a:r>
              <a:rPr lang="en-US" altLang="ko-KR" sz="4000" dirty="0" smtClean="0">
                <a:ea typeface="문체부 바탕체" pitchFamily="17" charset="-127"/>
              </a:rPr>
              <a:t>(</a:t>
            </a:r>
            <a:r>
              <a:rPr lang="ko-KR" altLang="en-US" sz="4000" dirty="0" smtClean="0">
                <a:ea typeface="문체부 바탕체" pitchFamily="17" charset="-127"/>
              </a:rPr>
              <a:t>일본 은행 법 제 </a:t>
            </a:r>
            <a:r>
              <a:rPr lang="en-US" altLang="ko-KR" sz="4000" dirty="0" smtClean="0">
                <a:ea typeface="문체부 바탕체" pitchFamily="17" charset="-127"/>
              </a:rPr>
              <a:t>46</a:t>
            </a:r>
            <a:r>
              <a:rPr lang="ko-KR" altLang="en-US" sz="4000" dirty="0" smtClean="0">
                <a:ea typeface="문체부 바탕체" pitchFamily="17" charset="-127"/>
              </a:rPr>
              <a:t>조</a:t>
            </a:r>
            <a:r>
              <a:rPr lang="en-US" altLang="ko-KR" sz="4000" dirty="0" smtClean="0">
                <a:ea typeface="문체부 바탕체" pitchFamily="17" charset="-127"/>
              </a:rPr>
              <a:t>)</a:t>
            </a:r>
          </a:p>
          <a:p>
            <a:r>
              <a:rPr lang="ko-KR" altLang="en-US" sz="4000" dirty="0" smtClean="0">
                <a:ea typeface="문체부 바탕체" pitchFamily="17" charset="-127"/>
              </a:rPr>
              <a:t> 지불 </a:t>
            </a:r>
            <a:r>
              <a:rPr lang="ko-KR" altLang="en-US" sz="4000" dirty="0" err="1" smtClean="0">
                <a:ea typeface="문체부 바탕체" pitchFamily="17" charset="-127"/>
              </a:rPr>
              <a:t>완료성</a:t>
            </a:r>
            <a:endParaRPr lang="en-US" altLang="ko-KR" sz="4000" dirty="0" smtClean="0">
              <a:ea typeface="문체부 바탕체" pitchFamily="17" charset="-127"/>
            </a:endParaRPr>
          </a:p>
          <a:p>
            <a:r>
              <a:rPr lang="ko-KR" altLang="en-US" sz="4000" dirty="0" smtClean="0">
                <a:ea typeface="문체부 바탕체" pitchFamily="17" charset="-127"/>
              </a:rPr>
              <a:t> 익명성</a:t>
            </a:r>
            <a:endParaRPr lang="en-US" altLang="ko-KR" sz="4000" dirty="0" smtClean="0">
              <a:ea typeface="문체부 바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9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12919" cy="1032588"/>
          </a:xfrm>
        </p:spPr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4. 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은행권의 유통</a:t>
            </a:r>
            <a:r>
              <a:rPr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</a:b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15" y="79354"/>
            <a:ext cx="6195432" cy="6722659"/>
          </a:xfrm>
        </p:spPr>
      </p:pic>
    </p:spTree>
    <p:extLst>
      <p:ext uri="{BB962C8B-B14F-4D97-AF65-F5344CB8AC3E}">
        <p14:creationId xmlns:p14="http://schemas.microsoft.com/office/powerpoint/2010/main" val="31361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39278" cy="957943"/>
          </a:xfrm>
        </p:spPr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5. 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은행권의 편리성 유지와 향상</a:t>
            </a: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25" y="1621869"/>
            <a:ext cx="5497016" cy="1681536"/>
          </a:xfrm>
          <a:solidFill>
            <a:schemeClr val="bg1">
              <a:alpha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84" y="3321635"/>
            <a:ext cx="5497016" cy="1788836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85" y="5135071"/>
            <a:ext cx="5497016" cy="15136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8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957941"/>
          </a:xfrm>
        </p:spPr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6. 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은행권의 위조 대책과 국제적 노력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법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  <a:b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</a:b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4106129636"/>
              </p:ext>
            </p:extLst>
          </p:nvPr>
        </p:nvGraphicFramePr>
        <p:xfrm>
          <a:off x="2022656" y="13833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6572" y="3489648"/>
            <a:ext cx="2584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▶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스키이레</a:t>
            </a:r>
            <a:r>
              <a:rPr lang="ko-KR" altLang="en-US" dirty="0" smtClean="0"/>
              <a:t> </a:t>
            </a:r>
            <a:r>
              <a:rPr lang="ko-KR" altLang="en-US" dirty="0"/>
              <a:t>용지는 국가의 허가를 얻은 자 이외는 제조할 수 없음</a:t>
            </a:r>
          </a:p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9209" y="1632857"/>
            <a:ext cx="465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/>
              <a:t>▶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은행권이나 </a:t>
            </a:r>
            <a:r>
              <a:rPr lang="ko-KR" altLang="en-US" dirty="0"/>
              <a:t>화폐를 행사의 목적으로 위조하거나 위조지폐 사용</a:t>
            </a:r>
            <a:r>
              <a:rPr lang="en-US" altLang="ko-KR" dirty="0"/>
              <a:t>, </a:t>
            </a:r>
            <a:r>
              <a:rPr lang="ko-KR" altLang="en-US" dirty="0"/>
              <a:t>교부 </a:t>
            </a:r>
            <a:r>
              <a:rPr lang="ko-KR" altLang="en-US" dirty="0" smtClean="0"/>
              <a:t>또는 취득 할 수 없음</a:t>
            </a:r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85599" y="3489648"/>
            <a:ext cx="270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은행권과 화폐와 헷갈리기 쉬운 것을 제조 또는 판매할 수 없음</a:t>
            </a:r>
          </a:p>
          <a:p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4674" y="5380672"/>
            <a:ext cx="270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◀</a:t>
            </a:r>
            <a:endParaRPr lang="en-US" altLang="ko-KR" dirty="0" smtClean="0"/>
          </a:p>
          <a:p>
            <a:pPr algn="ctr" fontAlgn="base" latinLnBrk="1"/>
            <a:r>
              <a:rPr lang="ko-KR" altLang="en-US" dirty="0"/>
              <a:t>지폐와 유사한 기능을 가진다고 인정되는 것에 관한 발행과 수수를 금지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12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48460" y="2431230"/>
            <a:ext cx="7329793" cy="1509205"/>
          </a:xfrm>
        </p:spPr>
        <p:txBody>
          <a:bodyPr/>
          <a:lstStyle/>
          <a:p>
            <a:pPr algn="ctr"/>
            <a:r>
              <a:rPr lang="ko-KR" altLang="en-US" sz="9600" dirty="0" smtClean="0">
                <a:solidFill>
                  <a:schemeClr val="tx1"/>
                </a:solidFill>
                <a:latin typeface="양재매화체S" panose="02020603020101020101" pitchFamily="18" charset="-127"/>
                <a:ea typeface="양재매화체S" panose="02020603020101020101" pitchFamily="18" charset="-127"/>
              </a:rPr>
              <a:t>역</a:t>
            </a:r>
            <a:r>
              <a:rPr lang="ko-KR" altLang="en-US" sz="9600" dirty="0">
                <a:solidFill>
                  <a:schemeClr val="tx1"/>
                </a:solidFill>
                <a:latin typeface="양재매화체S" panose="02020603020101020101" pitchFamily="18" charset="-127"/>
                <a:ea typeface="양재매화체S" panose="02020603020101020101" pitchFamily="18" charset="-127"/>
              </a:rPr>
              <a:t>사</a:t>
            </a:r>
          </a:p>
        </p:txBody>
      </p:sp>
    </p:spTree>
    <p:extLst>
      <p:ext uri="{BB962C8B-B14F-4D97-AF65-F5344CB8AC3E}">
        <p14:creationId xmlns:p14="http://schemas.microsoft.com/office/powerpoint/2010/main" val="24758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60798"/>
              </p:ext>
            </p:extLst>
          </p:nvPr>
        </p:nvGraphicFramePr>
        <p:xfrm>
          <a:off x="1157018" y="1813919"/>
          <a:ext cx="9797121" cy="45682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75090"/>
                <a:gridCol w="6222031"/>
              </a:tblGrid>
              <a:tr h="153667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 latinLnBrk="1"/>
                      <a:endParaRPr lang="en-US" altLang="ko-KR" sz="2800" b="0" kern="1200" dirty="0" smtClean="0">
                        <a:effectLst/>
                        <a:ea typeface="문체부 바탕체" pitchFamily="17" charset="-127"/>
                      </a:endParaRPr>
                    </a:p>
                    <a:p>
                      <a:pPr algn="l" fontAlgn="base" latinLnBrk="1"/>
                      <a:r>
                        <a:rPr lang="ko-KR" altLang="en-US" sz="2800" b="0" kern="1200" dirty="0" smtClean="0">
                          <a:effectLst/>
                          <a:ea typeface="문체부 바탕체" pitchFamily="17" charset="-127"/>
                        </a:rPr>
                        <a:t>◀ 특수 발광 잉크</a:t>
                      </a:r>
                      <a:endParaRPr lang="ko-KR" altLang="en-US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문체부 바탕체" pitchFamily="17" charset="-127"/>
                        <a:cs typeface="+mn-cs"/>
                      </a:endParaRPr>
                    </a:p>
                  </a:txBody>
                  <a:tcPr/>
                </a:tc>
              </a:tr>
              <a:tr h="152530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 latinLnBrk="1"/>
                      <a:endParaRPr lang="en-US" altLang="ko-KR" sz="2800" b="0" kern="1200" dirty="0" smtClean="0">
                        <a:effectLst/>
                        <a:ea typeface="문체부 바탕체" pitchFamily="17" charset="-127"/>
                      </a:endParaRPr>
                    </a:p>
                    <a:p>
                      <a:pPr algn="l" fontAlgn="base" latinLnBrk="1"/>
                      <a:r>
                        <a:rPr lang="ko-KR" altLang="en-US" sz="2800" b="0" kern="1200" dirty="0" smtClean="0">
                          <a:effectLst/>
                          <a:ea typeface="문체부 바탕체" pitchFamily="17" charset="-127"/>
                        </a:rPr>
                        <a:t>◀ 깊은 오목판 인쇄</a:t>
                      </a:r>
                      <a:endParaRPr lang="ko-KR" altLang="en-US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문체부 바탕체" pitchFamily="17" charset="-127"/>
                        <a:cs typeface="+mn-cs"/>
                      </a:endParaRPr>
                    </a:p>
                  </a:txBody>
                  <a:tcPr/>
                </a:tc>
              </a:tr>
              <a:tr h="15062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 latinLnBrk="1"/>
                      <a:endParaRPr lang="en-US" altLang="ko-KR" sz="2800" b="0" kern="1200" dirty="0" smtClean="0">
                        <a:effectLst/>
                        <a:ea typeface="문체부 바탕체" pitchFamily="17" charset="-127"/>
                      </a:endParaRPr>
                    </a:p>
                    <a:p>
                      <a:pPr algn="l" fontAlgn="base" latinLnBrk="1"/>
                      <a:r>
                        <a:rPr lang="ko-KR" altLang="en-US" sz="2800" b="0" kern="1200" dirty="0" smtClean="0">
                          <a:effectLst/>
                          <a:ea typeface="문체부 바탕체" pitchFamily="17" charset="-127"/>
                        </a:rPr>
                        <a:t>◀ 홀로그램</a:t>
                      </a:r>
                      <a:endParaRPr lang="ko-KR" altLang="en-US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문체부 바탕체" pitchFamily="17" charset="-127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5" y="1843878"/>
            <a:ext cx="3107603" cy="14943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92" y="3405672"/>
            <a:ext cx="3098266" cy="142300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69" y="5010539"/>
            <a:ext cx="3545633" cy="1260670"/>
          </a:xfrm>
          <a:prstGeom prst="rect">
            <a:avLst/>
          </a:prstGeom>
        </p:spPr>
      </p:pic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957941"/>
          </a:xfrm>
        </p:spPr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6. 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은행권의 위조 대책과 국제적 노력</a:t>
            </a:r>
            <a:r>
              <a:rPr lang="en-US" altLang="ko-KR" sz="4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(</a:t>
            </a:r>
            <a:r>
              <a:rPr lang="ko-KR" altLang="en-US" sz="4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外</a:t>
            </a:r>
            <a:r>
              <a:rPr lang="en-US" altLang="ko-KR" sz="4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</a:b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052489" y="2553716"/>
            <a:ext cx="672052" cy="632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1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48146"/>
              </p:ext>
            </p:extLst>
          </p:nvPr>
        </p:nvGraphicFramePr>
        <p:xfrm>
          <a:off x="1157018" y="1813919"/>
          <a:ext cx="9797121" cy="45682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75090"/>
                <a:gridCol w="6222031"/>
              </a:tblGrid>
              <a:tr h="153667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800" kern="1200" dirty="0" smtClean="0">
                          <a:effectLst/>
                        </a:rPr>
                        <a:t>◀ </a:t>
                      </a:r>
                      <a:r>
                        <a:rPr lang="ko-KR" alt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문체부 바탕체" pitchFamily="17" charset="-127"/>
                          <a:cs typeface="+mn-cs"/>
                        </a:rPr>
                        <a:t>잠재상 무늬</a:t>
                      </a:r>
                    </a:p>
                    <a:p>
                      <a:pPr algn="l" fontAlgn="base" latinLnBrk="1"/>
                      <a:endParaRPr lang="ko-KR" altLang="en-US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문체부 바탕체" pitchFamily="17" charset="-127"/>
                        <a:cs typeface="+mn-cs"/>
                      </a:endParaRPr>
                    </a:p>
                  </a:txBody>
                  <a:tcPr/>
                </a:tc>
              </a:tr>
              <a:tr h="152530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 latinLnBrk="1"/>
                      <a:endParaRPr lang="en-US" altLang="ko-KR" sz="2800" kern="1200" dirty="0" smtClean="0">
                        <a:effectLst/>
                      </a:endParaRPr>
                    </a:p>
                    <a:p>
                      <a:pPr algn="l" fontAlgn="base" latinLnBrk="1"/>
                      <a:r>
                        <a:rPr lang="ko-KR" altLang="en-US" sz="2800" kern="1200" dirty="0" smtClean="0">
                          <a:effectLst/>
                        </a:rPr>
                        <a:t>◀ </a:t>
                      </a:r>
                      <a:r>
                        <a:rPr lang="ko-KR" alt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문체부 바탕체" pitchFamily="17" charset="-127"/>
                          <a:cs typeface="+mn-cs"/>
                        </a:rPr>
                        <a:t>스키이레</a:t>
                      </a:r>
                      <a:r>
                        <a:rPr lang="en-US" altLang="ko-KR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문체부 바탕체" pitchFamily="17" charset="-127"/>
                          <a:cs typeface="+mn-cs"/>
                        </a:rPr>
                        <a:t>(</a:t>
                      </a:r>
                      <a:r>
                        <a:rPr lang="ko-KR" alt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문체부 바탕체" pitchFamily="17" charset="-127"/>
                          <a:cs typeface="+mn-cs"/>
                        </a:rPr>
                        <a:t>종이를 뜰 때 글자나 무늬를 넣는 일</a:t>
                      </a:r>
                      <a:r>
                        <a:rPr lang="en-US" altLang="ko-KR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문체부 바탕체" pitchFamily="17" charset="-127"/>
                          <a:cs typeface="+mn-cs"/>
                        </a:rPr>
                        <a:t>)</a:t>
                      </a:r>
                      <a:endParaRPr lang="ko-KR" altLang="en-US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문체부 바탕체" pitchFamily="17" charset="-127"/>
                        <a:cs typeface="+mn-cs"/>
                      </a:endParaRPr>
                    </a:p>
                  </a:txBody>
                  <a:tcPr/>
                </a:tc>
              </a:tr>
              <a:tr h="15062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 latinLnBrk="1"/>
                      <a:endParaRPr lang="en-US" altLang="ko-KR" sz="2800" kern="1200" dirty="0" smtClean="0">
                        <a:effectLst/>
                      </a:endParaRPr>
                    </a:p>
                    <a:p>
                      <a:pPr algn="l" fontAlgn="base" latinLnBrk="1"/>
                      <a:r>
                        <a:rPr lang="ko-KR" altLang="en-US" sz="2800" kern="1200" dirty="0" smtClean="0">
                          <a:effectLst/>
                        </a:rPr>
                        <a:t>◀ </a:t>
                      </a:r>
                      <a:r>
                        <a:rPr lang="ko-KR" alt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문체부 바탕체" pitchFamily="17" charset="-127"/>
                          <a:cs typeface="+mn-cs"/>
                        </a:rPr>
                        <a:t>펄 잉크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957941"/>
          </a:xfrm>
        </p:spPr>
        <p:txBody>
          <a:bodyPr>
            <a:noAutofit/>
          </a:bodyPr>
          <a:lstStyle/>
          <a:p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6. 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은행권의 위조 대책과 국제적 노력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外</a:t>
            </a:r>
            <a: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  <a:br>
              <a:rPr lang="en-US" altLang="ko-KR" sz="4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</a:br>
            <a:endParaRPr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50" y="4954555"/>
            <a:ext cx="3368848" cy="134255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9522" y="3070814"/>
            <a:ext cx="1418704" cy="2099885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2621654" y="3461655"/>
            <a:ext cx="793102" cy="746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46" y="2212068"/>
            <a:ext cx="3478952" cy="8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은행의 업무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그 밖의 여러 가지 업무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신용카드 관련 업무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ko-KR" altLang="en-US" b="1" dirty="0" smtClean="0"/>
              <a:t> 화폐 교환 업무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환전</a:t>
            </a:r>
            <a:r>
              <a:rPr lang="en-US" altLang="ko-KR" b="1" dirty="0" smtClean="0"/>
              <a:t>)</a:t>
            </a:r>
          </a:p>
          <a:p>
            <a:endParaRPr lang="ko-KR" altLang="en-US" dirty="0" smtClean="0"/>
          </a:p>
          <a:p>
            <a:r>
              <a:rPr lang="ko-KR" altLang="en-US" b="1" dirty="0" smtClean="0"/>
              <a:t>경영 상담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ko-KR" altLang="en-US" b="1" dirty="0" smtClean="0"/>
              <a:t>보관 업무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51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신용카드 관련 업무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신용카드 발급 조건</a:t>
            </a:r>
          </a:p>
          <a:p>
            <a:r>
              <a:rPr lang="ko-KR" altLang="en-US" dirty="0" smtClean="0"/>
              <a:t>외국인 신용 카드 발급</a:t>
            </a:r>
          </a:p>
          <a:p>
            <a:endParaRPr lang="ko-KR" altLang="en-US" dirty="0"/>
          </a:p>
        </p:txBody>
      </p:sp>
      <p:pic>
        <p:nvPicPr>
          <p:cNvPr id="4098" name="Picture 2" descr="일본 신용카드 발급조건에 대한 이미지 결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174" y="3528811"/>
            <a:ext cx="7020060" cy="3329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8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신용카드 광고영상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51576" y="1413614"/>
            <a:ext cx="8596668" cy="3880773"/>
          </a:xfrm>
        </p:spPr>
        <p:txBody>
          <a:bodyPr/>
          <a:lstStyle/>
          <a:p>
            <a:r>
              <a:rPr lang="ja-JP" altLang="en-US" dirty="0" smtClean="0">
                <a:hlinkClick r:id="rId2"/>
              </a:rPr>
              <a:t>三井住友銀行 動画「ミドすけ　つくっトク</a:t>
            </a:r>
            <a:r>
              <a:rPr lang="en-US" altLang="ja-JP" dirty="0" smtClean="0">
                <a:hlinkClick r:id="rId2"/>
              </a:rPr>
              <a:t>CP</a:t>
            </a:r>
            <a:r>
              <a:rPr lang="ja-JP" altLang="en-US" dirty="0" smtClean="0">
                <a:hlinkClick r:id="rId2"/>
              </a:rPr>
              <a:t>」篇 </a:t>
            </a:r>
            <a:r>
              <a:rPr lang="en-US" altLang="ja-JP" dirty="0" smtClean="0">
                <a:hlinkClick r:id="rId2"/>
              </a:rPr>
              <a:t>- YouTube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9" y="2049685"/>
            <a:ext cx="6713065" cy="433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05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신용카드 관련 업무</a:t>
            </a:r>
            <a:endParaRPr lang="ko-KR" altLang="en-US" sz="2800" dirty="0"/>
          </a:p>
        </p:txBody>
      </p:sp>
      <p:pic>
        <p:nvPicPr>
          <p:cNvPr id="9" name="내용 개체 틀 8" descr="0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6845" y="0"/>
            <a:ext cx="8135155" cy="6858000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r>
              <a:rPr lang="ko-KR" altLang="en-US" sz="2000" dirty="0" smtClean="0"/>
              <a:t>신용카드 발급 조건</a:t>
            </a:r>
          </a:p>
          <a:p>
            <a:endParaRPr lang="en-US" altLang="ko-KR" dirty="0" smtClean="0"/>
          </a:p>
          <a:p>
            <a:r>
              <a:rPr lang="en-US" altLang="ko-KR" sz="2800" dirty="0" smtClean="0"/>
              <a:t>1.</a:t>
            </a:r>
            <a:r>
              <a:rPr lang="ko-KR" altLang="en-US" sz="2800" dirty="0" smtClean="0"/>
              <a:t>나이 </a:t>
            </a:r>
            <a:r>
              <a:rPr lang="en-US" altLang="ko-KR" sz="2800" dirty="0" smtClean="0"/>
              <a:t>18</a:t>
            </a:r>
            <a:r>
              <a:rPr lang="ko-KR" altLang="en-US" sz="2800" dirty="0" smtClean="0"/>
              <a:t>세 이상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2. 1</a:t>
            </a:r>
            <a:r>
              <a:rPr lang="ko-KR" altLang="en-US" sz="2800" dirty="0" smtClean="0"/>
              <a:t>년 이상 거주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3. </a:t>
            </a:r>
            <a:r>
              <a:rPr lang="ko-KR" altLang="en-US" sz="2800" dirty="0" smtClean="0"/>
              <a:t>직업이 있어야 함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4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신용카드 관련 업무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r>
              <a:rPr lang="ko-KR" altLang="en-US" sz="2000" dirty="0" smtClean="0"/>
              <a:t>외국인 신용 카드 발급</a:t>
            </a:r>
          </a:p>
          <a:p>
            <a:endParaRPr lang="ko-KR" altLang="en-US" dirty="0"/>
          </a:p>
        </p:txBody>
      </p:sp>
      <p:pic>
        <p:nvPicPr>
          <p:cNvPr id="6" name="Picture 4" descr="http://www.koreatimes.net/files/attach/images/57673/629/130/credit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448" y="2640169"/>
            <a:ext cx="3942008" cy="3348507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5834130" y="850004"/>
            <a:ext cx="3168202" cy="4928316"/>
            <a:chOff x="5808373" y="708337"/>
            <a:chExt cx="2472743" cy="4928316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5808373" y="708337"/>
              <a:ext cx="2472743" cy="13651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 altLang="en-US" sz="2000" dirty="0" smtClean="0"/>
                <a:t>계약조건이</a:t>
              </a:r>
              <a:endParaRPr lang="en-US" altLang="ko-KR" sz="2000" dirty="0" smtClean="0"/>
            </a:p>
            <a:p>
              <a:pPr algn="ctr" latinLnBrk="1"/>
              <a:r>
                <a:rPr lang="en-US" altLang="ko-KR" sz="2000" dirty="0" smtClean="0"/>
                <a:t> </a:t>
              </a:r>
              <a:r>
                <a:rPr lang="ko-KR" altLang="en-US" sz="2000" dirty="0" smtClean="0"/>
                <a:t>가장 간단한</a:t>
              </a:r>
              <a:endParaRPr lang="en-US" altLang="ko-KR" sz="2000" dirty="0" smtClean="0"/>
            </a:p>
            <a:p>
              <a:pPr algn="ctr" latinLnBrk="1"/>
              <a:r>
                <a:rPr lang="ko-KR" altLang="en-US" sz="2000" dirty="0" smtClean="0"/>
                <a:t> 신용카드를 신청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5808373" y="2489914"/>
              <a:ext cx="2472743" cy="13651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ko-KR" sz="2000" dirty="0" smtClean="0"/>
                <a:t>6</a:t>
              </a:r>
              <a:r>
                <a:rPr lang="ko-KR" altLang="en-US" sz="2000" dirty="0" smtClean="0"/>
                <a:t>개월 정도 사용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5808373" y="4271492"/>
              <a:ext cx="2472743" cy="13651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/>
              <a:r>
                <a:rPr lang="ko-KR" altLang="en-US" sz="2000" dirty="0" smtClean="0"/>
                <a:t>자신에게</a:t>
              </a:r>
              <a:endParaRPr lang="en-US" altLang="ko-KR" sz="2000" dirty="0" smtClean="0"/>
            </a:p>
            <a:p>
              <a:pPr lvl="0" algn="ctr" latinLnBrk="1"/>
              <a:r>
                <a:rPr lang="ko-KR" altLang="en-US" sz="2000" dirty="0" smtClean="0"/>
                <a:t> 정말 필요한</a:t>
              </a:r>
              <a:endParaRPr lang="en-US" altLang="ko-KR" sz="2000" dirty="0" smtClean="0"/>
            </a:p>
            <a:p>
              <a:pPr lvl="0" algn="ctr" latinLnBrk="1"/>
              <a:r>
                <a:rPr lang="ko-KR" altLang="en-US" sz="2000" dirty="0" smtClean="0"/>
                <a:t> 신용카드를 신청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12" name="아래쪽 화살표 11"/>
            <p:cNvSpPr/>
            <p:nvPr/>
          </p:nvSpPr>
          <p:spPr>
            <a:xfrm>
              <a:off x="6824728" y="2060620"/>
              <a:ext cx="450761" cy="463639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아래쪽 화살표 13"/>
            <p:cNvSpPr/>
            <p:nvPr/>
          </p:nvSpPr>
          <p:spPr>
            <a:xfrm>
              <a:off x="6824728" y="3848636"/>
              <a:ext cx="450761" cy="463639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1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화폐 교환 업무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환전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환전 시 본인확인서류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환전 수수료</a:t>
            </a:r>
          </a:p>
          <a:p>
            <a:endParaRPr lang="ko-KR" altLang="en-US" dirty="0"/>
          </a:p>
        </p:txBody>
      </p:sp>
      <p:pic>
        <p:nvPicPr>
          <p:cNvPr id="1024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854" y="0"/>
            <a:ext cx="6860146" cy="6858000"/>
          </a:xfrm>
          <a:prstGeom prst="rect">
            <a:avLst/>
          </a:prstGeom>
          <a:noFill/>
        </p:spPr>
      </p:pic>
      <p:pic>
        <p:nvPicPr>
          <p:cNvPr id="10244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299" y="3257550"/>
            <a:ext cx="381000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1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화폐 교환 업무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환전</a:t>
            </a:r>
            <a:r>
              <a:rPr lang="en-US" altLang="ko-KR" sz="2800" b="1" dirty="0" smtClean="0"/>
              <a:t>)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r>
              <a:rPr lang="ko-KR" altLang="en-US" dirty="0" smtClean="0"/>
              <a:t>은행 환율 </a:t>
            </a:r>
            <a:r>
              <a:rPr lang="en-US" altLang="ko-KR" dirty="0" smtClean="0"/>
              <a:t>= </a:t>
            </a:r>
            <a:r>
              <a:rPr lang="ko-KR" altLang="en-US" dirty="0" smtClean="0"/>
              <a:t>매매기준율 </a:t>
            </a:r>
            <a:r>
              <a:rPr lang="en-US" altLang="ko-KR" dirty="0" smtClean="0"/>
              <a:t>+ </a:t>
            </a:r>
            <a:r>
              <a:rPr lang="ko-KR" altLang="en-US" dirty="0" smtClean="0"/>
              <a:t>환전수수료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sz="1600" dirty="0" smtClean="0"/>
              <a:t>한국에서는 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일본은 엔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円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사용</a:t>
            </a:r>
            <a:endParaRPr lang="en-US" altLang="ko-KR" sz="1600" dirty="0" smtClean="0"/>
          </a:p>
          <a:p>
            <a:r>
              <a:rPr lang="ko-KR" altLang="en-US" sz="1600" dirty="0" smtClean="0"/>
              <a:t>각 나라의 통화의 환율은 시기에 따라 그리고 국제정세와 같은 다른 요인에 의해 변동</a:t>
            </a:r>
            <a:endParaRPr lang="en-US" altLang="ko-KR" sz="16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6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화폐 교환 업무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환전</a:t>
            </a:r>
            <a:r>
              <a:rPr lang="en-US" altLang="ko-KR" sz="2800" b="1" dirty="0" smtClean="0"/>
              <a:t>)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920424" cy="4301542"/>
          </a:xfrm>
        </p:spPr>
        <p:txBody>
          <a:bodyPr/>
          <a:lstStyle/>
          <a:p>
            <a:r>
              <a:rPr lang="ko-KR" altLang="en-US" sz="2000" dirty="0" smtClean="0"/>
              <a:t>환전 시 본인확인서류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1600" dirty="0" smtClean="0"/>
              <a:t>외국인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유효기간 내의 여권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재류카드 </a:t>
            </a:r>
            <a:r>
              <a:rPr lang="en-US" altLang="ko-KR" sz="1600" dirty="0" smtClean="0"/>
              <a:t>( </a:t>
            </a:r>
            <a:r>
              <a:rPr lang="ko-KR" altLang="en-US" sz="1600" dirty="0" smtClean="0"/>
              <a:t>혹은 외국인등록증</a:t>
            </a:r>
            <a:r>
              <a:rPr lang="en-US" altLang="ko-KR" sz="1600" dirty="0" smtClean="0"/>
              <a:t>)</a:t>
            </a:r>
          </a:p>
          <a:p>
            <a:endParaRPr lang="ko-KR" altLang="en-US" sz="1600" dirty="0" smtClean="0"/>
          </a:p>
          <a:p>
            <a:r>
              <a:rPr lang="ko-KR" altLang="en-US" sz="1600" dirty="0" smtClean="0"/>
              <a:t>일본인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유효기간내의 여권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운전면허증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보험증 등</a:t>
            </a:r>
          </a:p>
          <a:p>
            <a:endParaRPr lang="ko-KR" altLang="en-US" dirty="0"/>
          </a:p>
        </p:txBody>
      </p:sp>
      <p:pic>
        <p:nvPicPr>
          <p:cNvPr id="7170" name="Picture 2" descr="재류카드에 대한 이미지 결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6457" y="726358"/>
            <a:ext cx="2807863" cy="1772176"/>
          </a:xfrm>
          <a:prstGeom prst="rect">
            <a:avLst/>
          </a:prstGeom>
          <a:noFill/>
        </p:spPr>
      </p:pic>
      <p:pic>
        <p:nvPicPr>
          <p:cNvPr id="7174" name="Picture 6" descr="여권에 대한 이미지 결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9499" y="1"/>
            <a:ext cx="2780516" cy="2601532"/>
          </a:xfrm>
          <a:prstGeom prst="rect">
            <a:avLst/>
          </a:prstGeom>
          <a:noFill/>
        </p:spPr>
      </p:pic>
      <p:cxnSp>
        <p:nvCxnSpPr>
          <p:cNvPr id="7" name="꺾인 연결선 6"/>
          <p:cNvCxnSpPr/>
          <p:nvPr/>
        </p:nvCxnSpPr>
        <p:spPr>
          <a:xfrm flipV="1">
            <a:off x="4378817" y="2047741"/>
            <a:ext cx="1803042" cy="10818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10"/>
          <p:cNvCxnSpPr/>
          <p:nvPr/>
        </p:nvCxnSpPr>
        <p:spPr>
          <a:xfrm>
            <a:off x="1815921" y="4533363"/>
            <a:ext cx="1249251" cy="11462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141" y="4746746"/>
            <a:ext cx="2499574" cy="1930950"/>
          </a:xfrm>
          <a:prstGeom prst="rect">
            <a:avLst/>
          </a:prstGeom>
          <a:noFill/>
        </p:spPr>
      </p:pic>
      <p:pic>
        <p:nvPicPr>
          <p:cNvPr id="819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1996" y="4164706"/>
            <a:ext cx="2676525" cy="1714500"/>
          </a:xfrm>
          <a:prstGeom prst="rect">
            <a:avLst/>
          </a:prstGeom>
          <a:noFill/>
        </p:spPr>
      </p:pic>
      <p:pic>
        <p:nvPicPr>
          <p:cNvPr id="8198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30048" y="5053662"/>
            <a:ext cx="2241997" cy="148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최초의 일본 중앙은행</a:t>
            </a:r>
            <a:endParaRPr lang="en-US" altLang="ko-KR" dirty="0" smtClean="0"/>
          </a:p>
          <a:p>
            <a:r>
              <a:rPr lang="ko-KR" altLang="en-US" dirty="0" smtClean="0"/>
              <a:t>약력으로 보는 일본 중앙은행의 역사</a:t>
            </a:r>
            <a:endParaRPr lang="en-US" altLang="ko-KR" dirty="0" smtClean="0"/>
          </a:p>
          <a:p>
            <a:r>
              <a:rPr lang="en-US" altLang="ko-KR" dirty="0" smtClean="0"/>
              <a:t>1998</a:t>
            </a:r>
            <a:r>
              <a:rPr lang="ko-KR" altLang="en-US" dirty="0" smtClean="0"/>
              <a:t>년 개</a:t>
            </a:r>
            <a:r>
              <a:rPr lang="ko-KR" altLang="en-US" dirty="0"/>
              <a:t>정</a:t>
            </a:r>
            <a:r>
              <a:rPr lang="ko-KR" altLang="en-US" dirty="0" smtClean="0"/>
              <a:t>된 일본은행 법의 목적</a:t>
            </a:r>
            <a:endParaRPr lang="en-US" altLang="ko-KR" dirty="0" smtClean="0"/>
          </a:p>
          <a:p>
            <a:r>
              <a:rPr lang="ko-KR" altLang="en-US" dirty="0" err="1" smtClean="0"/>
              <a:t>미즈호</a:t>
            </a:r>
            <a:r>
              <a:rPr lang="ko-KR" altLang="en-US" dirty="0" smtClean="0"/>
              <a:t> 은행의 역사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51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화폐 교환 업무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환전</a:t>
            </a:r>
            <a:r>
              <a:rPr lang="en-US" altLang="ko-KR" sz="2800" b="1" dirty="0" smtClean="0"/>
              <a:t>)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환전 수수료</a:t>
            </a:r>
          </a:p>
          <a:p>
            <a:endParaRPr lang="en-US" altLang="ko-KR" dirty="0" smtClean="0"/>
          </a:p>
          <a:p>
            <a:r>
              <a:rPr lang="ko-KR" altLang="en-US" sz="1800" dirty="0" smtClean="0"/>
              <a:t>은행에 따라서 다름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고객의 조건에 따라서 </a:t>
            </a:r>
            <a:r>
              <a:rPr lang="ko-KR" altLang="en-US" sz="1800" dirty="0" err="1" smtClean="0"/>
              <a:t>적용률이</a:t>
            </a:r>
            <a:r>
              <a:rPr lang="ko-KR" altLang="en-US" sz="1800" dirty="0" smtClean="0"/>
              <a:t> 다르기 때문</a:t>
            </a:r>
            <a:endParaRPr lang="en-US" altLang="ko-KR" sz="1800" dirty="0" smtClean="0"/>
          </a:p>
          <a:p>
            <a:r>
              <a:rPr lang="ko-KR" altLang="en-US" sz="1800" dirty="0" smtClean="0"/>
              <a:t>대략 환전금액의 </a:t>
            </a:r>
            <a:r>
              <a:rPr lang="en-US" altLang="ko-KR" sz="1800" dirty="0" smtClean="0"/>
              <a:t>1.5% </a:t>
            </a:r>
            <a:r>
              <a:rPr lang="ko-KR" altLang="en-US" sz="1800" dirty="0" smtClean="0"/>
              <a:t>정도 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 smtClean="0"/>
          </a:p>
          <a:p>
            <a:r>
              <a:rPr lang="en-US" altLang="ko-KR" dirty="0" smtClean="0"/>
              <a:t>※</a:t>
            </a:r>
            <a:r>
              <a:rPr lang="ko-KR" altLang="en-US" dirty="0" smtClean="0"/>
              <a:t>환전수수료를 계산하는 방법</a:t>
            </a:r>
          </a:p>
          <a:p>
            <a:r>
              <a:rPr lang="ko-KR" altLang="en-US" dirty="0" smtClean="0"/>
              <a:t>매매기준율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현찰 팔 때 </a:t>
            </a:r>
            <a:r>
              <a:rPr lang="en-US" altLang="ko-KR" dirty="0" smtClean="0"/>
              <a:t>= </a:t>
            </a:r>
            <a:r>
              <a:rPr lang="ko-KR" altLang="en-US" dirty="0" smtClean="0"/>
              <a:t>환전수수료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8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환전기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https://youtu.be/1Q_32q72_D0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9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smtClean="0"/>
              <a:t>경영 상담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sz="half" idx="1"/>
          </p:nvPr>
        </p:nvSpPr>
        <p:spPr>
          <a:xfrm>
            <a:off x="677334" y="1555282"/>
            <a:ext cx="4184035" cy="3880772"/>
          </a:xfrm>
        </p:spPr>
        <p:txBody>
          <a:bodyPr/>
          <a:lstStyle/>
          <a:p>
            <a:r>
              <a:rPr lang="ko-KR" altLang="en-US" sz="2000" dirty="0" smtClean="0"/>
              <a:t>일본 </a:t>
            </a:r>
            <a:r>
              <a:rPr lang="ko-KR" altLang="en-US" sz="2000" dirty="0" err="1" smtClean="0"/>
              <a:t>금융청은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2005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월부터「신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新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릴레이션쉽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뱅킹</a:t>
            </a:r>
            <a:r>
              <a:rPr lang="ko-KR" altLang="en-US" sz="2000" dirty="0" smtClean="0"/>
              <a:t> 실행프로그램」을 추진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88109" y="4546244"/>
            <a:ext cx="3039414" cy="159698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/>
              <a:t>최근에는 경영지원 업무를 강화하고 있는 추세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6294171" y="566671"/>
            <a:ext cx="2627291" cy="3752045"/>
            <a:chOff x="5769736" y="566671"/>
            <a:chExt cx="2627291" cy="375204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5769736" y="566671"/>
              <a:ext cx="2627291" cy="14166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dirty="0" smtClean="0"/>
                <a:t>경쟁력을 강화하고자 하는 금융 감독정책으로 추진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8" name="아래쪽 화살표 7"/>
            <p:cNvSpPr/>
            <p:nvPr/>
          </p:nvSpPr>
          <p:spPr>
            <a:xfrm>
              <a:off x="6767849" y="2210874"/>
              <a:ext cx="631065" cy="463639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5769736" y="2902040"/>
              <a:ext cx="2627291" cy="14166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dirty="0" smtClean="0"/>
                <a:t>차별화된 서비스 제공수단으로 개발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적극적인 마케팅수단으로 활용</a:t>
              </a:r>
            </a:p>
            <a:p>
              <a:pPr algn="ctr"/>
              <a:endParaRPr lang="ko-KR" altLang="en-US" dirty="0"/>
            </a:p>
          </p:txBody>
        </p:sp>
      </p:grp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910" y="2551327"/>
            <a:ext cx="3333750" cy="1400175"/>
          </a:xfrm>
          <a:prstGeom prst="rect">
            <a:avLst/>
          </a:prstGeom>
          <a:noFill/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193" y="3971533"/>
            <a:ext cx="4787736" cy="2886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보관 업무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endParaRPr lang="ko-KR" altLang="en-US" sz="20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5404" y="2110993"/>
            <a:ext cx="447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귀금속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유가 증권 등을 보관해준다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6146" name="Picture 2" descr="은행보관방법에 대한 이미지 결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023" y="549326"/>
            <a:ext cx="3684432" cy="2822276"/>
          </a:xfrm>
          <a:prstGeom prst="rect">
            <a:avLst/>
          </a:prstGeom>
          <a:noFill/>
        </p:spPr>
      </p:pic>
      <p:pic>
        <p:nvPicPr>
          <p:cNvPr id="6148" name="Picture 4" descr="은행보관방법에 대한 이미지 결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927" y="3371590"/>
            <a:ext cx="3916251" cy="3885656"/>
          </a:xfrm>
          <a:prstGeom prst="rect">
            <a:avLst/>
          </a:prstGeom>
          <a:noFill/>
        </p:spPr>
      </p:pic>
      <p:pic>
        <p:nvPicPr>
          <p:cNvPr id="6150" name="Picture 6" descr="은행보관방법에 대한 이미지 결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66" y="3190874"/>
            <a:ext cx="3810000" cy="3667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4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0" y="2042305"/>
            <a:ext cx="6317392" cy="4085245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67733" y="76417"/>
            <a:ext cx="3177975" cy="4260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최초의 </a:t>
            </a:r>
            <a:r>
              <a:rPr lang="ko-KR" altLang="en-US" sz="2000" b="1" smtClean="0"/>
              <a:t>일본 중앙은행</a:t>
            </a:r>
            <a:endParaRPr lang="en-US" altLang="ko-KR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95298" y="5219356"/>
            <a:ext cx="3467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◁</a:t>
            </a:r>
            <a:r>
              <a:rPr lang="en-US" altLang="ko-KR" dirty="0" smtClean="0"/>
              <a:t>(</a:t>
            </a:r>
            <a:r>
              <a:rPr lang="ko-KR" altLang="en-US" dirty="0"/>
              <a:t>古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일본 은행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위치</a:t>
            </a:r>
            <a:r>
              <a:rPr lang="en-US" altLang="ko-KR" dirty="0" smtClean="0"/>
              <a:t>: </a:t>
            </a:r>
            <a:r>
              <a:rPr lang="fi-FI" altLang="ko-KR" dirty="0"/>
              <a:t>2-1-45 Nakanoshima, </a:t>
            </a:r>
            <a:r>
              <a:rPr lang="fi-FI" altLang="ko-KR" dirty="0" smtClean="0"/>
              <a:t>   Kitaku</a:t>
            </a:r>
            <a:r>
              <a:rPr lang="fi-FI" altLang="ko-KR" dirty="0"/>
              <a:t>, </a:t>
            </a:r>
            <a:r>
              <a:rPr lang="fi-FI" altLang="ko-KR" dirty="0" smtClean="0"/>
              <a:t>Osaka</a:t>
            </a:r>
            <a:r>
              <a:rPr lang="fi-FI" altLang="ko-KR" dirty="0"/>
              <a:t> 530-0005, Osaka Prefecture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90" y="76417"/>
            <a:ext cx="38100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2531" y="411892"/>
            <a:ext cx="252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은행 창립자</a:t>
            </a:r>
            <a:endParaRPr lang="en-US" altLang="ko-KR" dirty="0" smtClean="0"/>
          </a:p>
          <a:p>
            <a:r>
              <a:rPr lang="ko-KR" altLang="en-US" dirty="0" err="1" smtClean="0"/>
              <a:t>마츠카타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마사요시</a:t>
            </a:r>
            <a:r>
              <a:rPr lang="ko-KR" altLang="en-US" dirty="0" smtClean="0"/>
              <a:t>▷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2" y="1058223"/>
            <a:ext cx="217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-1880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내무경</a:t>
            </a:r>
            <a:endParaRPr lang="en-US" altLang="ko-KR" dirty="0" smtClean="0"/>
          </a:p>
          <a:p>
            <a:r>
              <a:rPr lang="en-US" altLang="ko-KR" dirty="0" smtClean="0"/>
              <a:t>-1881</a:t>
            </a:r>
            <a:r>
              <a:rPr lang="ko-KR" altLang="en-US" dirty="0" smtClean="0"/>
              <a:t>년 대장경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67734" y="68179"/>
            <a:ext cx="4594882" cy="3766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약력으로 보는 일본 중앙은행의 역사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" y="1225602"/>
            <a:ext cx="2658770" cy="3456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302" y="1902963"/>
            <a:ext cx="492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-1882</a:t>
            </a:r>
            <a:r>
              <a:rPr lang="ko-KR" altLang="en-US" dirty="0" smtClean="0"/>
              <a:t>년 일본은행을 창립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초대 총재는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요시하라</a:t>
            </a:r>
            <a:r>
              <a:rPr lang="ko-KR" altLang="en-US" dirty="0"/>
              <a:t> </a:t>
            </a:r>
            <a:r>
              <a:rPr lang="ko-KR" altLang="en-US" dirty="0" err="1" smtClean="0"/>
              <a:t>시게토시</a:t>
            </a:r>
            <a:r>
              <a:rPr lang="en-US" altLang="ko-KR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062" y="4654405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△</a:t>
            </a:r>
            <a:r>
              <a:rPr lang="ko-KR" altLang="en-US" dirty="0" err="1" smtClean="0"/>
              <a:t>마츠카타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마사요시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3230" y="286678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-1883</a:t>
            </a:r>
            <a:r>
              <a:rPr lang="ko-KR" altLang="en-US" dirty="0"/>
              <a:t>년 정부예금 및 국고를 담당하며 업무 시작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3229" y="3513119"/>
            <a:ext cx="84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-1884</a:t>
            </a:r>
            <a:r>
              <a:rPr lang="ko-KR" altLang="en-US" dirty="0" smtClean="0"/>
              <a:t>년 당좌거래 시작으로 </a:t>
            </a:r>
            <a:r>
              <a:rPr lang="en-US" altLang="ko-KR" dirty="0" smtClean="0"/>
              <a:t>1885</a:t>
            </a:r>
            <a:r>
              <a:rPr lang="ko-KR" altLang="en-US" dirty="0" smtClean="0"/>
              <a:t>년 일본은행권을 </a:t>
            </a:r>
            <a:r>
              <a:rPr lang="en-US" altLang="ko-KR" dirty="0" smtClean="0"/>
              <a:t>[</a:t>
            </a:r>
            <a:r>
              <a:rPr lang="ko-KR" altLang="en-US" dirty="0" smtClean="0"/>
              <a:t>태환 은화</a:t>
            </a:r>
            <a:r>
              <a:rPr lang="en-US" altLang="ko-KR" dirty="0" smtClean="0"/>
              <a:t>]</a:t>
            </a:r>
            <a:r>
              <a:rPr lang="ko-KR" altLang="en-US" dirty="0" smtClean="0"/>
              <a:t>로 발권업무를 시작했다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84208" y="93760"/>
            <a:ext cx="3655769" cy="3766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태환은화란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809096924"/>
              </p:ext>
            </p:extLst>
          </p:nvPr>
        </p:nvGraphicFramePr>
        <p:xfrm>
          <a:off x="1912092" y="16176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타원형 설명선 3"/>
          <p:cNvSpPr/>
          <p:nvPr/>
        </p:nvSpPr>
        <p:spPr>
          <a:xfrm>
            <a:off x="230658" y="2619652"/>
            <a:ext cx="2594919" cy="840259"/>
          </a:xfrm>
          <a:prstGeom prst="wedgeEllipseCallout">
            <a:avLst>
              <a:gd name="adj1" fmla="val 30913"/>
              <a:gd name="adj2" fmla="val 703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나를 택하면 금본위제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타원형 설명선 4"/>
          <p:cNvSpPr/>
          <p:nvPr/>
        </p:nvSpPr>
        <p:spPr>
          <a:xfrm>
            <a:off x="8056605" y="2726743"/>
            <a:ext cx="2364259" cy="74140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나를 택하면 은본위제야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순서도: 처리 5"/>
          <p:cNvSpPr/>
          <p:nvPr/>
        </p:nvSpPr>
        <p:spPr>
          <a:xfrm>
            <a:off x="2084173" y="93760"/>
            <a:ext cx="6483178" cy="124077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당시 화폐의 가치를 무엇의 값으로 두느냐에 따라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화폐위제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와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값이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변동되는 것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566984" y="1795850"/>
            <a:ext cx="3863545" cy="823802"/>
          </a:xfrm>
          <a:prstGeom prst="wedgeRoundRectCallout">
            <a:avLst>
              <a:gd name="adj1" fmla="val -13472"/>
              <a:gd name="adj2" fmla="val 93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중앙은</a:t>
            </a:r>
            <a:r>
              <a:rPr lang="ko-KR" altLang="en-US" dirty="0">
                <a:solidFill>
                  <a:schemeClr val="tx1"/>
                </a:solidFill>
              </a:rPr>
              <a:t>행</a:t>
            </a:r>
            <a:r>
              <a:rPr lang="ko-KR" altLang="en-US" dirty="0" smtClean="0">
                <a:solidFill>
                  <a:schemeClr val="tx1"/>
                </a:solidFill>
              </a:rPr>
              <a:t>인 나의 결정순간에 감히 누가 기침소리를 내었는가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394404314"/>
              </p:ext>
            </p:extLst>
          </p:nvPr>
        </p:nvGraphicFramePr>
        <p:xfrm>
          <a:off x="1024943" y="1210494"/>
          <a:ext cx="8267102" cy="497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66" y="165463"/>
            <a:ext cx="452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1899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 smtClean="0"/>
              <a:t>월 국립은행 </a:t>
            </a:r>
            <a:r>
              <a:rPr lang="ko-KR" altLang="en-US" dirty="0"/>
              <a:t>및 정부 지폐의 통용이 금지되면서 통화가 일본은행권으로 일원화되었다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1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672816097"/>
              </p:ext>
            </p:extLst>
          </p:nvPr>
        </p:nvGraphicFramePr>
        <p:xfrm>
          <a:off x="1040712" y="205947"/>
          <a:ext cx="9602573" cy="597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5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9" y="1716133"/>
            <a:ext cx="3048000" cy="29908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85" y="18107"/>
            <a:ext cx="2665912" cy="26659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04" y="4132896"/>
            <a:ext cx="3113852" cy="2522220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3602510" y="459387"/>
            <a:ext cx="3312095" cy="1783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1952</a:t>
            </a:r>
            <a:r>
              <a:rPr lang="ko-KR" altLang="en-US" dirty="0" smtClean="0"/>
              <a:t>년 국제통화기금에 출자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가입</a:t>
            </a:r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3602509" y="4571999"/>
            <a:ext cx="3312095" cy="1783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1970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국제결제은행에          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출자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84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</TotalTime>
  <Words>778</Words>
  <Application>Microsoft Office PowerPoint</Application>
  <PresentationFormat>사용자 지정</PresentationFormat>
  <Paragraphs>187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패싯</vt:lpstr>
      <vt:lpstr>일본 은행</vt:lpstr>
      <vt:lpstr>역사</vt:lpstr>
      <vt:lpstr>목차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 은행의 주요업무</vt:lpstr>
      <vt:lpstr>1. (결제 수단의)화폐발행</vt:lpstr>
      <vt:lpstr>2. 은행권(돈) 발행</vt:lpstr>
      <vt:lpstr>3. 은행권의 특징 </vt:lpstr>
      <vt:lpstr>4. 은행권의 유통 </vt:lpstr>
      <vt:lpstr>5. 은행권의 편리성 유지와 향상</vt:lpstr>
      <vt:lpstr>6. 은행권의 위조 대책과 국제적 노력(법) </vt:lpstr>
      <vt:lpstr>6. 은행권의 위조 대책과 국제적 노력 (外) </vt:lpstr>
      <vt:lpstr>6. 은행권의 위조 대책과 국제적 노력(外) </vt:lpstr>
      <vt:lpstr>은행의 업무- 그 밖의 여러 가지 업무 </vt:lpstr>
      <vt:lpstr>신용카드 관련 업무</vt:lpstr>
      <vt:lpstr>신용카드 광고영상</vt:lpstr>
      <vt:lpstr>신용카드 관련 업무</vt:lpstr>
      <vt:lpstr>신용카드 관련 업무</vt:lpstr>
      <vt:lpstr>화폐 교환 업무 (환전)</vt:lpstr>
      <vt:lpstr>화폐 교환 업무 (환전)</vt:lpstr>
      <vt:lpstr>화폐 교환 업무 (환전)</vt:lpstr>
      <vt:lpstr>화폐 교환 업무 (환전)</vt:lpstr>
      <vt:lpstr>일본 환전기</vt:lpstr>
      <vt:lpstr>경영 상담</vt:lpstr>
      <vt:lpstr>보관 업무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일본은행ㅋㅋㅋ</dc:title>
  <dc:creator>윤다빈</dc:creator>
  <cp:lastModifiedBy>박 상혁</cp:lastModifiedBy>
  <cp:revision>44</cp:revision>
  <dcterms:created xsi:type="dcterms:W3CDTF">2017-03-20T04:59:04Z</dcterms:created>
  <dcterms:modified xsi:type="dcterms:W3CDTF">2017-04-04T13:36:44Z</dcterms:modified>
</cp:coreProperties>
</file>