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6" r:id="rId3"/>
    <p:sldId id="317" r:id="rId4"/>
    <p:sldId id="318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0" d="100"/>
          <a:sy n="120" d="100"/>
        </p:scale>
        <p:origin x="-15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6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8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51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41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71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98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56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30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23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58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72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1E559-5A33-472A-B061-8365AF63DEB8}" type="datetimeFigureOut">
              <a:rPr lang="ko-KR" altLang="en-US" smtClean="0"/>
              <a:t>2017-09-30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96A91-098E-4BEC-B863-DEEC2DA62B6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1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04.&#50724;&#45796;%20&#45432;&#48512;&#45208;&#44032;-&#51221;&#51652;&#54984;/&#45208;&#44032;&#49884;&#45432;%20&#51204;&#53804;.mp4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hyperlink" Target="04.&#50724;&#45796;%20&#45432;&#48512;&#45208;&#44032;-&#51221;&#51652;&#54984;/&#44277;&#49457;%20&#51204;&#53804;.mp4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815" y="216218"/>
            <a:ext cx="5265638" cy="728348"/>
          </a:xfrm>
        </p:spPr>
        <p:txBody>
          <a:bodyPr>
            <a:normAutofit fontScale="90000"/>
          </a:bodyPr>
          <a:lstStyle/>
          <a:p>
            <a:r>
              <a:rPr lang="en-US" altLang="ko-KR" sz="3400" dirty="0" smtClean="0">
                <a:ea typeface="문체부 궁체 정자체" panose="02030609000101010101" pitchFamily="17" charset="-127"/>
              </a:rPr>
              <a:t>5 . 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오다 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노부나가의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 중년기</a:t>
            </a:r>
            <a:endParaRPr lang="ko-KR" altLang="en-US" sz="3400" dirty="0">
              <a:ea typeface="문체부 궁체 정자체" panose="02030609000101010101" pitchFamily="17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t="50012" r="28070" b="20894"/>
          <a:stretch/>
        </p:blipFill>
        <p:spPr>
          <a:xfrm>
            <a:off x="8060245" y="2362927"/>
            <a:ext cx="3898791" cy="2827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263" y="3247121"/>
            <a:ext cx="3890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ea typeface="문체부 궁체 정자체" panose="02030609000101010101" pitchFamily="17" charset="-127"/>
              </a:rPr>
              <a:t>여러 지역을 망명 하던 쇼군 가의 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아시카가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요시아키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’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의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죠라쿠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上洛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요청 수용</a:t>
            </a:r>
            <a:endParaRPr lang="ko-KR" altLang="en-US" sz="2400" dirty="0">
              <a:ea typeface="문체부 궁체 정자체" panose="02030609000101010101" pitchFamily="17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265" y="1069192"/>
            <a:ext cx="3741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ea typeface="문체부 궁체 정자체" panose="02030609000101010101" pitchFamily="17" charset="-127"/>
              </a:rPr>
              <a:t>1567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년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미노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美農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국의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기후성</a:t>
            </a:r>
            <a:r>
              <a:rPr lang="ko-KR" altLang="en-US" sz="2400" dirty="0"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점령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,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사이토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가 멸망</a:t>
            </a:r>
            <a:endParaRPr lang="en-US" altLang="ko-KR" sz="2400" dirty="0" smtClean="0">
              <a:ea typeface="문체부 궁체 정자체" panose="02030609000101010101" pitchFamily="17" charset="-127"/>
            </a:endParaRPr>
          </a:p>
          <a:p>
            <a:r>
              <a:rPr lang="en-US" altLang="ko-KR" sz="2400" dirty="0" smtClean="0">
                <a:ea typeface="문체부 궁체 정자체" panose="02030609000101010101" pitchFamily="17" charset="-127"/>
              </a:rPr>
              <a:t>“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천하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포무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天下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布武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)”</a:t>
            </a:r>
            <a:endParaRPr lang="ko-KR" altLang="en-US" sz="2400" dirty="0">
              <a:ea typeface="문체부 궁체 정자체" panose="02030609000101010101" pitchFamily="17" charset="-127"/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1691567" y="2414124"/>
            <a:ext cx="634484" cy="688393"/>
          </a:xfrm>
          <a:prstGeom prst="downArrow">
            <a:avLst>
              <a:gd name="adj1" fmla="val 47059"/>
              <a:gd name="adj2" fmla="val 362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33265" y="5425050"/>
            <a:ext cx="412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ea typeface="문체부 궁체 정자체" panose="02030609000101010101" pitchFamily="17" charset="-127"/>
              </a:rPr>
              <a:t>남</a:t>
            </a:r>
            <a:r>
              <a:rPr lang="en-US" altLang="ko-KR" sz="2400" dirty="0"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오미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近江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국의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롯카쿠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가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,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이세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伊勢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국 등 </a:t>
            </a:r>
            <a:r>
              <a:rPr lang="en-US" altLang="ko-KR" sz="2400" u="sng" dirty="0" smtClean="0">
                <a:ea typeface="문체부 궁체 정자체" panose="02030609000101010101" pitchFamily="17" charset="-127"/>
              </a:rPr>
              <a:t>‘</a:t>
            </a:r>
            <a:r>
              <a:rPr lang="ko-KR" altLang="en-US" sz="2400" u="sng" dirty="0" err="1" smtClean="0">
                <a:ea typeface="문체부 궁체 정자체" panose="02030609000101010101" pitchFamily="17" charset="-127"/>
              </a:rPr>
              <a:t>기나이</a:t>
            </a:r>
            <a:r>
              <a:rPr lang="en-US" altLang="ko-KR" sz="2400" u="sng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u="sng" dirty="0" smtClean="0">
                <a:ea typeface="문체부 궁체 정자체" panose="02030609000101010101" pitchFamily="17" charset="-127"/>
              </a:rPr>
              <a:t>畿內</a:t>
            </a:r>
            <a:r>
              <a:rPr lang="en-US" altLang="ko-KR" sz="2400" u="sng" dirty="0" smtClean="0">
                <a:ea typeface="문체부 궁체 정자체" panose="02030609000101010101" pitchFamily="17" charset="-127"/>
              </a:rPr>
              <a:t>) </a:t>
            </a:r>
            <a:r>
              <a:rPr lang="ko-KR" altLang="en-US" sz="2400" u="sng" dirty="0" smtClean="0">
                <a:ea typeface="문체부 궁체 정자체" panose="02030609000101010101" pitchFamily="17" charset="-127"/>
              </a:rPr>
              <a:t>지역</a:t>
            </a:r>
            <a:r>
              <a:rPr lang="en-US" altLang="ko-KR" sz="2400" u="sng" dirty="0" smtClean="0">
                <a:ea typeface="문체부 궁체 정자체" panose="02030609000101010101" pitchFamily="17" charset="-127"/>
              </a:rPr>
              <a:t>’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정벌</a:t>
            </a:r>
            <a:endParaRPr lang="ko-KR" altLang="en-US" sz="2400" dirty="0">
              <a:ea typeface="문체부 궁체 정자체" panose="02030609000101010101" pitchFamily="17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4648977" y="5745876"/>
            <a:ext cx="779106" cy="558671"/>
          </a:xfrm>
          <a:prstGeom prst="rightArrow">
            <a:avLst>
              <a:gd name="adj1" fmla="val 50000"/>
              <a:gd name="adj2" fmla="val 4120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/>
          <a:srcRect l="34638" t="51692" r="30641" b="20030"/>
          <a:stretch/>
        </p:blipFill>
        <p:spPr>
          <a:xfrm>
            <a:off x="4161454" y="2362831"/>
            <a:ext cx="3898791" cy="28277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9664" y="5425048"/>
            <a:ext cx="5952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ea typeface="문체부 궁체 흘림체" panose="02030609000101010101" pitchFamily="17" charset="-127"/>
              </a:rPr>
              <a:t>1568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년 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10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월 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교토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京都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) 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상경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, ‘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죠라쿠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’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 성공</a:t>
            </a:r>
            <a:endParaRPr lang="en-US" altLang="ko-KR" sz="2400" dirty="0" smtClean="0">
              <a:ea typeface="문체부 궁체 흘림체" panose="02030609000101010101" pitchFamily="17" charset="-127"/>
            </a:endParaRPr>
          </a:p>
          <a:p>
            <a:r>
              <a:rPr lang="en-US" altLang="ko-KR" sz="2400" dirty="0" smtClean="0">
                <a:ea typeface="문체부 궁체 흘림체" panose="02030609000101010101" pitchFamily="17" charset="-127"/>
              </a:rPr>
              <a:t>15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대 쇼군 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아시카가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 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요시아키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 옹립</a:t>
            </a:r>
            <a:endParaRPr lang="en-US" altLang="ko-KR" sz="2400" dirty="0" smtClean="0">
              <a:ea typeface="문체부 궁체 흘림체" panose="02030609000101010101" pitchFamily="17" charset="-127"/>
            </a:endParaRPr>
          </a:p>
          <a:p>
            <a:r>
              <a:rPr lang="en-US" altLang="ko-KR" sz="2400" dirty="0" smtClean="0"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사카이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堺町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)’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 등 상업 도시 인수 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18" name="원형 화살표 17"/>
          <p:cNvSpPr/>
          <p:nvPr/>
        </p:nvSpPr>
        <p:spPr>
          <a:xfrm rot="10146329" flipV="1">
            <a:off x="6461631" y="2892498"/>
            <a:ext cx="1233925" cy="1451426"/>
          </a:xfrm>
          <a:prstGeom prst="circularArrow">
            <a:avLst>
              <a:gd name="adj1" fmla="val 10194"/>
              <a:gd name="adj2" fmla="val 1312421"/>
              <a:gd name="adj3" fmla="val 18473555"/>
              <a:gd name="adj4" fmla="val 14320163"/>
              <a:gd name="adj5" fmla="val 1213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아래쪽 화살표 18"/>
          <p:cNvSpPr/>
          <p:nvPr/>
        </p:nvSpPr>
        <p:spPr>
          <a:xfrm rot="21372561">
            <a:off x="6471515" y="3627458"/>
            <a:ext cx="298580" cy="5688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아래쪽 화살표 19"/>
          <p:cNvSpPr/>
          <p:nvPr/>
        </p:nvSpPr>
        <p:spPr>
          <a:xfrm rot="3770360">
            <a:off x="6066975" y="3300169"/>
            <a:ext cx="298580" cy="5688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498903" y="233265"/>
            <a:ext cx="6400801" cy="19389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ea typeface="문체부 궁체 흘림체" panose="02030609000101010101" pitchFamily="17" charset="-127"/>
              </a:rPr>
              <a:t>※ 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상업 항구 도시 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사카이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堺町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)’</a:t>
            </a:r>
          </a:p>
          <a:p>
            <a:r>
              <a:rPr lang="ko-KR" altLang="en-US" sz="2400" dirty="0" smtClean="0">
                <a:ea typeface="문체부 궁체 흘림체" panose="02030609000101010101" pitchFamily="17" charset="-127"/>
              </a:rPr>
              <a:t>경제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·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문화의 중심지 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 err="1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기나이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畿內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)’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에 위치</a:t>
            </a:r>
            <a:endParaRPr lang="en-US" altLang="ko-KR" sz="2400" dirty="0" smtClean="0">
              <a:latin typeface="바탕" panose="02030600000101010101" pitchFamily="18" charset="-127"/>
              <a:ea typeface="문체부 궁체 흘림체" panose="02030609000101010101" pitchFamily="17" charset="-127"/>
            </a:endParaRPr>
          </a:p>
          <a:p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외국과의 무역 발달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상당한 자금력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, </a:t>
            </a:r>
            <a:r>
              <a:rPr lang="ko-KR" altLang="en-US" sz="2400" dirty="0" err="1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신문물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)</a:t>
            </a:r>
          </a:p>
          <a:p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‘</a:t>
            </a:r>
            <a:r>
              <a:rPr lang="ko-KR" altLang="en-US" sz="2400" dirty="0" err="1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라쿠이치라쿠차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err="1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樂市樂座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)’ 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정책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자유 상행위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)</a:t>
            </a:r>
          </a:p>
          <a:p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신무기 </a:t>
            </a:r>
            <a:r>
              <a:rPr lang="ko-KR" altLang="en-US" sz="2400" dirty="0" err="1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철포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조총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)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 제조공장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대량 생산</a:t>
            </a:r>
            <a:r>
              <a:rPr lang="en-US" altLang="ko-KR" sz="2400" dirty="0" smtClean="0">
                <a:latin typeface="바탕" panose="02030600000101010101" pitchFamily="18" charset="-127"/>
                <a:ea typeface="문체부 궁체 흘림체" panose="02030609000101010101" pitchFamily="17" charset="-127"/>
              </a:rPr>
              <a:t>)</a:t>
            </a:r>
          </a:p>
        </p:txBody>
      </p:sp>
      <p:sp>
        <p:nvSpPr>
          <p:cNvPr id="22" name="아래쪽 화살표 21"/>
          <p:cNvSpPr/>
          <p:nvPr/>
        </p:nvSpPr>
        <p:spPr>
          <a:xfrm>
            <a:off x="1691567" y="4592053"/>
            <a:ext cx="634484" cy="688393"/>
          </a:xfrm>
          <a:prstGeom prst="downArrow">
            <a:avLst>
              <a:gd name="adj1" fmla="val 47059"/>
              <a:gd name="adj2" fmla="val 3628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027564" y="4760879"/>
            <a:ext cx="2166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C00000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『1560</a:t>
            </a:r>
            <a:r>
              <a:rPr lang="ko-KR" altLang="en-US" sz="2600" b="1" dirty="0" smtClean="0">
                <a:solidFill>
                  <a:srgbClr val="C00000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년 경</a:t>
            </a:r>
            <a:r>
              <a:rPr lang="en-US" altLang="ko-KR" sz="2600" b="1" dirty="0" smtClean="0">
                <a:solidFill>
                  <a:srgbClr val="C00000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』</a:t>
            </a:r>
            <a:endParaRPr lang="ko-KR" altLang="en-US" sz="2600" b="1" dirty="0">
              <a:solidFill>
                <a:srgbClr val="C00000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26355" y="4760878"/>
            <a:ext cx="2166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rgbClr val="C00000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『1570</a:t>
            </a:r>
            <a:r>
              <a:rPr lang="ko-KR" altLang="en-US" sz="2600" b="1" dirty="0" smtClean="0">
                <a:solidFill>
                  <a:srgbClr val="C00000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년 경</a:t>
            </a:r>
            <a:r>
              <a:rPr lang="en-US" altLang="ko-KR" sz="2600" b="1" dirty="0" smtClean="0">
                <a:solidFill>
                  <a:srgbClr val="C00000"/>
                </a:solidFill>
                <a:latin typeface="바탕" panose="02030600000101010101" pitchFamily="18" charset="-127"/>
                <a:ea typeface="문체부 궁체 정자체" panose="02030609000101010101" pitchFamily="17" charset="-127"/>
              </a:rPr>
              <a:t>』</a:t>
            </a:r>
            <a:endParaRPr lang="ko-KR" altLang="en-US" sz="2600" b="1" dirty="0">
              <a:solidFill>
                <a:srgbClr val="C00000"/>
              </a:solidFill>
              <a:ea typeface="문체부 궁체 정자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01779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8854" r="18062" b="2477"/>
          <a:stretch/>
        </p:blipFill>
        <p:spPr>
          <a:xfrm>
            <a:off x="2267339" y="989045"/>
            <a:ext cx="7059183" cy="4674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7339" y="989045"/>
            <a:ext cx="712438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『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쇼군 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요시아키의</a:t>
            </a:r>
            <a:r>
              <a:rPr lang="ko-KR" altLang="en-US" sz="2400" dirty="0"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권위 회복 시도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err="1" smtClean="0">
                <a:ea typeface="문체부 궁체 정자체" panose="02030609000101010101" pitchFamily="17" charset="-127"/>
              </a:rPr>
              <a:t>노부나가</a:t>
            </a:r>
            <a:r>
              <a:rPr lang="ko-KR" altLang="en-US" sz="2400" dirty="0" smtClean="0">
                <a:ea typeface="문체부 궁체 정자체" panose="02030609000101010101" pitchFamily="17" charset="-127"/>
              </a:rPr>
              <a:t> 견제</a:t>
            </a:r>
            <a:r>
              <a:rPr lang="en-US" altLang="ko-KR" sz="2400" dirty="0" smtClean="0">
                <a:ea typeface="문체부 궁체 정자체" panose="02030609000101010101" pitchFamily="17" charset="-127"/>
              </a:rPr>
              <a:t>)</a:t>
            </a:r>
            <a:r>
              <a:rPr lang="en-US" altLang="ko-KR" sz="2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』</a:t>
            </a:r>
            <a:endParaRPr lang="en-US" altLang="ko-KR" sz="2400" dirty="0" smtClean="0">
              <a:ea typeface="문체부 궁체 정자체" panose="02030609000101010101" pitchFamily="17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91786" y="57899"/>
            <a:ext cx="6814519" cy="858976"/>
          </a:xfrm>
        </p:spPr>
        <p:txBody>
          <a:bodyPr>
            <a:normAutofit fontScale="90000"/>
          </a:bodyPr>
          <a:lstStyle/>
          <a:p>
            <a:r>
              <a:rPr lang="en-US" altLang="ko-KR" sz="3400" spc="-150" dirty="0" smtClean="0">
                <a:ea typeface="문체부 궁체 정자체" panose="02030609000101010101" pitchFamily="17" charset="-127"/>
              </a:rPr>
              <a:t>6.  </a:t>
            </a:r>
            <a:r>
              <a:rPr lang="ko-KR" altLang="en-US" sz="3400" spc="-150" dirty="0" err="1" smtClean="0">
                <a:ea typeface="문체부 궁체 정자체" panose="02030609000101010101" pitchFamily="17" charset="-127"/>
              </a:rPr>
              <a:t>죠라쿠</a:t>
            </a:r>
            <a:r>
              <a:rPr lang="en-US" altLang="ko-KR" sz="3400" spc="-15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3400" spc="-150" dirty="0" smtClean="0">
                <a:ea typeface="문체부 궁체 정자체" panose="02030609000101010101" pitchFamily="17" charset="-127"/>
              </a:rPr>
              <a:t>上洛</a:t>
            </a:r>
            <a:r>
              <a:rPr lang="en-US" altLang="ko-KR" sz="3400" spc="-150" dirty="0" smtClean="0">
                <a:ea typeface="문체부 궁체 정자체" panose="02030609000101010101" pitchFamily="17" charset="-127"/>
              </a:rPr>
              <a:t>)</a:t>
            </a:r>
            <a:r>
              <a:rPr lang="ko-KR" altLang="en-US" sz="3400" spc="-150" dirty="0" smtClean="0">
                <a:ea typeface="문체부 궁체 정자체" panose="02030609000101010101" pitchFamily="17" charset="-127"/>
              </a:rPr>
              <a:t>와 막부</a:t>
            </a:r>
            <a:r>
              <a:rPr lang="en-US" altLang="ko-KR" sz="3400" spc="-15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3400" spc="-150" dirty="0" smtClean="0">
                <a:ea typeface="문체부 궁체 정자체" panose="02030609000101010101" pitchFamily="17" charset="-127"/>
              </a:rPr>
              <a:t>幕府</a:t>
            </a:r>
            <a:r>
              <a:rPr lang="en-US" altLang="ko-KR" sz="3400" spc="-150" dirty="0" smtClean="0">
                <a:ea typeface="문체부 궁체 정자체" panose="02030609000101010101" pitchFamily="17" charset="-127"/>
              </a:rPr>
              <a:t>)</a:t>
            </a:r>
            <a:r>
              <a:rPr lang="ko-KR" altLang="en-US" sz="3400" spc="-150" dirty="0" smtClean="0">
                <a:ea typeface="문체부 궁체 정자체" panose="02030609000101010101" pitchFamily="17" charset="-127"/>
              </a:rPr>
              <a:t>의 멸망</a:t>
            </a:r>
            <a:endParaRPr lang="ko-KR" altLang="en-US" sz="3400" spc="-150" dirty="0">
              <a:ea typeface="문체부 궁체 정자체" panose="02030609000101010101" pitchFamily="17" charset="-127"/>
            </a:endParaRPr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2519382" y="1606155"/>
            <a:ext cx="3842136" cy="865682"/>
          </a:xfrm>
          <a:prstGeom prst="wedgeRoundRectCallout">
            <a:avLst>
              <a:gd name="adj1" fmla="val 55495"/>
              <a:gd name="adj2" fmla="val 211884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1570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년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아네카와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姉川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)’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전투</a:t>
            </a:r>
            <a:endParaRPr lang="en-US" altLang="ko-KR" sz="2400" spc="-15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아자이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-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아사쿠라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’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연합 격파</a:t>
            </a:r>
            <a:endParaRPr lang="ko-KR" altLang="en-US" sz="2400" spc="-15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386365" y="4573703"/>
            <a:ext cx="3347730" cy="1632859"/>
          </a:xfrm>
          <a:prstGeom prst="wedgeRoundRectCallout">
            <a:avLst>
              <a:gd name="adj1" fmla="val 123571"/>
              <a:gd name="adj2" fmla="val -70204"/>
              <a:gd name="adj3" fmla="val 16667"/>
            </a:avLst>
          </a:prstGeom>
          <a:solidFill>
            <a:srgbClr val="FFD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잇코슈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一向宗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)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이시야마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혼간지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’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의 대항</a:t>
            </a:r>
            <a:endParaRPr lang="en-US" altLang="ko-KR" sz="2400" spc="-15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1571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년 천태종 총본산 </a:t>
            </a:r>
            <a:endParaRPr lang="en-US" altLang="ko-KR" sz="2400" spc="-15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히에이잔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’ 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화멸</a:t>
            </a:r>
            <a:endParaRPr lang="ko-KR" altLang="en-US" sz="2400" spc="-15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147319" y="2829271"/>
            <a:ext cx="3344534" cy="647082"/>
          </a:xfrm>
          <a:prstGeom prst="wedgeRoundRectCallout">
            <a:avLst>
              <a:gd name="adj1" fmla="val 69403"/>
              <a:gd name="adj2" fmla="val 60022"/>
              <a:gd name="adj3" fmla="val 16667"/>
            </a:avLst>
          </a:prstGeom>
          <a:solidFill>
            <a:srgbClr val="096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모리 가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, 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잇코슈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원조</a:t>
            </a:r>
            <a:endParaRPr lang="ko-KR" altLang="en-US" sz="2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7921702" y="1854560"/>
            <a:ext cx="3776939" cy="1240971"/>
          </a:xfrm>
          <a:prstGeom prst="wedgeRoundRectCallout">
            <a:avLst>
              <a:gd name="adj1" fmla="val -49489"/>
              <a:gd name="adj2" fmla="val 100267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1572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년 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10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월 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다케다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신겐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’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의 거병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(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미카와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국 침공</a:t>
            </a:r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)</a:t>
            </a: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오다 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노부나가의</a:t>
            </a:r>
            <a:r>
              <a:rPr lang="ko-KR" altLang="en-US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위기</a:t>
            </a:r>
            <a:endParaRPr lang="en-US" altLang="ko-KR" sz="2400" dirty="0" smtClean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3" name="가로로 말린 두루마리 모양 12"/>
          <p:cNvSpPr/>
          <p:nvPr/>
        </p:nvSpPr>
        <p:spPr>
          <a:xfrm>
            <a:off x="4028390" y="6058089"/>
            <a:ext cx="4141313" cy="752803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400" dirty="0">
                <a:solidFill>
                  <a:prstClr val="black"/>
                </a:solidFill>
                <a:latin typeface="바탕" panose="02030600000101010101" pitchFamily="18" charset="-127"/>
              </a:rPr>
              <a:t>『</a:t>
            </a:r>
            <a:r>
              <a:rPr lang="ko-KR" altLang="en-US" sz="2400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반</a:t>
            </a:r>
            <a:r>
              <a:rPr lang="en-US" altLang="ko-KR" sz="2400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反</a:t>
            </a:r>
            <a:r>
              <a:rPr lang="en-US" altLang="ko-KR" sz="2400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) </a:t>
            </a:r>
            <a:r>
              <a:rPr lang="ko-KR" altLang="en-US" sz="2400" dirty="0" err="1">
                <a:solidFill>
                  <a:prstClr val="black"/>
                </a:solidFill>
                <a:ea typeface="문체부 궁체 흘림체" panose="02030609000101010101" pitchFamily="17" charset="-127"/>
              </a:rPr>
              <a:t>노부나가</a:t>
            </a:r>
            <a:r>
              <a:rPr lang="ko-KR" altLang="en-US" sz="2400" dirty="0">
                <a:solidFill>
                  <a:prstClr val="black"/>
                </a:solidFill>
                <a:ea typeface="문체부 궁체 흘림체" panose="02030609000101010101" pitchFamily="17" charset="-127"/>
              </a:rPr>
              <a:t> </a:t>
            </a:r>
            <a:r>
              <a:rPr lang="ko-KR" altLang="en-US" sz="2400" dirty="0" smtClean="0">
                <a:solidFill>
                  <a:prstClr val="black"/>
                </a:solidFill>
                <a:ea typeface="문체부 궁체 흘림체" panose="02030609000101010101" pitchFamily="17" charset="-127"/>
              </a:rPr>
              <a:t>포위망</a:t>
            </a:r>
            <a:r>
              <a:rPr lang="en-US" altLang="ko-KR" sz="2400" dirty="0" smtClean="0">
                <a:solidFill>
                  <a:prstClr val="black"/>
                </a:solidFill>
                <a:latin typeface="바탕" panose="02030600000101010101" pitchFamily="18" charset="-127"/>
              </a:rPr>
              <a:t>』</a:t>
            </a:r>
            <a:endParaRPr lang="en-US" altLang="ko-KR" sz="2400" dirty="0">
              <a:solidFill>
                <a:prstClr val="black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8582216" y="3680063"/>
            <a:ext cx="3398290" cy="832630"/>
          </a:xfrm>
          <a:prstGeom prst="roundRect">
            <a:avLst/>
          </a:prstGeom>
          <a:solidFill>
            <a:srgbClr val="66FFFF">
              <a:alpha val="50196"/>
            </a:srgbClr>
          </a:solidFill>
          <a:ln w="38100">
            <a:solidFill>
              <a:srgbClr val="4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1573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년 </a:t>
            </a:r>
            <a:r>
              <a:rPr lang="en-US" altLang="ko-KR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4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월 </a:t>
            </a:r>
            <a:r>
              <a:rPr lang="ko-KR" altLang="en-US" sz="2400" dirty="0" err="1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다케다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 </a:t>
            </a:r>
            <a:r>
              <a:rPr lang="ko-KR" altLang="en-US" sz="2400" dirty="0" err="1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신겐의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 병사</a:t>
            </a:r>
            <a:r>
              <a:rPr lang="en-US" altLang="ko-KR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病死</a:t>
            </a:r>
            <a:r>
              <a:rPr lang="en-US" altLang="ko-KR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)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로 철수</a:t>
            </a:r>
            <a:endParaRPr lang="ko-KR" altLang="en-US" sz="2400" dirty="0">
              <a:solidFill>
                <a:srgbClr val="FF0000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930721" y="2608019"/>
            <a:ext cx="3237723" cy="795695"/>
          </a:xfrm>
          <a:prstGeom prst="roundRect">
            <a:avLst/>
          </a:prstGeom>
          <a:solidFill>
            <a:srgbClr val="66FFFF">
              <a:alpha val="50196"/>
            </a:srgbClr>
          </a:solidFill>
          <a:ln w="38100">
            <a:solidFill>
              <a:srgbClr val="4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1573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년 </a:t>
            </a:r>
            <a:r>
              <a:rPr lang="en-US" altLang="ko-KR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8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월 </a:t>
            </a:r>
            <a:r>
              <a:rPr lang="ko-KR" altLang="en-US" sz="2400" dirty="0" err="1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아자이</a:t>
            </a:r>
            <a:r>
              <a:rPr lang="en-US" altLang="ko-KR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-</a:t>
            </a:r>
            <a:r>
              <a:rPr lang="ko-KR" altLang="en-US" sz="2400" dirty="0" err="1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아사쿠라</a:t>
            </a:r>
            <a:r>
              <a:rPr lang="ko-KR" altLang="en-US" sz="240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 가문 멸망 </a:t>
            </a:r>
            <a:endParaRPr lang="ko-KR" altLang="en-US" sz="2400" dirty="0">
              <a:solidFill>
                <a:srgbClr val="FF0000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429040" y="4832912"/>
            <a:ext cx="3011252" cy="1066836"/>
          </a:xfrm>
          <a:prstGeom prst="roundRect">
            <a:avLst/>
          </a:prstGeom>
          <a:solidFill>
            <a:srgbClr val="66FFFF">
              <a:alpha val="50196"/>
            </a:srgbClr>
          </a:solidFill>
          <a:ln w="38100">
            <a:solidFill>
              <a:srgbClr val="4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1574</a:t>
            </a:r>
            <a:r>
              <a:rPr lang="ko-KR" altLang="en-US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년</a:t>
            </a:r>
            <a:r>
              <a:rPr lang="en-US" altLang="ko-KR" sz="2400" spc="-150" dirty="0">
                <a:solidFill>
                  <a:srgbClr val="FF0000"/>
                </a:solidFill>
                <a:ea typeface="문체부 궁체 흘림체" panose="02030609000101010101" pitchFamily="17" charset="-127"/>
              </a:rPr>
              <a:t> </a:t>
            </a:r>
            <a:r>
              <a:rPr lang="ko-KR" altLang="en-US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이세 나가지마</a:t>
            </a:r>
            <a:r>
              <a:rPr lang="en-US" altLang="ko-KR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, </a:t>
            </a:r>
          </a:p>
          <a:p>
            <a:pPr algn="ctr"/>
            <a:r>
              <a:rPr lang="en-US" altLang="ko-KR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1575</a:t>
            </a:r>
            <a:r>
              <a:rPr lang="ko-KR" altLang="en-US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년 </a:t>
            </a:r>
            <a:r>
              <a:rPr lang="ko-KR" altLang="en-US" sz="2400" spc="-150" dirty="0" err="1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에치젠</a:t>
            </a:r>
            <a:r>
              <a:rPr lang="ko-KR" altLang="en-US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 </a:t>
            </a:r>
            <a:r>
              <a:rPr lang="ko-KR" altLang="en-US" sz="2400" spc="-150" dirty="0" err="1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잇코슈</a:t>
            </a:r>
            <a:r>
              <a:rPr lang="ko-KR" altLang="en-US" sz="2400" spc="-150" dirty="0">
                <a:solidFill>
                  <a:srgbClr val="FF0000"/>
                </a:solidFill>
                <a:ea typeface="문체부 궁체 흘림체" panose="02030609000101010101" pitchFamily="17" charset="-127"/>
              </a:rPr>
              <a:t> </a:t>
            </a:r>
            <a:r>
              <a:rPr lang="ko-KR" altLang="en-US" sz="2400" spc="-150" dirty="0" smtClean="0">
                <a:solidFill>
                  <a:srgbClr val="FF0000"/>
                </a:solidFill>
                <a:ea typeface="문체부 궁체 흘림체" panose="02030609000101010101" pitchFamily="17" charset="-127"/>
              </a:rPr>
              <a:t>대학살</a:t>
            </a:r>
            <a:endParaRPr lang="en-US" altLang="ko-KR" sz="2400" spc="-150" dirty="0" smtClean="0">
              <a:solidFill>
                <a:srgbClr val="FF0000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21" name="위쪽 리본 20"/>
          <p:cNvSpPr/>
          <p:nvPr/>
        </p:nvSpPr>
        <p:spPr>
          <a:xfrm>
            <a:off x="3824851" y="3403714"/>
            <a:ext cx="4548390" cy="1328092"/>
          </a:xfrm>
          <a:prstGeom prst="ribbon2">
            <a:avLst>
              <a:gd name="adj1" fmla="val 0"/>
              <a:gd name="adj2" fmla="val 75000"/>
            </a:avLst>
          </a:prstGeom>
          <a:solidFill>
            <a:srgbClr val="FF66CC"/>
          </a:solidFill>
          <a:ln w="19050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1573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년 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7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월 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아시카가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쇼군 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츄코쿠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中國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)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지역 추방</a:t>
            </a:r>
            <a:endParaRPr lang="en-US" altLang="ko-KR" sz="2400" spc="-150" dirty="0" smtClean="0">
              <a:solidFill>
                <a:schemeClr val="tx1"/>
              </a:solidFill>
              <a:ea typeface="문체부 궁체 흘림체" panose="02030609000101010101" pitchFamily="17" charset="-127"/>
            </a:endParaRPr>
          </a:p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“</a:t>
            </a:r>
            <a:r>
              <a:rPr lang="ko-KR" altLang="en-US" sz="2400" spc="-15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무로마치</a:t>
            </a:r>
            <a:r>
              <a:rPr lang="ko-KR" altLang="en-US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막부 멸망</a:t>
            </a:r>
            <a:r>
              <a:rPr lang="en-US" altLang="ko-KR" sz="2400" spc="-15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”</a:t>
            </a:r>
            <a:endParaRPr lang="ko-KR" altLang="en-US" sz="2400" spc="-150" dirty="0">
              <a:solidFill>
                <a:schemeClr val="tx1"/>
              </a:solidFill>
              <a:ea typeface="문체부 궁체 흘림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57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6220" y="0"/>
            <a:ext cx="6871736" cy="1073580"/>
          </a:xfrm>
        </p:spPr>
        <p:txBody>
          <a:bodyPr>
            <a:normAutofit/>
          </a:bodyPr>
          <a:lstStyle/>
          <a:p>
            <a:r>
              <a:rPr lang="en-US" altLang="ko-KR" sz="3400" dirty="0" smtClean="0">
                <a:ea typeface="문체부 궁체 정자체" panose="02030609000101010101" pitchFamily="17" charset="-127"/>
              </a:rPr>
              <a:t>7 . 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아즈치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-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모모야마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安土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-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桃山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)</a:t>
            </a:r>
            <a:r>
              <a:rPr lang="ko-KR" altLang="en-US" sz="3400" dirty="0">
                <a:ea typeface="문체부 궁체 정자체" panose="02030609000101010101" pitchFamily="17" charset="-127"/>
              </a:rPr>
              <a:t> 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시대</a:t>
            </a:r>
            <a:endParaRPr lang="ko-KR" altLang="en-US" sz="3400" dirty="0">
              <a:ea typeface="문체부 궁체 정자체" panose="02030609000101010101" pitchFamily="17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52" y="3637734"/>
            <a:ext cx="1731030" cy="22686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271" y="4071693"/>
            <a:ext cx="6772493" cy="264493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l="449" r="67118"/>
          <a:stretch/>
        </p:blipFill>
        <p:spPr>
          <a:xfrm>
            <a:off x="9730036" y="320792"/>
            <a:ext cx="2286000" cy="35242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0066" y="991552"/>
            <a:ext cx="4492443" cy="235549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6"/>
          <a:srcRect l="2985" r="33334"/>
          <a:stretch/>
        </p:blipFill>
        <p:spPr>
          <a:xfrm>
            <a:off x="246220" y="3492949"/>
            <a:ext cx="3065443" cy="241340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7"/>
          <a:srcRect l="6624" t="8431" r="807" b="16813"/>
          <a:stretch/>
        </p:blipFill>
        <p:spPr>
          <a:xfrm>
            <a:off x="250656" y="991552"/>
            <a:ext cx="4706121" cy="1782147"/>
          </a:xfrm>
          <a:prstGeom prst="rect">
            <a:avLst/>
          </a:prstGeom>
        </p:spPr>
      </p:pic>
      <p:sp>
        <p:nvSpPr>
          <p:cNvPr id="12" name="폭발 2 11">
            <a:hlinkClick r:id="rId8" action="ppaction://hlinkfile"/>
          </p:cNvPr>
          <p:cNvSpPr/>
          <p:nvPr/>
        </p:nvSpPr>
        <p:spPr>
          <a:xfrm rot="488744">
            <a:off x="5290664" y="2432242"/>
            <a:ext cx="4604076" cy="1561387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14" name="TextBox 13">
            <a:hlinkClick r:id="rId8" action="ppaction://hlinkfile"/>
          </p:cNvPr>
          <p:cNvSpPr txBox="1"/>
          <p:nvPr/>
        </p:nvSpPr>
        <p:spPr>
          <a:xfrm>
            <a:off x="5997200" y="2364398"/>
            <a:ext cx="2941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 smtClean="0">
              <a:ea typeface="문체부 궁체 흘림체" panose="02030609000101010101" pitchFamily="17" charset="-127"/>
            </a:endParaRPr>
          </a:p>
          <a:p>
            <a:pPr algn="ctr"/>
            <a:r>
              <a:rPr lang="en-US" altLang="ko-KR" sz="2400" dirty="0" smtClean="0">
                <a:ea typeface="문체부 궁체 흘림체" panose="02030609000101010101" pitchFamily="17" charset="-127"/>
              </a:rPr>
              <a:t>1575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년 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5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월</a:t>
            </a:r>
            <a:endParaRPr lang="en-US" altLang="ko-KR" sz="2400" dirty="0" smtClean="0">
              <a:ea typeface="문체부 궁체 흘림체" panose="02030609000101010101" pitchFamily="17" charset="-127"/>
            </a:endParaRPr>
          </a:p>
          <a:p>
            <a:pPr algn="ctr"/>
            <a:r>
              <a:rPr lang="ko-KR" altLang="en-US" sz="2400" dirty="0" err="1" smtClean="0">
                <a:ea typeface="문체부 궁체 흘림체" panose="02030609000101010101" pitchFamily="17" charset="-127"/>
              </a:rPr>
              <a:t>나가시노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/>
              <a:t>長篠</a:t>
            </a:r>
            <a:r>
              <a:rPr lang="en-US" altLang="ko-KR" sz="2400" dirty="0" smtClean="0"/>
              <a:t>) 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전투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17" name="가로로 말린 두루마리 모양 16"/>
          <p:cNvSpPr/>
          <p:nvPr/>
        </p:nvSpPr>
        <p:spPr>
          <a:xfrm>
            <a:off x="9582509" y="3077978"/>
            <a:ext cx="2541446" cy="1119512"/>
          </a:xfrm>
          <a:prstGeom prst="horizontalScroll">
            <a:avLst>
              <a:gd name="adj" fmla="val 14573"/>
            </a:avLst>
          </a:prstGeom>
          <a:solidFill>
            <a:srgbClr val="7532A8"/>
          </a:solidFill>
          <a:ln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쇠퇴 후</a:t>
            </a:r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, 1582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년 </a:t>
            </a:r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3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월</a:t>
            </a:r>
            <a:endParaRPr lang="en-US" altLang="ko-KR" sz="2400" spc="-300" dirty="0" smtClean="0">
              <a:solidFill>
                <a:schemeClr val="tx1"/>
              </a:solidFill>
              <a:ea typeface="문체부 궁체 흘림체" panose="02030609000101010101" pitchFamily="17" charset="-127"/>
            </a:endParaRPr>
          </a:p>
          <a:p>
            <a:pPr algn="ctr"/>
            <a:r>
              <a:rPr lang="ko-KR" altLang="en-US" sz="2400" spc="-30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다케다</a:t>
            </a:r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武田</a:t>
            </a:r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)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 멸망</a:t>
            </a:r>
            <a:endParaRPr lang="en-US" altLang="ko-KR" sz="2400" spc="-300" dirty="0" smtClean="0">
              <a:solidFill>
                <a:schemeClr val="tx1"/>
              </a:solidFill>
              <a:ea typeface="문체부 궁체 흘림체" panose="02030609000101010101" pitchFamily="17" charset="-127"/>
            </a:endParaRPr>
          </a:p>
        </p:txBody>
      </p:sp>
      <p:sp>
        <p:nvSpPr>
          <p:cNvPr id="18" name="오각형 17"/>
          <p:cNvSpPr/>
          <p:nvPr/>
        </p:nvSpPr>
        <p:spPr>
          <a:xfrm>
            <a:off x="70938" y="2691438"/>
            <a:ext cx="2537092" cy="905381"/>
          </a:xfrm>
          <a:prstGeom prst="homePlate">
            <a:avLst>
              <a:gd name="adj" fmla="val 3570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다</a:t>
            </a:r>
            <a:r>
              <a:rPr lang="ko-KR" altLang="en-US" sz="2400" spc="-3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케다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z="2400" spc="-3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가츠요리</a:t>
            </a:r>
            <a:r>
              <a:rPr lang="en-US" altLang="ko-KR" sz="2400" spc="-3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’</a:t>
            </a:r>
          </a:p>
          <a:p>
            <a:pPr algn="ctr"/>
            <a:r>
              <a:rPr lang="ko-KR" altLang="en-US" sz="2400" spc="-300" dirty="0" err="1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나가시노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정자체" panose="02030609000101010101" pitchFamily="17" charset="-127"/>
              </a:rPr>
              <a:t>  성 침공</a:t>
            </a:r>
            <a:endParaRPr lang="ko-KR" altLang="en-US" sz="2400" dirty="0">
              <a:solidFill>
                <a:schemeClr val="tx1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19" name="오각형 18"/>
          <p:cNvSpPr/>
          <p:nvPr/>
        </p:nvSpPr>
        <p:spPr>
          <a:xfrm>
            <a:off x="2624964" y="2691438"/>
            <a:ext cx="2699268" cy="905381"/>
          </a:xfrm>
          <a:prstGeom prst="homePlate">
            <a:avLst>
              <a:gd name="adj" fmla="val 3952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2400" spc="-3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‘</a:t>
            </a:r>
            <a:r>
              <a:rPr lang="ko-KR" altLang="en-US" sz="2400" spc="-300" dirty="0" err="1">
                <a:solidFill>
                  <a:prstClr val="black"/>
                </a:solidFill>
                <a:ea typeface="문체부 궁체 정자체" panose="02030609000101010101" pitchFamily="17" charset="-127"/>
              </a:rPr>
              <a:t>스네에몬</a:t>
            </a:r>
            <a:r>
              <a:rPr lang="en-US" altLang="ko-KR" sz="2400" spc="-300" dirty="0">
                <a:solidFill>
                  <a:prstClr val="black"/>
                </a:solidFill>
                <a:ea typeface="문체부 궁체 정자체" panose="02030609000101010101" pitchFamily="17" charset="-127"/>
              </a:rPr>
              <a:t>’</a:t>
            </a:r>
            <a:r>
              <a:rPr lang="ko-KR" altLang="en-US" sz="2400" spc="-3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의</a:t>
            </a:r>
            <a:r>
              <a:rPr lang="en-US" altLang="ko-KR" sz="2400" spc="-3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 </a:t>
            </a:r>
            <a:r>
              <a:rPr lang="ko-KR" altLang="en-US" sz="2400" spc="-3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탈출</a:t>
            </a:r>
            <a:endParaRPr lang="en-US" altLang="ko-KR" sz="2400" spc="-300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  <a:p>
            <a:pPr lvl="0" algn="ctr"/>
            <a:r>
              <a:rPr lang="ko-KR" altLang="en-US" sz="2400" spc="-300" dirty="0" smtClean="0">
                <a:solidFill>
                  <a:prstClr val="black"/>
                </a:solidFill>
                <a:ea typeface="문체부 궁체 정자체" panose="02030609000101010101" pitchFamily="17" charset="-127"/>
              </a:rPr>
              <a:t>오다 군에 지원요청</a:t>
            </a:r>
            <a:endParaRPr lang="ko-KR" altLang="en-US" sz="2400" spc="-300" dirty="0">
              <a:solidFill>
                <a:prstClr val="black"/>
              </a:solidFill>
              <a:ea typeface="문체부 궁체 정자체" panose="02030609000101010101" pitchFamily="17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98584" y="5906352"/>
            <a:ext cx="4010263" cy="834113"/>
          </a:xfrm>
          <a:prstGeom prst="roundRect">
            <a:avLst>
              <a:gd name="adj" fmla="val 23906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1578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년 </a:t>
            </a:r>
            <a:r>
              <a:rPr lang="ko-KR" altLang="en-US" sz="2400" spc="-30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우에스기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 </a:t>
            </a:r>
            <a:r>
              <a:rPr lang="ko-KR" altLang="en-US" sz="2400" spc="-30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켄신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병사</a:t>
            </a:r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(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病死</a:t>
            </a:r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)</a:t>
            </a:r>
          </a:p>
          <a:p>
            <a:pPr algn="ctr"/>
            <a:r>
              <a:rPr lang="en-US" altLang="ko-KR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1580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년 </a:t>
            </a:r>
            <a:r>
              <a:rPr lang="ko-KR" altLang="en-US" sz="2400" spc="-30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이시야마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    </a:t>
            </a:r>
            <a:r>
              <a:rPr lang="ko-KR" altLang="en-US" sz="2400" spc="-300" dirty="0" err="1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혼간지와</a:t>
            </a:r>
            <a:r>
              <a:rPr lang="ko-KR" altLang="en-US" sz="2400" spc="-300" dirty="0" smtClean="0">
                <a:solidFill>
                  <a:schemeClr val="tx1"/>
                </a:solidFill>
                <a:ea typeface="문체부 궁체 흘림체" panose="02030609000101010101" pitchFamily="17" charset="-127"/>
              </a:rPr>
              <a:t> 화의</a:t>
            </a:r>
            <a:endParaRPr lang="en-US" altLang="ko-KR" sz="2400" spc="-300" dirty="0" smtClean="0">
              <a:solidFill>
                <a:schemeClr val="tx1"/>
              </a:solidFill>
              <a:ea typeface="문체부 궁체 흘림체" panose="02030609000101010101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118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9065" y="-60334"/>
            <a:ext cx="5089585" cy="793630"/>
          </a:xfrm>
        </p:spPr>
        <p:txBody>
          <a:bodyPr>
            <a:normAutofit fontScale="90000"/>
          </a:bodyPr>
          <a:lstStyle/>
          <a:p>
            <a:r>
              <a:rPr lang="en-US" altLang="ko-KR" sz="3400" dirty="0" smtClean="0">
                <a:ea typeface="문체부 궁체 정자체" panose="02030609000101010101" pitchFamily="17" charset="-127"/>
              </a:rPr>
              <a:t>8 . 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아즈치</a:t>
            </a:r>
            <a:r>
              <a:rPr lang="en-US" altLang="ko-KR" sz="3400" dirty="0" smtClean="0">
                <a:ea typeface="문체부 궁체 정자체" panose="02030609000101010101" pitchFamily="17" charset="-127"/>
              </a:rPr>
              <a:t>-</a:t>
            </a:r>
            <a:r>
              <a:rPr lang="ko-KR" altLang="en-US" sz="3400" dirty="0" err="1" smtClean="0">
                <a:ea typeface="문체부 궁체 정자체" panose="02030609000101010101" pitchFamily="17" charset="-127"/>
              </a:rPr>
              <a:t>모모야마의</a:t>
            </a:r>
            <a:r>
              <a:rPr lang="ko-KR" altLang="en-US" sz="3400" dirty="0" smtClean="0">
                <a:ea typeface="문체부 궁체 정자체" panose="02030609000101010101" pitchFamily="17" charset="-127"/>
              </a:rPr>
              <a:t> 문화</a:t>
            </a:r>
            <a:endParaRPr lang="ko-KR" altLang="en-US" sz="3400" dirty="0">
              <a:ea typeface="문체부 궁체 정자체" panose="02030609000101010101" pitchFamily="17" charset="-127"/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40" y="665106"/>
            <a:ext cx="4890679" cy="350939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570" y="2355883"/>
            <a:ext cx="3439143" cy="243752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152" y="0"/>
            <a:ext cx="3394561" cy="211347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rcRect l="606" t="760" r="332" b="762"/>
          <a:stretch/>
        </p:blipFill>
        <p:spPr>
          <a:xfrm>
            <a:off x="5252694" y="665106"/>
            <a:ext cx="2576277" cy="3588588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142540" y="964599"/>
            <a:ext cx="789269" cy="2967487"/>
            <a:chOff x="6679071" y="3251657"/>
            <a:chExt cx="789269" cy="2967487"/>
          </a:xfrm>
          <a:solidFill>
            <a:srgbClr val="FFFF00"/>
          </a:solidFill>
        </p:grpSpPr>
        <p:sp>
          <p:nvSpPr>
            <p:cNvPr id="10" name="세로로 말린 두루마리 모양 9"/>
            <p:cNvSpPr/>
            <p:nvPr/>
          </p:nvSpPr>
          <p:spPr>
            <a:xfrm>
              <a:off x="6679071" y="3251657"/>
              <a:ext cx="789269" cy="2967487"/>
            </a:xfrm>
            <a:prstGeom prst="verticalScroll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ea typeface="문체부 궁체 흘림체" panose="02030609000101010101" pitchFamily="17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96707" y="3424186"/>
              <a:ext cx="553998" cy="2794958"/>
            </a:xfrm>
            <a:prstGeom prst="rect">
              <a:avLst/>
            </a:prstGeom>
            <a:grp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r>
                <a:rPr lang="ko-KR" altLang="en-US" sz="2400" dirty="0" err="1" smtClean="0">
                  <a:ea typeface="문체부 궁체 흘림체" panose="02030609000101010101" pitchFamily="17" charset="-127"/>
                </a:rPr>
                <a:t>아즈치</a:t>
              </a:r>
              <a:r>
                <a:rPr lang="en-US" altLang="ko-KR" sz="2400" dirty="0" smtClean="0">
                  <a:ea typeface="문체부 궁체 흘림체" panose="02030609000101010101" pitchFamily="17" charset="-127"/>
                </a:rPr>
                <a:t>(</a:t>
              </a:r>
              <a:r>
                <a:rPr lang="ko-KR" altLang="en-US" sz="2400" dirty="0" err="1" smtClean="0">
                  <a:ea typeface="문체부 궁체 흘림체" panose="02030609000101010101" pitchFamily="17" charset="-127"/>
                </a:rPr>
                <a:t>安土</a:t>
              </a:r>
              <a:r>
                <a:rPr lang="en-US" altLang="ko-KR" sz="2400" dirty="0" smtClean="0">
                  <a:ea typeface="문체부 궁체 흘림체" panose="02030609000101010101" pitchFamily="17" charset="-127"/>
                </a:rPr>
                <a:t>)</a:t>
              </a:r>
              <a:r>
                <a:rPr lang="ko-KR" altLang="en-US" sz="2400" dirty="0" smtClean="0">
                  <a:ea typeface="문체부 궁체 흘림체" panose="02030609000101010101" pitchFamily="17" charset="-127"/>
                </a:rPr>
                <a:t> 성</a:t>
              </a:r>
              <a:r>
                <a:rPr lang="en-US" altLang="ko-KR" sz="2400" dirty="0" smtClean="0">
                  <a:ea typeface="문체부 궁체 흘림체" panose="02030609000101010101" pitchFamily="17" charset="-127"/>
                </a:rPr>
                <a:t>(</a:t>
              </a:r>
              <a:r>
                <a:rPr lang="ko-KR" altLang="en-US" sz="2400" dirty="0" smtClean="0">
                  <a:ea typeface="문체부 궁체 흘림체" panose="02030609000101010101" pitchFamily="17" charset="-127"/>
                </a:rPr>
                <a:t>城</a:t>
              </a:r>
              <a:r>
                <a:rPr lang="en-US" altLang="ko-KR" sz="2400" dirty="0" smtClean="0">
                  <a:ea typeface="문체부 궁체 흘림체" panose="02030609000101010101" pitchFamily="17" charset="-127"/>
                </a:rPr>
                <a:t>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49279" y="665106"/>
            <a:ext cx="553998" cy="16907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2400" dirty="0" smtClean="0">
                <a:ea typeface="문체부 궁체 흘림체" panose="02030609000101010101" pitchFamily="17" charset="-127"/>
              </a:rPr>
              <a:t>산성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山城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)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4062" y="2355883"/>
            <a:ext cx="553998" cy="2202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2400" dirty="0" err="1" smtClean="0">
                <a:ea typeface="문체부 궁체 흘림체" panose="02030609000101010101" pitchFamily="17" charset="-127"/>
              </a:rPr>
              <a:t>평산성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err="1" smtClean="0">
                <a:ea typeface="문체부 궁체 흘림체" panose="02030609000101010101" pitchFamily="17" charset="-127"/>
              </a:rPr>
              <a:t>平山城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)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062" y="542783"/>
            <a:ext cx="553998" cy="16677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2400" dirty="0" smtClean="0">
                <a:ea typeface="문체부 궁체 흘림체" panose="02030609000101010101" pitchFamily="17" charset="-127"/>
              </a:rPr>
              <a:t>평성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(</a:t>
            </a:r>
            <a:r>
              <a:rPr lang="ko-KR" altLang="en-US" sz="2400" dirty="0" smtClean="0">
                <a:ea typeface="문체부 궁체 흘림체" panose="02030609000101010101" pitchFamily="17" charset="-127"/>
              </a:rPr>
              <a:t>平城</a:t>
            </a:r>
            <a:r>
              <a:rPr lang="en-US" altLang="ko-KR" sz="2400" dirty="0" smtClean="0">
                <a:ea typeface="문체부 궁체 흘림체" panose="02030609000101010101" pitchFamily="17" charset="-127"/>
              </a:rPr>
              <a:t>)</a:t>
            </a:r>
            <a:endParaRPr lang="ko-KR" altLang="en-US" sz="2400" dirty="0">
              <a:ea typeface="문체부 궁체 흘림체" panose="02030609000101010101" pitchFamily="17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540" y="4253694"/>
            <a:ext cx="299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※ </a:t>
            </a:r>
            <a:r>
              <a:rPr lang="ko-KR" altLang="en-US" sz="2400" spc="-15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다도</a:t>
            </a:r>
            <a:r>
              <a:rPr lang="en-US" altLang="ko-KR" sz="2400" spc="-15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(</a:t>
            </a:r>
            <a:r>
              <a:rPr lang="ko-KR" altLang="en-US" sz="2400" spc="-15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茶道</a:t>
            </a:r>
            <a:r>
              <a:rPr lang="en-US" altLang="ko-KR" sz="2400" spc="-15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) </a:t>
            </a:r>
            <a:r>
              <a:rPr lang="en-US" altLang="ko-KR" sz="2400" spc="-15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·</a:t>
            </a:r>
            <a:r>
              <a:rPr lang="en-US" altLang="ko-KR" sz="2400" spc="-15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 </a:t>
            </a:r>
            <a:r>
              <a:rPr lang="ko-KR" altLang="en-US" sz="2400" spc="-15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도자기</a:t>
            </a:r>
            <a:r>
              <a:rPr lang="en-US" altLang="ko-KR" sz="2400" spc="-15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endParaRPr lang="ko-KR" altLang="en-US" sz="2400" spc="-150" dirty="0">
              <a:ea typeface="문체부 궁체 정자체" panose="02030609000101010101" pitchFamily="17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540" y="4713118"/>
            <a:ext cx="3158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pc="-150" dirty="0" err="1" smtClean="0">
                <a:ea typeface="문체부 궁체 정자체" panose="02030609000101010101" pitchFamily="17" charset="-127"/>
              </a:rPr>
              <a:t>무로마치</a:t>
            </a:r>
            <a:r>
              <a:rPr lang="ko-KR" altLang="en-US" sz="2400" spc="-150" dirty="0" smtClean="0">
                <a:ea typeface="문체부 궁체 정자체" panose="02030609000101010101" pitchFamily="17" charset="-127"/>
              </a:rPr>
              <a:t> 시대 이후 </a:t>
            </a:r>
            <a:endParaRPr lang="en-US" altLang="ko-KR" sz="2400" spc="-150" dirty="0" smtClean="0">
              <a:ea typeface="문체부 궁체 정자체" panose="02030609000101010101" pitchFamily="17" charset="-127"/>
            </a:endParaRPr>
          </a:p>
          <a:p>
            <a:r>
              <a:rPr lang="ko-KR" altLang="en-US" sz="2400" spc="-150" dirty="0" smtClean="0">
                <a:ea typeface="문체부 궁체 정자체" panose="02030609000101010101" pitchFamily="17" charset="-127"/>
              </a:rPr>
              <a:t>귀족 문화의 일부</a:t>
            </a:r>
            <a:endParaRPr lang="en-US" altLang="ko-KR" sz="2400" spc="-150" dirty="0" smtClean="0">
              <a:ea typeface="문체부 궁체 정자체" panose="02030609000101010101" pitchFamily="17" charset="-127"/>
            </a:endParaRPr>
          </a:p>
          <a:p>
            <a:endParaRPr lang="en-US" altLang="ko-KR" sz="2400" spc="-150" dirty="0" smtClean="0">
              <a:ea typeface="문체부 궁체 정자체" panose="02030609000101010101" pitchFamily="17" charset="-127"/>
            </a:endParaRPr>
          </a:p>
          <a:p>
            <a:r>
              <a:rPr lang="en-US" altLang="ko-KR" sz="2400" spc="-150" dirty="0" smtClean="0">
                <a:ea typeface="문체부 궁체 정자체" panose="02030609000101010101" pitchFamily="17" charset="-127"/>
              </a:rPr>
              <a:t>‘</a:t>
            </a:r>
            <a:r>
              <a:rPr lang="ko-KR" altLang="en-US" sz="2400" spc="-150" dirty="0" err="1" smtClean="0">
                <a:ea typeface="문체부 궁체 정자체" panose="02030609000101010101" pitchFamily="17" charset="-127"/>
              </a:rPr>
              <a:t>센노리큐</a:t>
            </a:r>
            <a:r>
              <a:rPr lang="en-US" altLang="ko-KR" sz="2400" spc="-150" dirty="0" smtClean="0">
                <a:ea typeface="문체부 궁체 정자체" panose="02030609000101010101" pitchFamily="17" charset="-127"/>
              </a:rPr>
              <a:t>’</a:t>
            </a:r>
            <a:r>
              <a:rPr lang="ko-KR" altLang="en-US" sz="2400" spc="-150" dirty="0" smtClean="0">
                <a:ea typeface="문체부 궁체 정자체" panose="02030609000101010101" pitchFamily="17" charset="-127"/>
              </a:rPr>
              <a:t> 다도의 명인</a:t>
            </a:r>
            <a:endParaRPr lang="en-US" altLang="ko-KR" sz="2400" spc="-150" dirty="0">
              <a:ea typeface="문체부 궁체 정자체" panose="02030609000101010101" pitchFamily="17" charset="-127"/>
            </a:endParaRPr>
          </a:p>
          <a:p>
            <a:r>
              <a:rPr lang="en-US" altLang="ko-KR" sz="2400" spc="-150" dirty="0" smtClean="0">
                <a:ea typeface="문체부 궁체 정자체" panose="02030609000101010101" pitchFamily="17" charset="-127"/>
              </a:rPr>
              <a:t>‘</a:t>
            </a:r>
            <a:r>
              <a:rPr lang="ko-KR" altLang="en-US" sz="2400" spc="-150" dirty="0" smtClean="0">
                <a:ea typeface="문체부 궁체 정자체" panose="02030609000101010101" pitchFamily="17" charset="-127"/>
              </a:rPr>
              <a:t>다도정치</a:t>
            </a:r>
            <a:r>
              <a:rPr lang="en-US" altLang="ko-KR" sz="2400" spc="-150" dirty="0" smtClean="0">
                <a:ea typeface="문체부 궁체 정자체" panose="02030609000101010101" pitchFamily="17" charset="-127"/>
              </a:rPr>
              <a:t>’, </a:t>
            </a:r>
            <a:r>
              <a:rPr lang="ko-KR" altLang="en-US" sz="2400" spc="-150" dirty="0" smtClean="0">
                <a:ea typeface="문체부 궁체 정자체" panose="02030609000101010101" pitchFamily="17" charset="-127"/>
              </a:rPr>
              <a:t>명기</a:t>
            </a:r>
            <a:r>
              <a:rPr lang="en-US" altLang="ko-KR" sz="2400" spc="-150" dirty="0" smtClean="0">
                <a:ea typeface="문체부 궁체 정자체" panose="02030609000101010101" pitchFamily="17" charset="-127"/>
              </a:rPr>
              <a:t>(</a:t>
            </a:r>
            <a:r>
              <a:rPr lang="ko-KR" altLang="en-US" sz="2400" spc="-150" dirty="0" smtClean="0">
                <a:ea typeface="문체부 궁체 정자체" panose="02030609000101010101" pitchFamily="17" charset="-127"/>
              </a:rPr>
              <a:t>名器</a:t>
            </a:r>
            <a:r>
              <a:rPr lang="en-US" altLang="ko-KR" sz="2400" spc="-150" dirty="0" smtClean="0">
                <a:ea typeface="문체부 궁체 정자체" panose="02030609000101010101" pitchFamily="17" charset="-127"/>
              </a:rPr>
              <a:t>)</a:t>
            </a:r>
            <a:endParaRPr lang="en-US" altLang="ko-KR" sz="2400" spc="-150" dirty="0">
              <a:ea typeface="문체부 궁체 정자체" panose="02030609000101010101" pitchFamily="17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6"/>
          <a:srcRect l="10061" t="5355" b="3642"/>
          <a:stretch/>
        </p:blipFill>
        <p:spPr>
          <a:xfrm>
            <a:off x="6422403" y="4558503"/>
            <a:ext cx="1944202" cy="2248223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935" y="4368797"/>
            <a:ext cx="2737356" cy="184343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8"/>
          <a:srcRect l="17933" t="2103" r="11426" b="9838"/>
          <a:stretch/>
        </p:blipFill>
        <p:spPr>
          <a:xfrm>
            <a:off x="8528570" y="4989753"/>
            <a:ext cx="2783069" cy="18169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2539" y="210716"/>
            <a:ext cx="299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spc="-15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※ </a:t>
            </a:r>
            <a:r>
              <a:rPr lang="ko-KR" altLang="en-US" sz="2400" spc="-150" dirty="0" smtClean="0">
                <a:latin typeface="바탕" panose="02030600000101010101" pitchFamily="18" charset="-127"/>
                <a:ea typeface="문체부 궁체 정자체" panose="02030609000101010101" pitchFamily="17" charset="-127"/>
              </a:rPr>
              <a:t>축성 기술</a:t>
            </a:r>
            <a:r>
              <a:rPr lang="en-US" altLang="ko-KR" sz="2400" spc="-15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endParaRPr lang="ko-KR" altLang="en-US" sz="2400" spc="-150" dirty="0">
              <a:ea typeface="문체부 궁체 정자체" panose="02030609000101010101" pitchFamily="17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6768" y="5797954"/>
            <a:ext cx="1514180" cy="1008772"/>
          </a:xfrm>
          <a:prstGeom prst="rect">
            <a:avLst/>
          </a:prstGeom>
        </p:spPr>
      </p:pic>
      <p:sp>
        <p:nvSpPr>
          <p:cNvPr id="3" name="직사각형 2">
            <a:hlinkClick r:id="rId10" action="ppaction://hlinkfile"/>
          </p:cNvPr>
          <p:cNvSpPr/>
          <p:nvPr/>
        </p:nvSpPr>
        <p:spPr>
          <a:xfrm>
            <a:off x="8201061" y="-32851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mtClean="0">
                <a:hlinkClick r:id="rId10" action="ppaction://hlinkfile"/>
              </a:rPr>
              <a:t>공성전 방식</a:t>
            </a:r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72013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404</Words>
  <Application>Microsoft Office PowerPoint</Application>
  <PresentationFormat>사용자 지정</PresentationFormat>
  <Paragraphs>57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5 . 오다 노부나가의 중년기</vt:lpstr>
      <vt:lpstr>6.  죠라쿠(上洛)와 막부(幕府)의 멸망</vt:lpstr>
      <vt:lpstr>7 . 아즈치-모모야마(安土-桃山) 시대</vt:lpstr>
      <vt:lpstr>8 . 아즈치-모모야마의 문화</vt:lpstr>
    </vt:vector>
  </TitlesOfParts>
  <Company>롯데건설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guman</dc:creator>
  <cp:lastModifiedBy>Seung min</cp:lastModifiedBy>
  <cp:revision>26</cp:revision>
  <dcterms:created xsi:type="dcterms:W3CDTF">2017-02-03T06:09:13Z</dcterms:created>
  <dcterms:modified xsi:type="dcterms:W3CDTF">2017-09-30T13:09:44Z</dcterms:modified>
</cp:coreProperties>
</file>