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82" r:id="rId2"/>
    <p:sldMasterId id="2147483694" r:id="rId3"/>
    <p:sldMasterId id="214748370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extLs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198"/>
    <p:restoredTop sz="94660"/>
  </p:normalViewPr>
  <p:slideViewPr>
    <p:cSldViewPr snapToGrid="0">
      <p:cViewPr>
        <p:scale>
          <a:sx n="100" d="100"/>
          <a:sy n="100" d="100"/>
        </p:scale>
        <p:origin x="-84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ECEA4-EDFB-4811-94DA-ACA29848B3C3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A2E0FE2-E205-4AD0-BD89-CFC54EF2265E}">
      <dgm:prSet phldrT="[텍스트]"/>
      <dgm:spPr/>
      <dgm:t>
        <a:bodyPr/>
        <a:lstStyle/>
        <a:p>
          <a:pPr latinLnBrk="1">
            <a:buFont typeface="Arial" panose="020B0604020202020204" pitchFamily="34" charset="0"/>
            <a:buChar char="•"/>
          </a:pPr>
          <a:r>
            <a:rPr lang="ko-KR" altLang="en-US" dirty="0" smtClean="0"/>
            <a:t> </a:t>
          </a:r>
          <a:r>
            <a:rPr lang="ko-KR" altLang="en-US" dirty="0" err="1" smtClean="0"/>
            <a:t>아스카</a:t>
          </a:r>
          <a:r>
            <a:rPr lang="ko-KR" altLang="en-US" dirty="0" smtClean="0"/>
            <a:t> 시대의 탄생과 정치</a:t>
          </a:r>
          <a:endParaRPr lang="ko-KR" altLang="en-US" dirty="0"/>
        </a:p>
      </dgm:t>
    </dgm:pt>
    <dgm:pt modelId="{FC0E535F-BB85-4B57-8C59-DB112EBEE343}" type="parTrans" cxnId="{A5ABB179-37E4-4E9D-9B96-AD90A2AD78A3}">
      <dgm:prSet/>
      <dgm:spPr/>
      <dgm:t>
        <a:bodyPr/>
        <a:lstStyle/>
        <a:p>
          <a:pPr latinLnBrk="1"/>
          <a:endParaRPr lang="ko-KR" altLang="en-US"/>
        </a:p>
      </dgm:t>
    </dgm:pt>
    <dgm:pt modelId="{BE882DA1-D46F-41ED-9BF3-A11F435D028E}" type="sibTrans" cxnId="{A5ABB179-37E4-4E9D-9B96-AD90A2AD78A3}">
      <dgm:prSet/>
      <dgm:spPr/>
      <dgm:t>
        <a:bodyPr/>
        <a:lstStyle/>
        <a:p>
          <a:pPr latinLnBrk="1"/>
          <a:endParaRPr lang="ko-KR" altLang="en-US"/>
        </a:p>
      </dgm:t>
    </dgm:pt>
    <dgm:pt modelId="{A4257A61-FA1E-444B-AFB0-BF48A9980CE8}">
      <dgm:prSet phldrT="[텍스트]"/>
      <dgm:spPr/>
      <dgm:t>
        <a:bodyPr/>
        <a:lstStyle/>
        <a:p>
          <a:pPr latinLnBrk="1">
            <a:buFont typeface="Arial" panose="020B0604020202020204" pitchFamily="34" charset="0"/>
            <a:buChar char="•"/>
          </a:pPr>
          <a:r>
            <a:rPr lang="ko-KR" altLang="en-US" dirty="0" smtClean="0"/>
            <a:t> </a:t>
          </a:r>
          <a:r>
            <a:rPr lang="ko-KR" altLang="en-US" dirty="0" err="1" smtClean="0"/>
            <a:t>아스카</a:t>
          </a:r>
          <a:r>
            <a:rPr lang="ko-KR" altLang="en-US" dirty="0" smtClean="0"/>
            <a:t> 시대의 문화</a:t>
          </a:r>
          <a:endParaRPr lang="ko-KR" altLang="en-US" dirty="0"/>
        </a:p>
      </dgm:t>
    </dgm:pt>
    <dgm:pt modelId="{481BCF22-E628-4F10-954D-896A7DCC7310}" type="parTrans" cxnId="{494C6CEF-EB8E-4E3E-AE11-A91116813CF7}">
      <dgm:prSet/>
      <dgm:spPr/>
      <dgm:t>
        <a:bodyPr/>
        <a:lstStyle/>
        <a:p>
          <a:pPr latinLnBrk="1"/>
          <a:endParaRPr lang="ko-KR" altLang="en-US"/>
        </a:p>
      </dgm:t>
    </dgm:pt>
    <dgm:pt modelId="{A695D7DE-AFE7-43CC-B9B6-E21D31BBFD38}" type="sibTrans" cxnId="{494C6CEF-EB8E-4E3E-AE11-A91116813CF7}">
      <dgm:prSet/>
      <dgm:spPr/>
      <dgm:t>
        <a:bodyPr/>
        <a:lstStyle/>
        <a:p>
          <a:pPr latinLnBrk="1"/>
          <a:endParaRPr lang="ko-KR" altLang="en-US"/>
        </a:p>
      </dgm:t>
    </dgm:pt>
    <dgm:pt modelId="{B2559402-2A66-4044-B3A1-8FA78682AC12}">
      <dgm:prSet phldrT="[텍스트]"/>
      <dgm:spPr/>
      <dgm:t>
        <a:bodyPr/>
        <a:lstStyle/>
        <a:p>
          <a:pPr latinLnBrk="1">
            <a:buFont typeface="Arial" panose="020B0604020202020204" pitchFamily="34" charset="0"/>
            <a:buChar char="•"/>
          </a:pPr>
          <a:r>
            <a:rPr lang="ko-KR" altLang="en-US" dirty="0" smtClean="0"/>
            <a:t> </a:t>
          </a:r>
          <a:r>
            <a:rPr lang="ko-KR" altLang="en-US" dirty="0" err="1" smtClean="0"/>
            <a:t>헤이안시대의</a:t>
          </a:r>
          <a:r>
            <a:rPr lang="ko-KR" altLang="en-US" dirty="0" smtClean="0"/>
            <a:t> 문화</a:t>
          </a:r>
          <a:endParaRPr lang="ko-KR" altLang="en-US" dirty="0"/>
        </a:p>
      </dgm:t>
    </dgm:pt>
    <dgm:pt modelId="{1C5A4628-0D41-4D26-BAD6-177E43E32A6E}" type="parTrans" cxnId="{D42F2D9D-DFC5-43EA-85B9-EF0CE13F023B}">
      <dgm:prSet/>
      <dgm:spPr/>
      <dgm:t>
        <a:bodyPr/>
        <a:lstStyle/>
        <a:p>
          <a:pPr latinLnBrk="1"/>
          <a:endParaRPr lang="ko-KR" altLang="en-US"/>
        </a:p>
      </dgm:t>
    </dgm:pt>
    <dgm:pt modelId="{25FC48D7-BAFD-4473-B98F-40AE7F986A64}" type="sibTrans" cxnId="{D42F2D9D-DFC5-43EA-85B9-EF0CE13F023B}">
      <dgm:prSet/>
      <dgm:spPr/>
      <dgm:t>
        <a:bodyPr/>
        <a:lstStyle/>
        <a:p>
          <a:pPr latinLnBrk="1"/>
          <a:endParaRPr lang="ko-KR" altLang="en-US"/>
        </a:p>
      </dgm:t>
    </dgm:pt>
    <dgm:pt modelId="{8733F60F-AA8F-41F8-9F86-0D67CEA3C94A}">
      <dgm:prSet/>
      <dgm:spPr/>
      <dgm:t>
        <a:bodyPr/>
        <a:lstStyle/>
        <a:p>
          <a:pPr latinLnBrk="1">
            <a:buFont typeface="Arial" panose="020B0604020202020204" pitchFamily="34" charset="0"/>
            <a:buChar char="•"/>
          </a:pPr>
          <a:r>
            <a:rPr lang="en-US" altLang="ko-KR" baseline="0" dirty="0" smtClean="0"/>
            <a:t> </a:t>
          </a:r>
          <a:r>
            <a:rPr lang="ko-KR" altLang="en-US" baseline="0" dirty="0" err="1" smtClean="0"/>
            <a:t>헤이안</a:t>
          </a:r>
          <a:r>
            <a:rPr lang="ko-KR" altLang="en-US" baseline="0" dirty="0" smtClean="0"/>
            <a:t> 시대의 탄생과 정치 </a:t>
          </a:r>
          <a:endParaRPr lang="ko-KR" altLang="en-US" dirty="0"/>
        </a:p>
      </dgm:t>
    </dgm:pt>
    <dgm:pt modelId="{05AA78AF-5597-436E-ADF6-53FF8B3D543E}" type="parTrans" cxnId="{255D434A-695C-4151-B63E-A3A2D16AB3E1}">
      <dgm:prSet/>
      <dgm:spPr/>
      <dgm:t>
        <a:bodyPr/>
        <a:lstStyle/>
        <a:p>
          <a:pPr latinLnBrk="1"/>
          <a:endParaRPr lang="ko-KR" altLang="en-US"/>
        </a:p>
      </dgm:t>
    </dgm:pt>
    <dgm:pt modelId="{66958B47-E429-428C-B372-6C444EE757E2}" type="sibTrans" cxnId="{255D434A-695C-4151-B63E-A3A2D16AB3E1}">
      <dgm:prSet/>
      <dgm:spPr/>
      <dgm:t>
        <a:bodyPr/>
        <a:lstStyle/>
        <a:p>
          <a:pPr latinLnBrk="1"/>
          <a:endParaRPr lang="ko-KR" altLang="en-US"/>
        </a:p>
      </dgm:t>
    </dgm:pt>
    <dgm:pt modelId="{26EEC688-97E6-4E85-8A8A-8F05210F9A21}" type="pres">
      <dgm:prSet presAssocID="{61CECEA4-EDFB-4811-94DA-ACA29848B3C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49E58A-C110-4977-8216-C04EE0BD260D}" type="pres">
      <dgm:prSet presAssocID="{61CECEA4-EDFB-4811-94DA-ACA29848B3C3}" presName="dummyMaxCanvas" presStyleCnt="0">
        <dgm:presLayoutVars/>
      </dgm:prSet>
      <dgm:spPr/>
    </dgm:pt>
    <dgm:pt modelId="{29FF9F43-682C-4BA2-9198-02C201E72257}" type="pres">
      <dgm:prSet presAssocID="{61CECEA4-EDFB-4811-94DA-ACA29848B3C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9835E5-7289-4E4C-84C9-E16766A6FBDA}" type="pres">
      <dgm:prSet presAssocID="{61CECEA4-EDFB-4811-94DA-ACA29848B3C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A31540-6758-4C4B-99FD-AB35577B9121}" type="pres">
      <dgm:prSet presAssocID="{61CECEA4-EDFB-4811-94DA-ACA29848B3C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4A0D50-A446-4B3E-AE15-717F455838BB}" type="pres">
      <dgm:prSet presAssocID="{61CECEA4-EDFB-4811-94DA-ACA29848B3C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2ED199-11CC-414E-BE1F-918BD2E1B073}" type="pres">
      <dgm:prSet presAssocID="{61CECEA4-EDFB-4811-94DA-ACA29848B3C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8DB3FC-F739-428E-A84C-BEDBE506A6A6}" type="pres">
      <dgm:prSet presAssocID="{61CECEA4-EDFB-4811-94DA-ACA29848B3C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BE47A4-362E-4150-96D0-E04D5E2483E3}" type="pres">
      <dgm:prSet presAssocID="{61CECEA4-EDFB-4811-94DA-ACA29848B3C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4421CE-3956-454A-8961-C12FF6634322}" type="pres">
      <dgm:prSet presAssocID="{61CECEA4-EDFB-4811-94DA-ACA29848B3C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6CDB16-57B3-4FA1-B11D-B605EB827AE5}" type="pres">
      <dgm:prSet presAssocID="{61CECEA4-EDFB-4811-94DA-ACA29848B3C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000639-6522-45F6-BDCC-9E7BF43E852B}" type="pres">
      <dgm:prSet presAssocID="{61CECEA4-EDFB-4811-94DA-ACA29848B3C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D0A9BD-5574-4B0F-8B85-9CF1878891C1}" type="pres">
      <dgm:prSet presAssocID="{61CECEA4-EDFB-4811-94DA-ACA29848B3C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94C6CEF-EB8E-4E3E-AE11-A91116813CF7}" srcId="{61CECEA4-EDFB-4811-94DA-ACA29848B3C3}" destId="{A4257A61-FA1E-444B-AFB0-BF48A9980CE8}" srcOrd="1" destOrd="0" parTransId="{481BCF22-E628-4F10-954D-896A7DCC7310}" sibTransId="{A695D7DE-AFE7-43CC-B9B6-E21D31BBFD38}"/>
    <dgm:cxn modelId="{F690D830-1B93-4977-A730-9D09D8745D11}" type="presOf" srcId="{A4257A61-FA1E-444B-AFB0-BF48A9980CE8}" destId="{ED9835E5-7289-4E4C-84C9-E16766A6FBDA}" srcOrd="0" destOrd="0" presId="urn:microsoft.com/office/officeart/2005/8/layout/vProcess5"/>
    <dgm:cxn modelId="{BCD96FDD-1079-4877-B6D6-5D8077A165B0}" type="presOf" srcId="{66958B47-E429-428C-B372-6C444EE757E2}" destId="{47BE47A4-362E-4150-96D0-E04D5E2483E3}" srcOrd="0" destOrd="0" presId="urn:microsoft.com/office/officeart/2005/8/layout/vProcess5"/>
    <dgm:cxn modelId="{48BD297F-E531-4FA0-B507-C9F8A269FDDB}" type="presOf" srcId="{BE882DA1-D46F-41ED-9BF3-A11F435D028E}" destId="{8A2ED199-11CC-414E-BE1F-918BD2E1B073}" srcOrd="0" destOrd="0" presId="urn:microsoft.com/office/officeart/2005/8/layout/vProcess5"/>
    <dgm:cxn modelId="{D42F2D9D-DFC5-43EA-85B9-EF0CE13F023B}" srcId="{61CECEA4-EDFB-4811-94DA-ACA29848B3C3}" destId="{B2559402-2A66-4044-B3A1-8FA78682AC12}" srcOrd="3" destOrd="0" parTransId="{1C5A4628-0D41-4D26-BAD6-177E43E32A6E}" sibTransId="{25FC48D7-BAFD-4473-B98F-40AE7F986A64}"/>
    <dgm:cxn modelId="{8F2AE5AA-76CC-48AE-94B7-A3C76E262D1A}" type="presOf" srcId="{A4257A61-FA1E-444B-AFB0-BF48A9980CE8}" destId="{B26CDB16-57B3-4FA1-B11D-B605EB827AE5}" srcOrd="1" destOrd="0" presId="urn:microsoft.com/office/officeart/2005/8/layout/vProcess5"/>
    <dgm:cxn modelId="{E38BE360-D147-476D-AEA7-6EC4F6396982}" type="presOf" srcId="{8733F60F-AA8F-41F8-9F86-0D67CEA3C94A}" destId="{B5000639-6522-45F6-BDCC-9E7BF43E852B}" srcOrd="1" destOrd="0" presId="urn:microsoft.com/office/officeart/2005/8/layout/vProcess5"/>
    <dgm:cxn modelId="{255D434A-695C-4151-B63E-A3A2D16AB3E1}" srcId="{61CECEA4-EDFB-4811-94DA-ACA29848B3C3}" destId="{8733F60F-AA8F-41F8-9F86-0D67CEA3C94A}" srcOrd="2" destOrd="0" parTransId="{05AA78AF-5597-436E-ADF6-53FF8B3D543E}" sibTransId="{66958B47-E429-428C-B372-6C444EE757E2}"/>
    <dgm:cxn modelId="{22D3C5E1-5FC8-4A38-9C38-58AD731D89E7}" type="presOf" srcId="{A695D7DE-AFE7-43CC-B9B6-E21D31BBFD38}" destId="{FF8DB3FC-F739-428E-A84C-BEDBE506A6A6}" srcOrd="0" destOrd="0" presId="urn:microsoft.com/office/officeart/2005/8/layout/vProcess5"/>
    <dgm:cxn modelId="{4A1CE72A-F8DC-4C31-B9BD-CFD7EE1005FB}" type="presOf" srcId="{B2559402-2A66-4044-B3A1-8FA78682AC12}" destId="{C24A0D50-A446-4B3E-AE15-717F455838BB}" srcOrd="0" destOrd="0" presId="urn:microsoft.com/office/officeart/2005/8/layout/vProcess5"/>
    <dgm:cxn modelId="{F0BD6C94-04A7-44E6-83B4-0B0237D133F6}" type="presOf" srcId="{5A2E0FE2-E205-4AD0-BD89-CFC54EF2265E}" destId="{FE4421CE-3956-454A-8961-C12FF6634322}" srcOrd="1" destOrd="0" presId="urn:microsoft.com/office/officeart/2005/8/layout/vProcess5"/>
    <dgm:cxn modelId="{A5ABB179-37E4-4E9D-9B96-AD90A2AD78A3}" srcId="{61CECEA4-EDFB-4811-94DA-ACA29848B3C3}" destId="{5A2E0FE2-E205-4AD0-BD89-CFC54EF2265E}" srcOrd="0" destOrd="0" parTransId="{FC0E535F-BB85-4B57-8C59-DB112EBEE343}" sibTransId="{BE882DA1-D46F-41ED-9BF3-A11F435D028E}"/>
    <dgm:cxn modelId="{43668D0D-E885-460B-9572-15895D486AE8}" type="presOf" srcId="{B2559402-2A66-4044-B3A1-8FA78682AC12}" destId="{9DD0A9BD-5574-4B0F-8B85-9CF1878891C1}" srcOrd="1" destOrd="0" presId="urn:microsoft.com/office/officeart/2005/8/layout/vProcess5"/>
    <dgm:cxn modelId="{57E52A05-F678-40C8-81AF-22C451776843}" type="presOf" srcId="{5A2E0FE2-E205-4AD0-BD89-CFC54EF2265E}" destId="{29FF9F43-682C-4BA2-9198-02C201E72257}" srcOrd="0" destOrd="0" presId="urn:microsoft.com/office/officeart/2005/8/layout/vProcess5"/>
    <dgm:cxn modelId="{CC16158F-905C-4ADB-9831-A3C7B2376E42}" type="presOf" srcId="{61CECEA4-EDFB-4811-94DA-ACA29848B3C3}" destId="{26EEC688-97E6-4E85-8A8A-8F05210F9A21}" srcOrd="0" destOrd="0" presId="urn:microsoft.com/office/officeart/2005/8/layout/vProcess5"/>
    <dgm:cxn modelId="{ECD12DD2-4AA1-458B-B86C-CE04969ADC17}" type="presOf" srcId="{8733F60F-AA8F-41F8-9F86-0D67CEA3C94A}" destId="{63A31540-6758-4C4B-99FD-AB35577B9121}" srcOrd="0" destOrd="0" presId="urn:microsoft.com/office/officeart/2005/8/layout/vProcess5"/>
    <dgm:cxn modelId="{B090E0E0-C14E-4F90-B497-34DA0129C3C1}" type="presParOf" srcId="{26EEC688-97E6-4E85-8A8A-8F05210F9A21}" destId="{9049E58A-C110-4977-8216-C04EE0BD260D}" srcOrd="0" destOrd="0" presId="urn:microsoft.com/office/officeart/2005/8/layout/vProcess5"/>
    <dgm:cxn modelId="{ADB21A74-3233-444E-A19E-97B295BD6428}" type="presParOf" srcId="{26EEC688-97E6-4E85-8A8A-8F05210F9A21}" destId="{29FF9F43-682C-4BA2-9198-02C201E72257}" srcOrd="1" destOrd="0" presId="urn:microsoft.com/office/officeart/2005/8/layout/vProcess5"/>
    <dgm:cxn modelId="{B41D1EA4-FCDF-4D6C-A138-7E871992915A}" type="presParOf" srcId="{26EEC688-97E6-4E85-8A8A-8F05210F9A21}" destId="{ED9835E5-7289-4E4C-84C9-E16766A6FBDA}" srcOrd="2" destOrd="0" presId="urn:microsoft.com/office/officeart/2005/8/layout/vProcess5"/>
    <dgm:cxn modelId="{7A06689D-DA87-4952-AAAE-F1853DBE6F42}" type="presParOf" srcId="{26EEC688-97E6-4E85-8A8A-8F05210F9A21}" destId="{63A31540-6758-4C4B-99FD-AB35577B9121}" srcOrd="3" destOrd="0" presId="urn:microsoft.com/office/officeart/2005/8/layout/vProcess5"/>
    <dgm:cxn modelId="{850DCC7D-22E3-4CE6-98B9-412E8399164C}" type="presParOf" srcId="{26EEC688-97E6-4E85-8A8A-8F05210F9A21}" destId="{C24A0D50-A446-4B3E-AE15-717F455838BB}" srcOrd="4" destOrd="0" presId="urn:microsoft.com/office/officeart/2005/8/layout/vProcess5"/>
    <dgm:cxn modelId="{6872FEC8-2892-45BB-AF54-D0C5BBB4EA81}" type="presParOf" srcId="{26EEC688-97E6-4E85-8A8A-8F05210F9A21}" destId="{8A2ED199-11CC-414E-BE1F-918BD2E1B073}" srcOrd="5" destOrd="0" presId="urn:microsoft.com/office/officeart/2005/8/layout/vProcess5"/>
    <dgm:cxn modelId="{0AD095DE-F8AD-44AC-99A1-C6CB8085ADB6}" type="presParOf" srcId="{26EEC688-97E6-4E85-8A8A-8F05210F9A21}" destId="{FF8DB3FC-F739-428E-A84C-BEDBE506A6A6}" srcOrd="6" destOrd="0" presId="urn:microsoft.com/office/officeart/2005/8/layout/vProcess5"/>
    <dgm:cxn modelId="{D3843E73-D43E-4716-BE8B-69395A7D4BEE}" type="presParOf" srcId="{26EEC688-97E6-4E85-8A8A-8F05210F9A21}" destId="{47BE47A4-362E-4150-96D0-E04D5E2483E3}" srcOrd="7" destOrd="0" presId="urn:microsoft.com/office/officeart/2005/8/layout/vProcess5"/>
    <dgm:cxn modelId="{03C314B7-EFB0-40C9-B1EF-AD4FCF3AF50B}" type="presParOf" srcId="{26EEC688-97E6-4E85-8A8A-8F05210F9A21}" destId="{FE4421CE-3956-454A-8961-C12FF6634322}" srcOrd="8" destOrd="0" presId="urn:microsoft.com/office/officeart/2005/8/layout/vProcess5"/>
    <dgm:cxn modelId="{1C4FCE6E-417F-4992-9415-5C91C860469C}" type="presParOf" srcId="{26EEC688-97E6-4E85-8A8A-8F05210F9A21}" destId="{B26CDB16-57B3-4FA1-B11D-B605EB827AE5}" srcOrd="9" destOrd="0" presId="urn:microsoft.com/office/officeart/2005/8/layout/vProcess5"/>
    <dgm:cxn modelId="{CD2D1275-476B-4E55-AFFC-69D9014C7465}" type="presParOf" srcId="{26EEC688-97E6-4E85-8A8A-8F05210F9A21}" destId="{B5000639-6522-45F6-BDCC-9E7BF43E852B}" srcOrd="10" destOrd="0" presId="urn:microsoft.com/office/officeart/2005/8/layout/vProcess5"/>
    <dgm:cxn modelId="{D3F56D06-77A1-4F65-89B6-0EB1CAC3BEF7}" type="presParOf" srcId="{26EEC688-97E6-4E85-8A8A-8F05210F9A21}" destId="{9DD0A9BD-5574-4B0F-8B85-9CF1878891C1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4027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6452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92041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40271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41814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21271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0244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58243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07" y="145208"/>
            <a:ext cx="7022216" cy="676596"/>
          </a:xfrm>
        </p:spPr>
        <p:txBody>
          <a:bodyPr>
            <a:normAutofit/>
          </a:bodyPr>
          <a:lstStyle>
            <a:lvl1pPr marL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6805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8624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0987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41814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58539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64522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92041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40271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41814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21271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02442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58243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07" y="145208"/>
            <a:ext cx="7022216" cy="676596"/>
          </a:xfrm>
        </p:spPr>
        <p:txBody>
          <a:bodyPr>
            <a:normAutofit/>
          </a:bodyPr>
          <a:lstStyle>
            <a:lvl1pPr marL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6805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8624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1271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09872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58539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64522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92041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15720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88955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25529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74414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8453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2946" y="122058"/>
            <a:ext cx="7106132" cy="746045"/>
          </a:xfrm>
        </p:spPr>
        <p:txBody>
          <a:bodyPr>
            <a:normAutofit/>
          </a:bodyPr>
          <a:lstStyle>
            <a:lvl1pPr marL="0" algn="l" defTabSz="914400" rtl="0" eaLnBrk="1" latinLnBrk="1" hangingPunct="1">
              <a:defRPr lang="ko-KR" altLang="en-US" sz="3600" b="1" kern="1200" spc="-12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8767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02442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37735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27866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3823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24458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4474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5824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07" y="145208"/>
            <a:ext cx="7022216" cy="676596"/>
          </a:xfrm>
        </p:spPr>
        <p:txBody>
          <a:bodyPr>
            <a:normAutofit/>
          </a:bodyPr>
          <a:lstStyle>
            <a:lvl1pPr marL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6805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8624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0987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5853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131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131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DDEE-90E3-4AC8-91C4-78A64C0DF871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131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8185-B37E-485C-B251-A78C595B564D}" type="datetimeFigureOut">
              <a:rPr lang="ko-KR" altLang="en-US" smtClean="0"/>
              <a:pPr/>
              <a:t>2017-10-08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4E08-D91E-40B0-8821-2AB1FF2A1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916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kxnx5O7oE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5549" y="1773098"/>
            <a:ext cx="509113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5000" b="1" spc="-104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한컴 윤고딕 240"/>
                <a:ea typeface="한컴 윤고딕 240"/>
              </a:rPr>
              <a:t>고대 국가의 탄생 </a:t>
            </a:r>
            <a:endParaRPr lang="ko-KR" altLang="en-US" sz="5000" b="1" spc="-104" dirty="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latin typeface="한컴 윤고딕 240"/>
              <a:ea typeface="한컴 윤고딕 24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9058" y="3298788"/>
            <a:ext cx="19011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000" spc="-104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3</a:t>
            </a:r>
            <a:r>
              <a:rPr lang="ko-KR" altLang="en-US" sz="2000" spc="-104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조</a:t>
            </a:r>
            <a:endParaRPr lang="en-US" altLang="ko-KR" sz="2000" spc="-104" dirty="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en-US" sz="2000" spc="-104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유지연</a:t>
            </a:r>
            <a:r>
              <a:rPr lang="en-US" altLang="ko-KR" sz="2000" spc="-104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, </a:t>
            </a:r>
            <a:r>
              <a:rPr lang="ko-KR" altLang="en-US" sz="2000" spc="-104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정수연 이주형</a:t>
            </a:r>
            <a:r>
              <a:rPr lang="en-US" altLang="ko-KR" sz="2000" spc="-104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, </a:t>
            </a:r>
            <a:r>
              <a:rPr lang="ko-KR" altLang="en-US" sz="2000" spc="-104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김태영 </a:t>
            </a:r>
            <a:endParaRPr lang="ko-KR" altLang="en-US" sz="2000" spc="-104" dirty="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985043" y="2713988"/>
            <a:ext cx="7173915" cy="0"/>
          </a:xfrm>
          <a:prstGeom prst="line">
            <a:avLst/>
          </a:prstGeom>
          <a:ln w="34925">
            <a:solidFill>
              <a:srgbClr val="095988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36799" y="5675965"/>
            <a:ext cx="727040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관위 12계 &amp; 17조 헌법 = 대왕 중심 국가 체제 정비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아스카 시대의 정치</a:t>
            </a:r>
          </a:p>
        </p:txBody>
      </p:sp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432437" y="1683389"/>
          <a:ext cx="8279129" cy="3491229"/>
        </p:xfrm>
        <a:graphic>
          <a:graphicData uri="http://schemas.openxmlformats.org/drawingml/2006/table">
            <a:tbl>
              <a:tblPr firstRow="1" bandRow="1"/>
              <a:tblGrid>
                <a:gridCol w="4140858"/>
                <a:gridCol w="4138271"/>
              </a:tblGrid>
              <a:tr h="831177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3000">
                          <a:latin typeface="한컴 윤고딕 240"/>
                          <a:ea typeface="한컴 윤고딕 240"/>
                        </a:rPr>
                        <a:t>관위 12계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3000">
                          <a:latin typeface="한컴 윤고딕 240"/>
                          <a:ea typeface="한컴 윤고딕 240"/>
                        </a:rPr>
                        <a:t>17조 헌법</a:t>
                      </a:r>
                    </a:p>
                  </a:txBody>
                  <a:tcPr anchor="ctr"/>
                </a:tc>
              </a:tr>
              <a:tr h="2660052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2300">
                          <a:latin typeface="한컴 윤고딕 240"/>
                          <a:ea typeface="한컴 윤고딕 240"/>
                        </a:rPr>
                        <a:t>개인의 재능&amp;공적 = 지위결정</a:t>
                      </a:r>
                    </a:p>
                    <a:p>
                      <a:pPr>
                        <a:defRPr lang="ko-KR" altLang="en-US"/>
                      </a:pPr>
                      <a:endParaRPr lang="ko-KR" altLang="en-US" sz="2300">
                        <a:latin typeface="한컴 윤고딕 240"/>
                        <a:ea typeface="한컴 윤고딕 240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ko-KR" altLang="en-US" sz="2300">
                          <a:latin typeface="한컴 윤고딕 240"/>
                          <a:ea typeface="한컴 윤고딕 240"/>
                        </a:rPr>
                        <a:t>씨성제도의 폐해를 방지</a:t>
                      </a:r>
                    </a:p>
                    <a:p>
                      <a:pPr>
                        <a:defRPr lang="ko-KR" altLang="en-US"/>
                      </a:pPr>
                      <a:endParaRPr lang="ko-KR" altLang="en-US" sz="2300">
                        <a:latin typeface="한컴 윤고딕 240"/>
                        <a:ea typeface="한컴 윤고딕 240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ko-KR" altLang="en-US" sz="2300">
                          <a:latin typeface="한컴 윤고딕 240"/>
                          <a:ea typeface="한컴 윤고딕 240"/>
                        </a:rPr>
                        <a:t>도래인 등용 </a:t>
                      </a:r>
                      <a:r>
                        <a:rPr lang="en-US" altLang="ko-KR" sz="2300">
                          <a:latin typeface="한컴 윤고딕 240"/>
                          <a:ea typeface="한컴 윤고딕 24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2300">
                          <a:latin typeface="한컴 윤고딕 240"/>
                          <a:ea typeface="한컴 윤고딕 240"/>
                        </a:rPr>
                        <a:t>정치적, 도덕적 훈계 형식의 강령</a:t>
                      </a:r>
                    </a:p>
                    <a:p>
                      <a:pPr>
                        <a:defRPr lang="ko-KR" altLang="en-US"/>
                      </a:pPr>
                      <a:endParaRPr lang="ko-KR" altLang="en-US" sz="2300">
                        <a:latin typeface="한컴 윤고딕 240"/>
                        <a:ea typeface="한컴 윤고딕 240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ko-KR" altLang="en-US" sz="2300">
                          <a:latin typeface="한컴 윤고딕 240"/>
                          <a:ea typeface="한컴 윤고딕 240"/>
                        </a:rPr>
                        <a:t>대왕 중심 국가</a:t>
                      </a:r>
                    </a:p>
                    <a:p>
                      <a:pPr>
                        <a:defRPr lang="ko-KR" altLang="en-US"/>
                      </a:pPr>
                      <a:endParaRPr lang="ko-KR" altLang="en-US" sz="2300">
                        <a:latin typeface="한컴 윤고딕 240"/>
                        <a:ea typeface="한컴 윤고딕 240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ko-KR" altLang="en-US" sz="2300">
                          <a:latin typeface="한컴 윤고딕 240"/>
                          <a:ea typeface="한컴 윤고딕 240"/>
                        </a:rPr>
                        <a:t>호족 경계, 경고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2" y="1999316"/>
            <a:ext cx="3850931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백제를 거쳐 선진문물 </a:t>
            </a:r>
            <a:r>
              <a:rPr lang="en-US" altLang="ko-KR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O</a:t>
            </a:r>
          </a:p>
          <a:p>
            <a:pPr algn="ctr">
              <a:defRPr lang="ko-KR" altLang="en-US"/>
            </a:pPr>
            <a:endParaRPr lang="en-US" altLang="ko-KR" sz="2500" b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수나라에 견수사 파견</a:t>
            </a:r>
          </a:p>
          <a:p>
            <a:pPr algn="ctr">
              <a:defRPr lang="ko-KR" altLang="en-US"/>
            </a:pPr>
            <a:endParaRPr lang="ko-KR" altLang="en-US" sz="2500" b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적극적인 외교</a:t>
            </a:r>
          </a:p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-&gt; 대등한 관계</a:t>
            </a:r>
          </a:p>
          <a:p>
            <a:pPr algn="ctr">
              <a:defRPr lang="ko-KR" altLang="en-US"/>
            </a:pPr>
            <a:endParaRPr lang="ko-KR" altLang="en-US" sz="2500" b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선진문물을 받아들여 </a:t>
            </a:r>
          </a:p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왕권강화 시도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아스카 시대의 정치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4175" y="2394395"/>
            <a:ext cx="3851274" cy="1875403"/>
          </a:xfrm>
          <a:prstGeom prst="rect">
            <a:avLst/>
          </a:prstGeom>
        </p:spPr>
      </p:pic>
      <p:sp>
        <p:nvSpPr>
          <p:cNvPr id="24" name="TextBox 13"/>
          <p:cNvSpPr txBox="1"/>
          <p:nvPr/>
        </p:nvSpPr>
        <p:spPr>
          <a:xfrm>
            <a:off x="638520" y="4475816"/>
            <a:ext cx="32381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40"/>
                <a:ea typeface="한컴 윤고딕 240"/>
              </a:rPr>
              <a:t>쇼토쿠 태자 그려진 만원권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9750" y="2579688"/>
            <a:ext cx="6038850" cy="1301750"/>
          </a:xfrm>
        </p:spPr>
        <p:txBody>
          <a:bodyPr>
            <a:normAutofit/>
          </a:bodyPr>
          <a:lstStyle/>
          <a:p>
            <a:pPr algn="ctr">
              <a:defRPr lang="ko-KR" altLang="en-US"/>
            </a:pPr>
            <a:r>
              <a:rPr lang="ko-KR" altLang="en-US" b="1" spc="-112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/>
                <a:ea typeface="나눔바른고딕"/>
              </a:rPr>
              <a:t>아스카 시대의 멸망</a:t>
            </a:r>
          </a:p>
        </p:txBody>
      </p:sp>
      <p:sp>
        <p:nvSpPr>
          <p:cNvPr id="4" name="모서리가 둥근 직사각형 57"/>
          <p:cNvSpPr/>
          <p:nvPr/>
        </p:nvSpPr>
        <p:spPr>
          <a:xfrm>
            <a:off x="855275" y="1971679"/>
            <a:ext cx="1106149" cy="10870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82550">
            <a:solidFill>
              <a:srgbClr val="56B4D6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defRPr lang="ko-KR" altLang="en-US"/>
            </a:pPr>
            <a:r>
              <a:rPr lang="ko-KR" altLang="en-US" sz="5500" b="1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2" y="1443521"/>
            <a:ext cx="404143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유학생 + 왕실세력 = 내란</a:t>
            </a:r>
          </a:p>
          <a:p>
            <a:pPr algn="ctr">
              <a:defRPr lang="ko-KR" altLang="en-US"/>
            </a:pPr>
            <a:endParaRPr lang="ko-KR" altLang="en-US" sz="2500" b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고토쿠 천황</a:t>
            </a:r>
          </a:p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  <a:hlinkClick r:id="rId3"/>
              </a:rPr>
              <a:t>다이카 개신</a:t>
            </a: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 = 중앙집권 강화</a:t>
            </a:r>
          </a:p>
          <a:p>
            <a:pPr algn="ctr">
              <a:defRPr lang="ko-KR" altLang="en-US"/>
            </a:pPr>
            <a:endParaRPr lang="ko-KR" altLang="en-US" sz="2500" b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덴무 천황</a:t>
            </a:r>
          </a:p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황족 12계급 / 관리 48계급</a:t>
            </a:r>
          </a:p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-&gt; 천황의 힘 강화</a:t>
            </a:r>
          </a:p>
          <a:p>
            <a:pPr algn="ctr">
              <a:defRPr lang="ko-KR" altLang="en-US"/>
            </a:pPr>
            <a:endParaRPr lang="ko-KR" altLang="en-US" sz="2500" b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endParaRPr lang="ko-KR" altLang="en-US" sz="2500" b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한컴 윤고딕 240"/>
                <a:ea typeface="한컴 윤고딕 240"/>
              </a:rPr>
              <a:t>나라 현으로 도읍 옮김</a:t>
            </a:r>
          </a:p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한컴 윤고딕 240"/>
                <a:ea typeface="한컴 윤고딕 240"/>
              </a:rPr>
              <a:t>나라 시대 시작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아스카 시대의 멸망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4"/>
          <a:srcRect l="20620" t="16670" r="53650" b="49500"/>
          <a:stretch>
            <a:fillRect/>
          </a:stretch>
        </p:blipFill>
        <p:spPr>
          <a:xfrm>
            <a:off x="476252" y="1780369"/>
            <a:ext cx="3733799" cy="3068669"/>
          </a:xfrm>
          <a:prstGeom prst="rect">
            <a:avLst/>
          </a:prstGeom>
        </p:spPr>
      </p:pic>
      <p:sp>
        <p:nvSpPr>
          <p:cNvPr id="26" name="TextBox 13"/>
          <p:cNvSpPr txBox="1"/>
          <p:nvPr/>
        </p:nvSpPr>
        <p:spPr>
          <a:xfrm>
            <a:off x="657570" y="5142566"/>
            <a:ext cx="32381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40"/>
                <a:ea typeface="한컴 윤고딕 240"/>
              </a:rPr>
              <a:t>덴무 천황</a:t>
            </a:r>
          </a:p>
        </p:txBody>
      </p:sp>
      <p:sp>
        <p:nvSpPr>
          <p:cNvPr id="27" name="아래쪽 화살표 26"/>
          <p:cNvSpPr/>
          <p:nvPr/>
        </p:nvSpPr>
        <p:spPr>
          <a:xfrm>
            <a:off x="6372225" y="4667250"/>
            <a:ext cx="514350" cy="5143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8886" y="1944559"/>
            <a:ext cx="4006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spc="-1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+mj-ea"/>
                <a:ea typeface="+mj-ea"/>
              </a:rPr>
              <a:t>아스카</a:t>
            </a:r>
            <a:r>
              <a:rPr lang="ko-KR" altLang="en-US" sz="4400" b="1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+mj-ea"/>
                <a:ea typeface="+mj-ea"/>
              </a:rPr>
              <a:t> 시대 </a:t>
            </a:r>
            <a:r>
              <a:rPr lang="en-US" altLang="ko-KR" sz="4400" b="1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+mj-ea"/>
                <a:ea typeface="+mj-ea"/>
              </a:rPr>
              <a:t>(2)</a:t>
            </a:r>
            <a:endParaRPr lang="ko-KR" altLang="en-US" sz="4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183" y="3294573"/>
            <a:ext cx="915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정수</a:t>
            </a:r>
            <a:r>
              <a:rPr lang="ko-KR" altLang="en-US" sz="20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연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985043" y="2713988"/>
            <a:ext cx="7173915" cy="0"/>
          </a:xfrm>
          <a:prstGeom prst="line">
            <a:avLst/>
          </a:prstGeom>
          <a:ln w="34925">
            <a:solidFill>
              <a:srgbClr val="095988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926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453199" y="3631563"/>
            <a:ext cx="2262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spc="-12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+mn-ea"/>
              </a:rPr>
              <a:t>아스카</a:t>
            </a:r>
            <a:r>
              <a:rPr lang="ko-KR" altLang="en-US" sz="20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+mn-ea"/>
              </a:rPr>
              <a:t> 시대의 문화</a:t>
            </a:r>
            <a:endParaRPr lang="en-US" altLang="ko-KR" sz="2000" b="1" spc="-12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295481" y="3631563"/>
            <a:ext cx="2262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b="1" spc="-12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+mn-ea"/>
              </a:rPr>
              <a:t>아스카</a:t>
            </a:r>
            <a:r>
              <a:rPr lang="ko-KR" altLang="en-US" sz="20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+mn-ea"/>
              </a:rPr>
              <a:t> 시대의 복식</a:t>
            </a:r>
            <a:endParaRPr lang="en-US" altLang="ko-KR" sz="2000" b="1" spc="-12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5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025022" y="1852649"/>
            <a:ext cx="679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/>
              <a:t>「</a:t>
            </a:r>
            <a:r>
              <a:rPr lang="ko-KR" altLang="en-US" sz="35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</a:rPr>
              <a:t>아스카</a:t>
            </a:r>
            <a:r>
              <a:rPr lang="en-US" altLang="ko-KR" sz="3500" b="1" dirty="0">
                <a:latin typeface="+mn-ea"/>
              </a:rPr>
              <a:t>(</a:t>
            </a:r>
            <a:r>
              <a:rPr lang="ko-KR" altLang="en-US" sz="3500" b="1" dirty="0">
                <a:latin typeface="+mn-ea"/>
              </a:rPr>
              <a:t>飛鳥</a:t>
            </a:r>
            <a:r>
              <a:rPr lang="en-US" altLang="ko-KR" sz="3500" b="1" dirty="0" smtClean="0">
                <a:latin typeface="+mn-ea"/>
              </a:rPr>
              <a:t>) </a:t>
            </a:r>
            <a:r>
              <a:rPr lang="ko-KR" altLang="en-US" sz="35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+mn-ea"/>
              </a:rPr>
              <a:t>문화</a:t>
            </a:r>
            <a:r>
              <a:rPr lang="ko-KR" altLang="en-US" sz="3600" b="1" dirty="0" smtClean="0"/>
              <a:t>」</a:t>
            </a:r>
            <a:endParaRPr lang="ko-KR" altLang="en-US" sz="3600" b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+mj-ea"/>
                <a:ea typeface="+mj-ea"/>
              </a:rPr>
              <a:t>아스카</a:t>
            </a:r>
            <a:r>
              <a:rPr lang="ko-KR" altLang="en-US" dirty="0" smtClean="0">
                <a:latin typeface="+mj-ea"/>
                <a:ea typeface="+mj-ea"/>
              </a:rPr>
              <a:t> 시대의 문화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36858" y="308844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3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일본 </a:t>
            </a:r>
            <a:r>
              <a:rPr lang="ko-KR" altLang="en-US" sz="3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최초의 불교 </a:t>
            </a:r>
            <a:r>
              <a:rPr lang="ko-KR" altLang="en-US" sz="3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문화</a:t>
            </a:r>
            <a:endParaRPr lang="en-US" altLang="ko-KR" sz="3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74164" y="4142495"/>
            <a:ext cx="6497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고구려</a:t>
            </a:r>
            <a:r>
              <a:rPr lang="en-US" altLang="ko-KR" sz="3000" dirty="0">
                <a:latin typeface="+mn-ea"/>
              </a:rPr>
              <a:t>·</a:t>
            </a:r>
            <a:r>
              <a:rPr lang="ko-KR" altLang="en-US" sz="3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백제</a:t>
            </a:r>
            <a:r>
              <a:rPr lang="en-US" altLang="ko-KR" sz="3000" dirty="0">
                <a:latin typeface="+mn-ea"/>
              </a:rPr>
              <a:t>·</a:t>
            </a:r>
            <a:r>
              <a:rPr lang="ko-KR" altLang="en-US" sz="3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신라와 중국 </a:t>
            </a:r>
            <a:r>
              <a:rPr lang="ko-KR" altLang="en-US" sz="30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남북조</a:t>
            </a:r>
            <a:r>
              <a:rPr lang="ko-KR" altLang="en-US" sz="3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등의</a:t>
            </a:r>
            <a:endParaRPr lang="en-US" altLang="ko-KR" sz="3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/>
            <a:r>
              <a:rPr lang="ko-KR" altLang="en-US" sz="3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영향을 받은 국제성이 높은 문화</a:t>
            </a:r>
          </a:p>
        </p:txBody>
      </p:sp>
    </p:spTree>
    <p:extLst>
      <p:ext uri="{BB962C8B-B14F-4D97-AF65-F5344CB8AC3E}">
        <p14:creationId xmlns="" xmlns:p14="http://schemas.microsoft.com/office/powerpoint/2010/main" val="3467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99617" y="1321819"/>
            <a:ext cx="619913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아스카</a:t>
            </a:r>
            <a:r>
              <a:rPr lang="ko-KR" altLang="en-US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문화를 연 </a:t>
            </a:r>
            <a:r>
              <a:rPr lang="ko-KR" altLang="en-US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쇼토쿠</a:t>
            </a:r>
            <a:r>
              <a:rPr lang="ko-KR" altLang="en-US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태자</a:t>
            </a:r>
            <a:endParaRPr lang="en-US" altLang="ko-KR" sz="35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+mj-ea"/>
                <a:ea typeface="+mj-ea"/>
              </a:rPr>
              <a:t>아스카</a:t>
            </a:r>
            <a:r>
              <a:rPr lang="ko-KR" altLang="en-US" dirty="0" smtClean="0">
                <a:latin typeface="+mj-ea"/>
                <a:ea typeface="+mj-ea"/>
              </a:rPr>
              <a:t> 시대의 문화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1344" y="2466049"/>
            <a:ext cx="5804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srgbClr val="2F9CC3"/>
                </a:solidFill>
                <a:latin typeface="+mn-ea"/>
              </a:rPr>
              <a:t>요메이</a:t>
            </a:r>
            <a:r>
              <a:rPr lang="ko-KR" altLang="en-US" sz="2000" b="1" dirty="0">
                <a:solidFill>
                  <a:srgbClr val="2F9CC3"/>
                </a:solidFill>
                <a:latin typeface="+mn-ea"/>
              </a:rPr>
              <a:t> </a:t>
            </a:r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천황의 황자이</a:t>
            </a:r>
            <a:r>
              <a:rPr lang="ko-KR" altLang="en-US" sz="2000" b="1" dirty="0">
                <a:solidFill>
                  <a:srgbClr val="2F9CC3"/>
                </a:solidFill>
                <a:latin typeface="+mn-ea"/>
              </a:rPr>
              <a:t>자</a:t>
            </a:r>
            <a:r>
              <a:rPr lang="en-US" altLang="ko-KR" sz="2000" b="1" dirty="0" smtClean="0">
                <a:solidFill>
                  <a:srgbClr val="2F9CC3"/>
                </a:solidFill>
                <a:latin typeface="+mn-ea"/>
              </a:rPr>
              <a:t> </a:t>
            </a:r>
            <a:r>
              <a:rPr lang="ko-KR" altLang="en-US" sz="2000" b="1" dirty="0" err="1" smtClean="0">
                <a:solidFill>
                  <a:srgbClr val="2F9CC3"/>
                </a:solidFill>
                <a:latin typeface="+mn-ea"/>
              </a:rPr>
              <a:t>스이코</a:t>
            </a:r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 </a:t>
            </a:r>
            <a:r>
              <a:rPr lang="ko-KR" altLang="en-US" sz="2000" b="1" dirty="0" err="1" smtClean="0">
                <a:solidFill>
                  <a:srgbClr val="2F9CC3"/>
                </a:solidFill>
                <a:latin typeface="+mn-ea"/>
              </a:rPr>
              <a:t>오오키미의</a:t>
            </a:r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 조카</a:t>
            </a:r>
            <a:endParaRPr lang="en-US" altLang="ko-KR" sz="2000" b="1" dirty="0" smtClean="0">
              <a:solidFill>
                <a:srgbClr val="2F9CC3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8" y="2334431"/>
            <a:ext cx="2011222" cy="4014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1341" y="5576682"/>
            <a:ext cx="5804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불교가 국론을 통일</a:t>
            </a:r>
            <a:r>
              <a:rPr lang="en-US" altLang="ko-KR" sz="2000" b="1" dirty="0" smtClean="0">
                <a:solidFill>
                  <a:srgbClr val="2F9CC3"/>
                </a:solidFill>
                <a:latin typeface="+mn-ea"/>
              </a:rPr>
              <a:t>, </a:t>
            </a:r>
            <a:r>
              <a:rPr lang="ko-KR" altLang="en-US" sz="2000" b="1" dirty="0" err="1" smtClean="0">
                <a:solidFill>
                  <a:srgbClr val="2F9CC3"/>
                </a:solidFill>
                <a:latin typeface="+mn-ea"/>
              </a:rPr>
              <a:t>아스카</a:t>
            </a:r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 시대에 가장 큰 영향</a:t>
            </a:r>
            <a:endParaRPr lang="en-US" altLang="ko-KR" sz="2000" b="1" dirty="0" smtClean="0">
              <a:solidFill>
                <a:srgbClr val="2F9CC3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1335" y="4031900"/>
            <a:ext cx="5804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호족 견제</a:t>
            </a:r>
            <a:r>
              <a:rPr lang="en-US" altLang="ko-KR" sz="2000" b="1" dirty="0" smtClean="0">
                <a:solidFill>
                  <a:srgbClr val="2F9CC3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왕권 강화</a:t>
            </a:r>
            <a:endParaRPr lang="en-US" altLang="ko-KR" sz="2000" b="1" dirty="0" smtClean="0">
              <a:solidFill>
                <a:srgbClr val="2F9CC3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1338" y="3272391"/>
            <a:ext cx="5804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고구려와 백제로부터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불교를 적극 수용</a:t>
            </a:r>
            <a:endParaRPr lang="en-US" altLang="ko-KR" sz="20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1344" y="4825197"/>
            <a:ext cx="5804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고구려의 승려 혜자와 백제의 승려 </a:t>
            </a:r>
            <a:r>
              <a:rPr lang="ko-KR" altLang="en-US" sz="2000" b="1" dirty="0" err="1" smtClean="0">
                <a:solidFill>
                  <a:srgbClr val="2F9CC3"/>
                </a:solidFill>
                <a:latin typeface="+mn-ea"/>
              </a:rPr>
              <a:t>혜총이</a:t>
            </a:r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 스승</a:t>
            </a:r>
            <a:endParaRPr lang="en-US" altLang="ko-KR" sz="2000" b="1" dirty="0" smtClean="0">
              <a:solidFill>
                <a:srgbClr val="2F9CC3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2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+mj-ea"/>
                <a:ea typeface="+mj-ea"/>
              </a:rPr>
              <a:t>아스카</a:t>
            </a:r>
            <a:r>
              <a:rPr lang="ko-KR" altLang="en-US" dirty="0" smtClean="0">
                <a:latin typeface="+mj-ea"/>
                <a:ea typeface="+mj-ea"/>
              </a:rPr>
              <a:t> 시대의 문화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16" y="3156838"/>
            <a:ext cx="3183505" cy="3052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982" y="2465648"/>
            <a:ext cx="580446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관륵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(602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  <a:endParaRPr lang="en-US" altLang="ko-KR" sz="2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en-US" altLang="ko-KR" sz="2000" b="1" dirty="0" smtClean="0">
                <a:solidFill>
                  <a:srgbClr val="2F9CC3"/>
                </a:solidFill>
                <a:latin typeface="+mn-ea"/>
              </a:rPr>
              <a:t>- </a:t>
            </a:r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달력의 역법을 가르치고</a:t>
            </a:r>
            <a:r>
              <a:rPr lang="en-US" altLang="ko-KR" sz="2000" b="1" dirty="0" smtClean="0">
                <a:solidFill>
                  <a:srgbClr val="2F9CC3"/>
                </a:solidFill>
                <a:latin typeface="+mn-ea"/>
              </a:rPr>
              <a:t>,</a:t>
            </a:r>
          </a:p>
          <a:p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  지리학과 천문학 등 앞선 학문을 전달</a:t>
            </a:r>
            <a:endParaRPr lang="en-US" altLang="ko-KR" sz="2000" b="1" dirty="0" smtClean="0">
              <a:solidFill>
                <a:srgbClr val="2F9CC3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5446" y="1321819"/>
            <a:ext cx="594746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백제의 </a:t>
            </a:r>
            <a:r>
              <a:rPr lang="ko-KR" altLang="en-US" sz="3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관륵</a:t>
            </a:r>
            <a:r>
              <a:rPr lang="ko-KR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 </a:t>
            </a:r>
            <a:r>
              <a:rPr lang="ko-KR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고구려의 담징</a:t>
            </a:r>
            <a:endParaRPr lang="en-US" altLang="ko-KR" sz="3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952" y="4682854"/>
            <a:ext cx="5804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일본으로 건너가</a:t>
            </a:r>
            <a:endParaRPr lang="en-US" altLang="ko-KR" sz="2000" b="1" dirty="0" smtClean="0">
              <a:solidFill>
                <a:srgbClr val="2F9CC3"/>
              </a:solidFill>
              <a:latin typeface="+mn-ea"/>
            </a:endParaRPr>
          </a:p>
          <a:p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종이와 먹 제조법을 전달</a:t>
            </a:r>
            <a:endParaRPr lang="en-US" altLang="ko-KR" sz="2000" b="1" dirty="0" smtClean="0">
              <a:solidFill>
                <a:srgbClr val="2F9CC3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2" y="5517680"/>
            <a:ext cx="5804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srgbClr val="2F9CC3"/>
                </a:solidFill>
                <a:latin typeface="+mn-ea"/>
              </a:rPr>
              <a:t>호류사</a:t>
            </a:r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 </a:t>
            </a:r>
            <a:r>
              <a:rPr lang="en-US" altLang="ko-KR" sz="2000" b="1" dirty="0" smtClean="0">
                <a:solidFill>
                  <a:srgbClr val="2F9CC3"/>
                </a:solidFill>
                <a:latin typeface="+mn-ea"/>
              </a:rPr>
              <a:t>(</a:t>
            </a:r>
            <a:r>
              <a:rPr lang="ko-KR" altLang="en-US" sz="2000" b="1" dirty="0" err="1" smtClean="0">
                <a:solidFill>
                  <a:srgbClr val="2F9CC3"/>
                </a:solidFill>
                <a:latin typeface="+mn-ea"/>
              </a:rPr>
              <a:t>법륭사</a:t>
            </a:r>
            <a:r>
              <a:rPr lang="en-US" altLang="ko-KR" sz="2000" b="1" dirty="0" smtClean="0">
                <a:solidFill>
                  <a:srgbClr val="2F9CC3"/>
                </a:solidFill>
                <a:latin typeface="+mn-ea"/>
              </a:rPr>
              <a:t>)</a:t>
            </a:r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에 금당 벽화를 그리고</a:t>
            </a:r>
            <a:endParaRPr lang="en-US" altLang="ko-KR" sz="2000" b="1" dirty="0" smtClean="0">
              <a:solidFill>
                <a:srgbClr val="2F9CC3"/>
              </a:solidFill>
              <a:latin typeface="+mn-ea"/>
            </a:endParaRPr>
          </a:p>
          <a:p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연자방아 보급</a:t>
            </a:r>
            <a:endParaRPr lang="en-US" altLang="ko-KR" sz="2000" b="1" dirty="0" smtClean="0">
              <a:solidFill>
                <a:srgbClr val="2F9CC3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982" y="3801774"/>
            <a:ext cx="5804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담징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(610</a:t>
            </a:r>
            <a:r>
              <a:rPr lang="ko-KR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</a:p>
          <a:p>
            <a:r>
              <a:rPr lang="en-US" altLang="ko-KR" sz="2000" b="1" dirty="0" smtClean="0">
                <a:solidFill>
                  <a:srgbClr val="2F9CC3"/>
                </a:solidFill>
                <a:latin typeface="+mn-ea"/>
              </a:rPr>
              <a:t>- </a:t>
            </a:r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불교는 물론</a:t>
            </a:r>
            <a:r>
              <a:rPr lang="en-US" altLang="ko-KR" sz="2000" b="1" dirty="0" smtClean="0">
                <a:solidFill>
                  <a:srgbClr val="2F9CC3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rgbClr val="2F9CC3"/>
                </a:solidFill>
                <a:latin typeface="+mn-ea"/>
              </a:rPr>
              <a:t>유교에도 통달한 승려</a:t>
            </a:r>
            <a:endParaRPr lang="en-US" altLang="ko-KR" sz="2000" b="1" dirty="0" smtClean="0">
              <a:solidFill>
                <a:srgbClr val="2F9CC3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75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+mj-ea"/>
                <a:ea typeface="+mj-ea"/>
              </a:rPr>
              <a:t>아스카</a:t>
            </a:r>
            <a:r>
              <a:rPr lang="ko-KR" altLang="en-US" dirty="0" smtClean="0">
                <a:latin typeface="+mj-ea"/>
                <a:ea typeface="+mj-ea"/>
              </a:rPr>
              <a:t> 시대의 문</a:t>
            </a:r>
            <a:r>
              <a:rPr lang="ko-KR" altLang="en-US" dirty="0">
                <a:latin typeface="+mj-ea"/>
                <a:ea typeface="+mj-ea"/>
              </a:rPr>
              <a:t>화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6" y="2387787"/>
            <a:ext cx="4288913" cy="287192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54" y="2387787"/>
            <a:ext cx="3833454" cy="2871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781" y="5390200"/>
            <a:ext cx="3139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쇼토쿠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태자가 지은 </a:t>
            </a:r>
            <a:r>
              <a:rPr lang="ko-KR" altLang="en-US" sz="14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호류사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ko-KR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</a:t>
            </a:r>
            <a:r>
              <a:rPr lang="ko-KR" altLang="en-US" sz="14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법륭사</a:t>
            </a:r>
            <a:r>
              <a:rPr lang="en-US" altLang="ko-KR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)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endParaRPr lang="en-US" altLang="ko-KR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1755" y="5371259"/>
            <a:ext cx="3498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담징이 </a:t>
            </a:r>
            <a:r>
              <a:rPr lang="ko-KR" altLang="en-US" sz="14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호류사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ko-KR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</a:t>
            </a:r>
            <a:r>
              <a:rPr lang="ko-KR" altLang="en-US" sz="14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법륭사</a:t>
            </a:r>
            <a:r>
              <a:rPr lang="en-US" altLang="ko-KR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)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에 그린 금당 벽화</a:t>
            </a:r>
            <a:endParaRPr lang="en-US" altLang="ko-KR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778" y="1450615"/>
            <a:ext cx="5779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일본에서 가장 오래된 목조 건물 </a:t>
            </a:r>
            <a:r>
              <a:rPr lang="ko-KR" altLang="en-US" sz="20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호류사</a:t>
            </a:r>
            <a:r>
              <a:rPr lang="ko-KR" altLang="en-US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</a:t>
            </a:r>
            <a:r>
              <a:rPr lang="en-US" altLang="ko-KR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(</a:t>
            </a:r>
            <a:r>
              <a:rPr lang="ko-KR" altLang="en-US" sz="20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법륭사</a:t>
            </a:r>
            <a:r>
              <a:rPr lang="en-US" altLang="ko-KR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)</a:t>
            </a:r>
            <a:endParaRPr lang="ko-KR" altLang="en-US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4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867FA51-04E0-4034-B28A-64955E4D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graphicFrame>
        <p:nvGraphicFramePr>
          <p:cNvPr id="6" name="다이어그램 5">
            <a:extLst>
              <a:ext uri="{FF2B5EF4-FFF2-40B4-BE49-F238E27FC236}">
                <a16:creationId xmlns="" xmlns:a16="http://schemas.microsoft.com/office/drawing/2014/main" id="{A8A61E72-40AC-4E0D-98AC-270BB9AF06E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50895165"/>
              </p:ext>
            </p:extLst>
          </p:nvPr>
        </p:nvGraphicFramePr>
        <p:xfrm>
          <a:off x="0" y="962949"/>
          <a:ext cx="9144000" cy="5895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89380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98355" y="5912945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법륭사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금당의 석가삼존상</a:t>
            </a:r>
            <a:endParaRPr lang="en-US" altLang="ko-KR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북위 양식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ko-KR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0910" y="5912945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광륭사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반가사유상</a:t>
            </a:r>
            <a:endParaRPr lang="en-US" altLang="ko-KR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남양 양식</a:t>
            </a:r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+mj-ea"/>
                <a:ea typeface="+mj-ea"/>
              </a:rPr>
              <a:t>아스카</a:t>
            </a:r>
            <a:r>
              <a:rPr lang="ko-KR" altLang="en-US" dirty="0" smtClean="0">
                <a:latin typeface="+mj-ea"/>
                <a:ea typeface="+mj-ea"/>
              </a:rPr>
              <a:t> 시대의 문화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89" y="2179161"/>
            <a:ext cx="2678835" cy="354343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11" y="2180785"/>
            <a:ext cx="1800063" cy="3543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814" y="2398682"/>
            <a:ext cx="323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북위 양식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–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단정하고 힘차며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,</a:t>
            </a:r>
          </a:p>
          <a:p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              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초현실적인 인상</a:t>
            </a:r>
            <a:endParaRPr lang="en-US" altLang="ko-KR" b="1" dirty="0" smtClean="0">
              <a:solidFill>
                <a:srgbClr val="2F9CC3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821" y="3504039"/>
            <a:ext cx="295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남양 양식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–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온화하고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,</a:t>
            </a:r>
          </a:p>
          <a:p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              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부드러운 표정</a:t>
            </a:r>
            <a:endParaRPr lang="en-US" altLang="ko-KR" b="1" dirty="0" smtClean="0">
              <a:solidFill>
                <a:srgbClr val="2F9CC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820" y="4490563"/>
            <a:ext cx="271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공통</a:t>
            </a:r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점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–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고풍스럽고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,</a:t>
            </a:r>
          </a:p>
          <a:p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          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신비로운 미소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 </a:t>
            </a:r>
            <a:endParaRPr lang="en-US" altLang="ko-KR" b="1" dirty="0" smtClean="0">
              <a:solidFill>
                <a:srgbClr val="2F9CC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813" y="1329400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불상 조각 </a:t>
            </a:r>
            <a:r>
              <a:rPr lang="en-US" altLang="ko-KR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(</a:t>
            </a:r>
            <a:r>
              <a:rPr lang="ko-KR" altLang="en-US" sz="20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아스카불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飛鳥佛</a:t>
            </a:r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ko-KR" altLang="en-US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1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28273" y="1527929"/>
            <a:ext cx="27863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남자 </a:t>
            </a:r>
            <a:r>
              <a:rPr lang="en-US" altLang="ko-KR" sz="25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 </a:t>
            </a:r>
            <a:r>
              <a:rPr lang="ko-KR" altLang="en-US" sz="25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키</a:t>
            </a:r>
            <a:r>
              <a:rPr lang="ko-KR" altLang="en-US" sz="25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누바카마</a:t>
            </a:r>
            <a:endParaRPr lang="ko-KR" altLang="en-US" sz="25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+mj-ea"/>
                <a:ea typeface="+mj-ea"/>
              </a:rPr>
              <a:t>아스카</a:t>
            </a:r>
            <a:r>
              <a:rPr lang="ko-KR" altLang="en-US" dirty="0" smtClean="0">
                <a:latin typeface="+mj-ea"/>
                <a:ea typeface="+mj-ea"/>
              </a:rPr>
              <a:t> 시대의 복식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8283" y="2034752"/>
            <a:ext cx="21451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여자 </a:t>
            </a:r>
            <a:r>
              <a:rPr lang="en-US" altLang="ko-KR" sz="25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 </a:t>
            </a:r>
            <a:r>
              <a:rPr lang="ko-KR" altLang="en-US" sz="25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키</a:t>
            </a:r>
            <a:r>
              <a:rPr lang="ko-KR" altLang="en-US" sz="25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누모</a:t>
            </a:r>
            <a:endParaRPr lang="ko-KR" altLang="en-US" sz="25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4" y="1463862"/>
            <a:ext cx="4829066" cy="4829066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5728280" y="2941259"/>
            <a:ext cx="32672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키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누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(</a:t>
            </a:r>
            <a:r>
              <a:rPr lang="ko-KR" altLang="en-US" b="1" dirty="0" smtClean="0">
                <a:solidFill>
                  <a:srgbClr val="2F9CC3"/>
                </a:solidFill>
              </a:rPr>
              <a:t>衣</a:t>
            </a:r>
            <a:r>
              <a:rPr lang="en-US" altLang="ko-KR" b="1" dirty="0" smtClean="0">
                <a:solidFill>
                  <a:srgbClr val="2F9CC3"/>
                </a:solidFill>
              </a:rPr>
              <a:t>)</a:t>
            </a:r>
            <a:r>
              <a:rPr lang="ko-KR" altLang="en-US" b="1" dirty="0">
                <a:solidFill>
                  <a:srgbClr val="2F9CC3"/>
                </a:solidFill>
              </a:rPr>
              <a:t> </a:t>
            </a:r>
            <a:r>
              <a:rPr lang="ko-KR" altLang="en-US" b="1" dirty="0" smtClean="0">
                <a:solidFill>
                  <a:srgbClr val="2F9CC3"/>
                </a:solidFill>
              </a:rPr>
              <a:t>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: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엉덩이 덮는 길이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,</a:t>
            </a:r>
          </a:p>
          <a:p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             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둥근 깃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,</a:t>
            </a:r>
          </a:p>
          <a:p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             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소매가 넓은 상의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+mn-ea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728280" y="4073191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하카마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 </a:t>
            </a:r>
            <a:r>
              <a:rPr lang="en-US" altLang="ko-KR" b="1" dirty="0" smtClean="0">
                <a:solidFill>
                  <a:srgbClr val="2F9CC3"/>
                </a:solidFill>
              </a:rPr>
              <a:t>(</a:t>
            </a:r>
            <a:r>
              <a:rPr lang="ko-KR" altLang="en-US" b="1" dirty="0" smtClean="0">
                <a:solidFill>
                  <a:srgbClr val="2F9CC3"/>
                </a:solidFill>
              </a:rPr>
              <a:t>褲</a:t>
            </a:r>
            <a:r>
              <a:rPr lang="en-US" altLang="ko-KR" b="1" dirty="0" smtClean="0">
                <a:solidFill>
                  <a:srgbClr val="2F9CC3"/>
                </a:solidFill>
              </a:rPr>
              <a:t>) </a:t>
            </a:r>
            <a:r>
              <a:rPr lang="ko-KR" altLang="en-US" b="1" dirty="0" smtClean="0">
                <a:solidFill>
                  <a:srgbClr val="2F9CC3"/>
                </a:solidFill>
              </a:rPr>
              <a:t>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: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통이 넓은 바지</a:t>
            </a:r>
            <a:endParaRPr lang="en-US" altLang="ko-KR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+mn-ea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728280" y="4763531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모 </a:t>
            </a:r>
            <a:r>
              <a:rPr lang="en-US" altLang="ko-KR" b="1" dirty="0">
                <a:solidFill>
                  <a:srgbClr val="2F9CC3"/>
                </a:solidFill>
              </a:rPr>
              <a:t>(</a:t>
            </a:r>
            <a:r>
              <a:rPr lang="ko-KR" altLang="en-US" b="1" dirty="0">
                <a:solidFill>
                  <a:srgbClr val="2F9CC3"/>
                </a:solidFill>
              </a:rPr>
              <a:t>裳</a:t>
            </a:r>
            <a:r>
              <a:rPr lang="en-US" altLang="ko-KR" b="1" dirty="0" smtClean="0">
                <a:solidFill>
                  <a:srgbClr val="2F9CC3"/>
                </a:solidFill>
              </a:rPr>
              <a:t>)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: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+mn-ea"/>
              </a:rPr>
              <a:t>주름이 있는 긴 치마</a:t>
            </a:r>
            <a:endParaRPr lang="en-US" altLang="ko-KR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39" grpId="0"/>
      <p:bldP spid="40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6854565" y="453512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내용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입력란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70515" y="5563486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수산리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고분벽화</a:t>
            </a:r>
            <a:endParaRPr lang="en-US" altLang="ko-KR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r>
              <a:rPr lang="en-US" altLang="ko-KR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고구려</a:t>
            </a:r>
            <a:r>
              <a:rPr lang="en-US" altLang="ko-KR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15543" y="453512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내용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입력란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5811" y="5542511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다카마쓰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고분벽화</a:t>
            </a:r>
            <a:endParaRPr lang="en-US" altLang="ko-KR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r>
              <a:rPr lang="en-US" altLang="ko-KR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</a:t>
            </a:r>
            <a:r>
              <a:rPr lang="ko-KR" altLang="en-US" sz="14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아스카시대</a:t>
            </a:r>
            <a:r>
              <a:rPr lang="en-US" altLang="ko-KR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)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endParaRPr lang="en-US" altLang="ko-KR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104" y="1450615"/>
            <a:ext cx="4993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한반도의 영향을 받은 </a:t>
            </a:r>
            <a:r>
              <a:rPr lang="ko-KR" altLang="en-US" sz="20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아스카</a:t>
            </a:r>
            <a:r>
              <a:rPr lang="ko-KR" altLang="en-US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시대의 복식</a:t>
            </a:r>
            <a:endParaRPr lang="ko-KR" altLang="en-US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+mj-ea"/>
                <a:ea typeface="+mj-ea"/>
              </a:rPr>
              <a:t>아스카</a:t>
            </a:r>
            <a:r>
              <a:rPr lang="ko-KR" altLang="en-US" dirty="0" smtClean="0">
                <a:latin typeface="+mj-ea"/>
                <a:ea typeface="+mj-ea"/>
              </a:rPr>
              <a:t> 시대의 복식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" b="15142"/>
          <a:stretch/>
        </p:blipFill>
        <p:spPr>
          <a:xfrm>
            <a:off x="495810" y="2151297"/>
            <a:ext cx="2736610" cy="324399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7" y="2151297"/>
            <a:ext cx="5100560" cy="3243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25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5549" y="1773098"/>
            <a:ext cx="4470776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5000" b="1" spc="-10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한컴 윤고딕 240"/>
                <a:ea typeface="한컴 윤고딕 240"/>
              </a:rPr>
              <a:t>아스카 시대 (1)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9060" y="3298787"/>
            <a:ext cx="1325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000" spc="-10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21501749</a:t>
            </a:r>
          </a:p>
          <a:p>
            <a:pPr algn="ctr">
              <a:defRPr lang="ko-KR" altLang="en-US"/>
            </a:pPr>
            <a:r>
              <a:rPr lang="ko-KR" altLang="en-US" sz="2000" spc="-10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유지연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985043" y="2713988"/>
            <a:ext cx="7173915" cy="0"/>
          </a:xfrm>
          <a:prstGeom prst="line">
            <a:avLst/>
          </a:prstGeom>
          <a:ln w="34925">
            <a:solidFill>
              <a:srgbClr val="095988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40361" y="3079281"/>
            <a:ext cx="28746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 spc="-18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/>
                <a:ea typeface="나눔바른고딕"/>
              </a:rPr>
              <a:t>아스카 시대의 </a:t>
            </a:r>
          </a:p>
          <a:p>
            <a:pPr algn="ctr">
              <a:defRPr lang="ko-KR" altLang="en-US"/>
            </a:pPr>
            <a:r>
              <a:rPr lang="ko-KR" altLang="en-US" sz="3000" b="1" spc="-18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/>
                <a:ea typeface="나눔바른고딕"/>
              </a:rPr>
              <a:t>탄생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023952" y="3079281"/>
            <a:ext cx="2887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 spc="-18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/>
                <a:ea typeface="나눔바른고딕"/>
              </a:rPr>
              <a:t>아스카 시대의 </a:t>
            </a:r>
          </a:p>
          <a:p>
            <a:pPr algn="ctr">
              <a:defRPr lang="ko-KR" altLang="en-US"/>
            </a:pPr>
            <a:r>
              <a:rPr lang="ko-KR" altLang="en-US" sz="3000" b="1" spc="-18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/>
                <a:ea typeface="나눔바른고딕"/>
              </a:rPr>
              <a:t>정치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662376" y="3079281"/>
            <a:ext cx="28872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 spc="-18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/>
                <a:ea typeface="나눔바른고딕"/>
              </a:rPr>
              <a:t>아스카 시대의 </a:t>
            </a:r>
          </a:p>
          <a:p>
            <a:pPr algn="ctr">
              <a:defRPr lang="ko-KR" altLang="en-US"/>
            </a:pPr>
            <a:r>
              <a:rPr lang="ko-KR" altLang="en-US" sz="3000" b="1" spc="-18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/>
                <a:ea typeface="나눔바른고딕"/>
              </a:rPr>
              <a:t>멸망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9750" y="2579688"/>
            <a:ext cx="6038850" cy="1301750"/>
          </a:xfrm>
        </p:spPr>
        <p:txBody>
          <a:bodyPr>
            <a:normAutofit fontScale="90000"/>
          </a:bodyPr>
          <a:lstStyle/>
          <a:p>
            <a:pPr algn="ctr">
              <a:defRPr lang="ko-KR" altLang="en-US"/>
            </a:pPr>
            <a:r>
              <a:rPr lang="ko-KR" altLang="en-US" b="1" spc="-112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/>
                <a:ea typeface="나눔바른고딕"/>
              </a:rPr>
              <a:t>아스카 시대의 탄생</a:t>
            </a:r>
          </a:p>
        </p:txBody>
      </p:sp>
      <p:sp>
        <p:nvSpPr>
          <p:cNvPr id="4" name="모서리가 둥근 직사각형 57"/>
          <p:cNvSpPr/>
          <p:nvPr/>
        </p:nvSpPr>
        <p:spPr>
          <a:xfrm>
            <a:off x="855275" y="1971679"/>
            <a:ext cx="1106149" cy="10870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82550">
            <a:solidFill>
              <a:srgbClr val="56B4D6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defRPr lang="ko-KR" altLang="en-US"/>
            </a:pPr>
            <a:r>
              <a:rPr lang="ko-KR" altLang="en-US" sz="5500" b="1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134321" y="2294591"/>
            <a:ext cx="3850931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백제로 부터 </a:t>
            </a: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불교</a:t>
            </a: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모노노베 </a:t>
            </a:r>
            <a:r>
              <a:rPr lang="en-US" altLang="ko-KR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VS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 소가 씨</a:t>
            </a:r>
          </a:p>
          <a:p>
            <a:pPr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고유의 신 </a:t>
            </a:r>
            <a:r>
              <a:rPr lang="en-US" altLang="ko-KR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VS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 불교수용</a:t>
            </a:r>
          </a:p>
          <a:p>
            <a:pPr algn="ctr">
              <a:defRPr lang="ko-KR" altLang="en-US"/>
            </a:pP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소가 씨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</a:t>
            </a: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승</a:t>
            </a:r>
          </a:p>
          <a:p>
            <a:pPr algn="ctr">
              <a:defRPr lang="ko-KR" altLang="en-US"/>
            </a:pPr>
            <a:endParaRPr lang="ko-KR" altLang="en-US" sz="25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0000"/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황녀 스이코 내세우고</a:t>
            </a:r>
          </a:p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사위 </a:t>
            </a: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쇼토쿠 태자</a:t>
            </a: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 정치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아스카 시대의 탄생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46363" y="1600489"/>
            <a:ext cx="4814454" cy="47714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19887" y="5632380"/>
            <a:ext cx="77042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불교 수용하느냐 마냐 = 통치 방식의 권력 투쟁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아스카 시대의 탄생</a:t>
            </a:r>
          </a:p>
        </p:txBody>
      </p: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698182" y="1819121"/>
          <a:ext cx="7747634" cy="3219765"/>
        </p:xfrm>
        <a:graphic>
          <a:graphicData uri="http://schemas.openxmlformats.org/drawingml/2006/table">
            <a:tbl>
              <a:tblPr firstRow="1" bandRow="1"/>
              <a:tblGrid>
                <a:gridCol w="3873817"/>
                <a:gridCol w="3873817"/>
              </a:tblGrid>
              <a:tr h="1317294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3000">
                          <a:latin typeface="한컴 윤고딕 240"/>
                          <a:ea typeface="한컴 윤고딕 240"/>
                        </a:rPr>
                        <a:t>불교 </a:t>
                      </a:r>
                      <a:r>
                        <a:rPr lang="en-US" altLang="ko-KR" sz="3000">
                          <a:latin typeface="한컴 윤고딕 240"/>
                          <a:ea typeface="한컴 윤고딕 24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3000">
                          <a:latin typeface="한컴 윤고딕 240"/>
                          <a:ea typeface="한컴 윤고딕 240"/>
                        </a:rPr>
                        <a:t>불교 </a:t>
                      </a:r>
                      <a:r>
                        <a:rPr lang="en-US" altLang="ko-KR" sz="3000">
                          <a:latin typeface="한컴 윤고딕 240"/>
                          <a:ea typeface="한컴 윤고딕 240"/>
                        </a:rPr>
                        <a:t>X</a:t>
                      </a:r>
                    </a:p>
                  </a:txBody>
                  <a:tcPr anchor="ctr"/>
                </a:tc>
              </a:tr>
              <a:tr h="1902471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2300">
                          <a:solidFill>
                            <a:schemeClr val="accent1">
                              <a:lumMod val="30000"/>
                            </a:schemeClr>
                          </a:solidFill>
                          <a:latin typeface="한컴 윤고딕 240"/>
                          <a:ea typeface="한컴 윤고딕 240"/>
                        </a:rPr>
                        <a:t>선진문물을 배경으로 한 새로운 통치방식</a:t>
                      </a:r>
                    </a:p>
                    <a:p>
                      <a:pPr>
                        <a:defRPr lang="ko-KR" altLang="en-US"/>
                      </a:pPr>
                      <a:r>
                        <a:rPr lang="ko-KR" altLang="en-US" sz="2300">
                          <a:solidFill>
                            <a:schemeClr val="accent1">
                              <a:lumMod val="30000"/>
                            </a:schemeClr>
                          </a:solidFill>
                          <a:latin typeface="한컴 윤고딕 240"/>
                          <a:ea typeface="한컴 윤고딕 240"/>
                        </a:rPr>
                        <a:t>친백세력 확장 -&gt; 호족들에게 위협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2300">
                          <a:solidFill>
                            <a:schemeClr val="accent1">
                              <a:lumMod val="30000"/>
                            </a:schemeClr>
                          </a:solidFill>
                          <a:latin typeface="한컴 윤고딕 240"/>
                          <a:ea typeface="한컴 윤고딕 240"/>
                        </a:rPr>
                        <a:t>외국의 신(부처) 숭배</a:t>
                      </a:r>
                    </a:p>
                    <a:p>
                      <a:pPr>
                        <a:defRPr lang="ko-KR" altLang="en-US"/>
                      </a:pPr>
                      <a:r>
                        <a:rPr lang="ko-KR" altLang="en-US" sz="2300">
                          <a:solidFill>
                            <a:schemeClr val="accent1">
                              <a:lumMod val="30000"/>
                            </a:schemeClr>
                          </a:solidFill>
                          <a:latin typeface="한컴 윤고딕 240"/>
                          <a:ea typeface="한컴 윤고딕 240"/>
                        </a:rPr>
                        <a:t>전염병, 기근 등이 발생 주장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9750" y="2579688"/>
            <a:ext cx="6038850" cy="1301750"/>
          </a:xfrm>
        </p:spPr>
        <p:txBody>
          <a:bodyPr>
            <a:normAutofit fontScale="90000"/>
          </a:bodyPr>
          <a:lstStyle/>
          <a:p>
            <a:pPr algn="ctr">
              <a:defRPr lang="ko-KR" altLang="en-US"/>
            </a:pPr>
            <a:r>
              <a:rPr lang="ko-KR" altLang="en-US" b="1" spc="-112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/>
                <a:ea typeface="나눔바른고딕"/>
              </a:rPr>
              <a:t>아스카 시대의 정치</a:t>
            </a:r>
          </a:p>
        </p:txBody>
      </p:sp>
      <p:sp>
        <p:nvSpPr>
          <p:cNvPr id="4" name="모서리가 둥근 직사각형 57"/>
          <p:cNvSpPr/>
          <p:nvPr/>
        </p:nvSpPr>
        <p:spPr>
          <a:xfrm>
            <a:off x="855275" y="1971679"/>
            <a:ext cx="1106149" cy="10870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82550">
            <a:solidFill>
              <a:srgbClr val="56B4D6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defRPr lang="ko-KR" altLang="en-US"/>
            </a:pPr>
            <a:r>
              <a:rPr lang="ko-KR" altLang="en-US" sz="5500" b="1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2321" y="1608789"/>
            <a:ext cx="3850931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불교 육성 + 고유 신앙</a:t>
            </a:r>
          </a:p>
          <a:p>
            <a:pPr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= 왕권 권위 </a:t>
            </a:r>
          </a:p>
          <a:p>
            <a:pPr>
              <a:defRPr lang="ko-KR" altLang="en-US"/>
            </a:pPr>
            <a:endParaRPr lang="ko-KR" altLang="en-US" sz="2500" b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한컴 윤고딕 240"/>
              <a:ea typeface="한컴 윤고딕 240"/>
            </a:endParaRPr>
          </a:p>
          <a:p>
            <a:pPr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중앙집권 강화</a:t>
            </a:r>
          </a:p>
          <a:p>
            <a:pPr>
              <a:defRPr lang="ko-KR" altLang="en-US"/>
            </a:pPr>
            <a:endParaRPr lang="ko-KR" altLang="en-US" sz="2500" b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한컴 윤고딕 240"/>
              <a:ea typeface="한컴 윤고딕 240"/>
            </a:endParaRPr>
          </a:p>
          <a:p>
            <a:pPr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관위 12계 제정</a:t>
            </a:r>
          </a:p>
          <a:p>
            <a:pPr>
              <a:defRPr lang="ko-KR" altLang="en-US"/>
            </a:pPr>
            <a:endParaRPr lang="ko-KR" altLang="en-US" sz="2500" b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한컴 윤고딕 240"/>
              <a:ea typeface="한컴 윤고딕 240"/>
            </a:endParaRPr>
          </a:p>
          <a:p>
            <a:pPr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17조 헌법</a:t>
            </a:r>
          </a:p>
          <a:p>
            <a:pPr>
              <a:defRPr lang="ko-KR" altLang="en-US"/>
            </a:pPr>
            <a:endParaRPr lang="ko-KR" altLang="en-US" sz="2500" b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한컴 윤고딕 240"/>
              <a:ea typeface="한컴 윤고딕 240"/>
            </a:endParaRPr>
          </a:p>
          <a:p>
            <a:pPr>
              <a:defRPr lang="ko-KR" altLang="en-US"/>
            </a:pPr>
            <a:r>
              <a:rPr lang="ko-KR" altLang="en-US" sz="2500" b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한컴 윤고딕 240"/>
                <a:ea typeface="한컴 윤고딕 240"/>
              </a:rPr>
              <a:t>천황의 절대적 지위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아스카 시대의 정치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7399" y="1473200"/>
            <a:ext cx="2844800" cy="4292600"/>
          </a:xfrm>
          <a:prstGeom prst="rect">
            <a:avLst/>
          </a:prstGeom>
        </p:spPr>
      </p:pic>
      <p:sp>
        <p:nvSpPr>
          <p:cNvPr id="21" name="TextBox 13"/>
          <p:cNvSpPr txBox="1"/>
          <p:nvPr/>
        </p:nvSpPr>
        <p:spPr>
          <a:xfrm>
            <a:off x="1190971" y="5866466"/>
            <a:ext cx="1879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40"/>
                <a:ea typeface="한컴 윤고딕 240"/>
              </a:rPr>
              <a:t>쇼토쿠 태자</a:t>
            </a:r>
          </a:p>
        </p:txBody>
      </p:sp>
      <p:sp>
        <p:nvSpPr>
          <p:cNvPr id="22" name="위쪽 화살표 21"/>
          <p:cNvSpPr/>
          <p:nvPr/>
        </p:nvSpPr>
        <p:spPr>
          <a:xfrm>
            <a:off x="6200777" y="2057400"/>
            <a:ext cx="390525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Hancom Office Hanshow 2014</Application>
  <PresentationFormat>화면 슬라이드 쇼(4:3)</PresentationFormat>
  <Paragraphs>151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22</vt:i4>
      </vt:variant>
    </vt:vector>
  </HeadingPairs>
  <TitlesOfParts>
    <vt:vector size="26" baseType="lpstr">
      <vt:lpstr>Office 테마</vt:lpstr>
      <vt:lpstr>1_Office 테마</vt:lpstr>
      <vt:lpstr>2_Office 테마</vt:lpstr>
      <vt:lpstr>3_Office 테마</vt:lpstr>
      <vt:lpstr>슬라이드 1</vt:lpstr>
      <vt:lpstr>목차</vt:lpstr>
      <vt:lpstr>슬라이드 3</vt:lpstr>
      <vt:lpstr>슬라이드 4</vt:lpstr>
      <vt:lpstr>아스카 시대의 탄생</vt:lpstr>
      <vt:lpstr>아스카 시대의 탄생</vt:lpstr>
      <vt:lpstr>아스카 시대의 탄생</vt:lpstr>
      <vt:lpstr>아스카 시대의 정치</vt:lpstr>
      <vt:lpstr>아스카 시대의 정치</vt:lpstr>
      <vt:lpstr>아스카 시대의 정치</vt:lpstr>
      <vt:lpstr>아스카 시대의 정치</vt:lpstr>
      <vt:lpstr>아스카 시대의 멸망</vt:lpstr>
      <vt:lpstr>아스카 시대의 멸망</vt:lpstr>
      <vt:lpstr>슬라이드 14</vt:lpstr>
      <vt:lpstr>슬라이드 15</vt:lpstr>
      <vt:lpstr>아스카 시대의 문화</vt:lpstr>
      <vt:lpstr>아스카 시대의 문화</vt:lpstr>
      <vt:lpstr>아스카 시대의 문화</vt:lpstr>
      <vt:lpstr>아스카 시대의 문화</vt:lpstr>
      <vt:lpstr>아스카 시대의 문화</vt:lpstr>
      <vt:lpstr>아스카 시대의 복식</vt:lpstr>
      <vt:lpstr>아스카 시대의 복식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YangJihoon</dc:creator>
  <cp:lastModifiedBy>Windows 사용자</cp:lastModifiedBy>
  <cp:revision>23</cp:revision>
  <dcterms:created xsi:type="dcterms:W3CDTF">2017-05-23T14:06:50Z</dcterms:created>
  <dcterms:modified xsi:type="dcterms:W3CDTF">2017-10-08T10:08:02Z</dcterms:modified>
</cp:coreProperties>
</file>