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</p:sldIdLst>
  <p:sldSz cx="12190413" cy="6859588"/>
  <p:notesSz cx="6858000" cy="9144000"/>
  <p:defaultTextStyle>
    <a:defPPr>
      <a:defRPr lang="ko-KR"/>
    </a:defPPr>
    <a:lvl1pPr marL="0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26" autoAdjust="0"/>
    <p:restoredTop sz="98611" autoAdjust="0"/>
  </p:normalViewPr>
  <p:slideViewPr>
    <p:cSldViewPr>
      <p:cViewPr varScale="1">
        <p:scale>
          <a:sx n="114" d="100"/>
          <a:sy n="114" d="100"/>
        </p:scale>
        <p:origin x="-408" y="-10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1C3D9-68C2-4CA5-84AA-B3B1B49D0110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E921E36-C931-466F-9104-2CCF18B5EEFC}">
      <dgm:prSet phldrT="[텍스트]"/>
      <dgm:spPr/>
      <dgm:t>
        <a:bodyPr/>
        <a:lstStyle/>
        <a:p>
          <a:pPr latinLnBrk="1"/>
          <a:r>
            <a:rPr lang="ko-KR" altLang="en-US" dirty="0" smtClean="0"/>
            <a:t>도호쿠 지방</a:t>
          </a:r>
          <a:endParaRPr lang="ko-KR" altLang="en-US" dirty="0"/>
        </a:p>
      </dgm:t>
    </dgm:pt>
    <dgm:pt modelId="{47301B4C-AE9D-4522-90C7-61D88AE93039}" type="parTrans" cxnId="{8C68A64B-ABEF-4D3A-8EBF-CAFF12806673}">
      <dgm:prSet/>
      <dgm:spPr/>
      <dgm:t>
        <a:bodyPr/>
        <a:lstStyle/>
        <a:p>
          <a:pPr latinLnBrk="1"/>
          <a:endParaRPr lang="ko-KR" altLang="en-US"/>
        </a:p>
      </dgm:t>
    </dgm:pt>
    <dgm:pt modelId="{0BC7C5ED-5401-400A-87CE-65A2EC594CD3}" type="sibTrans" cxnId="{8C68A64B-ABEF-4D3A-8EBF-CAFF12806673}">
      <dgm:prSet/>
      <dgm:spPr/>
      <dgm:t>
        <a:bodyPr/>
        <a:lstStyle/>
        <a:p>
          <a:pPr latinLnBrk="1"/>
          <a:endParaRPr lang="ko-KR" altLang="en-US"/>
        </a:p>
      </dgm:t>
    </dgm:pt>
    <dgm:pt modelId="{579EE938-4A6B-4611-8AEC-A3F92A2E8C63}">
      <dgm:prSet phldrT="[텍스트]"/>
      <dgm:spPr/>
      <dgm:t>
        <a:bodyPr/>
        <a:lstStyle/>
        <a:p>
          <a:pPr latinLnBrk="1"/>
          <a:r>
            <a:rPr lang="ko-KR" altLang="en-US" dirty="0" smtClean="0"/>
            <a:t>혼슈 맨 위쪽에 위치하여 남북으로 길게 뻗어 있으며</a:t>
          </a:r>
          <a:r>
            <a:rPr lang="en-US" altLang="ko-KR" dirty="0" smtClean="0"/>
            <a:t>, </a:t>
          </a:r>
          <a:r>
            <a:rPr lang="ko-KR" altLang="en-US" dirty="0" smtClean="0"/>
            <a:t>면적으로는 전국의 약 </a:t>
          </a:r>
          <a:r>
            <a:rPr lang="en-US" altLang="ko-KR" dirty="0" smtClean="0"/>
            <a:t>20%</a:t>
          </a:r>
          <a:r>
            <a:rPr lang="ko-KR" altLang="en-US" dirty="0" smtClean="0"/>
            <a:t>이지만 인구는 </a:t>
          </a:r>
          <a:r>
            <a:rPr lang="en-US" altLang="ko-KR" dirty="0" smtClean="0"/>
            <a:t>10% </a:t>
          </a:r>
          <a:r>
            <a:rPr lang="ko-KR" altLang="en-US" dirty="0" smtClean="0"/>
            <a:t>정도밖에 되지 않는다</a:t>
          </a:r>
          <a:r>
            <a:rPr lang="en-US" altLang="ko-KR" dirty="0" smtClean="0"/>
            <a:t>. </a:t>
          </a:r>
          <a:r>
            <a:rPr lang="ko-KR" altLang="en-US" dirty="0" smtClean="0"/>
            <a:t>이곳 또한 여름은 짧고 겨울은 길며</a:t>
          </a:r>
          <a:r>
            <a:rPr lang="en-US" altLang="ko-KR" dirty="0" smtClean="0"/>
            <a:t>, </a:t>
          </a:r>
          <a:r>
            <a:rPr lang="ko-KR" altLang="en-US" dirty="0" smtClean="0"/>
            <a:t>남부와 북부의 </a:t>
          </a:r>
          <a:r>
            <a:rPr lang="ko-KR" altLang="en-US" dirty="0" err="1" smtClean="0"/>
            <a:t>온도차가</a:t>
          </a:r>
          <a:r>
            <a:rPr lang="ko-KR" altLang="en-US" dirty="0" smtClean="0"/>
            <a:t> 크다</a:t>
          </a:r>
          <a:r>
            <a:rPr lang="en-US" altLang="ko-KR" dirty="0" smtClean="0"/>
            <a:t>. </a:t>
          </a:r>
          <a:r>
            <a:rPr lang="ko-KR" altLang="en-US" dirty="0" smtClean="0"/>
            <a:t>경지 면적은 약 </a:t>
          </a:r>
          <a:r>
            <a:rPr lang="en-US" altLang="ko-KR" dirty="0" smtClean="0"/>
            <a:t>70%</a:t>
          </a:r>
          <a:r>
            <a:rPr lang="ko-KR" altLang="en-US" dirty="0" smtClean="0"/>
            <a:t>가 논이며</a:t>
          </a:r>
          <a:r>
            <a:rPr lang="en-US" altLang="ko-KR" dirty="0" smtClean="0"/>
            <a:t>, </a:t>
          </a:r>
          <a:r>
            <a:rPr lang="ko-KR" altLang="en-US" dirty="0" smtClean="0"/>
            <a:t>전국 쌀 생산의 </a:t>
          </a:r>
          <a:r>
            <a:rPr lang="en-US" altLang="ko-KR" dirty="0" smtClean="0"/>
            <a:t>4</a:t>
          </a:r>
          <a:r>
            <a:rPr lang="ko-KR" altLang="en-US" dirty="0" smtClean="0"/>
            <a:t>분의 </a:t>
          </a:r>
          <a:r>
            <a:rPr lang="en-US" altLang="ko-KR" dirty="0" smtClean="0"/>
            <a:t>1</a:t>
          </a:r>
          <a:r>
            <a:rPr lang="ko-KR" altLang="en-US" dirty="0" smtClean="0"/>
            <a:t>을 차지한다</a:t>
          </a:r>
          <a:r>
            <a:rPr lang="en-US" altLang="ko-KR" dirty="0" smtClean="0"/>
            <a:t>. </a:t>
          </a:r>
          <a:r>
            <a:rPr lang="ko-KR" altLang="en-US" dirty="0" smtClean="0"/>
            <a:t>또 사과</a:t>
          </a:r>
          <a:r>
            <a:rPr lang="en-US" altLang="ko-KR" dirty="0" smtClean="0"/>
            <a:t>, </a:t>
          </a:r>
          <a:r>
            <a:rPr lang="ko-KR" altLang="en-US" dirty="0" smtClean="0"/>
            <a:t>앵두</a:t>
          </a:r>
          <a:r>
            <a:rPr lang="en-US" altLang="ko-KR" dirty="0" smtClean="0"/>
            <a:t>, </a:t>
          </a:r>
          <a:r>
            <a:rPr lang="ko-KR" altLang="en-US" dirty="0" smtClean="0"/>
            <a:t>서양배 등도 많이 수확된다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70E1DA0D-F68D-45F9-87B2-A7AA4A9EA9E7}" type="parTrans" cxnId="{005BDB50-13BC-40DC-973A-DB7D122D9254}">
      <dgm:prSet/>
      <dgm:spPr/>
      <dgm:t>
        <a:bodyPr/>
        <a:lstStyle/>
        <a:p>
          <a:pPr latinLnBrk="1"/>
          <a:endParaRPr lang="ko-KR" altLang="en-US"/>
        </a:p>
      </dgm:t>
    </dgm:pt>
    <dgm:pt modelId="{EA761493-54AB-4DFE-8871-30EA28A88C00}" type="sibTrans" cxnId="{005BDB50-13BC-40DC-973A-DB7D122D9254}">
      <dgm:prSet/>
      <dgm:spPr/>
      <dgm:t>
        <a:bodyPr/>
        <a:lstStyle/>
        <a:p>
          <a:pPr latinLnBrk="1"/>
          <a:endParaRPr lang="ko-KR" altLang="en-US"/>
        </a:p>
      </dgm:t>
    </dgm:pt>
    <dgm:pt modelId="{E1B55BF6-5D1A-4068-8180-5F69440CA1F7}">
      <dgm:prSet phldrT="[텍스트]"/>
      <dgm:spPr/>
      <dgm:t>
        <a:bodyPr/>
        <a:lstStyle/>
        <a:p>
          <a:pPr latinLnBrk="1"/>
          <a:r>
            <a:rPr lang="ko-KR" altLang="en-US" dirty="0" smtClean="0"/>
            <a:t>간토 지방</a:t>
          </a:r>
          <a:endParaRPr lang="en-US" altLang="ko-KR" dirty="0" smtClean="0"/>
        </a:p>
        <a:p>
          <a:pPr latinLnBrk="1"/>
          <a:r>
            <a:rPr lang="en-US" altLang="ko-KR" dirty="0" smtClean="0"/>
            <a:t>-</a:t>
          </a:r>
          <a:r>
            <a:rPr lang="ko-KR" altLang="en-US" dirty="0" smtClean="0"/>
            <a:t>혼슈의 중앙부로 면적은 </a:t>
          </a:r>
          <a:r>
            <a:rPr lang="en-US" altLang="ko-KR" dirty="0" smtClean="0"/>
            <a:t>8% </a:t>
          </a:r>
          <a:r>
            <a:rPr lang="ko-KR" altLang="en-US" dirty="0" smtClean="0"/>
            <a:t>정도이지만</a:t>
          </a:r>
          <a:r>
            <a:rPr lang="en-US" altLang="ko-KR" dirty="0" smtClean="0"/>
            <a:t>, </a:t>
          </a:r>
          <a:r>
            <a:rPr lang="ko-KR" altLang="en-US" dirty="0" smtClean="0"/>
            <a:t>인구의 약 </a:t>
          </a:r>
          <a:r>
            <a:rPr lang="en-US" altLang="ko-KR" dirty="0" smtClean="0"/>
            <a:t>30%</a:t>
          </a:r>
          <a:r>
            <a:rPr lang="ko-KR" altLang="en-US" dirty="0" smtClean="0"/>
            <a:t>가 몰려 있다</a:t>
          </a:r>
          <a:r>
            <a:rPr lang="en-US" altLang="ko-KR" dirty="0" smtClean="0"/>
            <a:t>. </a:t>
          </a:r>
          <a:r>
            <a:rPr lang="ko-KR" altLang="en-US" dirty="0" smtClean="0"/>
            <a:t>도쿄와 요코하마에 펼쳐진 게이힌공업지대에는 경공업에서 중공업까지 모든 공업이 고루 발달해 있어</a:t>
          </a:r>
          <a:r>
            <a:rPr lang="en-US" altLang="ko-KR" dirty="0" smtClean="0"/>
            <a:t>, </a:t>
          </a:r>
          <a:r>
            <a:rPr lang="ko-KR" altLang="en-US" dirty="0" smtClean="0"/>
            <a:t>일본 산업의 심장이라고 할 수 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3A29E3A7-2654-4220-BC85-523041714BEE}" type="parTrans" cxnId="{34E9BFDC-024D-4C15-BDDD-FD916778E714}">
      <dgm:prSet/>
      <dgm:spPr/>
      <dgm:t>
        <a:bodyPr/>
        <a:lstStyle/>
        <a:p>
          <a:pPr latinLnBrk="1"/>
          <a:endParaRPr lang="ko-KR" altLang="en-US"/>
        </a:p>
      </dgm:t>
    </dgm:pt>
    <dgm:pt modelId="{38652985-E052-4AE3-A4B7-779CAF39F7E4}" type="sibTrans" cxnId="{34E9BFDC-024D-4C15-BDDD-FD916778E714}">
      <dgm:prSet/>
      <dgm:spPr/>
      <dgm:t>
        <a:bodyPr/>
        <a:lstStyle/>
        <a:p>
          <a:pPr latinLnBrk="1"/>
          <a:endParaRPr lang="ko-KR" altLang="en-US"/>
        </a:p>
      </dgm:t>
    </dgm:pt>
    <dgm:pt modelId="{CE7B124D-A19C-410D-A12F-F235C26A66E7}" type="pres">
      <dgm:prSet presAssocID="{CA01C3D9-68C2-4CA5-84AA-B3B1B49D01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646DFC-B513-46A3-BE61-D8D2B6397D1A}" type="pres">
      <dgm:prSet presAssocID="{6E921E36-C931-466F-9104-2CCF18B5EEFC}" presName="comp" presStyleCnt="0"/>
      <dgm:spPr/>
    </dgm:pt>
    <dgm:pt modelId="{A6A2CE7D-7105-4F2C-AA47-ACDBD133F4A3}" type="pres">
      <dgm:prSet presAssocID="{6E921E36-C931-466F-9104-2CCF18B5EEFC}" presName="box" presStyleLbl="node1" presStyleIdx="0" presStyleCnt="2" custLinFactNeighborX="535"/>
      <dgm:spPr/>
      <dgm:t>
        <a:bodyPr/>
        <a:lstStyle/>
        <a:p>
          <a:pPr latinLnBrk="1"/>
          <a:endParaRPr lang="ko-KR" altLang="en-US"/>
        </a:p>
      </dgm:t>
    </dgm:pt>
    <dgm:pt modelId="{822B0B59-267F-4E2F-BA1E-745A0538B86B}" type="pres">
      <dgm:prSet presAssocID="{6E921E36-C931-466F-9104-2CCF18B5EEFC}" presName="img" presStyleLbl="fgImgPlace1" presStyleIdx="0" presStyleCnt="2" custScaleX="102529" custScaleY="937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C1D5E057-F250-49BC-9969-4D47CD3964BC}" type="pres">
      <dgm:prSet presAssocID="{6E921E36-C931-466F-9104-2CCF18B5EEF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BCBDE6-71DC-4A59-8BC3-A3545B7E08F3}" type="pres">
      <dgm:prSet presAssocID="{0BC7C5ED-5401-400A-87CE-65A2EC594CD3}" presName="spacer" presStyleCnt="0"/>
      <dgm:spPr/>
    </dgm:pt>
    <dgm:pt modelId="{1A22816A-70A1-47BF-A273-96AE27C77893}" type="pres">
      <dgm:prSet presAssocID="{E1B55BF6-5D1A-4068-8180-5F69440CA1F7}" presName="comp" presStyleCnt="0"/>
      <dgm:spPr/>
    </dgm:pt>
    <dgm:pt modelId="{C6A2F754-428C-4E6A-930A-5DBF4F92917A}" type="pres">
      <dgm:prSet presAssocID="{E1B55BF6-5D1A-4068-8180-5F69440CA1F7}" presName="box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79051CD-D856-4AA2-8131-1F7FAC18F8AA}" type="pres">
      <dgm:prSet presAssocID="{E1B55BF6-5D1A-4068-8180-5F69440CA1F7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88283074-299C-472E-B55E-C5C2EF7B6002}" type="pres">
      <dgm:prSet presAssocID="{E1B55BF6-5D1A-4068-8180-5F69440CA1F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2DA7ED1-312F-459D-B7F5-2E39ECF8C2C5}" type="presOf" srcId="{579EE938-4A6B-4611-8AEC-A3F92A2E8C63}" destId="{A6A2CE7D-7105-4F2C-AA47-ACDBD133F4A3}" srcOrd="0" destOrd="1" presId="urn:microsoft.com/office/officeart/2005/8/layout/vList4#4"/>
    <dgm:cxn modelId="{A03C3C2F-C5C3-47AB-8F1B-008B2F592644}" type="presOf" srcId="{CA01C3D9-68C2-4CA5-84AA-B3B1B49D0110}" destId="{CE7B124D-A19C-410D-A12F-F235C26A66E7}" srcOrd="0" destOrd="0" presId="urn:microsoft.com/office/officeart/2005/8/layout/vList4#4"/>
    <dgm:cxn modelId="{30DBBFD9-388D-4787-94E9-A38EF2888D20}" type="presOf" srcId="{6E921E36-C931-466F-9104-2CCF18B5EEFC}" destId="{A6A2CE7D-7105-4F2C-AA47-ACDBD133F4A3}" srcOrd="0" destOrd="0" presId="urn:microsoft.com/office/officeart/2005/8/layout/vList4#4"/>
    <dgm:cxn modelId="{0B8D19BC-0C59-48BA-B601-42F9F3BAB255}" type="presOf" srcId="{579EE938-4A6B-4611-8AEC-A3F92A2E8C63}" destId="{C1D5E057-F250-49BC-9969-4D47CD3964BC}" srcOrd="1" destOrd="1" presId="urn:microsoft.com/office/officeart/2005/8/layout/vList4#4"/>
    <dgm:cxn modelId="{005BDB50-13BC-40DC-973A-DB7D122D9254}" srcId="{6E921E36-C931-466F-9104-2CCF18B5EEFC}" destId="{579EE938-4A6B-4611-8AEC-A3F92A2E8C63}" srcOrd="0" destOrd="0" parTransId="{70E1DA0D-F68D-45F9-87B2-A7AA4A9EA9E7}" sibTransId="{EA761493-54AB-4DFE-8871-30EA28A88C00}"/>
    <dgm:cxn modelId="{34E9BFDC-024D-4C15-BDDD-FD916778E714}" srcId="{CA01C3D9-68C2-4CA5-84AA-B3B1B49D0110}" destId="{E1B55BF6-5D1A-4068-8180-5F69440CA1F7}" srcOrd="1" destOrd="0" parTransId="{3A29E3A7-2654-4220-BC85-523041714BEE}" sibTransId="{38652985-E052-4AE3-A4B7-779CAF39F7E4}"/>
    <dgm:cxn modelId="{3EA5B488-25DE-4B9F-AC5C-17B322561001}" type="presOf" srcId="{E1B55BF6-5D1A-4068-8180-5F69440CA1F7}" destId="{C6A2F754-428C-4E6A-930A-5DBF4F92917A}" srcOrd="0" destOrd="0" presId="urn:microsoft.com/office/officeart/2005/8/layout/vList4#4"/>
    <dgm:cxn modelId="{D4752660-1810-4FBF-9F48-EA8C88EC5033}" type="presOf" srcId="{6E921E36-C931-466F-9104-2CCF18B5EEFC}" destId="{C1D5E057-F250-49BC-9969-4D47CD3964BC}" srcOrd="1" destOrd="0" presId="urn:microsoft.com/office/officeart/2005/8/layout/vList4#4"/>
    <dgm:cxn modelId="{0157D656-E41E-4C0B-B5EA-0E724E0C9821}" type="presOf" srcId="{E1B55BF6-5D1A-4068-8180-5F69440CA1F7}" destId="{88283074-299C-472E-B55E-C5C2EF7B6002}" srcOrd="1" destOrd="0" presId="urn:microsoft.com/office/officeart/2005/8/layout/vList4#4"/>
    <dgm:cxn modelId="{8C68A64B-ABEF-4D3A-8EBF-CAFF12806673}" srcId="{CA01C3D9-68C2-4CA5-84AA-B3B1B49D0110}" destId="{6E921E36-C931-466F-9104-2CCF18B5EEFC}" srcOrd="0" destOrd="0" parTransId="{47301B4C-AE9D-4522-90C7-61D88AE93039}" sibTransId="{0BC7C5ED-5401-400A-87CE-65A2EC594CD3}"/>
    <dgm:cxn modelId="{043A282C-C95A-4E76-8216-2B652ADD8515}" type="presParOf" srcId="{CE7B124D-A19C-410D-A12F-F235C26A66E7}" destId="{94646DFC-B513-46A3-BE61-D8D2B6397D1A}" srcOrd="0" destOrd="0" presId="urn:microsoft.com/office/officeart/2005/8/layout/vList4#4"/>
    <dgm:cxn modelId="{A6E15952-B29D-4D99-A572-658BB57A2744}" type="presParOf" srcId="{94646DFC-B513-46A3-BE61-D8D2B6397D1A}" destId="{A6A2CE7D-7105-4F2C-AA47-ACDBD133F4A3}" srcOrd="0" destOrd="0" presId="urn:microsoft.com/office/officeart/2005/8/layout/vList4#4"/>
    <dgm:cxn modelId="{F6151354-9077-412B-B612-6A4F461B2C02}" type="presParOf" srcId="{94646DFC-B513-46A3-BE61-D8D2B6397D1A}" destId="{822B0B59-267F-4E2F-BA1E-745A0538B86B}" srcOrd="1" destOrd="0" presId="urn:microsoft.com/office/officeart/2005/8/layout/vList4#4"/>
    <dgm:cxn modelId="{475FBF14-2F68-45CE-9923-D64C9F6132DD}" type="presParOf" srcId="{94646DFC-B513-46A3-BE61-D8D2B6397D1A}" destId="{C1D5E057-F250-49BC-9969-4D47CD3964BC}" srcOrd="2" destOrd="0" presId="urn:microsoft.com/office/officeart/2005/8/layout/vList4#4"/>
    <dgm:cxn modelId="{6B0F2ABC-C137-4EE5-8F84-CEE700CBEA89}" type="presParOf" srcId="{CE7B124D-A19C-410D-A12F-F235C26A66E7}" destId="{84BCBDE6-71DC-4A59-8BC3-A3545B7E08F3}" srcOrd="1" destOrd="0" presId="urn:microsoft.com/office/officeart/2005/8/layout/vList4#4"/>
    <dgm:cxn modelId="{5AE33D49-4818-4C95-BF69-F3528A2AEA10}" type="presParOf" srcId="{CE7B124D-A19C-410D-A12F-F235C26A66E7}" destId="{1A22816A-70A1-47BF-A273-96AE27C77893}" srcOrd="2" destOrd="0" presId="urn:microsoft.com/office/officeart/2005/8/layout/vList4#4"/>
    <dgm:cxn modelId="{AB9DA4B0-BEA1-4814-B328-7527C21A3CC4}" type="presParOf" srcId="{1A22816A-70A1-47BF-A273-96AE27C77893}" destId="{C6A2F754-428C-4E6A-930A-5DBF4F92917A}" srcOrd="0" destOrd="0" presId="urn:microsoft.com/office/officeart/2005/8/layout/vList4#4"/>
    <dgm:cxn modelId="{33BC3882-10BB-4E20-ADB0-25F927DE9481}" type="presParOf" srcId="{1A22816A-70A1-47BF-A273-96AE27C77893}" destId="{679051CD-D856-4AA2-8131-1F7FAC18F8AA}" srcOrd="1" destOrd="0" presId="urn:microsoft.com/office/officeart/2005/8/layout/vList4#4"/>
    <dgm:cxn modelId="{D2FB66C4-E5A2-4177-AA2D-CAD3D9699E38}" type="presParOf" srcId="{1A22816A-70A1-47BF-A273-96AE27C77893}" destId="{88283074-299C-472E-B55E-C5C2EF7B6002}" srcOrd="2" destOrd="0" presId="urn:microsoft.com/office/officeart/2005/8/layout/vList4#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1C3D9-68C2-4CA5-84AA-B3B1B49D0110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E921E36-C931-466F-9104-2CCF18B5EEFC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주부 지방</a:t>
          </a:r>
          <a:endParaRPr lang="ko-KR" altLang="en-US" sz="1100" dirty="0"/>
        </a:p>
      </dgm:t>
    </dgm:pt>
    <dgm:pt modelId="{47301B4C-AE9D-4522-90C7-61D88AE93039}" type="parTrans" cxnId="{8C68A64B-ABEF-4D3A-8EBF-CAFF12806673}">
      <dgm:prSet/>
      <dgm:spPr/>
      <dgm:t>
        <a:bodyPr/>
        <a:lstStyle/>
        <a:p>
          <a:pPr latinLnBrk="1"/>
          <a:endParaRPr lang="ko-KR" altLang="en-US"/>
        </a:p>
      </dgm:t>
    </dgm:pt>
    <dgm:pt modelId="{0BC7C5ED-5401-400A-87CE-65A2EC594CD3}" type="sibTrans" cxnId="{8C68A64B-ABEF-4D3A-8EBF-CAFF12806673}">
      <dgm:prSet/>
      <dgm:spPr/>
      <dgm:t>
        <a:bodyPr/>
        <a:lstStyle/>
        <a:p>
          <a:pPr latinLnBrk="1"/>
          <a:endParaRPr lang="ko-KR" altLang="en-US"/>
        </a:p>
      </dgm:t>
    </dgm:pt>
    <dgm:pt modelId="{579EE938-4A6B-4611-8AEC-A3F92A2E8C63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혼슈 중앙부에 위치하며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동일본과 서 일본을 연결한다</a:t>
          </a:r>
          <a:r>
            <a:rPr lang="en-US" altLang="ko-KR" sz="1100" dirty="0" smtClean="0"/>
            <a:t>. </a:t>
          </a:r>
          <a:r>
            <a:rPr lang="ko-KR" altLang="en-US" sz="1100" dirty="0" smtClean="0"/>
            <a:t>중앙부에 </a:t>
          </a:r>
          <a:r>
            <a:rPr lang="en-US" altLang="ko-KR" sz="1100" dirty="0" smtClean="0"/>
            <a:t>'</a:t>
          </a:r>
          <a:r>
            <a:rPr lang="ko-KR" altLang="en-US" sz="1100" dirty="0" smtClean="0"/>
            <a:t>일본알프스</a:t>
          </a:r>
          <a:r>
            <a:rPr lang="en-US" altLang="ko-KR" sz="1100" dirty="0" smtClean="0"/>
            <a:t>'</a:t>
          </a:r>
          <a:r>
            <a:rPr lang="ko-KR" altLang="en-US" sz="1100" dirty="0" smtClean="0"/>
            <a:t>로 불리는 산맥이 뻗어 있는데 이는 일본의 척추라 할 수 있다</a:t>
          </a:r>
          <a:r>
            <a:rPr lang="en-US" altLang="ko-KR" sz="1100" dirty="0" smtClean="0"/>
            <a:t>.</a:t>
          </a:r>
          <a:endParaRPr lang="ko-KR" altLang="en-US" sz="1100" dirty="0"/>
        </a:p>
      </dgm:t>
    </dgm:pt>
    <dgm:pt modelId="{70E1DA0D-F68D-45F9-87B2-A7AA4A9EA9E7}" type="parTrans" cxnId="{005BDB50-13BC-40DC-973A-DB7D122D9254}">
      <dgm:prSet/>
      <dgm:spPr/>
      <dgm:t>
        <a:bodyPr/>
        <a:lstStyle/>
        <a:p>
          <a:pPr latinLnBrk="1"/>
          <a:endParaRPr lang="ko-KR" altLang="en-US"/>
        </a:p>
      </dgm:t>
    </dgm:pt>
    <dgm:pt modelId="{EA761493-54AB-4DFE-8871-30EA28A88C00}" type="sibTrans" cxnId="{005BDB50-13BC-40DC-973A-DB7D122D9254}">
      <dgm:prSet/>
      <dgm:spPr/>
      <dgm:t>
        <a:bodyPr/>
        <a:lstStyle/>
        <a:p>
          <a:pPr latinLnBrk="1"/>
          <a:endParaRPr lang="ko-KR" altLang="en-US"/>
        </a:p>
      </dgm:t>
    </dgm:pt>
    <dgm:pt modelId="{E1B55BF6-5D1A-4068-8180-5F69440CA1F7}">
      <dgm:prSet phldrT="[텍스트]"/>
      <dgm:spPr/>
      <dgm:t>
        <a:bodyPr/>
        <a:lstStyle/>
        <a:p>
          <a:pPr latinLnBrk="1"/>
          <a:r>
            <a:rPr lang="ko-KR" altLang="en-US" dirty="0" smtClean="0"/>
            <a:t>긴키 지방</a:t>
          </a:r>
          <a:endParaRPr lang="en-US" altLang="ko-KR" dirty="0" smtClean="0"/>
        </a:p>
        <a:p>
          <a:pPr latinLnBrk="1"/>
          <a:r>
            <a:rPr lang="en-US" altLang="ko-KR" dirty="0" smtClean="0"/>
            <a:t>-</a:t>
          </a:r>
          <a:r>
            <a:rPr lang="ko-KR" altLang="en-US" dirty="0" smtClean="0"/>
            <a:t>세토나이카이에 연결되어 있어서</a:t>
          </a:r>
          <a:r>
            <a:rPr lang="en-US" altLang="ko-KR" dirty="0" smtClean="0"/>
            <a:t>, </a:t>
          </a:r>
          <a:r>
            <a:rPr lang="ko-KR" altLang="en-US" dirty="0" smtClean="0"/>
            <a:t>이곳은 예로부터 교통이 편리하여 대륙의 문화를 받아들이는 역할을 해 왔다</a:t>
          </a:r>
          <a:r>
            <a:rPr lang="en-US" altLang="ko-KR" dirty="0" smtClean="0"/>
            <a:t>. </a:t>
          </a:r>
          <a:r>
            <a:rPr lang="ko-KR" altLang="en-US" dirty="0" smtClean="0"/>
            <a:t>서 일본 제</a:t>
          </a:r>
          <a:r>
            <a:rPr lang="en-US" altLang="ko-KR" dirty="0" smtClean="0"/>
            <a:t>1</a:t>
          </a:r>
          <a:r>
            <a:rPr lang="ko-KR" altLang="en-US" dirty="0" smtClean="0"/>
            <a:t>의 도시인 오사카를 중심으로 교토와 대표 항만도시 고베시 등이 있으며</a:t>
          </a:r>
          <a:r>
            <a:rPr lang="en-US" altLang="ko-KR" dirty="0" smtClean="0"/>
            <a:t>, </a:t>
          </a:r>
          <a:r>
            <a:rPr lang="ko-KR" altLang="en-US" dirty="0" smtClean="0"/>
            <a:t>고도인 교토는 문화 교육의 중심지이기도 하다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3A29E3A7-2654-4220-BC85-523041714BEE}" type="parTrans" cxnId="{34E9BFDC-024D-4C15-BDDD-FD916778E714}">
      <dgm:prSet/>
      <dgm:spPr/>
      <dgm:t>
        <a:bodyPr/>
        <a:lstStyle/>
        <a:p>
          <a:pPr latinLnBrk="1"/>
          <a:endParaRPr lang="ko-KR" altLang="en-US"/>
        </a:p>
      </dgm:t>
    </dgm:pt>
    <dgm:pt modelId="{38652985-E052-4AE3-A4B7-779CAF39F7E4}" type="sibTrans" cxnId="{34E9BFDC-024D-4C15-BDDD-FD916778E714}">
      <dgm:prSet/>
      <dgm:spPr/>
      <dgm:t>
        <a:bodyPr/>
        <a:lstStyle/>
        <a:p>
          <a:pPr latinLnBrk="1"/>
          <a:endParaRPr lang="ko-KR" altLang="en-US"/>
        </a:p>
      </dgm:t>
    </dgm:pt>
    <dgm:pt modelId="{CE7B124D-A19C-410D-A12F-F235C26A66E7}" type="pres">
      <dgm:prSet presAssocID="{CA01C3D9-68C2-4CA5-84AA-B3B1B49D01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646DFC-B513-46A3-BE61-D8D2B6397D1A}" type="pres">
      <dgm:prSet presAssocID="{6E921E36-C931-466F-9104-2CCF18B5EEFC}" presName="comp" presStyleCnt="0"/>
      <dgm:spPr/>
    </dgm:pt>
    <dgm:pt modelId="{A6A2CE7D-7105-4F2C-AA47-ACDBD133F4A3}" type="pres">
      <dgm:prSet presAssocID="{6E921E36-C931-466F-9104-2CCF18B5EEFC}" presName="box" presStyleLbl="node1" presStyleIdx="0" presStyleCnt="2" custLinFactNeighborX="535"/>
      <dgm:spPr/>
      <dgm:t>
        <a:bodyPr/>
        <a:lstStyle/>
        <a:p>
          <a:pPr latinLnBrk="1"/>
          <a:endParaRPr lang="ko-KR" altLang="en-US"/>
        </a:p>
      </dgm:t>
    </dgm:pt>
    <dgm:pt modelId="{822B0B59-267F-4E2F-BA1E-745A0538B86B}" type="pres">
      <dgm:prSet presAssocID="{6E921E36-C931-466F-9104-2CCF18B5EEFC}" presName="img" presStyleLbl="fgImgPlace1" presStyleIdx="0" presStyleCnt="2" custScaleX="93410" custScaleY="110373" custLinFactNeighborX="-4428" custLinFactNeighborY="-13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C1D5E057-F250-49BC-9969-4D47CD3964BC}" type="pres">
      <dgm:prSet presAssocID="{6E921E36-C931-466F-9104-2CCF18B5EEF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BCBDE6-71DC-4A59-8BC3-A3545B7E08F3}" type="pres">
      <dgm:prSet presAssocID="{0BC7C5ED-5401-400A-87CE-65A2EC594CD3}" presName="spacer" presStyleCnt="0"/>
      <dgm:spPr/>
    </dgm:pt>
    <dgm:pt modelId="{1A22816A-70A1-47BF-A273-96AE27C77893}" type="pres">
      <dgm:prSet presAssocID="{E1B55BF6-5D1A-4068-8180-5F69440CA1F7}" presName="comp" presStyleCnt="0"/>
      <dgm:spPr/>
    </dgm:pt>
    <dgm:pt modelId="{C6A2F754-428C-4E6A-930A-5DBF4F92917A}" type="pres">
      <dgm:prSet presAssocID="{E1B55BF6-5D1A-4068-8180-5F69440CA1F7}" presName="box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79051CD-D856-4AA2-8131-1F7FAC18F8AA}" type="pres">
      <dgm:prSet presAssocID="{E1B55BF6-5D1A-4068-8180-5F69440CA1F7}" presName="img" presStyleLbl="fgImgPlace1" presStyleIdx="1" presStyleCnt="2" custScaleY="107810" custLinFactNeighborX="-3351" custLinFactNeighborY="-27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88283074-299C-472E-B55E-C5C2EF7B6002}" type="pres">
      <dgm:prSet presAssocID="{E1B55BF6-5D1A-4068-8180-5F69440CA1F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2AC690C-074F-4B83-AA3A-6EFD6B485F05}" type="presOf" srcId="{E1B55BF6-5D1A-4068-8180-5F69440CA1F7}" destId="{88283074-299C-472E-B55E-C5C2EF7B6002}" srcOrd="1" destOrd="0" presId="urn:microsoft.com/office/officeart/2005/8/layout/vList4#5"/>
    <dgm:cxn modelId="{DE0A9718-448D-475A-A9EA-20262F83A2F7}" type="presOf" srcId="{E1B55BF6-5D1A-4068-8180-5F69440CA1F7}" destId="{C6A2F754-428C-4E6A-930A-5DBF4F92917A}" srcOrd="0" destOrd="0" presId="urn:microsoft.com/office/officeart/2005/8/layout/vList4#5"/>
    <dgm:cxn modelId="{0B7A46C9-7D54-4D57-A7EA-9F0194ABE4D7}" type="presOf" srcId="{579EE938-4A6B-4611-8AEC-A3F92A2E8C63}" destId="{C1D5E057-F250-49BC-9969-4D47CD3964BC}" srcOrd="1" destOrd="1" presId="urn:microsoft.com/office/officeart/2005/8/layout/vList4#5"/>
    <dgm:cxn modelId="{0928D71E-C81D-4AC5-B9BB-B73C7FB52A0B}" type="presOf" srcId="{CA01C3D9-68C2-4CA5-84AA-B3B1B49D0110}" destId="{CE7B124D-A19C-410D-A12F-F235C26A66E7}" srcOrd="0" destOrd="0" presId="urn:microsoft.com/office/officeart/2005/8/layout/vList4#5"/>
    <dgm:cxn modelId="{005BDB50-13BC-40DC-973A-DB7D122D9254}" srcId="{6E921E36-C931-466F-9104-2CCF18B5EEFC}" destId="{579EE938-4A6B-4611-8AEC-A3F92A2E8C63}" srcOrd="0" destOrd="0" parTransId="{70E1DA0D-F68D-45F9-87B2-A7AA4A9EA9E7}" sibTransId="{EA761493-54AB-4DFE-8871-30EA28A88C00}"/>
    <dgm:cxn modelId="{34E9BFDC-024D-4C15-BDDD-FD916778E714}" srcId="{CA01C3D9-68C2-4CA5-84AA-B3B1B49D0110}" destId="{E1B55BF6-5D1A-4068-8180-5F69440CA1F7}" srcOrd="1" destOrd="0" parTransId="{3A29E3A7-2654-4220-BC85-523041714BEE}" sibTransId="{38652985-E052-4AE3-A4B7-779CAF39F7E4}"/>
    <dgm:cxn modelId="{E10D1722-C7F6-421F-8DD5-CA99B4AB0470}" type="presOf" srcId="{6E921E36-C931-466F-9104-2CCF18B5EEFC}" destId="{A6A2CE7D-7105-4F2C-AA47-ACDBD133F4A3}" srcOrd="0" destOrd="0" presId="urn:microsoft.com/office/officeart/2005/8/layout/vList4#5"/>
    <dgm:cxn modelId="{AC8E2831-4EB1-4F98-BE0F-5A84513FF859}" type="presOf" srcId="{579EE938-4A6B-4611-8AEC-A3F92A2E8C63}" destId="{A6A2CE7D-7105-4F2C-AA47-ACDBD133F4A3}" srcOrd="0" destOrd="1" presId="urn:microsoft.com/office/officeart/2005/8/layout/vList4#5"/>
    <dgm:cxn modelId="{8C68A64B-ABEF-4D3A-8EBF-CAFF12806673}" srcId="{CA01C3D9-68C2-4CA5-84AA-B3B1B49D0110}" destId="{6E921E36-C931-466F-9104-2CCF18B5EEFC}" srcOrd="0" destOrd="0" parTransId="{47301B4C-AE9D-4522-90C7-61D88AE93039}" sibTransId="{0BC7C5ED-5401-400A-87CE-65A2EC594CD3}"/>
    <dgm:cxn modelId="{518EAD3F-93B9-469A-BFB5-5DFF5C97CD50}" type="presOf" srcId="{6E921E36-C931-466F-9104-2CCF18B5EEFC}" destId="{C1D5E057-F250-49BC-9969-4D47CD3964BC}" srcOrd="1" destOrd="0" presId="urn:microsoft.com/office/officeart/2005/8/layout/vList4#5"/>
    <dgm:cxn modelId="{3422ED05-098B-4B39-98CA-84410BA56101}" type="presParOf" srcId="{CE7B124D-A19C-410D-A12F-F235C26A66E7}" destId="{94646DFC-B513-46A3-BE61-D8D2B6397D1A}" srcOrd="0" destOrd="0" presId="urn:microsoft.com/office/officeart/2005/8/layout/vList4#5"/>
    <dgm:cxn modelId="{33A72B95-C794-48E6-BE71-930264F34772}" type="presParOf" srcId="{94646DFC-B513-46A3-BE61-D8D2B6397D1A}" destId="{A6A2CE7D-7105-4F2C-AA47-ACDBD133F4A3}" srcOrd="0" destOrd="0" presId="urn:microsoft.com/office/officeart/2005/8/layout/vList4#5"/>
    <dgm:cxn modelId="{E1C340DC-2627-421E-AB8B-35A05024E9C6}" type="presParOf" srcId="{94646DFC-B513-46A3-BE61-D8D2B6397D1A}" destId="{822B0B59-267F-4E2F-BA1E-745A0538B86B}" srcOrd="1" destOrd="0" presId="urn:microsoft.com/office/officeart/2005/8/layout/vList4#5"/>
    <dgm:cxn modelId="{3A9F2C4E-D654-4FE7-80C8-025EA2063082}" type="presParOf" srcId="{94646DFC-B513-46A3-BE61-D8D2B6397D1A}" destId="{C1D5E057-F250-49BC-9969-4D47CD3964BC}" srcOrd="2" destOrd="0" presId="urn:microsoft.com/office/officeart/2005/8/layout/vList4#5"/>
    <dgm:cxn modelId="{5B6E1C96-AE79-4F4E-B1C6-56A4F890816F}" type="presParOf" srcId="{CE7B124D-A19C-410D-A12F-F235C26A66E7}" destId="{84BCBDE6-71DC-4A59-8BC3-A3545B7E08F3}" srcOrd="1" destOrd="0" presId="urn:microsoft.com/office/officeart/2005/8/layout/vList4#5"/>
    <dgm:cxn modelId="{25B1C09F-B8A9-4CC6-A99B-EF4541405238}" type="presParOf" srcId="{CE7B124D-A19C-410D-A12F-F235C26A66E7}" destId="{1A22816A-70A1-47BF-A273-96AE27C77893}" srcOrd="2" destOrd="0" presId="urn:microsoft.com/office/officeart/2005/8/layout/vList4#5"/>
    <dgm:cxn modelId="{3972B8C0-62F0-49AD-9CF9-79D09C7FACF0}" type="presParOf" srcId="{1A22816A-70A1-47BF-A273-96AE27C77893}" destId="{C6A2F754-428C-4E6A-930A-5DBF4F92917A}" srcOrd="0" destOrd="0" presId="urn:microsoft.com/office/officeart/2005/8/layout/vList4#5"/>
    <dgm:cxn modelId="{D5653DC2-31D9-4341-ADDF-2980ADC6EBB9}" type="presParOf" srcId="{1A22816A-70A1-47BF-A273-96AE27C77893}" destId="{679051CD-D856-4AA2-8131-1F7FAC18F8AA}" srcOrd="1" destOrd="0" presId="urn:microsoft.com/office/officeart/2005/8/layout/vList4#5"/>
    <dgm:cxn modelId="{0CD33423-ED6C-4AD4-843C-2BBB3A7AC00F}" type="presParOf" srcId="{1A22816A-70A1-47BF-A273-96AE27C77893}" destId="{88283074-299C-472E-B55E-C5C2EF7B6002}" srcOrd="2" destOrd="0" presId="urn:microsoft.com/office/officeart/2005/8/layout/vList4#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722C46-2BE6-4F5C-BB43-DD0F8F8AC54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BFDB9A2-5499-46A1-BAD8-A5FEFDED2B5C}">
      <dgm:prSet phldrT="[텍스트]" custT="1"/>
      <dgm:spPr/>
      <dgm:t>
        <a:bodyPr/>
        <a:lstStyle/>
        <a:p>
          <a:pPr algn="ctr" latinLnBrk="1"/>
          <a:r>
            <a:rPr lang="ko-KR" altLang="en-US" sz="2000" b="1" dirty="0" smtClean="0"/>
            <a:t>도 </a:t>
          </a:r>
          <a:r>
            <a:rPr lang="ko-KR" altLang="en-US" sz="2000" b="1" dirty="0" err="1" smtClean="0"/>
            <a:t>쿄</a:t>
          </a:r>
          <a:endParaRPr lang="ko-KR" altLang="en-US" sz="2000" b="1" dirty="0"/>
        </a:p>
      </dgm:t>
    </dgm:pt>
    <dgm:pt modelId="{0E7653A1-CC07-44A7-A012-B8A55B3D7EFE}" type="parTrans" cxnId="{12B27B00-B6DB-4FD0-9D04-633A7106656D}">
      <dgm:prSet/>
      <dgm:spPr/>
      <dgm:t>
        <a:bodyPr/>
        <a:lstStyle/>
        <a:p>
          <a:pPr latinLnBrk="1"/>
          <a:endParaRPr lang="ko-KR" altLang="en-US"/>
        </a:p>
      </dgm:t>
    </dgm:pt>
    <dgm:pt modelId="{ADC07F09-A942-4764-820D-C99BEBADF9A9}" type="sibTrans" cxnId="{12B27B00-B6DB-4FD0-9D04-633A7106656D}">
      <dgm:prSet/>
      <dgm:spPr/>
      <dgm:t>
        <a:bodyPr/>
        <a:lstStyle/>
        <a:p>
          <a:pPr latinLnBrk="1"/>
          <a:endParaRPr lang="ko-KR" altLang="en-US"/>
        </a:p>
      </dgm:t>
    </dgm:pt>
    <dgm:pt modelId="{F82462A0-8AB6-4AB7-9C32-7143B7046F7D}">
      <dgm:prSet phldrT="[텍스트]"/>
      <dgm:spPr/>
      <dgm:t>
        <a:bodyPr/>
        <a:lstStyle/>
        <a:p>
          <a:pPr latinLnBrk="1"/>
          <a:r>
            <a:rPr lang="ko-KR" altLang="en-US" b="1" dirty="0" smtClean="0"/>
            <a:t>도쿄</a:t>
          </a:r>
          <a:r>
            <a:rPr lang="ko-KR" altLang="en-US" dirty="0" smtClean="0"/>
            <a:t>는 일본의 혼슈 동부에 있는</a:t>
          </a:r>
          <a:r>
            <a:rPr lang="en-US" altLang="ko-KR" dirty="0" smtClean="0"/>
            <a:t>, </a:t>
          </a:r>
          <a:r>
            <a:rPr lang="ko-KR" altLang="en-US" dirty="0" smtClean="0"/>
            <a:t>메이지 시대 이후 사실상 일본의 수도이자 최대 도시이다</a:t>
          </a:r>
          <a:r>
            <a:rPr lang="en-US" altLang="ko-KR" dirty="0" smtClean="0"/>
            <a:t>. </a:t>
          </a:r>
          <a:r>
            <a:rPr lang="ko-KR" altLang="en-US" dirty="0" smtClean="0"/>
            <a:t>행정 구역 상으로는 도쿄 도에 속하지만</a:t>
          </a:r>
          <a:r>
            <a:rPr lang="en-US" altLang="ko-KR" dirty="0" smtClean="0"/>
            <a:t>, </a:t>
          </a:r>
          <a:r>
            <a:rPr lang="ko-KR" altLang="en-US" dirty="0" smtClean="0"/>
            <a:t>도쿄 도는 다마 지역이나 </a:t>
          </a:r>
          <a:r>
            <a:rPr lang="ko-KR" altLang="en-US" dirty="0" err="1" smtClean="0"/>
            <a:t>이즈</a:t>
          </a:r>
          <a:r>
            <a:rPr lang="ko-KR" altLang="en-US" dirty="0" smtClean="0"/>
            <a:t> 제도</a:t>
          </a:r>
          <a:r>
            <a:rPr lang="en-US" altLang="ko-KR" dirty="0" smtClean="0"/>
            <a:t>, </a:t>
          </a:r>
          <a:r>
            <a:rPr lang="ko-KR" altLang="en-US" dirty="0" err="1" smtClean="0"/>
            <a:t>오가사와라</a:t>
          </a:r>
          <a:r>
            <a:rPr lang="ko-KR" altLang="en-US" dirty="0" smtClean="0"/>
            <a:t> 제도의 넓은 지역을 포함하고 있어</a:t>
          </a:r>
          <a:r>
            <a:rPr lang="en-US" altLang="ko-KR" dirty="0" smtClean="0"/>
            <a:t>, </a:t>
          </a:r>
          <a:r>
            <a:rPr lang="ko-KR" altLang="en-US" dirty="0" smtClean="0"/>
            <a:t>도시라는 뜻의 </a:t>
          </a:r>
          <a:r>
            <a:rPr lang="en-US" altLang="ko-KR" dirty="0" smtClean="0"/>
            <a:t>"</a:t>
          </a:r>
          <a:r>
            <a:rPr lang="ko-KR" altLang="en-US" dirty="0" smtClean="0"/>
            <a:t>도쿄</a:t>
          </a:r>
          <a:r>
            <a:rPr lang="en-US" altLang="ko-KR" dirty="0" smtClean="0"/>
            <a:t>"</a:t>
          </a:r>
          <a:r>
            <a:rPr lang="ko-KR" altLang="en-US" dirty="0" smtClean="0"/>
            <a:t>와는 그 의미가 조금 다르다</a:t>
          </a:r>
          <a:r>
            <a:rPr lang="en-US" altLang="ko-KR" dirty="0" smtClean="0"/>
            <a:t>. </a:t>
          </a:r>
          <a:r>
            <a:rPr lang="ko-KR" altLang="en-US" dirty="0" smtClean="0"/>
            <a:t>도쿄에는 일본 각 정부 부처</a:t>
          </a:r>
          <a:r>
            <a:rPr lang="en-US" altLang="ko-KR" dirty="0" smtClean="0"/>
            <a:t>, </a:t>
          </a:r>
          <a:r>
            <a:rPr lang="ko-KR" altLang="en-US" dirty="0" smtClean="0"/>
            <a:t>천황이 기거하는 </a:t>
          </a:r>
          <a:r>
            <a:rPr lang="ko-KR" altLang="en-US" dirty="0" err="1" smtClean="0"/>
            <a:t>고쿄</a:t>
          </a:r>
          <a:r>
            <a:rPr lang="ko-KR" altLang="en-US" dirty="0" smtClean="0"/>
            <a:t> 등이 있다</a:t>
          </a:r>
          <a:r>
            <a:rPr lang="en-US" altLang="ko-KR" dirty="0" smtClean="0"/>
            <a:t>. </a:t>
          </a:r>
          <a:r>
            <a:rPr lang="ko-KR" altLang="en-US" dirty="0" smtClean="0"/>
            <a:t>도쿄는 세계에서 제조업이 가장 발달한 도시이다</a:t>
          </a:r>
          <a:r>
            <a:rPr lang="en-US" altLang="ko-KR" dirty="0" smtClean="0"/>
            <a:t>.</a:t>
          </a:r>
        </a:p>
      </dgm:t>
    </dgm:pt>
    <dgm:pt modelId="{99DA05E8-982B-4127-8B78-5E02A0841E56}" type="parTrans" cxnId="{FC404846-401F-43DB-A064-ED610319F9A2}">
      <dgm:prSet/>
      <dgm:spPr/>
      <dgm:t>
        <a:bodyPr/>
        <a:lstStyle/>
        <a:p>
          <a:pPr latinLnBrk="1"/>
          <a:endParaRPr lang="ko-KR" altLang="en-US"/>
        </a:p>
      </dgm:t>
    </dgm:pt>
    <dgm:pt modelId="{540D5BD0-8363-4972-8EDE-36CD993ECB75}" type="sibTrans" cxnId="{FC404846-401F-43DB-A064-ED610319F9A2}">
      <dgm:prSet/>
      <dgm:spPr/>
      <dgm:t>
        <a:bodyPr/>
        <a:lstStyle/>
        <a:p>
          <a:pPr latinLnBrk="1"/>
          <a:endParaRPr lang="ko-KR" altLang="en-US"/>
        </a:p>
      </dgm:t>
    </dgm:pt>
    <dgm:pt modelId="{D4F3D92B-5B70-4C32-9AC4-66B12121F1EF}" type="pres">
      <dgm:prSet presAssocID="{C3722C46-2BE6-4F5C-BB43-DD0F8F8AC5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AE5C7F-61D6-48F6-AE86-87E6C601FA7F}" type="pres">
      <dgm:prSet presAssocID="{6BFDB9A2-5499-46A1-BAD8-A5FEFDED2B5C}" presName="composite" presStyleCnt="0"/>
      <dgm:spPr/>
    </dgm:pt>
    <dgm:pt modelId="{2ED8AE82-D890-47E3-9B72-8CECD5076EC5}" type="pres">
      <dgm:prSet presAssocID="{6BFDB9A2-5499-46A1-BAD8-A5FEFDED2B5C}" presName="ParentAccentShape" presStyleLbl="trBgShp" presStyleIdx="0" presStyleCnt="2"/>
      <dgm:spPr/>
    </dgm:pt>
    <dgm:pt modelId="{C82B6065-EB23-4AE6-ABF7-09784C83A3BD}" type="pres">
      <dgm:prSet presAssocID="{6BFDB9A2-5499-46A1-BAD8-A5FEFDED2B5C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9DCF25-2937-4A29-94BD-6E1B4A607E5A}" type="pres">
      <dgm:prSet presAssocID="{6BFDB9A2-5499-46A1-BAD8-A5FEFDED2B5C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5BB2FA-2BC2-43A0-9176-9735F5C0CE8E}" type="pres">
      <dgm:prSet presAssocID="{6BFDB9A2-5499-46A1-BAD8-A5FEFDED2B5C}" presName="ChildAccentShape" presStyleLbl="trBgShp" presStyleIdx="1" presStyleCnt="2"/>
      <dgm:spPr/>
    </dgm:pt>
    <dgm:pt modelId="{D5EE0B58-FB55-4A0E-A1B6-22ACC60A3AC8}" type="pres">
      <dgm:prSet presAssocID="{6BFDB9A2-5499-46A1-BAD8-A5FEFDED2B5C}" presName="Image" presStyleLbl="alignImgPlace1" presStyleIdx="0" presStyleCnt="1" custLinFactNeighborX="2557" custLinFactNeighborY="-4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pPr latinLnBrk="1"/>
          <a:endParaRPr lang="ko-KR" altLang="en-US"/>
        </a:p>
      </dgm:t>
    </dgm:pt>
  </dgm:ptLst>
  <dgm:cxnLst>
    <dgm:cxn modelId="{5A3210CB-3849-4F68-8E60-A952F905BABC}" type="presOf" srcId="{C3722C46-2BE6-4F5C-BB43-DD0F8F8AC540}" destId="{D4F3D92B-5B70-4C32-9AC4-66B12121F1EF}" srcOrd="0" destOrd="0" presId="urn:microsoft.com/office/officeart/2009/3/layout/SnapshotPictureList"/>
    <dgm:cxn modelId="{ED80CCD7-9FFF-427A-99EE-657DC52788FB}" type="presOf" srcId="{F82462A0-8AB6-4AB7-9C32-7143B7046F7D}" destId="{809DCF25-2937-4A29-94BD-6E1B4A607E5A}" srcOrd="0" destOrd="0" presId="urn:microsoft.com/office/officeart/2009/3/layout/SnapshotPictureList"/>
    <dgm:cxn modelId="{FC404846-401F-43DB-A064-ED610319F9A2}" srcId="{6BFDB9A2-5499-46A1-BAD8-A5FEFDED2B5C}" destId="{F82462A0-8AB6-4AB7-9C32-7143B7046F7D}" srcOrd="0" destOrd="0" parTransId="{99DA05E8-982B-4127-8B78-5E02A0841E56}" sibTransId="{540D5BD0-8363-4972-8EDE-36CD993ECB75}"/>
    <dgm:cxn modelId="{AECAFB6A-FA24-4734-A80E-7408CDA598B2}" type="presOf" srcId="{6BFDB9A2-5499-46A1-BAD8-A5FEFDED2B5C}" destId="{C82B6065-EB23-4AE6-ABF7-09784C83A3BD}" srcOrd="0" destOrd="0" presId="urn:microsoft.com/office/officeart/2009/3/layout/SnapshotPictureList"/>
    <dgm:cxn modelId="{12B27B00-B6DB-4FD0-9D04-633A7106656D}" srcId="{C3722C46-2BE6-4F5C-BB43-DD0F8F8AC540}" destId="{6BFDB9A2-5499-46A1-BAD8-A5FEFDED2B5C}" srcOrd="0" destOrd="0" parTransId="{0E7653A1-CC07-44A7-A012-B8A55B3D7EFE}" sibTransId="{ADC07F09-A942-4764-820D-C99BEBADF9A9}"/>
    <dgm:cxn modelId="{F9647C30-AA33-48D3-B3B4-C3828647C1CD}" type="presParOf" srcId="{D4F3D92B-5B70-4C32-9AC4-66B12121F1EF}" destId="{F1AE5C7F-61D6-48F6-AE86-87E6C601FA7F}" srcOrd="0" destOrd="0" presId="urn:microsoft.com/office/officeart/2009/3/layout/SnapshotPictureList"/>
    <dgm:cxn modelId="{A2D91B17-8B3A-4272-A059-7AA3125AB991}" type="presParOf" srcId="{F1AE5C7F-61D6-48F6-AE86-87E6C601FA7F}" destId="{2ED8AE82-D890-47E3-9B72-8CECD5076EC5}" srcOrd="0" destOrd="0" presId="urn:microsoft.com/office/officeart/2009/3/layout/SnapshotPictureList"/>
    <dgm:cxn modelId="{EFBE8197-8136-4099-B2A0-30FC5D0032EB}" type="presParOf" srcId="{F1AE5C7F-61D6-48F6-AE86-87E6C601FA7F}" destId="{C82B6065-EB23-4AE6-ABF7-09784C83A3BD}" srcOrd="1" destOrd="0" presId="urn:microsoft.com/office/officeart/2009/3/layout/SnapshotPictureList"/>
    <dgm:cxn modelId="{C937AFA4-5893-4648-9FCB-4E075AD09539}" type="presParOf" srcId="{F1AE5C7F-61D6-48F6-AE86-87E6C601FA7F}" destId="{809DCF25-2937-4A29-94BD-6E1B4A607E5A}" srcOrd="2" destOrd="0" presId="urn:microsoft.com/office/officeart/2009/3/layout/SnapshotPictureList"/>
    <dgm:cxn modelId="{718C7510-8F77-4338-BE21-8373244D3418}" type="presParOf" srcId="{F1AE5C7F-61D6-48F6-AE86-87E6C601FA7F}" destId="{B15BB2FA-2BC2-43A0-9176-9735F5C0CE8E}" srcOrd="3" destOrd="0" presId="urn:microsoft.com/office/officeart/2009/3/layout/SnapshotPictureList"/>
    <dgm:cxn modelId="{C1B9B085-A42B-4FF6-BA4F-99EB3B626304}" type="presParOf" srcId="{F1AE5C7F-61D6-48F6-AE86-87E6C601FA7F}" destId="{D5EE0B58-FB55-4A0E-A1B6-22ACC60A3AC8}" srcOrd="4" destOrd="0" presId="urn:microsoft.com/office/officeart/2009/3/layout/SnapshotPictureLis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722C46-2BE6-4F5C-BB43-DD0F8F8AC54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BFDB9A2-5499-46A1-BAD8-A5FEFDED2B5C}">
      <dgm:prSet phldrT="[텍스트]" custT="1"/>
      <dgm:spPr/>
      <dgm:t>
        <a:bodyPr/>
        <a:lstStyle/>
        <a:p>
          <a:pPr algn="ctr" latinLnBrk="1"/>
          <a:r>
            <a:rPr lang="ko-KR" altLang="en-US" sz="2000" b="1" dirty="0" smtClean="0"/>
            <a:t>오사카</a:t>
          </a:r>
          <a:endParaRPr lang="ko-KR" altLang="en-US" sz="2000" b="1" dirty="0"/>
        </a:p>
      </dgm:t>
    </dgm:pt>
    <dgm:pt modelId="{0E7653A1-CC07-44A7-A012-B8A55B3D7EFE}" type="parTrans" cxnId="{12B27B00-B6DB-4FD0-9D04-633A7106656D}">
      <dgm:prSet/>
      <dgm:spPr/>
      <dgm:t>
        <a:bodyPr/>
        <a:lstStyle/>
        <a:p>
          <a:pPr latinLnBrk="1"/>
          <a:endParaRPr lang="ko-KR" altLang="en-US"/>
        </a:p>
      </dgm:t>
    </dgm:pt>
    <dgm:pt modelId="{ADC07F09-A942-4764-820D-C99BEBADF9A9}" type="sibTrans" cxnId="{12B27B00-B6DB-4FD0-9D04-633A7106656D}">
      <dgm:prSet/>
      <dgm:spPr/>
      <dgm:t>
        <a:bodyPr/>
        <a:lstStyle/>
        <a:p>
          <a:pPr latinLnBrk="1"/>
          <a:endParaRPr lang="ko-KR" altLang="en-US"/>
        </a:p>
      </dgm:t>
    </dgm:pt>
    <dgm:pt modelId="{F82462A0-8AB6-4AB7-9C32-7143B7046F7D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오사카</a:t>
          </a:r>
          <a:r>
            <a:rPr lang="ko-KR" altLang="en-US" dirty="0" smtClean="0"/>
            <a:t> 시는 일본 오사카 부의 도시로 혼슈 긴키 지방의 </a:t>
          </a:r>
          <a:r>
            <a:rPr lang="ko-KR" altLang="en-US" dirty="0" err="1" smtClean="0"/>
            <a:t>요도가와</a:t>
          </a:r>
          <a:r>
            <a:rPr lang="ko-KR" altLang="en-US" dirty="0" smtClean="0"/>
            <a:t> 강 하구 오사카 만에 위치해 있다</a:t>
          </a:r>
          <a:r>
            <a:rPr lang="en-US" altLang="ko-KR" dirty="0" smtClean="0"/>
            <a:t>. </a:t>
          </a:r>
          <a:r>
            <a:rPr lang="ko-KR" altLang="en-US" dirty="0" smtClean="0"/>
            <a:t>오사카 시는 또한 일본 지방자치법에 따라 정령지정도시로 지정되어 있으며 오사카 부의 </a:t>
          </a:r>
          <a:r>
            <a:rPr lang="ko-KR" altLang="en-US" dirty="0" err="1" smtClean="0"/>
            <a:t>부청</a:t>
          </a:r>
          <a:r>
            <a:rPr lang="ko-KR" altLang="en-US" dirty="0" smtClean="0"/>
            <a:t> 소재지이다</a:t>
          </a:r>
          <a:r>
            <a:rPr lang="en-US" altLang="ko-KR" dirty="0" smtClean="0"/>
            <a:t>. </a:t>
          </a:r>
          <a:r>
            <a:rPr lang="ko-KR" altLang="en-US" dirty="0" smtClean="0"/>
            <a:t>오사카는 역사적으로 일본의 상업 중심지였고 일본에서 두 번째로 큰 </a:t>
          </a:r>
          <a:r>
            <a:rPr lang="ko-KR" altLang="en-US" dirty="0" err="1" smtClean="0"/>
            <a:t>게이한신</a:t>
          </a:r>
          <a:r>
            <a:rPr lang="ko-KR" altLang="en-US" dirty="0" smtClean="0"/>
            <a:t> 도시권의 심장부이다</a:t>
          </a:r>
          <a:r>
            <a:rPr lang="en-US" altLang="ko-KR" dirty="0" smtClean="0"/>
            <a:t>. </a:t>
          </a:r>
          <a:r>
            <a:rPr lang="ko-KR" altLang="en-US" dirty="0" smtClean="0"/>
            <a:t>주간 인구는 도쿄 </a:t>
          </a:r>
          <a:r>
            <a:rPr lang="en-US" altLang="ko-KR" dirty="0" smtClean="0"/>
            <a:t>23</a:t>
          </a:r>
          <a:r>
            <a:rPr lang="ko-KR" altLang="en-US" dirty="0" smtClean="0"/>
            <a:t>구 다음으로 일본 전국에서 </a:t>
          </a:r>
          <a:r>
            <a:rPr lang="en-US" altLang="ko-KR" dirty="0" smtClean="0"/>
            <a:t>2</a:t>
          </a:r>
          <a:r>
            <a:rPr lang="ko-KR" altLang="en-US" dirty="0" smtClean="0"/>
            <a:t>위</a:t>
          </a:r>
          <a:r>
            <a:rPr lang="en-US" altLang="ko-KR" dirty="0" smtClean="0"/>
            <a:t>, </a:t>
          </a:r>
          <a:r>
            <a:rPr lang="ko-KR" altLang="en-US" dirty="0" smtClean="0"/>
            <a:t>야간 인구는 요코하마 시 다음으로 </a:t>
          </a:r>
          <a:r>
            <a:rPr lang="en-US" altLang="ko-KR" dirty="0" smtClean="0"/>
            <a:t>3</a:t>
          </a:r>
          <a:r>
            <a:rPr lang="ko-KR" altLang="en-US" dirty="0" smtClean="0"/>
            <a:t>위이다</a:t>
          </a:r>
          <a:r>
            <a:rPr lang="en-US" altLang="ko-KR" dirty="0" smtClean="0"/>
            <a:t>.</a:t>
          </a:r>
        </a:p>
      </dgm:t>
    </dgm:pt>
    <dgm:pt modelId="{99DA05E8-982B-4127-8B78-5E02A0841E56}" type="parTrans" cxnId="{FC404846-401F-43DB-A064-ED610319F9A2}">
      <dgm:prSet/>
      <dgm:spPr/>
      <dgm:t>
        <a:bodyPr/>
        <a:lstStyle/>
        <a:p>
          <a:pPr latinLnBrk="1"/>
          <a:endParaRPr lang="ko-KR" altLang="en-US"/>
        </a:p>
      </dgm:t>
    </dgm:pt>
    <dgm:pt modelId="{540D5BD0-8363-4972-8EDE-36CD993ECB75}" type="sibTrans" cxnId="{FC404846-401F-43DB-A064-ED610319F9A2}">
      <dgm:prSet/>
      <dgm:spPr/>
      <dgm:t>
        <a:bodyPr/>
        <a:lstStyle/>
        <a:p>
          <a:pPr latinLnBrk="1"/>
          <a:endParaRPr lang="ko-KR" altLang="en-US"/>
        </a:p>
      </dgm:t>
    </dgm:pt>
    <dgm:pt modelId="{D4F3D92B-5B70-4C32-9AC4-66B12121F1EF}" type="pres">
      <dgm:prSet presAssocID="{C3722C46-2BE6-4F5C-BB43-DD0F8F8AC5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AE5C7F-61D6-48F6-AE86-87E6C601FA7F}" type="pres">
      <dgm:prSet presAssocID="{6BFDB9A2-5499-46A1-BAD8-A5FEFDED2B5C}" presName="composite" presStyleCnt="0"/>
      <dgm:spPr/>
    </dgm:pt>
    <dgm:pt modelId="{2ED8AE82-D890-47E3-9B72-8CECD5076EC5}" type="pres">
      <dgm:prSet presAssocID="{6BFDB9A2-5499-46A1-BAD8-A5FEFDED2B5C}" presName="ParentAccentShape" presStyleLbl="trBgShp" presStyleIdx="0" presStyleCnt="2"/>
      <dgm:spPr/>
    </dgm:pt>
    <dgm:pt modelId="{C82B6065-EB23-4AE6-ABF7-09784C83A3BD}" type="pres">
      <dgm:prSet presAssocID="{6BFDB9A2-5499-46A1-BAD8-A5FEFDED2B5C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9DCF25-2937-4A29-94BD-6E1B4A607E5A}" type="pres">
      <dgm:prSet presAssocID="{6BFDB9A2-5499-46A1-BAD8-A5FEFDED2B5C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5BB2FA-2BC2-43A0-9176-9735F5C0CE8E}" type="pres">
      <dgm:prSet presAssocID="{6BFDB9A2-5499-46A1-BAD8-A5FEFDED2B5C}" presName="ChildAccentShape" presStyleLbl="trBgShp" presStyleIdx="1" presStyleCnt="2"/>
      <dgm:spPr/>
    </dgm:pt>
    <dgm:pt modelId="{D5EE0B58-FB55-4A0E-A1B6-22ACC60A3AC8}" type="pres">
      <dgm:prSet presAssocID="{6BFDB9A2-5499-46A1-BAD8-A5FEFDED2B5C}" presName="Image" presStyleLbl="alignImgPlace1" presStyleIdx="0" presStyleCnt="1" custScaleY="121108" custLinFactNeighborX="4884" custLinFactNeighborY="-113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pPr latinLnBrk="1"/>
          <a:endParaRPr lang="ko-KR" altLang="en-US"/>
        </a:p>
      </dgm:t>
    </dgm:pt>
  </dgm:ptLst>
  <dgm:cxnLst>
    <dgm:cxn modelId="{4E34FD91-00D8-4B6E-805A-8930575E54A2}" type="presOf" srcId="{F82462A0-8AB6-4AB7-9C32-7143B7046F7D}" destId="{809DCF25-2937-4A29-94BD-6E1B4A607E5A}" srcOrd="0" destOrd="0" presId="urn:microsoft.com/office/officeart/2009/3/layout/SnapshotPictureList"/>
    <dgm:cxn modelId="{FC404846-401F-43DB-A064-ED610319F9A2}" srcId="{6BFDB9A2-5499-46A1-BAD8-A5FEFDED2B5C}" destId="{F82462A0-8AB6-4AB7-9C32-7143B7046F7D}" srcOrd="0" destOrd="0" parTransId="{99DA05E8-982B-4127-8B78-5E02A0841E56}" sibTransId="{540D5BD0-8363-4972-8EDE-36CD993ECB75}"/>
    <dgm:cxn modelId="{8A7EA062-0BC9-4F3F-A517-BBBB51CCD067}" type="presOf" srcId="{C3722C46-2BE6-4F5C-BB43-DD0F8F8AC540}" destId="{D4F3D92B-5B70-4C32-9AC4-66B12121F1EF}" srcOrd="0" destOrd="0" presId="urn:microsoft.com/office/officeart/2009/3/layout/SnapshotPictureList"/>
    <dgm:cxn modelId="{12B27B00-B6DB-4FD0-9D04-633A7106656D}" srcId="{C3722C46-2BE6-4F5C-BB43-DD0F8F8AC540}" destId="{6BFDB9A2-5499-46A1-BAD8-A5FEFDED2B5C}" srcOrd="0" destOrd="0" parTransId="{0E7653A1-CC07-44A7-A012-B8A55B3D7EFE}" sibTransId="{ADC07F09-A942-4764-820D-C99BEBADF9A9}"/>
    <dgm:cxn modelId="{78DFA646-C865-4AC8-AF17-120A640C915E}" type="presOf" srcId="{6BFDB9A2-5499-46A1-BAD8-A5FEFDED2B5C}" destId="{C82B6065-EB23-4AE6-ABF7-09784C83A3BD}" srcOrd="0" destOrd="0" presId="urn:microsoft.com/office/officeart/2009/3/layout/SnapshotPictureList"/>
    <dgm:cxn modelId="{817C3009-E555-4CC4-8DBE-56668472167F}" type="presParOf" srcId="{D4F3D92B-5B70-4C32-9AC4-66B12121F1EF}" destId="{F1AE5C7F-61D6-48F6-AE86-87E6C601FA7F}" srcOrd="0" destOrd="0" presId="urn:microsoft.com/office/officeart/2009/3/layout/SnapshotPictureList"/>
    <dgm:cxn modelId="{9C00200A-85CB-482E-9EE2-EC34178818D2}" type="presParOf" srcId="{F1AE5C7F-61D6-48F6-AE86-87E6C601FA7F}" destId="{2ED8AE82-D890-47E3-9B72-8CECD5076EC5}" srcOrd="0" destOrd="0" presId="urn:microsoft.com/office/officeart/2009/3/layout/SnapshotPictureList"/>
    <dgm:cxn modelId="{DA3A2EE3-F331-42F5-87A7-1A22CBC78670}" type="presParOf" srcId="{F1AE5C7F-61D6-48F6-AE86-87E6C601FA7F}" destId="{C82B6065-EB23-4AE6-ABF7-09784C83A3BD}" srcOrd="1" destOrd="0" presId="urn:microsoft.com/office/officeart/2009/3/layout/SnapshotPictureList"/>
    <dgm:cxn modelId="{A0C2BFF8-4CD6-40C3-9246-E830782BC9A4}" type="presParOf" srcId="{F1AE5C7F-61D6-48F6-AE86-87E6C601FA7F}" destId="{809DCF25-2937-4A29-94BD-6E1B4A607E5A}" srcOrd="2" destOrd="0" presId="urn:microsoft.com/office/officeart/2009/3/layout/SnapshotPictureList"/>
    <dgm:cxn modelId="{532DD3F4-1551-4B20-974B-AF451A94E081}" type="presParOf" srcId="{F1AE5C7F-61D6-48F6-AE86-87E6C601FA7F}" destId="{B15BB2FA-2BC2-43A0-9176-9735F5C0CE8E}" srcOrd="3" destOrd="0" presId="urn:microsoft.com/office/officeart/2009/3/layout/SnapshotPictureList"/>
    <dgm:cxn modelId="{214423A4-E85D-431A-92C9-B8CCC3243754}" type="presParOf" srcId="{F1AE5C7F-61D6-48F6-AE86-87E6C601FA7F}" destId="{D5EE0B58-FB55-4A0E-A1B6-22ACC60A3AC8}" srcOrd="4" destOrd="0" presId="urn:microsoft.com/office/officeart/2009/3/layout/SnapshotPictureLis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EB0F5-B086-4313-BCAE-AE4E15D51991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C025BAE-AD6E-4688-A026-BDACE0A20856}">
      <dgm:prSet phldrT="[텍스트]"/>
      <dgm:spPr/>
      <dgm:t>
        <a:bodyPr/>
        <a:lstStyle/>
        <a:p>
          <a:pPr latinLnBrk="1"/>
          <a:r>
            <a:rPr lang="ko-KR" altLang="en-US" dirty="0" smtClean="0"/>
            <a:t>나고야</a:t>
          </a:r>
          <a:endParaRPr lang="ko-KR" altLang="en-US" dirty="0"/>
        </a:p>
      </dgm:t>
    </dgm:pt>
    <dgm:pt modelId="{2DC18DE1-7A26-4927-B516-5F84931A4CC4}" type="parTrans" cxnId="{706A1F91-2573-44E1-AB14-296A306D75F9}">
      <dgm:prSet/>
      <dgm:spPr/>
      <dgm:t>
        <a:bodyPr/>
        <a:lstStyle/>
        <a:p>
          <a:pPr latinLnBrk="1"/>
          <a:endParaRPr lang="ko-KR" altLang="en-US"/>
        </a:p>
      </dgm:t>
    </dgm:pt>
    <dgm:pt modelId="{11AA0D96-DF73-4DD0-9AA7-1778872FEFD5}" type="sibTrans" cxnId="{706A1F91-2573-44E1-AB14-296A306D75F9}">
      <dgm:prSet/>
      <dgm:spPr/>
      <dgm:t>
        <a:bodyPr/>
        <a:lstStyle/>
        <a:p>
          <a:pPr latinLnBrk="1"/>
          <a:endParaRPr lang="ko-KR" altLang="en-US"/>
        </a:p>
      </dgm:t>
    </dgm:pt>
    <dgm:pt modelId="{D08E41BA-E1B8-4DB9-A2B2-50FFB1C4F912}">
      <dgm:prSet phldrT="[텍스트]"/>
      <dgm:spPr/>
      <dgm:t>
        <a:bodyPr/>
        <a:lstStyle/>
        <a:p>
          <a:pPr latinLnBrk="1"/>
          <a:r>
            <a:rPr lang="ko-KR" altLang="en-US" dirty="0" smtClean="0"/>
            <a:t>나고야 시 는 </a:t>
          </a:r>
          <a:r>
            <a:rPr lang="ko-KR" altLang="en-US" dirty="0" err="1" smtClean="0"/>
            <a:t>아이치</a:t>
          </a:r>
          <a:r>
            <a:rPr lang="ko-KR" altLang="en-US" dirty="0" smtClean="0"/>
            <a:t> 현의 </a:t>
          </a:r>
          <a:r>
            <a:rPr lang="ko-KR" altLang="en-US" dirty="0" err="1" smtClean="0"/>
            <a:t>현청</a:t>
          </a:r>
          <a:r>
            <a:rPr lang="ko-KR" altLang="en-US" dirty="0" smtClean="0"/>
            <a:t> 소재지이다</a:t>
          </a:r>
          <a:r>
            <a:rPr lang="en-US" altLang="ko-KR" dirty="0" smtClean="0"/>
            <a:t>. </a:t>
          </a:r>
          <a:r>
            <a:rPr lang="ko-KR" altLang="en-US" dirty="0" smtClean="0"/>
            <a:t>일본 전국에서 </a:t>
          </a:r>
          <a:r>
            <a:rPr lang="ko-KR" altLang="en-US" dirty="0" err="1" smtClean="0"/>
            <a:t>네번째로</a:t>
          </a:r>
          <a:r>
            <a:rPr lang="ko-KR" altLang="en-US" dirty="0" smtClean="0"/>
            <a:t> 인구가 많은 도시이며</a:t>
          </a:r>
          <a:r>
            <a:rPr lang="en-US" altLang="ko-KR" dirty="0" smtClean="0"/>
            <a:t>, </a:t>
          </a:r>
          <a:r>
            <a:rPr lang="ko-KR" altLang="en-US" dirty="0" smtClean="0"/>
            <a:t>수도권</a:t>
          </a:r>
          <a:r>
            <a:rPr lang="en-US" altLang="ko-KR" dirty="0" smtClean="0"/>
            <a:t>, </a:t>
          </a:r>
          <a:r>
            <a:rPr lang="ko-KR" altLang="en-US" dirty="0" err="1" smtClean="0"/>
            <a:t>게이한신에</a:t>
          </a:r>
          <a:r>
            <a:rPr lang="ko-KR" altLang="en-US" dirty="0" smtClean="0"/>
            <a:t> 다음가는 규모를 갖는 </a:t>
          </a:r>
          <a:r>
            <a:rPr lang="ko-KR" altLang="en-US" dirty="0" err="1" smtClean="0"/>
            <a:t>주쿄권의</a:t>
          </a:r>
          <a:r>
            <a:rPr lang="ko-KR" altLang="en-US" dirty="0" smtClean="0"/>
            <a:t> 중심 도시이다</a:t>
          </a:r>
          <a:r>
            <a:rPr lang="en-US" altLang="ko-KR" dirty="0" smtClean="0"/>
            <a:t>. </a:t>
          </a:r>
          <a:r>
            <a:rPr lang="ko-KR" altLang="en-US" dirty="0" smtClean="0"/>
            <a:t>혼슈의 태평양 연안 지역의 주부 지방에 위치하며 도쿄 </a:t>
          </a:r>
          <a:r>
            <a:rPr lang="en-US" altLang="ko-KR" dirty="0" smtClean="0"/>
            <a:t>23</a:t>
          </a:r>
          <a:r>
            <a:rPr lang="ko-KR" altLang="en-US" dirty="0" smtClean="0"/>
            <a:t>구</a:t>
          </a:r>
          <a:r>
            <a:rPr lang="en-US" altLang="ko-KR" dirty="0" smtClean="0"/>
            <a:t>, </a:t>
          </a:r>
          <a:r>
            <a:rPr lang="ko-KR" altLang="en-US" dirty="0" smtClean="0"/>
            <a:t>오사카 시</a:t>
          </a:r>
          <a:r>
            <a:rPr lang="en-US" altLang="ko-KR" dirty="0" smtClean="0"/>
            <a:t>, </a:t>
          </a:r>
          <a:r>
            <a:rPr lang="ko-KR" altLang="en-US" dirty="0" smtClean="0"/>
            <a:t>요코하마 시</a:t>
          </a:r>
          <a:r>
            <a:rPr lang="en-US" altLang="ko-KR" dirty="0" smtClean="0"/>
            <a:t>, </a:t>
          </a:r>
          <a:r>
            <a:rPr lang="ko-KR" altLang="en-US" dirty="0" err="1" smtClean="0"/>
            <a:t>지바</a:t>
          </a:r>
          <a:r>
            <a:rPr lang="ko-KR" altLang="en-US" dirty="0" smtClean="0"/>
            <a:t> 시</a:t>
          </a:r>
          <a:r>
            <a:rPr lang="en-US" altLang="ko-KR" dirty="0" smtClean="0"/>
            <a:t>, </a:t>
          </a:r>
          <a:r>
            <a:rPr lang="ko-KR" altLang="en-US" dirty="0" err="1" smtClean="0"/>
            <a:t>기타큐슈</a:t>
          </a:r>
          <a:r>
            <a:rPr lang="ko-KR" altLang="en-US" dirty="0" smtClean="0"/>
            <a:t> 시와 함께 일본의 주요 항구이다</a:t>
          </a:r>
          <a:r>
            <a:rPr lang="en-US" altLang="ko-KR" dirty="0" smtClean="0"/>
            <a:t>. </a:t>
          </a:r>
          <a:r>
            <a:rPr lang="ko-KR" altLang="en-US" dirty="0" smtClean="0"/>
            <a:t>에도 시대에 </a:t>
          </a:r>
          <a:r>
            <a:rPr lang="ko-KR" altLang="en-US" dirty="0" err="1" smtClean="0"/>
            <a:t>도쿠가와</a:t>
          </a:r>
          <a:r>
            <a:rPr lang="ko-KR" altLang="en-US" dirty="0" smtClean="0"/>
            <a:t> 집안 사람인 신판 </a:t>
          </a:r>
          <a:r>
            <a:rPr lang="ko-KR" altLang="en-US" dirty="0" err="1" smtClean="0"/>
            <a:t>다이묘가</a:t>
          </a:r>
          <a:r>
            <a:rPr lang="ko-KR" altLang="en-US" dirty="0" smtClean="0"/>
            <a:t> 나고야 성을 중심으로 지배하였다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C4E2A905-29B3-4B39-A80C-4F04895A1CD5}" type="parTrans" cxnId="{CA4CAF36-70BC-42FA-B0C2-33299CC8B256}">
      <dgm:prSet/>
      <dgm:spPr/>
      <dgm:t>
        <a:bodyPr/>
        <a:lstStyle/>
        <a:p>
          <a:pPr latinLnBrk="1"/>
          <a:endParaRPr lang="ko-KR" altLang="en-US"/>
        </a:p>
      </dgm:t>
    </dgm:pt>
    <dgm:pt modelId="{F99254FA-4A78-4C58-9926-A3EEF3AC1D88}" type="sibTrans" cxnId="{CA4CAF36-70BC-42FA-B0C2-33299CC8B256}">
      <dgm:prSet/>
      <dgm:spPr/>
      <dgm:t>
        <a:bodyPr/>
        <a:lstStyle/>
        <a:p>
          <a:pPr latinLnBrk="1"/>
          <a:endParaRPr lang="ko-KR" altLang="en-US"/>
        </a:p>
      </dgm:t>
    </dgm:pt>
    <dgm:pt modelId="{3E37ACDA-9190-4C7C-9A24-815C10DBE117}">
      <dgm:prSet phldrT="[텍스트]"/>
      <dgm:spPr/>
      <dgm:t>
        <a:bodyPr/>
        <a:lstStyle/>
        <a:p>
          <a:pPr latinLnBrk="1"/>
          <a:r>
            <a:rPr lang="ko-KR" altLang="en-US" dirty="0" smtClean="0"/>
            <a:t>요코하마</a:t>
          </a:r>
          <a:endParaRPr lang="ko-KR" altLang="en-US" dirty="0"/>
        </a:p>
      </dgm:t>
    </dgm:pt>
    <dgm:pt modelId="{C1410734-F25E-43CB-A4AD-87508B47C9EE}" type="parTrans" cxnId="{C2143000-42B1-44BB-815A-57492CD2B563}">
      <dgm:prSet/>
      <dgm:spPr/>
      <dgm:t>
        <a:bodyPr/>
        <a:lstStyle/>
        <a:p>
          <a:pPr latinLnBrk="1"/>
          <a:endParaRPr lang="ko-KR" altLang="en-US"/>
        </a:p>
      </dgm:t>
    </dgm:pt>
    <dgm:pt modelId="{E06DD60E-D9A0-4A05-9484-99BE68D632D1}" type="sibTrans" cxnId="{C2143000-42B1-44BB-815A-57492CD2B563}">
      <dgm:prSet/>
      <dgm:spPr/>
      <dgm:t>
        <a:bodyPr/>
        <a:lstStyle/>
        <a:p>
          <a:pPr latinLnBrk="1"/>
          <a:endParaRPr lang="ko-KR" altLang="en-US"/>
        </a:p>
      </dgm:t>
    </dgm:pt>
    <dgm:pt modelId="{2AF44B8C-2620-4F7B-864F-9C75D417697F}">
      <dgm:prSet phldrT="[텍스트]"/>
      <dgm:spPr/>
      <dgm:t>
        <a:bodyPr/>
        <a:lstStyle/>
        <a:p>
          <a:pPr latinLnBrk="1"/>
          <a:r>
            <a:rPr lang="ko-KR" altLang="en-US" dirty="0" smtClean="0"/>
            <a:t>요코하마 시는 일본 </a:t>
          </a:r>
          <a:r>
            <a:rPr lang="ko-KR" altLang="en-US" dirty="0" err="1" smtClean="0"/>
            <a:t>가나가와</a:t>
          </a:r>
          <a:r>
            <a:rPr lang="ko-KR" altLang="en-US" dirty="0" smtClean="0"/>
            <a:t> 현 동부에 있는 </a:t>
          </a:r>
          <a:r>
            <a:rPr lang="ko-KR" altLang="en-US" dirty="0" err="1" smtClean="0"/>
            <a:t>현청</a:t>
          </a:r>
          <a:r>
            <a:rPr lang="ko-KR" altLang="en-US" dirty="0" smtClean="0"/>
            <a:t> 소재지이다</a:t>
          </a:r>
          <a:r>
            <a:rPr lang="en-US" altLang="ko-KR" dirty="0" smtClean="0"/>
            <a:t>. </a:t>
          </a:r>
          <a:r>
            <a:rPr lang="ko-KR" altLang="en-US" dirty="0" smtClean="0"/>
            <a:t>에도 시대 말기부터 일본을 대표하는 항만 도시로서 발전해 왔다</a:t>
          </a:r>
          <a:r>
            <a:rPr lang="en-US" altLang="ko-KR" dirty="0" smtClean="0"/>
            <a:t>. </a:t>
          </a:r>
          <a:r>
            <a:rPr lang="ko-KR" altLang="en-US" dirty="0" smtClean="0"/>
            <a:t>교외 지역은 도쿄 도시권의 위성 도시로서의 성격도 갖고 있으며</a:t>
          </a:r>
          <a:r>
            <a:rPr lang="en-US" altLang="ko-KR" dirty="0" smtClean="0"/>
            <a:t>, </a:t>
          </a:r>
          <a:r>
            <a:rPr lang="ko-KR" altLang="en-US" dirty="0" smtClean="0"/>
            <a:t>도쿄 도 다음으로 일본에서 두 번째로 인구가 많다</a:t>
          </a:r>
          <a:r>
            <a:rPr lang="en-US" altLang="ko-KR" dirty="0" smtClean="0"/>
            <a:t>. 1956</a:t>
          </a:r>
          <a:r>
            <a:rPr lang="ko-KR" altLang="en-US" dirty="0" smtClean="0"/>
            <a:t>년에 일본에서 처음으로 정령지정도시로 지정되었다</a:t>
          </a:r>
          <a:r>
            <a:rPr lang="en-US" altLang="ko-KR" dirty="0" smtClean="0"/>
            <a:t>. </a:t>
          </a:r>
          <a:r>
            <a:rPr lang="ko-KR" altLang="en-US" dirty="0" smtClean="0"/>
            <a:t>대한민국 부산광역시보다 인구가 조금 많다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C725208C-0C6D-4D19-8708-0AB701191BBC}" type="parTrans" cxnId="{895612F8-2CA5-4A2D-9D6A-1EE8899071C5}">
      <dgm:prSet/>
      <dgm:spPr/>
      <dgm:t>
        <a:bodyPr/>
        <a:lstStyle/>
        <a:p>
          <a:pPr latinLnBrk="1"/>
          <a:endParaRPr lang="ko-KR" altLang="en-US"/>
        </a:p>
      </dgm:t>
    </dgm:pt>
    <dgm:pt modelId="{6DB1D861-B267-4CAE-98A9-3DD2E8B0956C}" type="sibTrans" cxnId="{895612F8-2CA5-4A2D-9D6A-1EE8899071C5}">
      <dgm:prSet/>
      <dgm:spPr/>
      <dgm:t>
        <a:bodyPr/>
        <a:lstStyle/>
        <a:p>
          <a:pPr latinLnBrk="1"/>
          <a:endParaRPr lang="ko-KR" altLang="en-US"/>
        </a:p>
      </dgm:t>
    </dgm:pt>
    <dgm:pt modelId="{6F9C8576-E8A9-4BEB-923E-C54ABC313820}" type="pres">
      <dgm:prSet presAssocID="{0B2EB0F5-B086-4313-BCAE-AE4E15D51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00959F-F5C6-478D-A69E-54BDA9841D3D}" type="pres">
      <dgm:prSet presAssocID="{6C025BAE-AD6E-4688-A026-BDACE0A20856}" presName="comp" presStyleCnt="0"/>
      <dgm:spPr/>
    </dgm:pt>
    <dgm:pt modelId="{05AD6474-A545-425D-A8C7-F3B86F7167E8}" type="pres">
      <dgm:prSet presAssocID="{6C025BAE-AD6E-4688-A026-BDACE0A20856}" presName="box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45E4B8C-CEB1-4BF4-B49F-E87798FDB94B}" type="pres">
      <dgm:prSet presAssocID="{6C025BAE-AD6E-4688-A026-BDACE0A20856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70CDB23A-64EC-46B1-949F-22EBE603E38F}" type="pres">
      <dgm:prSet presAssocID="{6C025BAE-AD6E-4688-A026-BDACE0A2085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8264D3-5F68-4F0F-AB1A-4C3F38B08752}" type="pres">
      <dgm:prSet presAssocID="{11AA0D96-DF73-4DD0-9AA7-1778872FEFD5}" presName="spacer" presStyleCnt="0"/>
      <dgm:spPr/>
    </dgm:pt>
    <dgm:pt modelId="{D5A6C1BE-153D-4AF1-868D-AEC6EA1E2E78}" type="pres">
      <dgm:prSet presAssocID="{3E37ACDA-9190-4C7C-9A24-815C10DBE117}" presName="comp" presStyleCnt="0"/>
      <dgm:spPr/>
    </dgm:pt>
    <dgm:pt modelId="{4A9F1063-1037-4BA4-A6A2-A4E441E7F9A6}" type="pres">
      <dgm:prSet presAssocID="{3E37ACDA-9190-4C7C-9A24-815C10DBE117}" presName="box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FAD3BE64-9655-40BD-92FB-FD887D15AEDF}" type="pres">
      <dgm:prSet presAssocID="{3E37ACDA-9190-4C7C-9A24-815C10DBE117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8497AA2C-BB6B-4D64-BFBC-55BB11F9105C}" type="pres">
      <dgm:prSet presAssocID="{3E37ACDA-9190-4C7C-9A24-815C10DBE11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A4CAF36-70BC-42FA-B0C2-33299CC8B256}" srcId="{6C025BAE-AD6E-4688-A026-BDACE0A20856}" destId="{D08E41BA-E1B8-4DB9-A2B2-50FFB1C4F912}" srcOrd="0" destOrd="0" parTransId="{C4E2A905-29B3-4B39-A80C-4F04895A1CD5}" sibTransId="{F99254FA-4A78-4C58-9926-A3EEF3AC1D88}"/>
    <dgm:cxn modelId="{E40B8065-8E56-443E-86DC-358BD7EC7991}" type="presOf" srcId="{6C025BAE-AD6E-4688-A026-BDACE0A20856}" destId="{70CDB23A-64EC-46B1-949F-22EBE603E38F}" srcOrd="1" destOrd="0" presId="urn:microsoft.com/office/officeart/2005/8/layout/vList4#6"/>
    <dgm:cxn modelId="{BF832ABE-43E5-4D22-8036-C7F4BB1AE543}" type="presOf" srcId="{3E37ACDA-9190-4C7C-9A24-815C10DBE117}" destId="{8497AA2C-BB6B-4D64-BFBC-55BB11F9105C}" srcOrd="1" destOrd="0" presId="urn:microsoft.com/office/officeart/2005/8/layout/vList4#6"/>
    <dgm:cxn modelId="{706A1F91-2573-44E1-AB14-296A306D75F9}" srcId="{0B2EB0F5-B086-4313-BCAE-AE4E15D51991}" destId="{6C025BAE-AD6E-4688-A026-BDACE0A20856}" srcOrd="0" destOrd="0" parTransId="{2DC18DE1-7A26-4927-B516-5F84931A4CC4}" sibTransId="{11AA0D96-DF73-4DD0-9AA7-1778872FEFD5}"/>
    <dgm:cxn modelId="{684FA7F5-D0F2-475E-8E1A-F4ED86267287}" type="presOf" srcId="{2AF44B8C-2620-4F7B-864F-9C75D417697F}" destId="{8497AA2C-BB6B-4D64-BFBC-55BB11F9105C}" srcOrd="1" destOrd="1" presId="urn:microsoft.com/office/officeart/2005/8/layout/vList4#6"/>
    <dgm:cxn modelId="{A4ED68DE-F3DB-4896-9135-F905F92C6881}" type="presOf" srcId="{6C025BAE-AD6E-4688-A026-BDACE0A20856}" destId="{05AD6474-A545-425D-A8C7-F3B86F7167E8}" srcOrd="0" destOrd="0" presId="urn:microsoft.com/office/officeart/2005/8/layout/vList4#6"/>
    <dgm:cxn modelId="{B3C8CEEB-E308-4A92-B99E-F9EFC0320ACD}" type="presOf" srcId="{3E37ACDA-9190-4C7C-9A24-815C10DBE117}" destId="{4A9F1063-1037-4BA4-A6A2-A4E441E7F9A6}" srcOrd="0" destOrd="0" presId="urn:microsoft.com/office/officeart/2005/8/layout/vList4#6"/>
    <dgm:cxn modelId="{B0ECAB90-D0DE-4FDE-9D1E-E9FFD8ED4719}" type="presOf" srcId="{D08E41BA-E1B8-4DB9-A2B2-50FFB1C4F912}" destId="{70CDB23A-64EC-46B1-949F-22EBE603E38F}" srcOrd="1" destOrd="1" presId="urn:microsoft.com/office/officeart/2005/8/layout/vList4#6"/>
    <dgm:cxn modelId="{895612F8-2CA5-4A2D-9D6A-1EE8899071C5}" srcId="{3E37ACDA-9190-4C7C-9A24-815C10DBE117}" destId="{2AF44B8C-2620-4F7B-864F-9C75D417697F}" srcOrd="0" destOrd="0" parTransId="{C725208C-0C6D-4D19-8708-0AB701191BBC}" sibTransId="{6DB1D861-B267-4CAE-98A9-3DD2E8B0956C}"/>
    <dgm:cxn modelId="{E3F9DD71-96BA-4C64-AB42-66E06167B17A}" type="presOf" srcId="{0B2EB0F5-B086-4313-BCAE-AE4E15D51991}" destId="{6F9C8576-E8A9-4BEB-923E-C54ABC313820}" srcOrd="0" destOrd="0" presId="urn:microsoft.com/office/officeart/2005/8/layout/vList4#6"/>
    <dgm:cxn modelId="{CCC4BEF7-57B9-4589-BC8A-3B6D17FD4577}" type="presOf" srcId="{2AF44B8C-2620-4F7B-864F-9C75D417697F}" destId="{4A9F1063-1037-4BA4-A6A2-A4E441E7F9A6}" srcOrd="0" destOrd="1" presId="urn:microsoft.com/office/officeart/2005/8/layout/vList4#6"/>
    <dgm:cxn modelId="{9C2040E0-B693-4CE9-861D-59136A52A6D4}" type="presOf" srcId="{D08E41BA-E1B8-4DB9-A2B2-50FFB1C4F912}" destId="{05AD6474-A545-425D-A8C7-F3B86F7167E8}" srcOrd="0" destOrd="1" presId="urn:microsoft.com/office/officeart/2005/8/layout/vList4#6"/>
    <dgm:cxn modelId="{C2143000-42B1-44BB-815A-57492CD2B563}" srcId="{0B2EB0F5-B086-4313-BCAE-AE4E15D51991}" destId="{3E37ACDA-9190-4C7C-9A24-815C10DBE117}" srcOrd="1" destOrd="0" parTransId="{C1410734-F25E-43CB-A4AD-87508B47C9EE}" sibTransId="{E06DD60E-D9A0-4A05-9484-99BE68D632D1}"/>
    <dgm:cxn modelId="{FD88F77C-8ADB-43B7-A36A-34DDC4816BDA}" type="presParOf" srcId="{6F9C8576-E8A9-4BEB-923E-C54ABC313820}" destId="{2900959F-F5C6-478D-A69E-54BDA9841D3D}" srcOrd="0" destOrd="0" presId="urn:microsoft.com/office/officeart/2005/8/layout/vList4#6"/>
    <dgm:cxn modelId="{ACA250E2-06F4-4F5A-9BED-369AADC9D23F}" type="presParOf" srcId="{2900959F-F5C6-478D-A69E-54BDA9841D3D}" destId="{05AD6474-A545-425D-A8C7-F3B86F7167E8}" srcOrd="0" destOrd="0" presId="urn:microsoft.com/office/officeart/2005/8/layout/vList4#6"/>
    <dgm:cxn modelId="{5234CA64-BD46-49A1-9A47-5A55F94BCE48}" type="presParOf" srcId="{2900959F-F5C6-478D-A69E-54BDA9841D3D}" destId="{445E4B8C-CEB1-4BF4-B49F-E87798FDB94B}" srcOrd="1" destOrd="0" presId="urn:microsoft.com/office/officeart/2005/8/layout/vList4#6"/>
    <dgm:cxn modelId="{336DC521-CF57-4C05-9378-0AE738EE071D}" type="presParOf" srcId="{2900959F-F5C6-478D-A69E-54BDA9841D3D}" destId="{70CDB23A-64EC-46B1-949F-22EBE603E38F}" srcOrd="2" destOrd="0" presId="urn:microsoft.com/office/officeart/2005/8/layout/vList4#6"/>
    <dgm:cxn modelId="{C8B7D311-00FA-4413-8407-03CD821362EB}" type="presParOf" srcId="{6F9C8576-E8A9-4BEB-923E-C54ABC313820}" destId="{E68264D3-5F68-4F0F-AB1A-4C3F38B08752}" srcOrd="1" destOrd="0" presId="urn:microsoft.com/office/officeart/2005/8/layout/vList4#6"/>
    <dgm:cxn modelId="{73EAB4DA-CA61-40FF-AAD3-B84399E0C299}" type="presParOf" srcId="{6F9C8576-E8A9-4BEB-923E-C54ABC313820}" destId="{D5A6C1BE-153D-4AF1-868D-AEC6EA1E2E78}" srcOrd="2" destOrd="0" presId="urn:microsoft.com/office/officeart/2005/8/layout/vList4#6"/>
    <dgm:cxn modelId="{BE7C521D-D961-4DE4-BB6F-0FDF878CB5A1}" type="presParOf" srcId="{D5A6C1BE-153D-4AF1-868D-AEC6EA1E2E78}" destId="{4A9F1063-1037-4BA4-A6A2-A4E441E7F9A6}" srcOrd="0" destOrd="0" presId="urn:microsoft.com/office/officeart/2005/8/layout/vList4#6"/>
    <dgm:cxn modelId="{AD49A232-F243-4351-9B56-D81ECAFF5999}" type="presParOf" srcId="{D5A6C1BE-153D-4AF1-868D-AEC6EA1E2E78}" destId="{FAD3BE64-9655-40BD-92FB-FD887D15AEDF}" srcOrd="1" destOrd="0" presId="urn:microsoft.com/office/officeart/2005/8/layout/vList4#6"/>
    <dgm:cxn modelId="{E3710E15-8FA9-4CD6-8FE0-25B00BE5EB10}" type="presParOf" srcId="{D5A6C1BE-153D-4AF1-868D-AEC6EA1E2E78}" destId="{8497AA2C-BB6B-4D64-BFBC-55BB11F9105C}" srcOrd="2" destOrd="0" presId="urn:microsoft.com/office/officeart/2005/8/layout/vList4#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C2EAF-D4E1-46B5-B77C-3A452A6570B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91DD-C771-46D6-A430-3D794EF218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79C1DB6-28EB-4F72-8345-69F8C90F0E7D}" type="slidenum">
              <a:rPr lang="ko-KR" altLang="en-US"/>
              <a:pPr lvl="0">
                <a:defRPr lang="ko-KR" altLang="en-US"/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FECF18-847C-461D-88F1-2A58F3C6A6F4}" type="slidenum">
              <a:rPr lang="en-US"/>
              <a:pPr/>
              <a:t>41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5F0B1-8E2E-4D23-8659-64B0A8C23EA2}" type="slidenum">
              <a:rPr lang="en-US"/>
              <a:pPr/>
              <a:t>33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5FB411-DC18-4B14-A917-34F6F166A44E}" type="slidenum">
              <a:rPr lang="en-US"/>
              <a:pPr/>
              <a:t>34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D38FEC-0C34-4E8A-97C4-399BF4D27332}" type="slidenum">
              <a:rPr lang="en-US"/>
              <a:pPr/>
              <a:t>35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41828-C705-42EC-9481-F0C58BA05AB6}" type="slidenum">
              <a:rPr lang="en-US"/>
              <a:pPr/>
              <a:t>36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3170CC-5642-4D26-89E1-F3DD77CCFFFE}" type="slidenum">
              <a:rPr lang="en-US"/>
              <a:pPr/>
              <a:t>37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</a:pPr>
            <a:endParaRPr lang="en-US" sz="2000">
              <a:latin typeface="굴림" pitchFamily="16" charset="-127"/>
              <a:ea typeface="굴림" pitchFamily="16" charset="-127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EF8E0BB5-EAF9-4410-9954-6A2F547A0C42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37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10DB9A-51C2-4836-A6CB-D0F564842327}" type="slidenum">
              <a:rPr lang="en-US"/>
              <a:pPr/>
              <a:t>38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AF1027-B1D2-498F-86E2-254933983A14}" type="slidenum">
              <a:rPr lang="en-US"/>
              <a:pPr/>
              <a:t>39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72C2F6-B9D8-4C84-AFA1-AF0D033A449F}" type="slidenum">
              <a:rPr lang="en-US"/>
              <a:pPr/>
              <a:t>40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21" y="274704"/>
            <a:ext cx="8025355" cy="58528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282" y="2130918"/>
            <a:ext cx="10359735" cy="146877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0"/>
          </p:nvPr>
        </p:nvSpPr>
        <p:spPr>
          <a:xfrm>
            <a:off x="609521" y="6357822"/>
            <a:ext cx="2842314" cy="3636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10/8/17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1"/>
          </p:nvPr>
        </p:nvSpPr>
        <p:spPr>
          <a:xfrm>
            <a:off x="8736463" y="6357822"/>
            <a:ext cx="2842314" cy="363622"/>
          </a:xfrm>
        </p:spPr>
        <p:txBody>
          <a:bodyPr/>
          <a:lstStyle>
            <a:lvl1pPr>
              <a:defRPr/>
            </a:lvl1pPr>
          </a:lstStyle>
          <a:p>
            <a:fld id="{189FA799-F4AE-47BB-8CCB-86460F45C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2959" y="4407923"/>
            <a:ext cx="10361851" cy="136238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5" y="1535469"/>
            <a:ext cx="5388332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5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5" y="1435435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5368583"/>
            <a:ext cx="7314248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569F-B9B2-46EB-887C-03CC38C90045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" y="0"/>
            <a:ext cx="12188297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88502" rtl="0" eaLnBrk="1" latinLnBrk="1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1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1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1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y.minamiawaji.hyogo.jp.k.ct.hp.transer.com/soshiki/uzushio/shikumi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HAsYnGznGy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8926" y="2001034"/>
            <a:ext cx="10285690" cy="1125576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66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66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66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66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pic>
        <p:nvPicPr>
          <p:cNvPr id="5" name="그림 4" descr="naver_com_20171008_233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4" y="2468418"/>
            <a:ext cx="4786346" cy="4267032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523966" y="4715678"/>
          <a:ext cx="4340728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0728"/>
              </a:tblGrid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dirty="0" smtClean="0"/>
                        <a:t>조장 </a:t>
                      </a:r>
                      <a:r>
                        <a:rPr lang="en-US" altLang="ko-KR" dirty="0" smtClean="0"/>
                        <a:t>21302171 </a:t>
                      </a:r>
                      <a:r>
                        <a:rPr lang="ko-KR" altLang="en-US" dirty="0" smtClean="0"/>
                        <a:t>전경훈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dirty="0" smtClean="0"/>
                        <a:t>부조장 </a:t>
                      </a:r>
                      <a:r>
                        <a:rPr lang="en-US" altLang="ko-KR" dirty="0" smtClean="0"/>
                        <a:t>21302137 </a:t>
                      </a:r>
                      <a:r>
                        <a:rPr lang="ko-KR" altLang="en-US" dirty="0" smtClean="0"/>
                        <a:t>김승한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21401975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김유리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21402204 </a:t>
                      </a:r>
                      <a:r>
                        <a:rPr lang="ko-KR" altLang="en-US" dirty="0" smtClean="0"/>
                        <a:t>황보승미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67172" y="770"/>
            <a:ext cx="2000264" cy="134101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en-US" altLang="ko-KR" sz="8000" b="1" dirty="0">
                <a:solidFill>
                  <a:schemeClr val="bg1"/>
                </a:solidFill>
                <a:latin typeface="한컴 윤체 L"/>
                <a:ea typeface="한컴 윤체 L"/>
              </a:rPr>
              <a:t>5</a:t>
            </a:r>
            <a:r>
              <a:rPr lang="ko-KR" altLang="en-US" sz="8000" b="1" dirty="0">
                <a:solidFill>
                  <a:schemeClr val="bg1"/>
                </a:solidFill>
                <a:latin typeface="한컴 윤체 L"/>
                <a:ea typeface="한컴 윤체 L"/>
              </a:rPr>
              <a:t>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jnto_go_jp_20171003_101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" y="1432400"/>
            <a:ext cx="4101827" cy="3406300"/>
          </a:xfrm>
          <a:prstGeom prst="rect">
            <a:avLst/>
          </a:prstGeom>
        </p:spPr>
      </p:pic>
      <p:pic>
        <p:nvPicPr>
          <p:cNvPr id="5" name="그림 4" descr="jnto_go_jp_20171003_101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01" y="1429530"/>
            <a:ext cx="4378355" cy="3396469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08728" y="4737100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도쿠시마 북동부에 위치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1428" y="5207000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조수가 격렬히 소용돌이치는 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우즈시오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가 유명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21428" y="5676900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세계 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대 조류로 최대 직경 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20m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21428" y="6184900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봄과 가을의 한사리 때에 가장 역동적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809850" y="1563188"/>
            <a:ext cx="1275079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rgbClr val="7030A0"/>
                </a:solidFill>
                <a:hlinkClick r:id="rId4"/>
              </a:rPr>
              <a:t>*</a:t>
            </a:r>
            <a:r>
              <a:rPr lang="ko-KR" altLang="en-US" sz="1800" dirty="0" smtClean="0">
                <a:solidFill>
                  <a:srgbClr val="7030A0"/>
                </a:solidFill>
                <a:hlinkClick r:id="rId4"/>
              </a:rPr>
              <a:t>우즈시오</a:t>
            </a:r>
            <a:endParaRPr lang="ko-KR" altLang="en-US" sz="1800" dirty="0">
              <a:solidFill>
                <a:srgbClr val="7030A0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853029" y="1727200"/>
            <a:ext cx="2882900" cy="147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800" dirty="0" smtClean="0">
                <a:solidFill>
                  <a:srgbClr val="7030A0"/>
                </a:solidFill>
              </a:rPr>
              <a:t>태평양과 세토 내해 사이에 낀 좁은 해협으로 </a:t>
            </a:r>
            <a:endParaRPr lang="en-US" altLang="ko-KR" sz="1800" dirty="0" smtClean="0">
              <a:solidFill>
                <a:srgbClr val="7030A0"/>
              </a:solidFill>
            </a:endParaRPr>
          </a:p>
          <a:p>
            <a:r>
              <a:rPr lang="ko-KR" altLang="en-US" sz="1800" dirty="0" smtClean="0">
                <a:solidFill>
                  <a:srgbClr val="7030A0"/>
                </a:solidFill>
              </a:rPr>
              <a:t>흘러 드는 조류가 가장 큰 생성 요인</a:t>
            </a:r>
            <a:endParaRPr lang="ko-KR" altLang="en-US" sz="1800" dirty="0">
              <a:solidFill>
                <a:srgbClr val="7030A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8926" y="773317"/>
            <a:ext cx="29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* </a:t>
            </a:r>
            <a:r>
              <a:rPr lang="ko-KR" altLang="en-US" sz="3200" b="1" dirty="0" err="1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나루토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 해협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google_co_kr_20171003_103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55" y="1823262"/>
            <a:ext cx="4191001" cy="41783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166512" y="1929596"/>
            <a:ext cx="6723066" cy="4349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원래 가는 지형을 통해 이어진 하나의 섬이었으나 근대에 운하를 파 둘로 나누어 짐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대부분이 산지로 이루어져 가용 토지가 적음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생산력이 낮은 땅이란 특성에 한일간 교역 거점의 요인이 됨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1672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년 오후타코시 운하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, 1900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년 만제키 운하가 인공적으로 만들어지며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개의 섬으로 분리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498" y="567756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2.</a:t>
            </a:r>
            <a:r>
              <a:rPr lang="ko-KR" altLang="en-US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 대마도</a:t>
            </a:r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5000" dirty="0" smtClean="0">
                <a:solidFill>
                  <a:schemeClr val="bg1"/>
                </a:solidFill>
              </a:rPr>
              <a:t>対馬</a:t>
            </a:r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835972" y="1895211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일본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본토 보다 한반도와 더 가깝다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835972" y="2758811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한반도와 일본 본토에서도 보이는 섬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35972" y="3622411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부산 및 경상도 지역을 중심으로 한국 관광객 다수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48672" y="4486011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산림으로 둘러싸여 평지가 적어 농업은 전반적으로 미 발전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835972" y="5349611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메이지 시대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화전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조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피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콩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)       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현재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쌀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밀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감자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고구마 등 재배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5545930" y="5489311"/>
            <a:ext cx="406400" cy="355600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6179372" y="1806576"/>
            <a:ext cx="5916626" cy="3130688"/>
            <a:chOff x="6179372" y="1806576"/>
            <a:chExt cx="5916626" cy="313068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6179372" y="1895211"/>
              <a:ext cx="2514600" cy="1333500"/>
            </a:xfrm>
            <a:prstGeom prst="round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dirty="0" smtClean="0"/>
                <a:t>부산 </a:t>
              </a:r>
              <a:r>
                <a:rPr lang="en-US" altLang="ko-KR" dirty="0" smtClean="0"/>
                <a:t>: </a:t>
              </a:r>
              <a:r>
                <a:rPr lang="ko-KR" altLang="en-US" dirty="0" smtClean="0"/>
                <a:t> 약 </a:t>
              </a:r>
              <a:r>
                <a:rPr lang="en-US" altLang="ko-KR" dirty="0" smtClean="0"/>
                <a:t>49.5Km</a:t>
              </a:r>
            </a:p>
            <a:p>
              <a:r>
                <a:rPr lang="ko-KR" altLang="en-US" dirty="0" smtClean="0"/>
                <a:t>이키 섬 </a:t>
              </a:r>
              <a:r>
                <a:rPr lang="en-US" altLang="ko-KR" dirty="0" smtClean="0"/>
                <a:t>: </a:t>
              </a:r>
              <a:r>
                <a:rPr lang="ko-KR" altLang="en-US" dirty="0" smtClean="0"/>
                <a:t>약 </a:t>
              </a:r>
              <a:r>
                <a:rPr lang="en-US" altLang="ko-KR" dirty="0" smtClean="0"/>
                <a:t>47.5Km</a:t>
              </a:r>
            </a:p>
            <a:p>
              <a:r>
                <a:rPr lang="ko-KR" altLang="en-US" dirty="0" smtClean="0"/>
                <a:t>큐슈 </a:t>
              </a:r>
              <a:r>
                <a:rPr lang="en-US" altLang="ko-KR" dirty="0" smtClean="0"/>
                <a:t>:</a:t>
              </a:r>
              <a:r>
                <a:rPr lang="ko-KR" altLang="en-US" dirty="0" smtClean="0"/>
                <a:t> 약 </a:t>
              </a:r>
              <a:r>
                <a:rPr lang="en-US" altLang="ko-KR" dirty="0" smtClean="0"/>
                <a:t>82Km</a:t>
              </a:r>
              <a:endParaRPr lang="ko-KR" altLang="en-US" dirty="0"/>
            </a:p>
          </p:txBody>
        </p:sp>
        <p:pic>
          <p:nvPicPr>
            <p:cNvPr id="16" name="그림 15" descr="google_co_kr_20171003_11334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5183" y="1806576"/>
              <a:ext cx="3350815" cy="3130688"/>
            </a:xfrm>
            <a:prstGeom prst="rect">
              <a:avLst/>
            </a:prstGeom>
          </p:spPr>
        </p:pic>
      </p:grpSp>
      <p:grpSp>
        <p:nvGrpSpPr>
          <p:cNvPr id="17" name="그룹 16"/>
          <p:cNvGrpSpPr/>
          <p:nvPr/>
        </p:nvGrpSpPr>
        <p:grpSpPr>
          <a:xfrm>
            <a:off x="42848" y="1643314"/>
            <a:ext cx="1799720" cy="1143273"/>
            <a:chOff x="642910" y="4000504"/>
            <a:chExt cx="1349966" cy="1143008"/>
          </a:xfrm>
        </p:grpSpPr>
        <p:pic>
          <p:nvPicPr>
            <p:cNvPr id="18" name="그림 17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9078" y="2500570"/>
            <a:ext cx="1799720" cy="1143273"/>
            <a:chOff x="642910" y="4000504"/>
            <a:chExt cx="1349966" cy="1143008"/>
          </a:xfrm>
        </p:grpSpPr>
        <p:pic>
          <p:nvPicPr>
            <p:cNvPr id="21" name="그림 20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9078" y="3358091"/>
            <a:ext cx="1799720" cy="1143273"/>
            <a:chOff x="642910" y="4000504"/>
            <a:chExt cx="1349966" cy="1143008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9078" y="4215347"/>
            <a:ext cx="1799720" cy="1143273"/>
            <a:chOff x="642910" y="4000504"/>
            <a:chExt cx="1349966" cy="1143008"/>
          </a:xfrm>
        </p:grpSpPr>
        <p:pic>
          <p:nvPicPr>
            <p:cNvPr id="27" name="그림 26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29078" y="5072603"/>
            <a:ext cx="1799720" cy="1143273"/>
            <a:chOff x="642910" y="4000504"/>
            <a:chExt cx="1349966" cy="1143008"/>
          </a:xfrm>
        </p:grpSpPr>
        <p:pic>
          <p:nvPicPr>
            <p:cNvPr id="30" name="그림 29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261802" y="773317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지리적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676400" y="1620838"/>
            <a:ext cx="8717786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바다로 둘러싸여 난류의 영향으로 따뜻한 해류가 흐름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676400" y="2420938"/>
            <a:ext cx="8717786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강수량이 많은 해양성 기후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676400" y="3221038"/>
            <a:ext cx="8717786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아시아 대륙으로부터의 계절풍에 황사가 날아오며 삼한사온 현상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689100" y="4021138"/>
            <a:ext cx="8717786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여름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한달 간의 장마로 비교적 시원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676400" y="4821238"/>
            <a:ext cx="8717786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가을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때때로 태풍의 영향으로 강우량이 많지만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월경 부터는 맑은 날 多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663700" y="5634038"/>
            <a:ext cx="8717786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겨울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강한 계절풍으로 추위가 심하지만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눈이 쌓이는 일은 드물다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166427" y="1429530"/>
            <a:ext cx="4001009" cy="3357586"/>
            <a:chOff x="7861299" y="1435100"/>
            <a:chExt cx="4215323" cy="3403600"/>
          </a:xfrm>
        </p:grpSpPr>
        <p:pic>
          <p:nvPicPr>
            <p:cNvPr id="18" name="그림 17" descr="tsushima-busan_or_kr_20171003_11382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5001" y="3108996"/>
              <a:ext cx="2551621" cy="1729704"/>
            </a:xfrm>
            <a:prstGeom prst="rect">
              <a:avLst/>
            </a:prstGeom>
          </p:spPr>
        </p:pic>
        <p:pic>
          <p:nvPicPr>
            <p:cNvPr id="19" name="그림 18" descr="tsushima-busan_or_kr_20171003_11384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1299" y="1435100"/>
              <a:ext cx="2536608" cy="1659900"/>
            </a:xfrm>
            <a:prstGeom prst="rect">
              <a:avLst/>
            </a:prstGeom>
          </p:spPr>
        </p:pic>
      </p:grpSp>
      <p:grpSp>
        <p:nvGrpSpPr>
          <p:cNvPr id="20" name="그룹 19"/>
          <p:cNvGrpSpPr/>
          <p:nvPr/>
        </p:nvGrpSpPr>
        <p:grpSpPr>
          <a:xfrm>
            <a:off x="-133670" y="1357297"/>
            <a:ext cx="1799720" cy="1143273"/>
            <a:chOff x="642910" y="4000504"/>
            <a:chExt cx="1349966" cy="1143008"/>
          </a:xfrm>
        </p:grpSpPr>
        <p:pic>
          <p:nvPicPr>
            <p:cNvPr id="21" name="그림 20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-133670" y="2143380"/>
            <a:ext cx="1799720" cy="1143273"/>
            <a:chOff x="642910" y="4000504"/>
            <a:chExt cx="1349966" cy="1143008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-147440" y="2929463"/>
            <a:ext cx="1799720" cy="1143273"/>
            <a:chOff x="642910" y="4000504"/>
            <a:chExt cx="1349966" cy="1143008"/>
          </a:xfrm>
        </p:grpSpPr>
        <p:pic>
          <p:nvPicPr>
            <p:cNvPr id="27" name="그림 26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-147440" y="3715281"/>
            <a:ext cx="1799720" cy="1143273"/>
            <a:chOff x="642910" y="4000504"/>
            <a:chExt cx="1349966" cy="1143008"/>
          </a:xfrm>
        </p:grpSpPr>
        <p:pic>
          <p:nvPicPr>
            <p:cNvPr id="30" name="그림 29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-147440" y="4501099"/>
            <a:ext cx="1799720" cy="1143273"/>
            <a:chOff x="642910" y="4000504"/>
            <a:chExt cx="1349966" cy="1143008"/>
          </a:xfrm>
        </p:grpSpPr>
        <p:pic>
          <p:nvPicPr>
            <p:cNvPr id="33" name="그림 32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-133670" y="5358355"/>
            <a:ext cx="1799720" cy="1143273"/>
            <a:chOff x="642910" y="4000504"/>
            <a:chExt cx="1349966" cy="1143008"/>
          </a:xfrm>
        </p:grpSpPr>
        <p:pic>
          <p:nvPicPr>
            <p:cNvPr id="36" name="그림 35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6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261802" y="773317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0"/>
            <a:ext cx="12188297" cy="6859588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99163" y="476783"/>
            <a:ext cx="2573230" cy="55618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en-US" altLang="ko-KR" sz="2900" b="1" dirty="0">
                <a:solidFill>
                  <a:schemeClr val="accent1"/>
                </a:solidFill>
                <a:latin typeface="한컴 윤체 L"/>
                <a:ea typeface="한컴 윤체 L"/>
              </a:rPr>
              <a:t>5</a:t>
            </a:r>
            <a:r>
              <a:rPr lang="ko-KR" altLang="en-US" sz="2900" b="1" dirty="0" smtClean="0">
                <a:solidFill>
                  <a:schemeClr val="accent1"/>
                </a:solidFill>
                <a:latin typeface="한컴 윤체 L"/>
                <a:ea typeface="한컴 윤체 L"/>
              </a:rPr>
              <a:t>조</a:t>
            </a:r>
            <a:endParaRPr lang="ko-KR" altLang="en-US" sz="29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5322" y="2450690"/>
            <a:ext cx="5615893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r"/>
            <a:r>
              <a:rPr lang="ko-KR" altLang="en-US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혼슈</a:t>
            </a:r>
            <a:endParaRPr lang="en-US" altLang="ko-KR" sz="4800" b="1" dirty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163" y="1327608"/>
            <a:ext cx="10285690" cy="1033243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60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81156" y="3429794"/>
            <a:ext cx="35719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21302317 </a:t>
            </a:r>
            <a:r>
              <a:rPr lang="ko-KR" altLang="en-US" dirty="0" smtClean="0">
                <a:solidFill>
                  <a:schemeClr val="tx1"/>
                </a:solidFill>
              </a:rPr>
              <a:t>김승한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809456" y="643067"/>
            <a:ext cx="2380957" cy="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sz="6400" b="1" dirty="0"/>
              <a:t>순서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5142" y="2072472"/>
            <a:ext cx="4639644" cy="663911"/>
          </a:xfrm>
          <a:prstGeom prst="rect">
            <a:avLst/>
          </a:prstGeom>
          <a:ln>
            <a:noFill/>
          </a:ln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r>
              <a:rPr lang="ko-KR" altLang="en-US" sz="3600" dirty="0" smtClean="0"/>
              <a:t>행 정 구 역</a:t>
            </a:r>
            <a:endParaRPr lang="ko-KR" alt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094942" y="2950549"/>
            <a:ext cx="4643470" cy="663911"/>
          </a:xfrm>
          <a:prstGeom prst="rect">
            <a:avLst/>
          </a:prstGeom>
          <a:ln>
            <a:noFill/>
          </a:ln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r>
              <a:rPr lang="ko-KR" altLang="en-US" sz="3600" dirty="0" smtClean="0"/>
              <a:t>기  후 </a:t>
            </a:r>
            <a:endParaRPr lang="ko-KR" alt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96288" y="3816774"/>
            <a:ext cx="4640170" cy="663911"/>
          </a:xfrm>
          <a:prstGeom prst="rect">
            <a:avLst/>
          </a:prstGeom>
          <a:ln>
            <a:noFill/>
          </a:ln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r>
              <a:rPr lang="ko-KR" altLang="en-US" sz="3600" dirty="0" smtClean="0"/>
              <a:t>인  구 </a:t>
            </a:r>
            <a:endParaRPr lang="ko-KR" alt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096288" y="4665061"/>
            <a:ext cx="4640170" cy="663911"/>
          </a:xfrm>
          <a:prstGeom prst="rect">
            <a:avLst/>
          </a:prstGeom>
          <a:noFill/>
          <a:ln>
            <a:noFill/>
          </a:ln>
        </p:spPr>
        <p:txBody>
          <a:bodyPr wrap="square" lIns="108850" tIns="54425" rIns="108850" bIns="54425" rtlCol="0">
            <a:spAutoFit/>
          </a:bodyPr>
          <a:lstStyle/>
          <a:p>
            <a:r>
              <a:rPr lang="ko-KR" altLang="en-US" sz="3600" dirty="0" smtClean="0"/>
              <a:t>주 요 도 시</a:t>
            </a:r>
            <a:endParaRPr lang="ko-KR" altLang="en-US" sz="3600" dirty="0"/>
          </a:p>
        </p:txBody>
      </p:sp>
      <p:grpSp>
        <p:nvGrpSpPr>
          <p:cNvPr id="25" name="그룹 24"/>
          <p:cNvGrpSpPr/>
          <p:nvPr/>
        </p:nvGrpSpPr>
        <p:grpSpPr>
          <a:xfrm>
            <a:off x="2094677" y="1857628"/>
            <a:ext cx="1799720" cy="1143273"/>
            <a:chOff x="642910" y="4000504"/>
            <a:chExt cx="1349966" cy="1143008"/>
          </a:xfrm>
        </p:grpSpPr>
        <p:pic>
          <p:nvPicPr>
            <p:cNvPr id="31" name="그림 30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094677" y="2714884"/>
            <a:ext cx="1799720" cy="1143273"/>
            <a:chOff x="642910" y="4000504"/>
            <a:chExt cx="1349966" cy="1143008"/>
          </a:xfrm>
        </p:grpSpPr>
        <p:pic>
          <p:nvPicPr>
            <p:cNvPr id="35" name="그림 34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2094677" y="3572405"/>
            <a:ext cx="1799720" cy="1143273"/>
            <a:chOff x="642910" y="4000504"/>
            <a:chExt cx="1349966" cy="1143008"/>
          </a:xfrm>
        </p:grpSpPr>
        <p:pic>
          <p:nvPicPr>
            <p:cNvPr id="38" name="그림 37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2094677" y="4429661"/>
            <a:ext cx="1799720" cy="1143273"/>
            <a:chOff x="642910" y="4000504"/>
            <a:chExt cx="1349966" cy="1143008"/>
          </a:xfrm>
        </p:grpSpPr>
        <p:pic>
          <p:nvPicPr>
            <p:cNvPr id="41" name="그림 40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523823" cy="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8" name="제목 7"/>
          <p:cNvSpPr txBox="1"/>
          <p:nvPr/>
        </p:nvSpPr>
        <p:spPr>
          <a:xfrm>
            <a:off x="914281" y="620833"/>
            <a:ext cx="10361851" cy="774343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4200" spc="6" dirty="0" smtClean="0">
                <a:latin typeface="한컴 윤체 L"/>
                <a:ea typeface="한컴 윤체 L"/>
                <a:cs typeface="+mj-cs"/>
              </a:rPr>
              <a:t>행정 구역</a:t>
            </a:r>
            <a:endParaRPr lang="ko-KR" altLang="en-US" sz="4200" spc="6" dirty="0">
              <a:latin typeface="한컴 윤체 L"/>
              <a:ea typeface="한컴 윤체 L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0914" y="5446485"/>
            <a:ext cx="7428585" cy="55618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lvl="0">
              <a:defRPr lang="ko-KR" altLang="en-US"/>
            </a:pPr>
            <a:endParaRPr lang="en-US" altLang="ko-KR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2434412" y="5042893"/>
            <a:ext cx="7871850" cy="1079409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ko-KR" altLang="en-US" dirty="0" smtClean="0"/>
              <a:t>일본은</a:t>
            </a:r>
            <a:r>
              <a:rPr lang="en-US" altLang="ko-KR" dirty="0" smtClean="0"/>
              <a:t> </a:t>
            </a:r>
            <a:r>
              <a:rPr lang="ko-KR" altLang="en-US" dirty="0"/>
              <a:t>훗</a:t>
            </a:r>
            <a:r>
              <a:rPr lang="ko-KR" altLang="en-US" dirty="0" smtClean="0"/>
              <a:t>카이도</a:t>
            </a:r>
            <a:r>
              <a:rPr lang="en-US" altLang="ko-KR" dirty="0"/>
              <a:t>, </a:t>
            </a:r>
            <a:r>
              <a:rPr lang="ko-KR" altLang="en-US" dirty="0"/>
              <a:t>혼슈</a:t>
            </a:r>
            <a:r>
              <a:rPr lang="en-US" altLang="ko-KR" dirty="0"/>
              <a:t>, </a:t>
            </a:r>
            <a:r>
              <a:rPr lang="ko-KR" altLang="en-US" dirty="0"/>
              <a:t>시코쿠</a:t>
            </a:r>
            <a:r>
              <a:rPr lang="en-US" altLang="ko-KR" dirty="0"/>
              <a:t>, </a:t>
            </a:r>
            <a:r>
              <a:rPr lang="ko-KR" altLang="en-US" dirty="0"/>
              <a:t>규슈의 네 개의 주요 섬과 수많은 섬들로 이루어져 있다</a:t>
            </a:r>
            <a:r>
              <a:rPr lang="en-US" altLang="ko-KR" dirty="0"/>
              <a:t>. </a:t>
            </a:r>
            <a:r>
              <a:rPr lang="ko-KR" altLang="en-US" dirty="0"/>
              <a:t>이 중에서 혼슈는 다시 도호쿠</a:t>
            </a:r>
            <a:r>
              <a:rPr lang="en-US" altLang="ko-KR" dirty="0"/>
              <a:t>, </a:t>
            </a:r>
            <a:r>
              <a:rPr lang="ko-KR" altLang="en-US" dirty="0"/>
              <a:t>간토</a:t>
            </a:r>
            <a:r>
              <a:rPr lang="en-US" altLang="ko-KR" dirty="0"/>
              <a:t>, </a:t>
            </a:r>
            <a:r>
              <a:rPr lang="ko-KR" altLang="en-US" dirty="0"/>
              <a:t>주부</a:t>
            </a:r>
            <a:r>
              <a:rPr lang="en-US" altLang="ko-KR" dirty="0"/>
              <a:t>, </a:t>
            </a:r>
            <a:r>
              <a:rPr lang="ko-KR" altLang="en-US" dirty="0"/>
              <a:t>주고쿠</a:t>
            </a:r>
            <a:r>
              <a:rPr lang="en-US" altLang="ko-KR" dirty="0"/>
              <a:t>, </a:t>
            </a:r>
            <a:r>
              <a:rPr lang="ko-KR" altLang="en-US" dirty="0"/>
              <a:t>긴키 다섯 개 지방으로 나뉜다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35" y="3096342"/>
            <a:ext cx="1715103" cy="15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istrator\Desktop\혼슈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0" y="1485128"/>
            <a:ext cx="5982505" cy="3421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5" name="제목 7"/>
          <p:cNvSpPr txBox="1"/>
          <p:nvPr/>
        </p:nvSpPr>
        <p:spPr>
          <a:xfrm>
            <a:off x="914281" y="620833"/>
            <a:ext cx="10361851" cy="774343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4000" spc="6" dirty="0" smtClean="0">
                <a:latin typeface="한컴 윤체 L"/>
                <a:ea typeface="한컴 윤체 L"/>
                <a:cs typeface="+mj-cs"/>
              </a:rPr>
              <a:t>행정 구역</a:t>
            </a:r>
            <a:endParaRPr lang="ko-KR" altLang="en-US" sz="4000" spc="6" dirty="0">
              <a:latin typeface="한컴 윤체 L"/>
              <a:ea typeface="한컴 윤체 L"/>
              <a:cs typeface="+mj-cs"/>
            </a:endParaRPr>
          </a:p>
        </p:txBody>
      </p:sp>
      <p:sp>
        <p:nvSpPr>
          <p:cNvPr id="17418" name="TextBox 17417"/>
          <p:cNvSpPr txBox="1"/>
          <p:nvPr/>
        </p:nvSpPr>
        <p:spPr>
          <a:xfrm rot="165803">
            <a:off x="2015284" y="1884411"/>
            <a:ext cx="7535856" cy="43307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19" name="TextBox 17418"/>
          <p:cNvSpPr txBox="1"/>
          <p:nvPr/>
        </p:nvSpPr>
        <p:spPr>
          <a:xfrm>
            <a:off x="575312" y="1809239"/>
            <a:ext cx="4943906" cy="617744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endParaRPr lang="ko-KR" altLang="en-US" sz="3300" dirty="0"/>
          </a:p>
        </p:txBody>
      </p:sp>
      <p:sp>
        <p:nvSpPr>
          <p:cNvPr id="17421" name="TextBox 17420"/>
          <p:cNvSpPr txBox="1"/>
          <p:nvPr/>
        </p:nvSpPr>
        <p:spPr>
          <a:xfrm>
            <a:off x="5279222" y="2375718"/>
            <a:ext cx="335994" cy="43307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27" name="TextBox 17426"/>
          <p:cNvSpPr txBox="1"/>
          <p:nvPr/>
        </p:nvSpPr>
        <p:spPr>
          <a:xfrm>
            <a:off x="1967285" y="1881264"/>
            <a:ext cx="6479876" cy="43307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28" name="TextBox 17427"/>
          <p:cNvSpPr txBox="1"/>
          <p:nvPr/>
        </p:nvSpPr>
        <p:spPr>
          <a:xfrm>
            <a:off x="1967285" y="2853596"/>
            <a:ext cx="6527876" cy="43307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29" name="TextBox 17428"/>
          <p:cNvSpPr txBox="1"/>
          <p:nvPr/>
        </p:nvSpPr>
        <p:spPr>
          <a:xfrm>
            <a:off x="2015285" y="2457462"/>
            <a:ext cx="5903887" cy="43307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430" name="TextBox 17429"/>
          <p:cNvSpPr txBox="1"/>
          <p:nvPr/>
        </p:nvSpPr>
        <p:spPr>
          <a:xfrm>
            <a:off x="4175243" y="2565498"/>
            <a:ext cx="4319918" cy="43307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="" xmlns:p14="http://schemas.microsoft.com/office/powerpoint/2010/main" val="1288927402"/>
              </p:ext>
            </p:extLst>
          </p:nvPr>
        </p:nvGraphicFramePr>
        <p:xfrm>
          <a:off x="1439295" y="2063889"/>
          <a:ext cx="8975829" cy="403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5" name="제목 7"/>
          <p:cNvSpPr txBox="1"/>
          <p:nvPr/>
        </p:nvSpPr>
        <p:spPr>
          <a:xfrm>
            <a:off x="914281" y="620833"/>
            <a:ext cx="10361851" cy="774343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4000" spc="6" dirty="0" smtClean="0">
                <a:latin typeface="한컴 윤체 L"/>
                <a:ea typeface="한컴 윤체 L"/>
                <a:cs typeface="+mj-cs"/>
              </a:rPr>
              <a:t>행정 구역</a:t>
            </a:r>
            <a:endParaRPr lang="ko-KR" altLang="en-US" sz="4000" spc="6" dirty="0">
              <a:latin typeface="한컴 윤체 L"/>
              <a:ea typeface="한컴 윤체 L"/>
              <a:cs typeface="+mj-cs"/>
            </a:endParaRPr>
          </a:p>
        </p:txBody>
      </p:sp>
      <p:sp>
        <p:nvSpPr>
          <p:cNvPr id="18441" name="TextBox 18440"/>
          <p:cNvSpPr txBox="1"/>
          <p:nvPr/>
        </p:nvSpPr>
        <p:spPr>
          <a:xfrm>
            <a:off x="863306" y="1773227"/>
            <a:ext cx="383993" cy="43307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1" name="모서리가 둥근 직사각형 4"/>
          <p:cNvSpPr/>
          <p:nvPr/>
        </p:nvSpPr>
        <p:spPr>
          <a:xfrm>
            <a:off x="3861565" y="2622135"/>
            <a:ext cx="6924729" cy="19201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567" tIns="72567" rIns="72567" bIns="72567" numCol="1" spcCol="1512" anchor="t" anchorCtr="0">
            <a:noAutofit/>
          </a:bodyPr>
          <a:lstStyle/>
          <a:p>
            <a:pPr defTabSz="84661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dirty="0" smtClean="0"/>
              <a:t>도호쿠 지방</a:t>
            </a:r>
            <a:endParaRPr lang="ko-KR" altLang="en-US" sz="1900" dirty="0"/>
          </a:p>
          <a:p>
            <a:pPr marL="136063" lvl="1" indent="-136063" defTabSz="63495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400" dirty="0" smtClean="0"/>
              <a:t>혼슈 맨 위쪽에 위치하여 남북으로 길게 뻗어 있으며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면적으로는 전국의 약 </a:t>
            </a:r>
            <a:r>
              <a:rPr lang="en-US" altLang="ko-KR" sz="1400" dirty="0" smtClean="0"/>
              <a:t>20%</a:t>
            </a:r>
            <a:r>
              <a:rPr lang="ko-KR" altLang="en-US" sz="1400" dirty="0" smtClean="0"/>
              <a:t>이지만 인구는 </a:t>
            </a:r>
            <a:r>
              <a:rPr lang="en-US" altLang="ko-KR" sz="1400" dirty="0" smtClean="0"/>
              <a:t>10% </a:t>
            </a:r>
            <a:r>
              <a:rPr lang="ko-KR" altLang="en-US" sz="1400" dirty="0" smtClean="0"/>
              <a:t>정도밖에 되지 않는다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이곳 또한 여름은 짧고 겨울은 길며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남부와 북부의 </a:t>
            </a:r>
            <a:r>
              <a:rPr lang="ko-KR" altLang="en-US" sz="1400" dirty="0" err="1" smtClean="0"/>
              <a:t>온도차가</a:t>
            </a:r>
            <a:r>
              <a:rPr lang="ko-KR" altLang="en-US" sz="1400" dirty="0" smtClean="0"/>
              <a:t> 크다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경지 면적은 약 </a:t>
            </a:r>
            <a:r>
              <a:rPr lang="en-US" altLang="ko-KR" sz="1400" dirty="0" smtClean="0"/>
              <a:t>70%</a:t>
            </a:r>
            <a:r>
              <a:rPr lang="ko-KR" altLang="en-US" sz="1400" dirty="0" smtClean="0"/>
              <a:t>가 논이며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전국 쌀 생산의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분의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을 차지한다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또 사과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앵두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서양배 등도 많이 수확된다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graphicFrame>
        <p:nvGraphicFramePr>
          <p:cNvPr id="12" name="다이어그램 11"/>
          <p:cNvGraphicFramePr/>
          <p:nvPr>
            <p:extLst>
              <p:ext uri="{D42A27DB-BD31-4B8C-83A1-F6EECF244321}">
                <p14:modId xmlns="" xmlns:p14="http://schemas.microsoft.com/office/powerpoint/2010/main" val="2984680317"/>
              </p:ext>
            </p:extLst>
          </p:nvPr>
        </p:nvGraphicFramePr>
        <p:xfrm>
          <a:off x="2351278" y="2025313"/>
          <a:ext cx="8063846" cy="236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그룹 12"/>
          <p:cNvGrpSpPr/>
          <p:nvPr/>
        </p:nvGrpSpPr>
        <p:grpSpPr>
          <a:xfrm>
            <a:off x="2390384" y="4555838"/>
            <a:ext cx="7991102" cy="1277397"/>
            <a:chOff x="-1" y="-79728"/>
            <a:chExt cx="6732748" cy="1945583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-1" y="-79728"/>
              <a:ext cx="6732748" cy="19197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모서리가 둥근 직사각형 4"/>
            <p:cNvSpPr/>
            <p:nvPr/>
          </p:nvSpPr>
          <p:spPr>
            <a:xfrm>
              <a:off x="1436141" y="-53890"/>
              <a:ext cx="5194223" cy="1919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1" defTabSz="63495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ko-KR" altLang="en-US" sz="1100" dirty="0" smtClean="0"/>
                <a:t>주고쿠 지방</a:t>
              </a:r>
              <a:endParaRPr lang="en-US" altLang="ko-KR" sz="1100" dirty="0" smtClean="0"/>
            </a:p>
            <a:p>
              <a:pPr marL="0" lvl="1" defTabSz="63495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altLang="ko-KR" sz="1400" dirty="0" smtClean="0"/>
            </a:p>
          </p:txBody>
        </p:sp>
      </p:grpSp>
      <p:pic>
        <p:nvPicPr>
          <p:cNvPr id="2050" name="Picture 2" descr="C:\Users\Administrator\Desktop\주고쿠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9" y="4636510"/>
            <a:ext cx="1643074" cy="1072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4023504" y="4901645"/>
            <a:ext cx="6095207" cy="279190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fontAlgn="base"/>
            <a:r>
              <a:rPr lang="en-US" altLang="ko-KR" sz="1100" dirty="0" smtClean="0">
                <a:solidFill>
                  <a:schemeClr val="bg1"/>
                </a:solidFill>
              </a:rPr>
              <a:t>-</a:t>
            </a:r>
            <a:r>
              <a:rPr lang="ko-KR" altLang="en-US" sz="1100" dirty="0" smtClean="0">
                <a:solidFill>
                  <a:schemeClr val="bg1"/>
                </a:solidFill>
              </a:rPr>
              <a:t>일본의 </a:t>
            </a:r>
            <a:r>
              <a:rPr lang="en-US" altLang="ko-KR" sz="1100" dirty="0">
                <a:solidFill>
                  <a:schemeClr val="bg1"/>
                </a:solidFill>
              </a:rPr>
              <a:t>3</a:t>
            </a:r>
            <a:r>
              <a:rPr lang="ko-KR" altLang="en-US" sz="1100" dirty="0">
                <a:solidFill>
                  <a:schemeClr val="bg1"/>
                </a:solidFill>
              </a:rPr>
              <a:t>대 경관 중 마지막인 미야지마로도 알려진 이츠쿠시마로 히로시마현의 섬이다</a:t>
            </a:r>
            <a:r>
              <a:rPr lang="en-US" altLang="ko-KR" sz="1100" dirty="0">
                <a:solidFill>
                  <a:schemeClr val="bg1"/>
                </a:solidFill>
              </a:rPr>
              <a:t>.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5" name="제목 7"/>
          <p:cNvSpPr txBox="1"/>
          <p:nvPr/>
        </p:nvSpPr>
        <p:spPr>
          <a:xfrm>
            <a:off x="914281" y="620833"/>
            <a:ext cx="10361851" cy="774343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pPr algn="ctr" defTabSz="1071360">
              <a:spcBef>
                <a:spcPct val="0"/>
              </a:spcBef>
              <a:defRPr lang="ko-KR"/>
            </a:pPr>
            <a:r>
              <a:rPr lang="ko-KR" altLang="en-US" sz="4000" dirty="0" smtClean="0">
                <a:latin typeface="한컴 윤체 L"/>
                <a:ea typeface="한컴 윤체 L"/>
                <a:cs typeface="+mj-cs"/>
              </a:rPr>
              <a:t>기 후</a:t>
            </a:r>
            <a:r>
              <a:rPr lang="ko-KR" altLang="en-US" sz="4200" dirty="0" smtClean="0">
                <a:latin typeface="한컴 윤체 L"/>
                <a:ea typeface="한컴 윤체 L"/>
                <a:cs typeface="+mj-cs"/>
              </a:rPr>
              <a:t> </a:t>
            </a:r>
            <a:endParaRPr lang="ko-KR" altLang="en-US" sz="4200" dirty="0">
              <a:latin typeface="한컴 윤체 L"/>
              <a:ea typeface="한컴 윤체 L"/>
              <a:cs typeface="+mj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309388" y="1715282"/>
            <a:ext cx="6095207" cy="4449563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ko-KR" altLang="en-US" sz="2000" b="1" dirty="0"/>
              <a:t>혼슈</a:t>
            </a:r>
            <a:r>
              <a:rPr lang="ko-KR" altLang="en-US" sz="2000" dirty="0"/>
              <a:t>는 북위 </a:t>
            </a:r>
            <a:r>
              <a:rPr lang="en-US" altLang="ko-KR" sz="2000" dirty="0"/>
              <a:t>41</a:t>
            </a:r>
            <a:r>
              <a:rPr lang="ko-KR" altLang="en-US" sz="2000" dirty="0"/>
              <a:t>도부터 </a:t>
            </a:r>
            <a:r>
              <a:rPr lang="en-US" altLang="ko-KR" sz="2000" dirty="0"/>
              <a:t>33</a:t>
            </a:r>
            <a:r>
              <a:rPr lang="ko-KR" altLang="en-US" sz="2000" dirty="0"/>
              <a:t>도까지 길게 걸쳐있기 때문에 혼슈의 기후는 냉대 기후부터 아열대 기후까지 </a:t>
            </a:r>
            <a:r>
              <a:rPr lang="ko-KR" altLang="en-US" sz="2000" dirty="0" smtClean="0"/>
              <a:t>다양함</a:t>
            </a:r>
            <a:endParaRPr lang="en-US" altLang="ko-KR" sz="2000" dirty="0" smtClean="0"/>
          </a:p>
          <a:p>
            <a:pPr fontAlgn="base">
              <a:buFont typeface="Wingdings" pitchFamily="2" charset="2"/>
              <a:buChar char="ü"/>
            </a:pPr>
            <a:endParaRPr lang="en-US" altLang="ko-KR" sz="2000" dirty="0" smtClean="0"/>
          </a:p>
          <a:p>
            <a:pPr fontAlgn="base">
              <a:buFont typeface="Wingdings" pitchFamily="2" charset="2"/>
              <a:buChar char="ü"/>
            </a:pPr>
            <a:r>
              <a:rPr lang="ko-KR" altLang="en-US" sz="2000" dirty="0" smtClean="0"/>
              <a:t>최저 </a:t>
            </a:r>
            <a:r>
              <a:rPr lang="ko-KR" altLang="en-US" sz="2000" dirty="0"/>
              <a:t>기온은 영하 </a:t>
            </a:r>
            <a:r>
              <a:rPr lang="en-US" altLang="ko-KR" sz="2000" dirty="0"/>
              <a:t>35.5</a:t>
            </a:r>
            <a:r>
              <a:rPr lang="ko-KR" altLang="en-US" sz="2000" dirty="0"/>
              <a:t>도이고 최고 기온은 영상 </a:t>
            </a:r>
            <a:r>
              <a:rPr lang="en-US" altLang="ko-KR" sz="2000" dirty="0"/>
              <a:t>41.0</a:t>
            </a:r>
            <a:r>
              <a:rPr lang="ko-KR" altLang="en-US" sz="2000" dirty="0"/>
              <a:t>도로 북쪽으로는 북위 </a:t>
            </a:r>
            <a:r>
              <a:rPr lang="en-US" altLang="ko-KR" sz="2000" dirty="0"/>
              <a:t>42</a:t>
            </a:r>
            <a:r>
              <a:rPr lang="ko-KR" altLang="en-US" sz="2000" dirty="0"/>
              <a:t>도에 있는 홋카이도와 비슷한 기후가</a:t>
            </a:r>
            <a:r>
              <a:rPr lang="en-US" altLang="ko-KR" sz="2000" dirty="0"/>
              <a:t>, </a:t>
            </a:r>
            <a:r>
              <a:rPr lang="ko-KR" altLang="en-US" sz="2000" dirty="0"/>
              <a:t>남쪽으로는 북위 </a:t>
            </a:r>
            <a:r>
              <a:rPr lang="en-US" altLang="ko-KR" sz="2000" dirty="0"/>
              <a:t>26</a:t>
            </a:r>
            <a:r>
              <a:rPr lang="ko-KR" altLang="en-US" sz="2000" dirty="0"/>
              <a:t>도에 위치해 있는 오키나와 섬보다 더 더운 </a:t>
            </a:r>
            <a:r>
              <a:rPr lang="ko-KR" altLang="en-US" sz="2000" dirty="0" smtClean="0"/>
              <a:t>기후</a:t>
            </a:r>
            <a:r>
              <a:rPr lang="en-US" altLang="ko-KR" sz="2000" dirty="0" smtClean="0"/>
              <a:t> </a:t>
            </a:r>
          </a:p>
          <a:p>
            <a:pPr fontAlgn="base">
              <a:buFont typeface="Wingdings" pitchFamily="2" charset="2"/>
              <a:buChar char="ü"/>
            </a:pPr>
            <a:endParaRPr lang="en-US" altLang="ko-KR" sz="2000" dirty="0" smtClean="0"/>
          </a:p>
          <a:p>
            <a:pPr fontAlgn="base">
              <a:buFont typeface="Wingdings" pitchFamily="2" charset="2"/>
              <a:buChar char="ü"/>
            </a:pPr>
            <a:r>
              <a:rPr lang="ko-KR" altLang="en-US" sz="2000" dirty="0" smtClean="0"/>
              <a:t>북부 쪽은 </a:t>
            </a:r>
            <a:r>
              <a:rPr lang="ko-KR" altLang="en-US" sz="2000" dirty="0"/>
              <a:t>냉대 습윤 기후</a:t>
            </a:r>
            <a:r>
              <a:rPr lang="en-US" altLang="ko-KR" sz="2000" dirty="0"/>
              <a:t>, </a:t>
            </a:r>
            <a:r>
              <a:rPr lang="ko-KR" altLang="en-US" sz="2000" dirty="0"/>
              <a:t>서안 해양성 </a:t>
            </a:r>
            <a:r>
              <a:rPr lang="ko-KR" altLang="en-US" sz="2000" dirty="0" smtClean="0"/>
              <a:t>기후</a:t>
            </a:r>
            <a:endParaRPr lang="en-US" altLang="ko-KR" sz="2000" dirty="0" smtClean="0"/>
          </a:p>
          <a:p>
            <a:pPr fontAlgn="base">
              <a:buFont typeface="Wingdings" pitchFamily="2" charset="2"/>
              <a:buChar char="ü"/>
            </a:pPr>
            <a:endParaRPr lang="en-US" altLang="ko-KR" sz="2000" dirty="0" smtClean="0"/>
          </a:p>
          <a:p>
            <a:pPr fontAlgn="base">
              <a:buFont typeface="Wingdings" pitchFamily="2" charset="2"/>
              <a:buChar char="ü"/>
            </a:pPr>
            <a:r>
              <a:rPr lang="ko-KR" altLang="en-US" sz="2000" dirty="0" smtClean="0"/>
              <a:t>중부 </a:t>
            </a:r>
            <a:r>
              <a:rPr lang="ko-KR" altLang="en-US" sz="2000" dirty="0"/>
              <a:t>쪽은 온난 습윤 기후 온대 </a:t>
            </a:r>
            <a:r>
              <a:rPr lang="ko-KR" altLang="en-US" sz="2000" dirty="0" err="1"/>
              <a:t>하우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기후</a:t>
            </a:r>
            <a:endParaRPr lang="en-US" altLang="ko-KR" sz="2000" dirty="0" smtClean="0"/>
          </a:p>
          <a:p>
            <a:pPr fontAlgn="base">
              <a:buFont typeface="Wingdings" pitchFamily="2" charset="2"/>
              <a:buChar char="ü"/>
            </a:pPr>
            <a:endParaRPr lang="en-US" altLang="ko-KR" sz="2000" dirty="0" smtClean="0"/>
          </a:p>
          <a:p>
            <a:pPr fontAlgn="base">
              <a:buFont typeface="Wingdings" pitchFamily="2" charset="2"/>
              <a:buChar char="ü"/>
            </a:pPr>
            <a:r>
              <a:rPr lang="ko-KR" altLang="en-US" sz="2000" dirty="0" smtClean="0"/>
              <a:t>남부 쪽에는 </a:t>
            </a:r>
            <a:r>
              <a:rPr lang="ko-KR" altLang="en-US" sz="2000" dirty="0"/>
              <a:t>아열대 </a:t>
            </a:r>
            <a:r>
              <a:rPr lang="ko-KR" altLang="en-US" sz="2000" dirty="0" smtClean="0"/>
              <a:t>기후</a:t>
            </a:r>
            <a:endParaRPr lang="ko-KR" altLang="en-US" sz="2000" dirty="0"/>
          </a:p>
        </p:txBody>
      </p:sp>
      <p:pic>
        <p:nvPicPr>
          <p:cNvPr id="3074" name="Picture 2" descr="C:\Users\Administrator\Desktop\일본10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07" y="2001034"/>
            <a:ext cx="4152518" cy="3733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" y="0"/>
            <a:ext cx="12188297" cy="6859588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85163" y="1327608"/>
            <a:ext cx="10285690" cy="1033243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60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163" y="476785"/>
            <a:ext cx="2573230" cy="55618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en-US" altLang="ko-KR" sz="2900" b="1" dirty="0">
                <a:solidFill>
                  <a:schemeClr val="accent1"/>
                </a:solidFill>
                <a:latin typeface="한컴 윤체 L"/>
                <a:ea typeface="한컴 윤체 L"/>
              </a:rPr>
              <a:t>5</a:t>
            </a:r>
            <a:r>
              <a:rPr lang="ko-KR" altLang="en-US" sz="2900" b="1" dirty="0">
                <a:solidFill>
                  <a:schemeClr val="accent1"/>
                </a:solidFill>
                <a:latin typeface="한컴 윤체 L"/>
                <a:ea typeface="한컴 윤체 L"/>
              </a:rPr>
              <a:t>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8601" y="2450690"/>
            <a:ext cx="5615893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r"/>
            <a:r>
              <a:rPr lang="ko-KR" altLang="en-US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시코쿠</a:t>
            </a:r>
            <a:r>
              <a:rPr lang="en-US" altLang="ko-KR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&amp;</a:t>
            </a:r>
            <a:r>
              <a:rPr lang="ko-KR" altLang="en-US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대마도</a:t>
            </a:r>
            <a:endParaRPr lang="en-US" altLang="ko-KR" sz="4800" b="1" dirty="0" smtClean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81156" y="3429794"/>
            <a:ext cx="35719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21302171 </a:t>
            </a:r>
            <a:r>
              <a:rPr lang="ko-KR" altLang="en-US" dirty="0" smtClean="0">
                <a:solidFill>
                  <a:schemeClr val="tx1"/>
                </a:solidFill>
              </a:rPr>
              <a:t>전경훈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5" name="제목 7"/>
          <p:cNvSpPr txBox="1"/>
          <p:nvPr/>
        </p:nvSpPr>
        <p:spPr>
          <a:xfrm>
            <a:off x="914281" y="620833"/>
            <a:ext cx="10361851" cy="774343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pPr algn="ctr" defTabSz="107136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4000" spc="6" dirty="0" smtClean="0">
                <a:latin typeface="한컴 윤체 L"/>
                <a:ea typeface="한컴 윤체 L"/>
                <a:cs typeface="+mj-cs"/>
              </a:rPr>
              <a:t>인 구</a:t>
            </a:r>
            <a:endParaRPr lang="ko-KR" altLang="en-US" sz="4000" spc="6" dirty="0">
              <a:latin typeface="한컴 윤체 L"/>
              <a:ea typeface="한컴 윤체 L"/>
              <a:cs typeface="+mj-c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>
          <a:xfrm>
            <a:off x="0" y="0"/>
            <a:ext cx="12190413" cy="45730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108850" tIns="54425" rIns="108850" bIns="54425" anchor="ctr" anchorCtr="0"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485" name="AutoShape 5" descr="미유키족에 대한 이미지 검색결과"/>
          <p:cNvSpPr>
            <a:spLocks noChangeAspect="1" noChangeArrowheads="1"/>
          </p:cNvSpPr>
          <p:nvPr/>
        </p:nvSpPr>
        <p:spPr>
          <a:xfrm>
            <a:off x="224338" y="-144496"/>
            <a:ext cx="406347" cy="304872"/>
          </a:xfrm>
          <a:prstGeom prst="rect">
            <a:avLst/>
          </a:prstGeom>
          <a:noFill/>
        </p:spPr>
        <p:txBody>
          <a:bodyPr vert="horz" wrap="square" lIns="108850" tIns="54425" rIns="108850" bIns="54425" anchor="t" anchorCtr="0">
            <a:normAutofit fontScale="77500" lnSpcReduction="2000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0487" name="AutoShape 7" descr="미유키족에 대한 이미지 검색결과"/>
          <p:cNvSpPr>
            <a:spLocks noChangeAspect="1" noChangeArrowheads="1"/>
          </p:cNvSpPr>
          <p:nvPr/>
        </p:nvSpPr>
        <p:spPr>
          <a:xfrm>
            <a:off x="224338" y="-144496"/>
            <a:ext cx="406347" cy="304872"/>
          </a:xfrm>
          <a:prstGeom prst="rect">
            <a:avLst/>
          </a:prstGeom>
          <a:noFill/>
        </p:spPr>
        <p:txBody>
          <a:bodyPr vert="horz" wrap="square" lIns="108850" tIns="54425" rIns="108850" bIns="54425" anchor="t" anchorCtr="0">
            <a:normAutofit fontScale="77500" lnSpcReduction="2000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4098" name="Picture 2" descr="C:\Users\Administrator\Desktop\일본의인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93" y="1881264"/>
            <a:ext cx="8679270" cy="3003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761867" y="5086362"/>
            <a:ext cx="6095207" cy="1402575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fontAlgn="base"/>
            <a:r>
              <a:rPr lang="ko-KR" altLang="en-US" dirty="0"/>
              <a:t>혼슈는 일본 전체 면적의 </a:t>
            </a:r>
            <a:r>
              <a:rPr lang="en-US" altLang="ko-KR" dirty="0"/>
              <a:t>60%</a:t>
            </a:r>
            <a:r>
              <a:rPr lang="ko-KR" altLang="en-US" dirty="0"/>
              <a:t>를 차지하고</a:t>
            </a:r>
            <a:r>
              <a:rPr lang="en-US" altLang="ko-KR" dirty="0"/>
              <a:t>, </a:t>
            </a:r>
            <a:r>
              <a:rPr lang="ko-KR" altLang="en-US" dirty="0"/>
              <a:t>일본 전체 인구의 </a:t>
            </a:r>
            <a:r>
              <a:rPr lang="en-US" altLang="ko-KR" dirty="0"/>
              <a:t>81%</a:t>
            </a:r>
            <a:r>
              <a:rPr lang="ko-KR" altLang="en-US" dirty="0"/>
              <a:t>를 점한다</a:t>
            </a:r>
            <a:r>
              <a:rPr lang="en-US" altLang="ko-KR" dirty="0"/>
              <a:t>. </a:t>
            </a:r>
            <a:r>
              <a:rPr lang="ko-KR" altLang="en-US" dirty="0"/>
              <a:t>혼슈의 인구는 </a:t>
            </a:r>
            <a:r>
              <a:rPr lang="en-US" altLang="ko-KR" dirty="0"/>
              <a:t>1</a:t>
            </a:r>
            <a:r>
              <a:rPr lang="ko-KR" altLang="en-US" dirty="0"/>
              <a:t>억 </a:t>
            </a:r>
            <a:r>
              <a:rPr lang="en-US" altLang="ko-KR" dirty="0"/>
              <a:t>400</a:t>
            </a:r>
            <a:r>
              <a:rPr lang="ko-KR" altLang="en-US" dirty="0"/>
              <a:t>만 명으로</a:t>
            </a:r>
            <a:r>
              <a:rPr lang="en-US" altLang="ko-KR" dirty="0"/>
              <a:t>, </a:t>
            </a:r>
            <a:r>
              <a:rPr lang="ko-KR" altLang="en-US" dirty="0"/>
              <a:t>인도네시아 </a:t>
            </a:r>
            <a:r>
              <a:rPr lang="ko-KR" altLang="en-US" dirty="0" err="1"/>
              <a:t>자바섬에</a:t>
            </a:r>
            <a:r>
              <a:rPr lang="ko-KR" altLang="en-US" dirty="0"/>
              <a:t> 이어 세계의 섬 인구 가운데 </a:t>
            </a:r>
            <a:r>
              <a:rPr lang="en-US" altLang="ko-KR" dirty="0"/>
              <a:t>2</a:t>
            </a:r>
            <a:r>
              <a:rPr lang="ko-KR" altLang="en-US" dirty="0"/>
              <a:t>위이다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5" name="제목 7"/>
          <p:cNvSpPr txBox="1"/>
          <p:nvPr/>
        </p:nvSpPr>
        <p:spPr>
          <a:xfrm>
            <a:off x="914281" y="620833"/>
            <a:ext cx="10361851" cy="774343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pPr algn="ctr" defTabSz="107136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sz="4000" spc="6" dirty="0" smtClean="0">
                <a:latin typeface="한컴 윤체 L"/>
                <a:ea typeface="한컴 윤체 L"/>
                <a:cs typeface="+mj-cs"/>
              </a:rPr>
              <a:t>주요 도시</a:t>
            </a:r>
            <a:endParaRPr lang="ko-KR" altLang="en-US" sz="4000" spc="6" dirty="0">
              <a:latin typeface="한컴 윤체 L"/>
              <a:ea typeface="한컴 윤체 L"/>
              <a:cs typeface="+mj-cs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="" xmlns:p14="http://schemas.microsoft.com/office/powerpoint/2010/main" val="276323575"/>
              </p:ext>
            </p:extLst>
          </p:nvPr>
        </p:nvGraphicFramePr>
        <p:xfrm>
          <a:off x="2159282" y="1917276"/>
          <a:ext cx="8126942" cy="406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5" name="제목 7"/>
          <p:cNvSpPr txBox="1"/>
          <p:nvPr/>
        </p:nvSpPr>
        <p:spPr>
          <a:xfrm>
            <a:off x="914281" y="620833"/>
            <a:ext cx="10361851" cy="774343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pPr algn="ctr" defTabSz="1071360">
              <a:spcBef>
                <a:spcPct val="0"/>
              </a:spcBef>
              <a:defRPr lang="ko-KR"/>
            </a:pPr>
            <a:r>
              <a:rPr lang="ko-KR" altLang="en-US" sz="4000" dirty="0" smtClean="0">
                <a:latin typeface="한컴 윤체 L"/>
                <a:ea typeface="한컴 윤체 L"/>
                <a:cs typeface="+mj-cs"/>
              </a:rPr>
              <a:t>주요 도시</a:t>
            </a:r>
            <a:endParaRPr lang="ko-KR" altLang="en-US" sz="4000" dirty="0">
              <a:latin typeface="한컴 윤체 L"/>
              <a:ea typeface="한컴 윤체 L"/>
              <a:cs typeface="+mj-cs"/>
            </a:endParaRP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="" xmlns:p14="http://schemas.microsoft.com/office/powerpoint/2010/main" val="3065136128"/>
              </p:ext>
            </p:extLst>
          </p:nvPr>
        </p:nvGraphicFramePr>
        <p:xfrm>
          <a:off x="2159282" y="1917276"/>
          <a:ext cx="8126942" cy="406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34" y="71430"/>
            <a:ext cx="5142866" cy="35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dirty="0" smtClean="0"/>
              <a:t>일본의 지리적 특징</a:t>
            </a:r>
            <a:endParaRPr lang="ko-KR" altLang="en-US" dirty="0"/>
          </a:p>
        </p:txBody>
      </p:sp>
      <p:sp>
        <p:nvSpPr>
          <p:cNvPr id="5" name="제목 7"/>
          <p:cNvSpPr txBox="1"/>
          <p:nvPr/>
        </p:nvSpPr>
        <p:spPr>
          <a:xfrm>
            <a:off x="914281" y="620833"/>
            <a:ext cx="10361851" cy="774343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pPr algn="ctr" defTabSz="1071360">
              <a:spcBef>
                <a:spcPct val="0"/>
              </a:spcBef>
              <a:defRPr lang="ko-KR"/>
            </a:pPr>
            <a:r>
              <a:rPr lang="ko-KR" altLang="en-US" sz="4000" dirty="0" smtClean="0">
                <a:latin typeface="한컴 윤체 L"/>
                <a:ea typeface="한컴 윤체 L"/>
                <a:cs typeface="+mj-cs"/>
              </a:rPr>
              <a:t>주요 도시</a:t>
            </a:r>
            <a:endParaRPr lang="en-US" altLang="ko-KR" sz="4000" dirty="0">
              <a:latin typeface="한컴 윤체 L"/>
              <a:ea typeface="한컴 윤체 L"/>
              <a:cs typeface="+mj-cs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="" xmlns:p14="http://schemas.microsoft.com/office/powerpoint/2010/main" val="1642024069"/>
              </p:ext>
            </p:extLst>
          </p:nvPr>
        </p:nvGraphicFramePr>
        <p:xfrm>
          <a:off x="2031736" y="1917276"/>
          <a:ext cx="8126942" cy="406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0"/>
            <a:ext cx="12188297" cy="6859588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76156" y="2643794"/>
            <a:ext cx="7487857" cy="848577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4800" b="1" dirty="0" smtClean="0">
                <a:solidFill>
                  <a:schemeClr val="accent2"/>
                </a:solidFill>
                <a:latin typeface="한컴 윤체 L"/>
                <a:ea typeface="한컴 윤체 L"/>
              </a:rPr>
              <a:t>홋카이도</a:t>
            </a:r>
            <a:endParaRPr lang="ko-KR" altLang="en-US" sz="4800" b="1" dirty="0">
              <a:solidFill>
                <a:schemeClr val="accent2"/>
              </a:solidFill>
              <a:latin typeface="한컴 윤체 L"/>
              <a:ea typeface="한컴 윤체 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163" y="476783"/>
            <a:ext cx="2573230" cy="55618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en-US" altLang="ko-KR" sz="2900" b="1" dirty="0">
                <a:solidFill>
                  <a:schemeClr val="accent1"/>
                </a:solidFill>
                <a:latin typeface="한컴 윤체 L"/>
                <a:ea typeface="한컴 윤체 L"/>
              </a:rPr>
              <a:t>5</a:t>
            </a:r>
            <a:r>
              <a:rPr lang="ko-KR" altLang="en-US" sz="2900" b="1" dirty="0" smtClean="0">
                <a:solidFill>
                  <a:schemeClr val="accent1"/>
                </a:solidFill>
                <a:latin typeface="한컴 윤체 L"/>
                <a:ea typeface="한컴 윤체 L"/>
              </a:rPr>
              <a:t>조</a:t>
            </a:r>
            <a:endParaRPr lang="ko-KR" altLang="en-US" sz="29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163" y="1327608"/>
            <a:ext cx="10285690" cy="1033243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60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881156" y="3429794"/>
            <a:ext cx="35719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21402204 </a:t>
            </a:r>
            <a:r>
              <a:rPr lang="ko-KR" altLang="en-US" dirty="0" smtClean="0">
                <a:solidFill>
                  <a:schemeClr val="tx1"/>
                </a:solidFill>
              </a:rPr>
              <a:t>황보승미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9322" y="64371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+mj-ea"/>
                <a:ea typeface="+mj-ea"/>
              </a:rPr>
              <a:t>홋카이</a:t>
            </a:r>
            <a:r>
              <a:rPr lang="ko-KR" altLang="en-US" sz="4000" dirty="0">
                <a:latin typeface="+mj-ea"/>
                <a:ea typeface="+mj-ea"/>
              </a:rPr>
              <a:t>도</a:t>
            </a:r>
            <a:endParaRPr lang="en-US" altLang="ko-KR" sz="4000" dirty="0" smtClean="0">
              <a:latin typeface="+mj-ea"/>
              <a:ea typeface="+mj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72834" y="1572287"/>
            <a:ext cx="5018888" cy="4508566"/>
            <a:chOff x="572834" y="1572287"/>
            <a:chExt cx="5018888" cy="4508566"/>
          </a:xfrm>
        </p:grpSpPr>
        <p:sp>
          <p:nvSpPr>
            <p:cNvPr id="5" name="TextBox 4"/>
            <p:cNvSpPr txBox="1"/>
            <p:nvPr/>
          </p:nvSpPr>
          <p:spPr>
            <a:xfrm>
              <a:off x="4464490" y="5773076"/>
              <a:ext cx="1127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/>
                <a:t>일본 </a:t>
              </a:r>
              <a:r>
                <a:rPr lang="en-US" altLang="ko-KR" sz="1400" dirty="0" smtClean="0"/>
                <a:t>4</a:t>
              </a:r>
              <a:r>
                <a:rPr lang="ko-KR" altLang="en-US" sz="1400" dirty="0" smtClean="0"/>
                <a:t>대 섬</a:t>
              </a:r>
              <a:endParaRPr lang="en-US" altLang="ko-KR" sz="1400" dirty="0" smtClean="0"/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34" y="1572287"/>
              <a:ext cx="4642194" cy="4143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6220426" y="2334888"/>
            <a:ext cx="4875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최북단에 위치하는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지역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fontAlgn="base" latinLnBrk="1"/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도의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중심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도시는 삿포로시이며 도청소재지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fontAlgn="base" latinLnBrk="1"/>
            <a:endParaRPr lang="en-US" altLang="ko-KR" sz="16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홋카이도라는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이름은 전통적으로 일본에서 사용된 오래된 행정구역인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오기칠도를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따라 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1869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년에 홋카이도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북해도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라고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이름지음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fontAlgn="base" latinLnBrk="1"/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일본에서는 혼슈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다음으로 두번째 큰 섬이며 세계적으로는 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21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번째로 큰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섬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fontAlgn="base" latinLnBrk="1"/>
            <a:endParaRPr lang="ko-KR" altLang="en-US" sz="16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7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526" y="643712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+mj-ea"/>
                <a:ea typeface="+mj-ea"/>
              </a:rPr>
              <a:t>홋카이도의 지형</a:t>
            </a:r>
            <a:endParaRPr lang="en-US" altLang="ko-KR" sz="4000" dirty="0" smtClean="0"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30" y="1651553"/>
            <a:ext cx="8727442" cy="3819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22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294" y="643712"/>
            <a:ext cx="4031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+mj-ea"/>
                <a:ea typeface="+mj-ea"/>
              </a:rPr>
              <a:t>홋카이도</a:t>
            </a:r>
            <a:r>
              <a:rPr lang="en-US" altLang="ko-KR" sz="4000" dirty="0" smtClean="0">
                <a:latin typeface="+mj-ea"/>
                <a:ea typeface="+mj-ea"/>
              </a:rPr>
              <a:t>_</a:t>
            </a:r>
            <a:r>
              <a:rPr lang="ko-KR" altLang="en-US" sz="4000" dirty="0" smtClean="0">
                <a:latin typeface="+mj-ea"/>
                <a:ea typeface="+mj-ea"/>
              </a:rPr>
              <a:t>삿포로</a:t>
            </a:r>
            <a:endParaRPr lang="en-US" altLang="ko-KR" sz="4000" dirty="0" smtClean="0"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96" y="4148716"/>
            <a:ext cx="1700845" cy="1701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0760" y="4217588"/>
            <a:ext cx="5433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buFontTx/>
              <a:buChar char="-"/>
            </a:pP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일본에서도 다섯번째로 인구가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많음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홋카이도의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정치・경제의 중심적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도시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en-US" altLang="ko-KR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189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만 명의 인구를 가지고 있으면서 잘 정비된 도시기능과 풍요로운 자연이 잘 조화를 이룬 경관은 대도시이면서 개방적인 분위기가 넘쳐나고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있음</a:t>
            </a:r>
            <a:r>
              <a:rPr lang="en-US" altLang="ko-KR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백화점과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지하철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대형상업시설 등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쇼핑공간이 충분함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1026" name="Picture 2" descr="http://kr.visit-hokkaido.jp/abouthokkaido/basicinformation/images/img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5" y="1691935"/>
            <a:ext cx="8761859" cy="1981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2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0562" y="643712"/>
            <a:ext cx="5397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/>
              <a:t>홋카이도 </a:t>
            </a:r>
            <a:r>
              <a:rPr lang="ko-KR" altLang="en-US" sz="4000" dirty="0"/>
              <a:t>중앙</a:t>
            </a:r>
            <a:r>
              <a:rPr lang="en-US" altLang="ko-KR" sz="4000" dirty="0"/>
              <a:t>(Douou)</a:t>
            </a:r>
            <a:endParaRPr lang="en-US" altLang="ko-KR" sz="4000" dirty="0" smtClean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5912" y="4215612"/>
            <a:ext cx="5565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buFontTx/>
              <a:buChar char="-"/>
            </a:pP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 제일의 대도시인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삿포로가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있는 도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중앙지역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차로 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90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분 정도 달리면 목가적인 구릉지대가 펼쳐지는 도시기능과 자연이 조화를 이룬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모습을 볼 수 있음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레저에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쇼핑에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사람들을 자극하는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매력이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넘쳐남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2050" name="Picture 2" descr="http://kr.visit-hokkaido.jp/abouthokkaido/basicinformation/images/img_centr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35" y="4178580"/>
            <a:ext cx="1598938" cy="1599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.visit-hokkaido.jp/abouthokkaido/basicinformation/images/img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07" y="1724897"/>
            <a:ext cx="8761859" cy="1981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2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5594" y="643712"/>
            <a:ext cx="5852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/>
              <a:t>홋카이도 남쪽 </a:t>
            </a:r>
            <a:r>
              <a:rPr lang="en-US" altLang="ko-KR" sz="4000" dirty="0"/>
              <a:t>(Dounan)</a:t>
            </a:r>
            <a:endParaRPr lang="en-US" altLang="ko-KR" sz="4000" dirty="0" smtClean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5912" y="4215612"/>
            <a:ext cx="570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buFontTx/>
              <a:buChar char="-"/>
            </a:pP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 남쪽에 위치하는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도남지역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역사와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자연이 있고 사계절의 변화가 있는 매력적인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지역</a:t>
            </a:r>
            <a:endParaRPr lang="en-US" altLang="ko-KR" sz="16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이국적인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도시 정경에서 풍부한 사계절의 표정까지 볼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곳이 넘쳐남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바다의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맛이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풍부함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인기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있는 하코다테는 이 지역의 중심을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이루는 도시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4098" name="Picture 2" descr="http://kr.visit-hokkaido.jp/abouthokkaido/basicinformation/images/img_south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58" y="4187921"/>
            <a:ext cx="1758520" cy="1759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r.visit-hokkaido.jp/abouthokkaido/basicinformation/images/img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12" y="1634258"/>
            <a:ext cx="8761859" cy="1981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7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809456" y="643069"/>
            <a:ext cx="2380957" cy="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sz="6400" b="1" dirty="0"/>
              <a:t>순서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8759" y="2406616"/>
            <a:ext cx="4175920" cy="756244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lvl="0" algn="dist">
              <a:defRPr lang="ko-KR" altLang="en-US"/>
            </a:pPr>
            <a:r>
              <a:rPr lang="en-US" altLang="ko-KR" sz="4200" b="1" dirty="0">
                <a:solidFill>
                  <a:schemeClr val="bg1"/>
                </a:solidFill>
                <a:latin typeface="한컴 윤체 L"/>
                <a:ea typeface="한컴 윤체 L"/>
              </a:rPr>
              <a:t>01</a:t>
            </a:r>
            <a:endParaRPr lang="ko-KR" altLang="en-US" sz="4200" b="1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727" y="2143165"/>
            <a:ext cx="573860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962147" y="4215347"/>
            <a:ext cx="1799720" cy="1143273"/>
            <a:chOff x="642910" y="4000504"/>
            <a:chExt cx="1349966" cy="1143008"/>
          </a:xfrm>
        </p:grpSpPr>
        <p:pic>
          <p:nvPicPr>
            <p:cNvPr id="14" name="그림 13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357290" y="4357876"/>
              <a:ext cx="330745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2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81544" y="1857794"/>
            <a:ext cx="7487857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ko-KR" altLang="en-US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 시코쿠</a:t>
            </a: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四國</a:t>
            </a: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2595" y="4329715"/>
            <a:ext cx="7487857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ko-KR" altLang="en-US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 대마도</a:t>
            </a: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4800" dirty="0">
                <a:solidFill>
                  <a:schemeClr val="accent6">
                    <a:lumMod val="50000"/>
                  </a:schemeClr>
                </a:solidFill>
              </a:rPr>
              <a:t>対馬</a:t>
            </a: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94876" y="2574651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지리적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4876" y="3118476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2.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05859" y="3662299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3.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각 현의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4877" y="5065459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지리적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94876" y="5609282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2.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1047578" y="1714439"/>
            <a:ext cx="1799720" cy="1143273"/>
            <a:chOff x="642910" y="4000504"/>
            <a:chExt cx="1349966" cy="1143008"/>
          </a:xfrm>
        </p:grpSpPr>
        <p:pic>
          <p:nvPicPr>
            <p:cNvPr id="41" name="그림 40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65520" y="4358454"/>
              <a:ext cx="330745" cy="52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1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그림 18" descr="%B4븶%B5%B5_%C1%F6%B5%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961" y="2348394"/>
            <a:ext cx="2039285" cy="3081664"/>
          </a:xfrm>
          <a:prstGeom prst="rect">
            <a:avLst/>
          </a:prstGeom>
        </p:spPr>
      </p:pic>
      <p:pic>
        <p:nvPicPr>
          <p:cNvPr id="20" name="그림 19" descr="google_co_kr_20171002_1256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407" y="2383902"/>
            <a:ext cx="2701660" cy="2955515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030" y="643712"/>
            <a:ext cx="5773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/>
              <a:t>홋카이도 동쪽 </a:t>
            </a:r>
            <a:r>
              <a:rPr lang="en-US" altLang="ko-KR" sz="4000" dirty="0"/>
              <a:t>(Doutou)</a:t>
            </a:r>
            <a:endParaRPr lang="en-US" altLang="ko-KR" sz="4000" dirty="0" smtClean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3568" y="4287051"/>
            <a:ext cx="5650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buFontTx/>
              <a:buChar char="-"/>
            </a:pP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아직까지 있는 그대로의 자연이 많이 남아 있는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도동지역</a:t>
            </a:r>
            <a:endParaRPr lang="en-US" altLang="ko-KR" sz="16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최근에는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세계자연유산으로 등록된 시래도코가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있음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어딘가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신비적인 분위기와도 맞물려 가장 홋카이도다운 웅대한 경관을 만끽할 수 있을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것임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3074" name="Picture 2" descr="http://kr.visit-hokkaido.jp/abouthokkaido/basicinformation/images/img_eas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14" y="4001298"/>
            <a:ext cx="1888032" cy="1888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r.visit-hokkaido.jp/abouthokkaido/basicinformation/images/img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61" y="1543620"/>
            <a:ext cx="8761859" cy="1981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7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372" y="643712"/>
            <a:ext cx="6175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/>
              <a:t>홋카이도 북쪽 </a:t>
            </a:r>
            <a:r>
              <a:rPr lang="en-US" altLang="ko-KR" sz="4000" dirty="0"/>
              <a:t>(Douhoku)</a:t>
            </a:r>
            <a:endParaRPr lang="en-US" altLang="ko-KR" sz="4000" dirty="0" smtClean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3564" y="4144174"/>
            <a:ext cx="5650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buFontTx/>
              <a:buChar char="-"/>
            </a:pP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자연에서만 느낄 수 있는 부드러운 표정을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만끽가능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웅대한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산맥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석양과 아침햇살이 눈부신 해안선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아름다운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꽃들이 방문하는 사람들을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자연은 다채로운 표정으로 맞이해 줄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것임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차가운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공기가 겨울임을 실감케 하는 이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지역에서의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특색 있는 이벤트도 많이 개최되고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있음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6146" name="Picture 2" descr="http://kr.visit-hokkaido.jp/abouthokkaido/basicinformation/images/img_north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97" y="4112696"/>
            <a:ext cx="1855640" cy="1856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r.visit-hokkaido.jp/abouthokkaido/basicinformation/images/img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61" y="1601301"/>
            <a:ext cx="8761859" cy="1981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47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977" y="643712"/>
            <a:ext cx="5275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/>
              <a:t>홋카이도의 기온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기후</a:t>
            </a:r>
            <a:endParaRPr lang="en-US" altLang="ko-KR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52198" y="1715282"/>
            <a:ext cx="64340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buFontTx/>
              <a:buChar char="-"/>
            </a:pP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홋카이도는 사계절의 표정이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뚜렷하여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일본에서도 제일 그 차이가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명확함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endParaRPr lang="en-US" altLang="ko-KR" sz="16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연간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차갑고 서늘하며 습도가 낮은 것이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특징으로 이 곳 여름은 일본 국내에서 따라 올 곳이 없음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/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가을은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일본의 다른 지역에 비해 조금 빨리 도래하며 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9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월 중순에는 해가 지면 쌀쌀하게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느껴짐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눈은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빠른 지역은 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11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월 중순부터 내리기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시작하여</a:t>
            </a:r>
            <a:r>
              <a:rPr lang="en-US" altLang="ko-KR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산간부와 아사히카와･와카나이 등을 포함한 북부부터 점차 쌓이기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시작</a:t>
            </a:r>
            <a:r>
              <a:rPr lang="en-US" altLang="ko-KR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</a:p>
          <a:p>
            <a:pPr marL="285750" indent="-285750" fontAlgn="base" latinLnBrk="1">
              <a:buFontTx/>
              <a:buChar char="-"/>
            </a:pP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겨울의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평균기온도 지역에 따라 다르지만 영하를 밑도는 날도 많아 제대로 된 방한대책이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필요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5750" indent="-285750" fontAlgn="base" latinLnBrk="1">
              <a:buFontTx/>
              <a:buChar char="-"/>
            </a:pP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봄의 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도래는 벚꽃이 피기 시작하는 </a:t>
            </a:r>
            <a:r>
              <a:rPr lang="en-US" altLang="ko-KR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5</a:t>
            </a:r>
            <a:r>
              <a:rPr lang="ko-KR" altLang="en-US" sz="16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월 </a:t>
            </a:r>
            <a:r>
              <a:rPr lang="ko-KR" altLang="en-US" sz="1600" dirty="0" smtClean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상순부터</a:t>
            </a:r>
            <a:endParaRPr lang="en-US" altLang="ko-KR" sz="1600" dirty="0" smtClean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5122" name="Picture 2" descr="http://kr.visit-hokkaido.jp/abouthokkaido/basicinformation/images/img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53" y="4012519"/>
            <a:ext cx="3449147" cy="2407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r.visit-hokkaido.jp/abouthokkaido/basicinformation/images/img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53" y="1500643"/>
            <a:ext cx="3449147" cy="2407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47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88297" cy="6859588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99957" y="476361"/>
            <a:ext cx="2573532" cy="5544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7136" tIns="53568" rIns="107136" bIns="53568">
            <a:spAutoFit/>
          </a:bodyPr>
          <a:lstStyle/>
          <a:p>
            <a:pPr algn="r">
              <a:tabLst>
                <a:tab pos="861731" algn="l"/>
                <a:tab pos="1723461" algn="l"/>
              </a:tabLst>
            </a:pPr>
            <a:r>
              <a:rPr lang="en-US" sz="2900" b="1" dirty="0">
                <a:solidFill>
                  <a:srgbClr val="000000"/>
                </a:solidFill>
                <a:latin typeface="한컴 윤체 L" charset="0"/>
              </a:rPr>
              <a:t>5</a:t>
            </a:r>
            <a:r>
              <a:rPr lang="ko-KR" altLang="en-US" sz="2900" b="1" dirty="0">
                <a:solidFill>
                  <a:srgbClr val="000000"/>
                </a:solidFill>
                <a:latin typeface="한컴 윤체 L" charset="0"/>
              </a:rPr>
              <a:t>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8601" y="2450690"/>
            <a:ext cx="5615893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r"/>
            <a:r>
              <a:rPr lang="ko-KR" altLang="en-US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규슈</a:t>
            </a:r>
            <a:r>
              <a:rPr lang="en-US" altLang="ko-KR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&amp;</a:t>
            </a:r>
            <a:r>
              <a:rPr lang="ko-KR" altLang="en-US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오키나와</a:t>
            </a:r>
            <a:endParaRPr lang="en-US" altLang="ko-KR" sz="4800" b="1" dirty="0" smtClean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163" y="1327608"/>
            <a:ext cx="10285690" cy="1033243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60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881156" y="3429794"/>
            <a:ext cx="35719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21401975 </a:t>
            </a:r>
            <a:r>
              <a:rPr lang="ko-KR" altLang="en-US" dirty="0" smtClean="0">
                <a:solidFill>
                  <a:schemeClr val="tx1"/>
                </a:solidFill>
              </a:rPr>
              <a:t>김유리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809474" y="643087"/>
            <a:ext cx="2380939" cy="57163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</a:tabLst>
            </a:pPr>
            <a:r>
              <a:rPr lang="ko-KR" altLang="en-US" sz="6400" b="1" dirty="0">
                <a:solidFill>
                  <a:srgbClr val="FFFFFF"/>
                </a:solidFill>
                <a:latin typeface="맑은 고딕" charset="0"/>
              </a:rPr>
              <a:t>순서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067716" y="2407208"/>
            <a:ext cx="4175639" cy="6240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39134" y="2242069"/>
            <a:ext cx="1968244" cy="3667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095142" y="2072472"/>
            <a:ext cx="4639644" cy="663911"/>
          </a:xfrm>
          <a:prstGeom prst="rect">
            <a:avLst/>
          </a:prstGeom>
          <a:ln>
            <a:noFill/>
          </a:ln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r>
              <a:rPr lang="ko-KR" altLang="en-US" sz="3600" dirty="0" smtClean="0"/>
              <a:t>지리</a:t>
            </a:r>
            <a:endParaRPr lang="ko-KR" alt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94942" y="2950549"/>
            <a:ext cx="4643470" cy="663911"/>
          </a:xfrm>
          <a:prstGeom prst="rect">
            <a:avLst/>
          </a:prstGeom>
          <a:ln>
            <a:noFill/>
          </a:ln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r>
              <a:rPr lang="ko-KR" altLang="en-US" sz="3600" dirty="0" smtClean="0"/>
              <a:t>기후 </a:t>
            </a:r>
            <a:endParaRPr lang="ko-KR" alt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096288" y="3816774"/>
            <a:ext cx="4640170" cy="663911"/>
          </a:xfrm>
          <a:prstGeom prst="rect">
            <a:avLst/>
          </a:prstGeom>
          <a:ln>
            <a:noFill/>
          </a:ln>
        </p:spPr>
        <p:txBody>
          <a:bodyPr wrap="square" lIns="108850" tIns="54425" rIns="108850" bIns="54425">
            <a:spAutoFit/>
          </a:bodyPr>
          <a:lstStyle/>
          <a:p>
            <a:pPr>
              <a:defRPr lang="ko-KR" altLang="en-US"/>
            </a:pPr>
            <a:r>
              <a:rPr lang="ko-KR" altLang="en-US" sz="3600" dirty="0" smtClean="0"/>
              <a:t>인구 </a:t>
            </a:r>
            <a:endParaRPr lang="ko-KR" alt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6288" y="4665061"/>
            <a:ext cx="4640170" cy="663911"/>
          </a:xfrm>
          <a:prstGeom prst="rect">
            <a:avLst/>
          </a:prstGeom>
          <a:noFill/>
          <a:ln>
            <a:noFill/>
          </a:ln>
        </p:spPr>
        <p:txBody>
          <a:bodyPr wrap="square" lIns="108850" tIns="54425" rIns="108850" bIns="54425" rtlCol="0">
            <a:spAutoFit/>
          </a:bodyPr>
          <a:lstStyle/>
          <a:p>
            <a:r>
              <a:rPr lang="ko-KR" altLang="en-US" sz="3600" dirty="0" smtClean="0"/>
              <a:t>주요도시</a:t>
            </a:r>
            <a:endParaRPr lang="ko-KR" altLang="en-US" sz="3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2094677" y="1857628"/>
            <a:ext cx="1799720" cy="1143273"/>
            <a:chOff x="642910" y="4000504"/>
            <a:chExt cx="1349966" cy="1143008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094677" y="2714884"/>
            <a:ext cx="1799720" cy="1143273"/>
            <a:chOff x="642910" y="4000504"/>
            <a:chExt cx="1349966" cy="1143008"/>
          </a:xfrm>
        </p:grpSpPr>
        <p:pic>
          <p:nvPicPr>
            <p:cNvPr id="27" name="그림 26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2094677" y="3572405"/>
            <a:ext cx="1799720" cy="1143273"/>
            <a:chOff x="642910" y="4000504"/>
            <a:chExt cx="1349966" cy="1143008"/>
          </a:xfrm>
        </p:grpSpPr>
        <p:pic>
          <p:nvPicPr>
            <p:cNvPr id="30" name="그림 29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2094677" y="4429661"/>
            <a:ext cx="1799720" cy="1143273"/>
            <a:chOff x="642910" y="4000504"/>
            <a:chExt cx="1349966" cy="1143008"/>
          </a:xfrm>
        </p:grpSpPr>
        <p:pic>
          <p:nvPicPr>
            <p:cNvPr id="33" name="그림 32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14281" y="620857"/>
            <a:ext cx="10361851" cy="773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0" tIns="54425" rIns="108850" bIns="54425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</a:tabLst>
            </a:pPr>
            <a:r>
              <a:rPr lang="ko-KR" altLang="en-US" sz="4200" dirty="0">
                <a:solidFill>
                  <a:srgbClr val="000000"/>
                </a:solidFill>
                <a:latin typeface="한컴 윤체 L" charset="0"/>
              </a:rPr>
              <a:t>지 리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180000">
            <a:off x="2016922" y="1916557"/>
            <a:ext cx="7536468" cy="3667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75658" y="1810169"/>
            <a:ext cx="4943890" cy="10432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687786" y="5997377"/>
            <a:ext cx="336506" cy="3652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75634" y="6475324"/>
            <a:ext cx="652695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28" y="1781587"/>
            <a:ext cx="4495215" cy="457305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52264" y="2786852"/>
            <a:ext cx="6215106" cy="33122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7136" tIns="64367" rIns="107136" bIns="53568"/>
          <a:lstStyle/>
          <a:p>
            <a:pPr>
              <a:buFont typeface="Arial" pitchFamily="34" charset="0"/>
              <a:buChar char="•"/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000000"/>
                </a:solidFill>
              </a:rPr>
              <a:t>면적은 </a:t>
            </a:r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ko-KR" dirty="0">
                <a:solidFill>
                  <a:srgbClr val="000000"/>
                </a:solidFill>
              </a:rPr>
              <a:t>만 </a:t>
            </a:r>
            <a:r>
              <a:rPr lang="en-US" dirty="0">
                <a:solidFill>
                  <a:srgbClr val="000000"/>
                </a:solidFill>
              </a:rPr>
              <a:t>2163</a:t>
            </a:r>
            <a:r>
              <a:rPr lang="ko-KR" dirty="0">
                <a:solidFill>
                  <a:srgbClr val="000000"/>
                </a:solidFill>
              </a:rPr>
              <a:t>㎢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ko-KR" dirty="0">
                <a:solidFill>
                  <a:srgbClr val="000000"/>
                </a:solidFill>
              </a:rPr>
              <a:t>인구는 </a:t>
            </a:r>
            <a:r>
              <a:rPr lang="en-US" dirty="0">
                <a:solidFill>
                  <a:srgbClr val="000000"/>
                </a:solidFill>
              </a:rPr>
              <a:t>1476</a:t>
            </a:r>
            <a:r>
              <a:rPr lang="ko-KR" dirty="0">
                <a:solidFill>
                  <a:srgbClr val="000000"/>
                </a:solidFill>
              </a:rPr>
              <a:t>만 </a:t>
            </a:r>
            <a:r>
              <a:rPr lang="en-US" dirty="0">
                <a:solidFill>
                  <a:srgbClr val="000000"/>
                </a:solidFill>
              </a:rPr>
              <a:t>3715</a:t>
            </a:r>
            <a:r>
              <a:rPr lang="ko-KR" dirty="0">
                <a:solidFill>
                  <a:srgbClr val="000000"/>
                </a:solidFill>
              </a:rPr>
              <a:t>명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2000)</a:t>
            </a:r>
          </a:p>
          <a:p>
            <a:pPr>
              <a:buFont typeface="Arial" pitchFamily="34" charset="0"/>
              <a:buChar char="•"/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endParaRPr lang="en-US" altLang="ko-KR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 smtClean="0">
                <a:solidFill>
                  <a:srgbClr val="000000"/>
                </a:solidFill>
              </a:rPr>
              <a:t>규슈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ko-KR" dirty="0">
                <a:solidFill>
                  <a:srgbClr val="000000"/>
                </a:solidFill>
              </a:rPr>
              <a:t>지방은 규슈 </a:t>
            </a:r>
            <a:r>
              <a:rPr lang="ko-KR" dirty="0" smtClean="0">
                <a:solidFill>
                  <a:srgbClr val="000000"/>
                </a:solidFill>
              </a:rPr>
              <a:t>본</a:t>
            </a:r>
            <a:r>
              <a:rPr lang="ko-KR" altLang="en-US" dirty="0" smtClean="0">
                <a:solidFill>
                  <a:srgbClr val="000000"/>
                </a:solidFill>
              </a:rPr>
              <a:t>도</a:t>
            </a:r>
            <a:r>
              <a:rPr lang="ko-KR" dirty="0" smtClean="0">
                <a:solidFill>
                  <a:srgbClr val="000000"/>
                </a:solidFill>
              </a:rPr>
              <a:t>와 이키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ko-KR" dirty="0" smtClean="0">
                <a:solidFill>
                  <a:srgbClr val="000000"/>
                </a:solidFill>
              </a:rPr>
              <a:t>섬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 </a:t>
            </a:r>
            <a:r>
              <a:rPr lang="ko-KR" dirty="0" smtClean="0">
                <a:solidFill>
                  <a:srgbClr val="000000"/>
                </a:solidFill>
              </a:rPr>
              <a:t>쓰시마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ko-KR" dirty="0" smtClean="0">
                <a:solidFill>
                  <a:srgbClr val="000000"/>
                </a:solidFill>
              </a:rPr>
              <a:t>섬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 </a:t>
            </a:r>
            <a:r>
              <a:rPr lang="ko-KR" dirty="0" smtClean="0">
                <a:solidFill>
                  <a:srgbClr val="000000"/>
                </a:solidFill>
              </a:rPr>
              <a:t>고토 열도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 </a:t>
            </a:r>
            <a:r>
              <a:rPr lang="ko-KR" dirty="0" smtClean="0">
                <a:solidFill>
                  <a:srgbClr val="000000"/>
                </a:solidFill>
              </a:rPr>
              <a:t>아마쿠사 제도</a:t>
            </a:r>
            <a:r>
              <a:rPr lang="en-US" dirty="0" smtClean="0">
                <a:solidFill>
                  <a:srgbClr val="000000"/>
                </a:solidFill>
              </a:rPr>
              <a:t>·</a:t>
            </a:r>
            <a:r>
              <a:rPr lang="ko-KR" dirty="0">
                <a:solidFill>
                  <a:srgbClr val="000000"/>
                </a:solidFill>
              </a:rPr>
              <a:t>사쓰난 </a:t>
            </a:r>
            <a:r>
              <a:rPr lang="ko-KR" dirty="0" smtClean="0">
                <a:solidFill>
                  <a:srgbClr val="000000"/>
                </a:solidFill>
              </a:rPr>
              <a:t>제도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ko-KR" dirty="0">
                <a:solidFill>
                  <a:srgbClr val="000000"/>
                </a:solidFill>
              </a:rPr>
              <a:t>등 </a:t>
            </a:r>
            <a:r>
              <a:rPr lang="en-US" dirty="0">
                <a:solidFill>
                  <a:srgbClr val="000000"/>
                </a:solidFill>
              </a:rPr>
              <a:t>1,400</a:t>
            </a:r>
            <a:r>
              <a:rPr lang="ko-KR" dirty="0">
                <a:solidFill>
                  <a:srgbClr val="000000"/>
                </a:solidFill>
              </a:rPr>
              <a:t>여 섬들로 </a:t>
            </a:r>
            <a:r>
              <a:rPr lang="ko-KR" dirty="0" smtClean="0">
                <a:solidFill>
                  <a:srgbClr val="000000"/>
                </a:solidFill>
              </a:rPr>
              <a:t>이루어</a:t>
            </a:r>
            <a:r>
              <a:rPr lang="ko-KR" altLang="en-US" dirty="0" smtClean="0">
                <a:solidFill>
                  <a:srgbClr val="000000"/>
                </a:solidFill>
              </a:rPr>
              <a:t>짐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ko-KR" dirty="0" smtClean="0">
                <a:solidFill>
                  <a:srgbClr val="000000"/>
                </a:solidFill>
              </a:rPr>
              <a:t>후쿠오카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 </a:t>
            </a:r>
            <a:r>
              <a:rPr lang="ko-KR" dirty="0" smtClean="0">
                <a:solidFill>
                  <a:srgbClr val="000000"/>
                </a:solidFill>
              </a:rPr>
              <a:t>사가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 </a:t>
            </a:r>
            <a:r>
              <a:rPr lang="ko-KR" dirty="0" smtClean="0">
                <a:solidFill>
                  <a:srgbClr val="000000"/>
                </a:solidFill>
              </a:rPr>
              <a:t>나가사키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 </a:t>
            </a:r>
            <a:r>
              <a:rPr lang="ko-KR" dirty="0" smtClean="0">
                <a:solidFill>
                  <a:srgbClr val="000000"/>
                </a:solidFill>
              </a:rPr>
              <a:t>오이타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 </a:t>
            </a:r>
            <a:r>
              <a:rPr lang="ko-KR" dirty="0" smtClean="0">
                <a:solidFill>
                  <a:srgbClr val="000000"/>
                </a:solidFill>
              </a:rPr>
              <a:t>구마모토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</a:t>
            </a:r>
            <a:r>
              <a:rPr lang="ko-KR" dirty="0" smtClean="0">
                <a:solidFill>
                  <a:srgbClr val="000000"/>
                </a:solidFill>
              </a:rPr>
              <a:t>미야자키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· </a:t>
            </a:r>
            <a:r>
              <a:rPr lang="ko-KR" dirty="0" smtClean="0">
                <a:solidFill>
                  <a:srgbClr val="000000"/>
                </a:solidFill>
              </a:rPr>
              <a:t>가고시마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ko-KR" dirty="0" smtClean="0">
                <a:solidFill>
                  <a:srgbClr val="000000"/>
                </a:solidFill>
              </a:rPr>
              <a:t>등 </a:t>
            </a: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ko-KR" dirty="0" smtClean="0">
                <a:solidFill>
                  <a:srgbClr val="000000"/>
                </a:solidFill>
              </a:rPr>
              <a:t>개 </a:t>
            </a:r>
            <a:r>
              <a:rPr lang="ko-KR" dirty="0" smtClean="0">
                <a:solidFill>
                  <a:srgbClr val="000000"/>
                </a:solidFill>
              </a:rPr>
              <a:t>현을 </a:t>
            </a:r>
            <a:r>
              <a:rPr lang="ko-KR" dirty="0">
                <a:solidFill>
                  <a:srgbClr val="000000"/>
                </a:solidFill>
              </a:rPr>
              <a:t>포함하며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ko-KR" dirty="0">
                <a:solidFill>
                  <a:srgbClr val="000000"/>
                </a:solidFill>
              </a:rPr>
              <a:t>넓게는 </a:t>
            </a:r>
            <a:r>
              <a:rPr lang="ko-KR" dirty="0" smtClean="0">
                <a:solidFill>
                  <a:srgbClr val="000000"/>
                </a:solidFill>
              </a:rPr>
              <a:t>오키나와 </a:t>
            </a:r>
            <a:r>
              <a:rPr lang="ko-KR" dirty="0" smtClean="0">
                <a:solidFill>
                  <a:srgbClr val="000000"/>
                </a:solidFill>
              </a:rPr>
              <a:t>현도 포함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5663462" y="1584693"/>
            <a:ext cx="6292032" cy="1128974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일본열도를 구성하는 </a:t>
            </a:r>
            <a:r>
              <a:rPr lang="en-US" dirty="0">
                <a:solidFill>
                  <a:srgbClr val="FFFFFF"/>
                </a:solidFill>
                <a:latin typeface="맑은 고딕" charset="0"/>
              </a:rPr>
              <a:t>4</a:t>
            </a:r>
            <a:r>
              <a:rPr lang="ko-KR" dirty="0">
                <a:solidFill>
                  <a:srgbClr val="FFFFFF"/>
                </a:solidFill>
                <a:latin typeface="맑은 고딕" charset="0"/>
              </a:rPr>
              <a:t>대 </a:t>
            </a:r>
            <a:r>
              <a:rPr lang="ko-KR" dirty="0" smtClean="0">
                <a:solidFill>
                  <a:srgbClr val="FFFFFF"/>
                </a:solidFill>
                <a:latin typeface="맑은 고딕" charset="0"/>
              </a:rPr>
              <a:t>섬</a:t>
            </a:r>
            <a:r>
              <a:rPr lang="en-US" altLang="ko-KR" dirty="0" smtClean="0">
                <a:solidFill>
                  <a:srgbClr val="FFFFFF"/>
                </a:solidFill>
                <a:latin typeface="맑은 고딕" charset="0"/>
              </a:rPr>
              <a:t> </a:t>
            </a:r>
            <a:r>
              <a:rPr lang="ko-KR" dirty="0" smtClean="0">
                <a:solidFill>
                  <a:srgbClr val="FFFFFF"/>
                </a:solidFill>
                <a:latin typeface="맑은 고딕" charset="0"/>
              </a:rPr>
              <a:t>중 </a:t>
            </a:r>
            <a:r>
              <a:rPr lang="ko-KR" dirty="0">
                <a:solidFill>
                  <a:srgbClr val="FFFFFF"/>
                </a:solidFill>
                <a:latin typeface="맑은 고딕" charset="0"/>
              </a:rPr>
              <a:t>가장 남쪽에 있는 섬</a:t>
            </a:r>
            <a:r>
              <a:rPr lang="en-US" dirty="0">
                <a:solidFill>
                  <a:srgbClr val="FFFFFF"/>
                </a:solidFill>
                <a:latin typeface="맑은 고딕" charset="0"/>
              </a:rPr>
              <a:t>, </a:t>
            </a:r>
            <a:r>
              <a:rPr lang="ko-KR" dirty="0">
                <a:solidFill>
                  <a:srgbClr val="FFFFFF"/>
                </a:solidFill>
                <a:latin typeface="맑은 고딕" charset="0"/>
              </a:rPr>
              <a:t>또는 그 섬을 중심으로 하는 지방</a:t>
            </a:r>
            <a:r>
              <a:rPr lang="en-US" dirty="0">
                <a:solidFill>
                  <a:srgbClr val="FFFFFF"/>
                </a:solidFill>
                <a:latin typeface="맑은 고딕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14281" y="620857"/>
            <a:ext cx="10361851" cy="773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0" tIns="54425" rIns="108850" bIns="54425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</a:tabLst>
            </a:pPr>
            <a:r>
              <a:rPr lang="ko-KR" altLang="en-US" sz="4200" dirty="0">
                <a:solidFill>
                  <a:srgbClr val="000000"/>
                </a:solidFill>
                <a:latin typeface="한컴 윤체 L" charset="0"/>
              </a:rPr>
              <a:t>후쿠오카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63488" y="1773649"/>
            <a:ext cx="383067" cy="3588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094" y="1540232"/>
            <a:ext cx="5032778" cy="49414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885" y="1729189"/>
            <a:ext cx="5278280" cy="4320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281" y="620857"/>
            <a:ext cx="10361851" cy="773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0" tIns="54425" rIns="108850" bIns="54425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</a:tabLst>
            </a:pPr>
            <a:r>
              <a:rPr lang="ko-KR" altLang="en-US" sz="4200" dirty="0" err="1">
                <a:solidFill>
                  <a:srgbClr val="000000"/>
                </a:solidFill>
                <a:latin typeface="한컴 윤체 L" charset="0"/>
              </a:rPr>
              <a:t>후쿠오카의</a:t>
            </a:r>
            <a:r>
              <a:rPr lang="ko-KR" altLang="en-US" sz="4200" dirty="0">
                <a:solidFill>
                  <a:srgbClr val="000000"/>
                </a:solidFill>
                <a:latin typeface="한컴 윤체 L" charset="0"/>
              </a:rPr>
              <a:t> 기 후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97" y="1475130"/>
            <a:ext cx="10751267" cy="3278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281" y="620857"/>
            <a:ext cx="10361851" cy="773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0" tIns="54425" rIns="108850" bIns="54425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</a:tabLst>
            </a:pPr>
            <a:r>
              <a:rPr lang="ko-KR" altLang="en-US" sz="4200" dirty="0">
                <a:solidFill>
                  <a:srgbClr val="000000"/>
                </a:solidFill>
                <a:latin typeface="한컴 윤체 L" charset="0"/>
              </a:rPr>
              <a:t>나가사키 현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12190413" cy="457306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4338" y="-144496"/>
            <a:ext cx="406347" cy="3048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4338" y="-144496"/>
            <a:ext cx="406347" cy="3048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endParaRPr lang="ko-KR" alt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09" y="1562462"/>
            <a:ext cx="5949176" cy="52066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6951" y="1800642"/>
            <a:ext cx="5153413" cy="46095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281" y="620857"/>
            <a:ext cx="10361851" cy="773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0" tIns="54425" rIns="108850" bIns="54425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</a:tabLst>
            </a:pPr>
            <a:r>
              <a:rPr lang="ko-KR" altLang="en-US" sz="4200" dirty="0">
                <a:solidFill>
                  <a:srgbClr val="000000"/>
                </a:solidFill>
                <a:latin typeface="한컴 윤체 L" charset="0"/>
              </a:rPr>
              <a:t>주요 도시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93" y="1440196"/>
            <a:ext cx="8351279" cy="52574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75616" y="6273666"/>
            <a:ext cx="2926968" cy="35250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7136" tIns="59568" rIns="107136" bIns="53568"/>
          <a:lstStyle/>
          <a:p>
            <a:pPr>
              <a:tabLst>
                <a:tab pos="861731" algn="l"/>
                <a:tab pos="1723461" algn="l"/>
                <a:tab pos="258519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(* </a:t>
            </a:r>
            <a:r>
              <a:rPr lang="ko-KR" altLang="en-US" sz="1200" dirty="0">
                <a:solidFill>
                  <a:srgbClr val="000000"/>
                </a:solidFill>
              </a:rPr>
              <a:t>인구정보는 </a:t>
            </a:r>
            <a:r>
              <a:rPr lang="en-US" sz="1200" dirty="0">
                <a:solidFill>
                  <a:srgbClr val="000000"/>
                </a:solidFill>
              </a:rPr>
              <a:t>2014</a:t>
            </a:r>
            <a:r>
              <a:rPr lang="ko-KR" altLang="en-US" sz="1200" dirty="0">
                <a:solidFill>
                  <a:srgbClr val="000000"/>
                </a:solidFill>
              </a:rPr>
              <a:t>년 </a:t>
            </a:r>
            <a:r>
              <a:rPr lang="en-US" sz="1200" dirty="0">
                <a:solidFill>
                  <a:srgbClr val="000000"/>
                </a:solidFill>
              </a:rPr>
              <a:t>6</a:t>
            </a:r>
            <a:r>
              <a:rPr lang="ko-KR" altLang="en-US" sz="1200" dirty="0">
                <a:solidFill>
                  <a:srgbClr val="000000"/>
                </a:solidFill>
              </a:rPr>
              <a:t>월 기준</a:t>
            </a:r>
            <a:r>
              <a:rPr lang="en-US" sz="1200" dirty="0">
                <a:solidFill>
                  <a:srgbClr val="000000"/>
                </a:solidFill>
              </a:rPr>
              <a:t>.)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79374" y="567756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1.</a:t>
            </a:r>
            <a:r>
              <a:rPr lang="ko-KR" altLang="en-US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시코쿠</a:t>
            </a:r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四國</a:t>
            </a:r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</p:txBody>
      </p:sp>
      <p:pic>
        <p:nvPicPr>
          <p:cNvPr id="9" name="그림 8" descr="naver_com_20171001_182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35" y="1651000"/>
            <a:ext cx="4961735" cy="405833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588000" y="1651000"/>
            <a:ext cx="6293684" cy="406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고키시치도의 난카이도 中 아와국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·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사누키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국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·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이요국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·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도사국의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개의 구니가 소재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근세 이후는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개의 구니가 있었다는 뜻에서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'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시코쿠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'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이라고 불리기 시작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오늘날에는 도쿠시마 현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가가와 현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에히메 현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고치 현의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개의 현으로 구성</a:t>
            </a:r>
          </a:p>
          <a:p>
            <a:endParaRPr lang="ko-KR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6200" y="5880100"/>
            <a:ext cx="7518400" cy="850900"/>
          </a:xfrm>
          <a:prstGeom prst="round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고키시치도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五畿七道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) : </a:t>
            </a:r>
            <a:r>
              <a:rPr lang="ko-KR" altLang="en-US" sz="2000" dirty="0" smtClean="0">
                <a:solidFill>
                  <a:schemeClr val="tx1"/>
                </a:solidFill>
              </a:rPr>
              <a:t>아스카 시대부터 사용된 일본의 옛 광역 행정 구역으로</a:t>
            </a: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기나이의 다섯 구니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</a:rPr>
              <a:t>国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</a:rPr>
              <a:t>와 일곱 도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</a:rPr>
              <a:t>道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</a:rPr>
              <a:t>라는 뜻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281" y="620857"/>
            <a:ext cx="10361851" cy="773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0" tIns="54425" rIns="108850" bIns="54425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</a:tabLst>
            </a:pPr>
            <a:r>
              <a:rPr lang="ko-KR" altLang="en-US" sz="4200" dirty="0">
                <a:solidFill>
                  <a:srgbClr val="000000"/>
                </a:solidFill>
                <a:latin typeface="한컴 윤체 L" charset="0"/>
              </a:rPr>
              <a:t>가고시마 현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830" y="1511650"/>
            <a:ext cx="5856055" cy="52050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3566" y="1656146"/>
            <a:ext cx="5426427" cy="46302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14281" y="620857"/>
            <a:ext cx="10361851" cy="773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0" tIns="54425" rIns="108850" bIns="54425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</a:tabLst>
            </a:pPr>
            <a:r>
              <a:rPr lang="ko-KR" altLang="en-US" sz="4200" dirty="0">
                <a:solidFill>
                  <a:srgbClr val="000000"/>
                </a:solidFill>
                <a:latin typeface="한컴 윤체 L" charset="0"/>
              </a:rPr>
              <a:t>오키나와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537" y="1511650"/>
            <a:ext cx="5756584" cy="52574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6951" y="1656146"/>
            <a:ext cx="5278280" cy="46810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281" y="620857"/>
            <a:ext cx="10361851" cy="773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0" tIns="54425" rIns="108850" bIns="54425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</a:tabLst>
            </a:pPr>
            <a:r>
              <a:rPr lang="ko-KR" altLang="en-US" sz="4200" dirty="0" smtClean="0">
                <a:solidFill>
                  <a:srgbClr val="000000"/>
                </a:solidFill>
                <a:latin typeface="한컴 윤체 L" charset="0"/>
              </a:rPr>
              <a:t>감사합니다</a:t>
            </a:r>
            <a:endParaRPr lang="ko-KR" altLang="en-US" sz="4200" dirty="0">
              <a:solidFill>
                <a:srgbClr val="000000"/>
              </a:solidFill>
              <a:latin typeface="한컴 윤체 L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170" y="1715282"/>
            <a:ext cx="5440242" cy="4908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7818" y="3144042"/>
            <a:ext cx="3649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Thank</a:t>
            </a:r>
            <a:endParaRPr lang="ko-KR" altLang="en-US" sz="60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9702" y="4241871"/>
            <a:ext cx="224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you</a:t>
            </a:r>
            <a:endParaRPr lang="ko-KR" altLang="en-US" sz="60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1802" y="773317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지리적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27300" y="1752600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일본 본토 中 가장 면적이 좁음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27300" y="2616200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도쿠시마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가가와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에히메 현은 산요 지방과 교류 多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27300" y="3479800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세토 내해를 두고 긴키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산요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큐슈 세 육지에 둘러싸임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540000" y="4343400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섬 중부에 시코쿠 산지나 사누키 산맥으로 인해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개 현 교류에 어려움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527300" y="5207000"/>
            <a:ext cx="83185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대륙을 제외한 섬 中 세계에서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49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위로 넓음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94480" y="1500438"/>
            <a:ext cx="1799720" cy="1143273"/>
            <a:chOff x="642910" y="4000504"/>
            <a:chExt cx="1349966" cy="1143008"/>
          </a:xfrm>
        </p:grpSpPr>
        <p:pic>
          <p:nvPicPr>
            <p:cNvPr id="16" name="그림 15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94480" y="2357694"/>
            <a:ext cx="1799720" cy="1143273"/>
            <a:chOff x="642910" y="4000504"/>
            <a:chExt cx="1349966" cy="1143008"/>
          </a:xfrm>
        </p:grpSpPr>
        <p:pic>
          <p:nvPicPr>
            <p:cNvPr id="19" name="그림 18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94480" y="3215215"/>
            <a:ext cx="1799720" cy="1143273"/>
            <a:chOff x="642910" y="4000504"/>
            <a:chExt cx="1349966" cy="1143008"/>
          </a:xfrm>
        </p:grpSpPr>
        <p:pic>
          <p:nvPicPr>
            <p:cNvPr id="22" name="그림 21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94480" y="4072471"/>
            <a:ext cx="1799720" cy="1143273"/>
            <a:chOff x="642910" y="4000504"/>
            <a:chExt cx="1349966" cy="1143008"/>
          </a:xfrm>
        </p:grpSpPr>
        <p:pic>
          <p:nvPicPr>
            <p:cNvPr id="25" name="그림 24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94480" y="4929727"/>
            <a:ext cx="1799720" cy="1143273"/>
            <a:chOff x="642910" y="4000504"/>
            <a:chExt cx="1349966" cy="1143008"/>
          </a:xfrm>
        </p:grpSpPr>
        <p:pic>
          <p:nvPicPr>
            <p:cNvPr id="28" name="그림 27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57290" y="4429132"/>
              <a:ext cx="330745" cy="41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8675469" y="1649506"/>
          <a:ext cx="3349091" cy="17802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49091"/>
              </a:tblGrid>
              <a:tr h="4450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/>
                        <a:t>혼슈 </a:t>
                      </a:r>
                      <a:r>
                        <a:rPr lang="en-US" altLang="ko-KR" b="0" dirty="0" smtClean="0"/>
                        <a:t>– </a:t>
                      </a:r>
                      <a:r>
                        <a:rPr lang="ko-KR" altLang="en-US" b="0" dirty="0" smtClean="0"/>
                        <a:t>약 </a:t>
                      </a:r>
                      <a:r>
                        <a:rPr lang="en-US" altLang="ko-KR" b="0" dirty="0" smtClean="0"/>
                        <a:t>227,943.05km</a:t>
                      </a:r>
                      <a:r>
                        <a:rPr lang="en-US" altLang="ko-KR" b="0" baseline="30000" dirty="0" smtClean="0"/>
                        <a:t>2</a:t>
                      </a:r>
                      <a:endParaRPr lang="ko-KR" altLang="en-US" b="0" dirty="0"/>
                    </a:p>
                  </a:txBody>
                  <a:tcPr/>
                </a:tc>
              </a:tr>
              <a:tr h="4450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/>
                        <a:t>홋카이도 </a:t>
                      </a:r>
                      <a:r>
                        <a:rPr lang="en-US" altLang="ko-KR" b="0" dirty="0" smtClean="0"/>
                        <a:t>– 83,453.04km</a:t>
                      </a:r>
                      <a:r>
                        <a:rPr lang="en-US" altLang="ko-KR" b="0" baseline="30000" dirty="0" smtClean="0"/>
                        <a:t>2</a:t>
                      </a:r>
                      <a:endParaRPr lang="ko-KR" altLang="en-US" b="0" dirty="0"/>
                    </a:p>
                  </a:txBody>
                  <a:tcPr/>
                </a:tc>
              </a:tr>
              <a:tr h="4450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/>
                        <a:t>큐슈 </a:t>
                      </a:r>
                      <a:r>
                        <a:rPr lang="en-US" altLang="ko-KR" b="0" dirty="0" smtClean="0"/>
                        <a:t>– 42,163km</a:t>
                      </a:r>
                      <a:r>
                        <a:rPr lang="en-US" altLang="ko-KR" b="0" baseline="30000" dirty="0" smtClean="0"/>
                        <a:t>2</a:t>
                      </a:r>
                      <a:endParaRPr lang="ko-KR" altLang="en-US" b="0" dirty="0"/>
                    </a:p>
                  </a:txBody>
                  <a:tcPr/>
                </a:tc>
              </a:tr>
              <a:tr h="4450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/>
                        <a:t>시코쿠</a:t>
                      </a:r>
                      <a:r>
                        <a:rPr lang="en-US" altLang="ko-KR" b="0" baseline="0" dirty="0" smtClean="0"/>
                        <a:t> – 18,795</a:t>
                      </a:r>
                      <a:r>
                        <a:rPr lang="en-US" altLang="ko-KR" b="0" dirty="0" smtClean="0"/>
                        <a:t>km</a:t>
                      </a:r>
                      <a:r>
                        <a:rPr lang="en-US" altLang="ko-KR" b="0" baseline="30000" dirty="0" smtClean="0"/>
                        <a:t>2</a:t>
                      </a:r>
                      <a:endParaRPr lang="ko-KR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19091" y="2072472"/>
            <a:ext cx="4961735" cy="4058337"/>
            <a:chOff x="374135" y="1651000"/>
            <a:chExt cx="4961735" cy="4058337"/>
          </a:xfrm>
        </p:grpSpPr>
        <p:pic>
          <p:nvPicPr>
            <p:cNvPr id="6" name="그림 5" descr="naver_com_20171001_1829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135" y="1651000"/>
              <a:ext cx="4961735" cy="4058337"/>
            </a:xfrm>
            <a:prstGeom prst="rect">
              <a:avLst/>
            </a:prstGeom>
          </p:spPr>
        </p:pic>
        <p:cxnSp>
          <p:nvCxnSpPr>
            <p:cNvPr id="7" name="직선 연결선 6"/>
            <p:cNvCxnSpPr/>
            <p:nvPr/>
          </p:nvCxnSpPr>
          <p:spPr>
            <a:xfrm rot="10800000">
              <a:off x="381000" y="2997200"/>
              <a:ext cx="4927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모서리가 둥근 직사각형 7"/>
            <p:cNvSpPr/>
            <p:nvPr/>
          </p:nvSpPr>
          <p:spPr>
            <a:xfrm>
              <a:off x="533400" y="1943100"/>
              <a:ext cx="17526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키타 시코쿠</a:t>
              </a:r>
              <a:endParaRPr lang="ko-KR" alt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5790402" y="1864538"/>
            <a:ext cx="2463800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키타 시코쿠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523702" y="2429662"/>
            <a:ext cx="642942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도쿠시마 현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일부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가가와 현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에히메 현 동부지방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3702" y="3153562"/>
            <a:ext cx="61214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세토 내해식 기후에 속하는 온난다우의 기후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23702" y="3890162"/>
            <a:ext cx="61341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태풍 피해가 적어 올리브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귤 재배가 번성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536402" y="4626762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대규모 하천은 적어 수자원이 적음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536401" y="5363362"/>
            <a:ext cx="6475413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예로부터 물 부족에 시달려 연못과 저수지가 많음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1802" y="773317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19091" y="2072472"/>
            <a:ext cx="4961735" cy="4058337"/>
            <a:chOff x="374135" y="1651000"/>
            <a:chExt cx="4961735" cy="4058337"/>
          </a:xfrm>
        </p:grpSpPr>
        <p:pic>
          <p:nvPicPr>
            <p:cNvPr id="5" name="그림 4" descr="naver_com_20171001_1829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135" y="1651000"/>
              <a:ext cx="4961735" cy="4058337"/>
            </a:xfrm>
            <a:prstGeom prst="rect">
              <a:avLst/>
            </a:prstGeom>
          </p:spPr>
        </p:pic>
        <p:cxnSp>
          <p:nvCxnSpPr>
            <p:cNvPr id="6" name="직선 연결선 5"/>
            <p:cNvCxnSpPr/>
            <p:nvPr/>
          </p:nvCxnSpPr>
          <p:spPr>
            <a:xfrm rot="10800000">
              <a:off x="381000" y="2997200"/>
              <a:ext cx="4927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모서리가 둥근 직사각형 6"/>
            <p:cNvSpPr/>
            <p:nvPr/>
          </p:nvSpPr>
          <p:spPr>
            <a:xfrm>
              <a:off x="3225800" y="4914900"/>
              <a:ext cx="1854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미나미 시코쿠</a:t>
              </a:r>
              <a:endParaRPr lang="ko-KR" alt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5523702" y="2501100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도쿠시마현 대부분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에히메현 남부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고치현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523702" y="3225000"/>
            <a:ext cx="6337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태평양측 기후에 속해 쿠로시오 해류의 영향을 받아 온난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3702" y="3961600"/>
            <a:ext cx="6489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고치현은 봄이 빨리 찾아와 본토에서 최초의 벚꽃 개화 선언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36402" y="4698200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강수량이 비교적 많아 임업이 번성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536402" y="5434800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태풍이나 집중호우가 잦아 홍수피해가 잦음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1802" y="773317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90402" y="1864538"/>
            <a:ext cx="2876572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미나미 시코쿠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wikipedia_org_20171003_091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90" y="2109015"/>
            <a:ext cx="2124000" cy="142308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13490" y="1620066"/>
            <a:ext cx="2120900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에히메 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그림 5" descr="wikipedia_org_20171003_091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0" y="3499666"/>
            <a:ext cx="2667000" cy="104140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237290" y="4528366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내륙의 높은 산지와 긴 해안선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49990" y="4998266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1800" u="sng" dirty="0" smtClean="0">
                <a:solidFill>
                  <a:schemeClr val="accent6">
                    <a:lumMod val="50000"/>
                  </a:schemeClr>
                </a:solidFill>
              </a:rPr>
              <a:t>세토 내해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의 많은 섬들을 포함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49990" y="5468166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최서단의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사다미사키 반도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는 일본 中 가장 좁은 반도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49990" y="5976166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일본을 대표하는 감귤 생산지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888790" y="1695903"/>
            <a:ext cx="2120900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가가와 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그림 11" descr="wikipedia_org_20171003_0924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390" y="2159452"/>
            <a:ext cx="2124000" cy="1423080"/>
          </a:xfrm>
          <a:prstGeom prst="rect">
            <a:avLst/>
          </a:prstGeom>
        </p:spPr>
      </p:pic>
      <p:pic>
        <p:nvPicPr>
          <p:cNvPr id="13" name="그림 12" descr="wikipedia_org_20171003_0924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690" y="3543027"/>
            <a:ext cx="2717800" cy="1003300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5837990" y="4515303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북쪽은 사누키 평야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남쪽은 사누키 산맥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809454" y="4985203"/>
            <a:ext cx="6459623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도우치 해협은 세계에서 가장 좁은 것으로 기네스북 등재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8315726" y="1704405"/>
            <a:ext cx="3550773" cy="2708209"/>
            <a:chOff x="8497536" y="1367402"/>
            <a:chExt cx="3550773" cy="2708209"/>
          </a:xfrm>
        </p:grpSpPr>
        <p:pic>
          <p:nvPicPr>
            <p:cNvPr id="17" name="그림 16" descr="japanhoppers_com_20171003_09394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97536" y="1367402"/>
              <a:ext cx="3550773" cy="2368574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8503920" y="3709851"/>
              <a:ext cx="1773624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030A0"/>
                  </a:solidFill>
                </a:rPr>
                <a:t>도우치 해협</a:t>
              </a:r>
              <a:endParaRPr lang="ko-KR" alt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705082" y="1656350"/>
            <a:ext cx="2939141" cy="2948952"/>
            <a:chOff x="2886892" y="1306284"/>
            <a:chExt cx="2939141" cy="2948952"/>
          </a:xfrm>
        </p:grpSpPr>
        <p:pic>
          <p:nvPicPr>
            <p:cNvPr id="20" name="그림 19" descr="namu_wiki_20171003_102046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98650" y="1841862"/>
              <a:ext cx="2827383" cy="2413374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2886892" y="1306284"/>
              <a:ext cx="2532868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 smtClean="0"/>
                <a:t>*</a:t>
              </a:r>
              <a:r>
                <a:rPr lang="ko-KR" altLang="en-US" sz="1800" dirty="0" smtClean="0"/>
                <a:t>큐슈</a:t>
              </a:r>
              <a:r>
                <a:rPr lang="en-US" altLang="ko-KR" sz="1800" dirty="0" smtClean="0"/>
                <a:t>, </a:t>
              </a:r>
              <a:r>
                <a:rPr lang="ko-KR" altLang="en-US" sz="1800" dirty="0" smtClean="0"/>
                <a:t>시코쿠</a:t>
              </a:r>
              <a:r>
                <a:rPr lang="en-US" altLang="ko-KR" sz="1800" dirty="0" smtClean="0"/>
                <a:t>, </a:t>
              </a:r>
              <a:r>
                <a:rPr lang="ko-KR" altLang="en-US" sz="1800" dirty="0" smtClean="0"/>
                <a:t>혼슈로 둘러싸인 바다를 의미</a:t>
              </a:r>
              <a:endParaRPr lang="ko-KR" altLang="en-US" sz="1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118926" y="773317"/>
            <a:ext cx="29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각 현의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56366" y="1578790"/>
            <a:ext cx="2120900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고치 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688766" y="1566090"/>
            <a:ext cx="2565400" cy="469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도쿠시마 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그림 5" descr="wikipedia_org_20171003_095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66" y="2105840"/>
            <a:ext cx="2124000" cy="1423080"/>
          </a:xfrm>
          <a:prstGeom prst="rect">
            <a:avLst/>
          </a:prstGeom>
        </p:spPr>
      </p:pic>
      <p:pic>
        <p:nvPicPr>
          <p:cNvPr id="7" name="그림 6" descr="wikipedia_org_20171003_0955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66" y="3525840"/>
            <a:ext cx="2821800" cy="977900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80166" y="4385490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시코쿠 남서부에 위치해 태평양과 만남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2866" y="4855390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4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현 中 가장 면적이 넓지만 인구가 가장 적음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2866" y="5325290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대부분은 산지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 약간의 해안 평야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2866" y="5833290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강이 많은 것으로 유명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그림 11" descr="wikipedia_org_20171003_1004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168" y="2086790"/>
            <a:ext cx="2057141" cy="1440000"/>
          </a:xfrm>
          <a:prstGeom prst="rect">
            <a:avLst/>
          </a:prstGeom>
        </p:spPr>
      </p:pic>
      <p:pic>
        <p:nvPicPr>
          <p:cNvPr id="13" name="그림 12" descr="wikipedia_org_20171003_1004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066" y="3525840"/>
            <a:ext cx="2921000" cy="961250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5612566" y="4385490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전체적 산지가 많은 지형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625266" y="4855390"/>
            <a:ext cx="60833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풍부한 하천이 여럿 흘러 수자원이 풍부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25266" y="5325290"/>
            <a:ext cx="610870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남부는 태평양측 기후에 속해 온난다우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625266" y="5833290"/>
            <a:ext cx="6184980" cy="59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북부는 세토 내해식 기후지만 일부 지역은 대륙성 기후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8926" y="773317"/>
            <a:ext cx="29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각 현의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90476" y="71455"/>
            <a:ext cx="5142830" cy="35727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1905</Words>
  <Application>Microsoft Office PowerPoint</Application>
  <PresentationFormat>사용자 지정</PresentationFormat>
  <Paragraphs>296</Paragraphs>
  <Slides>42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</dc:creator>
  <cp:lastModifiedBy>my</cp:lastModifiedBy>
  <cp:revision>24</cp:revision>
  <dcterms:created xsi:type="dcterms:W3CDTF">2017-10-07T09:33:22Z</dcterms:created>
  <dcterms:modified xsi:type="dcterms:W3CDTF">2017-10-09T11:36:02Z</dcterms:modified>
</cp:coreProperties>
</file>