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embeddedFontLst>
    <p:embeddedFont>
      <p:font typeface="나눔고딕" charset="-127"/>
      <p:regular r:id="rId40"/>
      <p:bold r:id="rId41"/>
    </p:embeddedFont>
    <p:embeddedFont>
      <p:font typeface="Mangal" pitchFamily="18" charset="0"/>
      <p:regular r:id="rId42"/>
      <p:bold r:id="rId43"/>
    </p:embeddedFont>
    <p:embeddedFont>
      <p:font typeface="나눔고딕 ExtraBold" charset="-127"/>
      <p:bold r:id="rId44"/>
    </p:embeddedFont>
    <p:embeddedFont>
      <p:font typeface="한컴바탕" pitchFamily="18" charset="2"/>
      <p:regular r:id="rId45"/>
    </p:embeddedFont>
    <p:embeddedFont>
      <p:font typeface="배달의민족 도현" pitchFamily="50" charset="-127"/>
      <p:regular r:id="rId46"/>
    </p:embeddedFont>
    <p:embeddedFont>
      <p:font typeface="맑은 고딕" pitchFamily="50" charset="-127"/>
      <p:regular r:id="rId47"/>
      <p:bold r:id="rId48"/>
    </p:embeddedFont>
    <p:embeddedFont>
      <p:font typeface="함초롬바탕" pitchFamily="18" charset="-127"/>
      <p:regular r:id="rId49"/>
      <p:bold r:id="rId5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3D9B-8C6E-4704-90A2-561ED301BB3D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E9DD7-9392-4CFF-9F0D-CF67A5396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3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5325"/>
            <a:ext cx="6094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1958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1958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1958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7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12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2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5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15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5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68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40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51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6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88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911F-AB8E-426D-B2B2-3E9A2C4DFBC9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9184-FD2D-4E58-ABA9-FBFEC019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6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44036;&#46020;.av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lGfsc3gXH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4277032"/>
            <a:ext cx="9144000" cy="2580968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122" y="2714552"/>
            <a:ext cx="327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847415" y="3871450"/>
            <a:ext cx="3449171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41059" y="5264672"/>
            <a:ext cx="185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영어영문학과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21703042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김영훈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3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"/>
            <a:ext cx="9146410" cy="6725263"/>
          </a:xfrm>
          <a:prstGeom prst="rect">
            <a:avLst/>
          </a:prstGeo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1674" y="221227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간도협약의  전문 </a:t>
            </a:r>
            <a:r>
              <a:rPr lang="en-US" altLang="ko-KR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7</a:t>
            </a:r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조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390622" y="5766064"/>
            <a:ext cx="24117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5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약</a:t>
            </a:r>
            <a:endParaRPr lang="en-US" altLang="ko-KR" sz="1050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295351" y="1811209"/>
            <a:ext cx="41023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첫째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두만강을 양국의 국경으로 하고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상류는 정계비를 지점으로 하여 </a:t>
            </a:r>
            <a:r>
              <a:rPr lang="ko-KR" altLang="en-US" sz="1600" dirty="0" err="1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석을수로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 국경을 삼는다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둘째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 err="1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용정촌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600" dirty="0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국자가</a:t>
            </a:r>
            <a:r>
              <a:rPr lang="en-US" altLang="ko-KR" sz="1600" dirty="0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600" dirty="0" err="1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두도구</a:t>
            </a:r>
            <a:r>
              <a:rPr lang="en-US" altLang="ko-KR" sz="1600" dirty="0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600" dirty="0" err="1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면초구</a:t>
            </a:r>
            <a:r>
              <a:rPr lang="en-US" altLang="ko-KR" sz="1600" dirty="0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등 네 곳에 영사관이나 영사관 분관을 설치한다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셋째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청나라는 간도 지방에 한민족의 거주를 </a:t>
            </a:r>
            <a:r>
              <a:rPr lang="ko-KR" altLang="en-US" sz="1600" dirty="0" err="1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승준한다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넷째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간도 지방에 거주하는 한민족은 청나라의 </a:t>
            </a:r>
            <a:r>
              <a:rPr lang="ko-KR" altLang="en-US" sz="1600" dirty="0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법권</a:t>
            </a:r>
            <a:r>
              <a:rPr lang="en-US" altLang="ko-KR" sz="1600" dirty="0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관할 하에 두며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납세와 행정상 처분도 청국인과 같이 취급한다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다섯째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간도 거주 한국인의 재산은 청국인과 같이 보호되며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선정된 장소를 통해 두만강을 출입할 수 있다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여섯째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일본은 </a:t>
            </a:r>
            <a:r>
              <a:rPr lang="ko-KR" altLang="en-US" sz="1600" dirty="0" err="1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길회선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[</a:t>
            </a:r>
            <a:r>
              <a:rPr lang="ko-KR" altLang="en-US" sz="1600" dirty="0" err="1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吉會線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延吉에서 </a:t>
            </a:r>
            <a:r>
              <a:rPr lang="ko-KR" altLang="en-US" sz="1600" dirty="0" err="1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會寧間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 철도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]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의 부설권을 가진다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일곱째</a:t>
            </a:r>
            <a:r>
              <a:rPr lang="en-US" altLang="ko-KR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가급적 속히 </a:t>
            </a:r>
            <a:r>
              <a:rPr lang="ko-KR" altLang="en-US" sz="1600" dirty="0" err="1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통감부</a:t>
            </a:r>
            <a:r>
              <a:rPr lang="ko-KR" altLang="en-US" sz="1600" dirty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 간도 파출소와 관계 관원을 철수하고 영사관을 설치한다</a:t>
            </a:r>
            <a:r>
              <a:rPr lang="en-US" altLang="ko-KR" sz="1600" dirty="0" smtClean="0">
                <a:solidFill>
                  <a:srgbClr val="E21EC6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en-US" altLang="ko-KR" sz="1600" dirty="0">
              <a:solidFill>
                <a:srgbClr val="E21EC6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72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657213" y="0"/>
            <a:ext cx="569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Ⓒ땅콩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0"/>
            <a:ext cx="914641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7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순서도: 수동 입력 71"/>
          <p:cNvSpPr/>
          <p:nvPr/>
        </p:nvSpPr>
        <p:spPr>
          <a:xfrm rot="16200000">
            <a:off x="3330859" y="1059604"/>
            <a:ext cx="6872747" cy="4753535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1674" y="221227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간도협약의  의의와 평가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22572" y="5913274"/>
            <a:ext cx="1544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0343" y="1240917"/>
            <a:ext cx="30337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1909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년의 간도 협약은 당사자인 대한제국 정부가 참여하지 않은 가운데 취해진 한국 영토의 할양이다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간도 협약에 의해 일제는 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안봉철도 의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개설 문제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무순</a:t>
            </a:r>
            <a:r>
              <a:rPr lang="en-US" altLang="ko-KR" sz="1600" dirty="0" smtClean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연대의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탄광 문제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영구지선의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철수 문제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관외철도의 법 고문</a:t>
            </a:r>
            <a:r>
              <a:rPr lang="en-US" altLang="ko-KR" sz="16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연장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문제 등 만주에서의 몇 가지를 교환하는 조건으로 중국에 간도를 할양하였던 것이다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이를 통해 오랜 동안 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한</a:t>
            </a:r>
            <a:r>
              <a:rPr lang="en-US" altLang="ko-KR" sz="16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청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양국 사이에 귀속 문제를 두고 논란이 되어 온 간도는 이후 한국의 관할로부터 멀어지게 되었다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그러나 간도협약은 한국의 위기 상황을 이용한 일본과 청국의 불법행위이며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협약 내용 자체가 양국의 불법행위를 입증하는 역사적 </a:t>
            </a:r>
            <a:r>
              <a:rPr lang="ko-KR" altLang="en-US" sz="1600" dirty="0" smtClean="0">
                <a:latin typeface="배달의민족 도현" pitchFamily="50" charset="-127"/>
                <a:ea typeface="배달의민족 도현" pitchFamily="50" charset="-127"/>
              </a:rPr>
              <a:t>문 증 이라고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평가된다</a:t>
            </a:r>
            <a:r>
              <a:rPr lang="en-US" altLang="ko-KR" sz="16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600" dirty="0">
                <a:latin typeface="배달의민족 도현" pitchFamily="50" charset="-127"/>
                <a:ea typeface="배달의민족 도현" pitchFamily="50" charset="-127"/>
              </a:rPr>
              <a:t>따라서 간도의 귀속 문제는 한국과 중국 사이에 여전히 미해결 현안이다</a:t>
            </a:r>
            <a:r>
              <a:rPr lang="en-US" altLang="ko-KR" sz="16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en-US" altLang="ko-KR" sz="16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4" name="Picture 2" descr="http://postfiles8.naver.net/MjAxNzAxMzFfNjgg/MDAxNDg1ODI2ODk5NDQw.XN7yIqsOIM6wMmZRH91lwExy1xaJNDE7CyEEgHqlP6Yg.2dROXQTVno8Abjmkv5RRDGMpkfer2DqsTJzHlXuN2G4g.JPEG.nananami09/4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2" y="1870706"/>
            <a:ext cx="36576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21674" y="203050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95709" y="822160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간도의 결과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246910" y="1352293"/>
            <a:ext cx="615973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첫째</a:t>
            </a:r>
            <a:r>
              <a:rPr lang="en-US" altLang="ko-KR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두만강을 양국의 국경으로 하고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상류는 정계비를 지점으로 하여 </a:t>
            </a:r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석을수로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국경을 삼는다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둘째</a:t>
            </a:r>
            <a:r>
              <a:rPr lang="en-US" altLang="ko-KR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용정촌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국자가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두도구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면초구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등 네 곳에 영사관이나 영사관 분관을 설치한다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셋째</a:t>
            </a:r>
            <a:r>
              <a:rPr lang="en-US" altLang="ko-KR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청나라는 간도 지방에 한민족의 거주를 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승준 한다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넷째</a:t>
            </a:r>
            <a:r>
              <a:rPr lang="en-US" altLang="ko-KR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간도 지방에 거주하는 한민족은 청나라의 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법권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관할 하에 두며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납세와 행정상 처분도 청국인과 같이 취급한다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다섯째</a:t>
            </a:r>
            <a:r>
              <a:rPr lang="en-US" altLang="ko-KR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간도 거주 한국인의 재산은 청국인과 같이 보호되며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선정된 장소를 통해 두만강을 출입할 수 있다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여섯째</a:t>
            </a:r>
            <a:r>
              <a:rPr lang="en-US" altLang="ko-KR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일본은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길회선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吉會線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延吉에서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會寧間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철도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의 부설권을 가진다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일곱째</a:t>
            </a:r>
            <a:r>
              <a:rPr lang="en-US" altLang="ko-KR" dirty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가급적 속히 </a:t>
            </a:r>
            <a:r>
              <a:rPr lang="ko-KR" altLang="en-US" dirty="0" err="1">
                <a:latin typeface="배달의민족 도현" pitchFamily="50" charset="-127"/>
                <a:ea typeface="배달의민족 도현" pitchFamily="50" charset="-127"/>
              </a:rPr>
              <a:t>통감부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간도 파출소와 관계 관원을 철수하고 영사관을 설치한다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1500" dirty="0" smtClean="0">
                <a:latin typeface="배달의민족 도현" pitchFamily="50" charset="-127"/>
                <a:ea typeface="배달의민족 도현" pitchFamily="50" charset="-127"/>
              </a:rPr>
              <a:t>앞서 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대한제국의 외교권을 강탈한 일본은 간도에 </a:t>
            </a:r>
            <a:r>
              <a:rPr lang="ko-KR" altLang="en-US" sz="1500" dirty="0" err="1">
                <a:latin typeface="배달의민족 도현" pitchFamily="50" charset="-127"/>
                <a:ea typeface="배달의민족 도현" pitchFamily="50" charset="-127"/>
              </a:rPr>
              <a:t>통감부를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 설치하여 간도지역이 대한제국의 영토임을 인정하였었다</a:t>
            </a:r>
            <a:r>
              <a:rPr lang="en-US" altLang="ko-KR" sz="15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그러나 간도협약을 통해 일본은 불과 </a:t>
            </a:r>
            <a:r>
              <a:rPr lang="en-US" altLang="ko-KR" sz="1500" dirty="0">
                <a:latin typeface="배달의민족 도현" pitchFamily="50" charset="-127"/>
                <a:ea typeface="배달의민족 도현" pitchFamily="50" charset="-127"/>
              </a:rPr>
              <a:t>2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년 사이에 자국의 전략적 이해에 따라 간도의 영유권 인식을 한국에서 청국으로 뒤바꾼 셈이자</a:t>
            </a:r>
            <a:r>
              <a:rPr lang="en-US" altLang="ko-KR" sz="1500" dirty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대한제국 정부의 의사와 무관하게 간도지역을 청국에 넘겨버린 셈이다</a:t>
            </a:r>
            <a:r>
              <a:rPr lang="en-US" altLang="ko-KR" sz="1500" dirty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이로써 </a:t>
            </a:r>
            <a:r>
              <a:rPr lang="en-US" altLang="ko-KR" sz="1500" dirty="0">
                <a:latin typeface="배달의민족 도현" pitchFamily="50" charset="-127"/>
                <a:ea typeface="배달의민족 도현" pitchFamily="50" charset="-127"/>
              </a:rPr>
              <a:t>1881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년부터 다시 재개된 청</a:t>
            </a:r>
            <a:r>
              <a:rPr lang="en-US" altLang="ko-KR" sz="150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한 양측의 간도 영유권 문제는 일본의 군사외교 책략과 청국의 타협으로 미봉되어 미래 한</a:t>
            </a:r>
            <a:r>
              <a:rPr lang="en-US" altLang="ko-KR" sz="1500" dirty="0">
                <a:latin typeface="배달의민족 도현" pitchFamily="50" charset="-127"/>
                <a:ea typeface="배달의민족 도현" pitchFamily="50" charset="-127"/>
              </a:rPr>
              <a:t>·</a:t>
            </a:r>
            <a:r>
              <a:rPr lang="ko-KR" altLang="en-US" sz="1500" dirty="0">
                <a:latin typeface="배달의민족 도현" pitchFamily="50" charset="-127"/>
                <a:ea typeface="배달의민족 도현" pitchFamily="50" charset="-127"/>
              </a:rPr>
              <a:t>중의 갈등 요소로 남게 되었다</a:t>
            </a:r>
            <a:r>
              <a:rPr lang="en-US" altLang="ko-KR" sz="15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en-US" altLang="ko-KR" sz="1500" dirty="0"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90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2"/>
          <p:cNvSpPr/>
          <p:nvPr/>
        </p:nvSpPr>
        <p:spPr>
          <a:xfrm>
            <a:off x="0" y="4277161"/>
            <a:ext cx="9143820" cy="2580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935980" y="2784902"/>
            <a:ext cx="3271590" cy="12912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1"/>
            </a:pPr>
            <a:r>
              <a:rPr lang="ko-KR" sz="3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간도 </a:t>
            </a:r>
            <a:r>
              <a:rPr lang="en-US" sz="3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- </a:t>
            </a:r>
            <a:r>
              <a:rPr lang="ko-KR" sz="3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</a:t>
            </a:r>
            <a:endParaRPr lang="ko-KR" sz="3000" b="1" i="0" u="none" strike="noStrike" kern="1200" spc="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  <p:sp>
        <p:nvSpPr>
          <p:cNvPr id="4" name="TextBox 8"/>
          <p:cNvSpPr/>
          <p:nvPr/>
        </p:nvSpPr>
        <p:spPr>
          <a:xfrm>
            <a:off x="7475838" y="5105633"/>
            <a:ext cx="1668162" cy="1171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 </a:t>
            </a:r>
            <a:r>
              <a:rPr lang="ko-KR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영어영문학과</a:t>
            </a:r>
            <a:endParaRPr lang="en-US" altLang="ko-KR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 21303455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윤상철</a:t>
            </a:r>
            <a:endParaRPr lang="ko-KR" b="0" i="0" u="none" strike="noStrike" kern="1200" spc="0" dirty="0">
              <a:ln>
                <a:noFill/>
              </a:ln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  <p:sp>
        <p:nvSpPr>
          <p:cNvPr id="6" name="직선 연결선 23"/>
          <p:cNvSpPr/>
          <p:nvPr/>
        </p:nvSpPr>
        <p:spPr>
          <a:xfrm>
            <a:off x="2847150" y="3871440"/>
            <a:ext cx="344925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340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/>
          <p:nvPr/>
        </p:nvSpPr>
        <p:spPr>
          <a:xfrm>
            <a:off x="3888811" y="1637280"/>
            <a:ext cx="1311389" cy="15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951911" y="861840"/>
            <a:ext cx="3185459" cy="7710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Contents</a:t>
            </a:r>
          </a:p>
        </p:txBody>
      </p:sp>
      <p:grpSp>
        <p:nvGrpSpPr>
          <p:cNvPr id="4" name="그룹 57"/>
          <p:cNvGrpSpPr/>
          <p:nvPr/>
        </p:nvGrpSpPr>
        <p:grpSpPr>
          <a:xfrm>
            <a:off x="2044980" y="2232000"/>
            <a:ext cx="4999050" cy="618170"/>
            <a:chOff x="2726640" y="2232000"/>
            <a:chExt cx="6665400" cy="618170"/>
          </a:xfrm>
        </p:grpSpPr>
        <p:sp>
          <p:nvSpPr>
            <p:cNvPr id="5" name="직사각형 6"/>
            <p:cNvSpPr/>
            <p:nvPr/>
          </p:nvSpPr>
          <p:spPr>
            <a:xfrm>
              <a:off x="2726640" y="22320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6" name="직선 연결선 8"/>
            <p:cNvSpPr/>
            <p:nvPr/>
          </p:nvSpPr>
          <p:spPr>
            <a:xfrm>
              <a:off x="3416760" y="227916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7" name="TextBox 9"/>
            <p:cNvSpPr/>
            <p:nvPr/>
          </p:nvSpPr>
          <p:spPr>
            <a:xfrm>
              <a:off x="2888639" y="227916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0</a:t>
              </a:r>
            </a:p>
          </p:txBody>
        </p:sp>
        <p:sp>
          <p:nvSpPr>
            <p:cNvPr id="8" name="TextBox 10"/>
            <p:cNvSpPr/>
            <p:nvPr/>
          </p:nvSpPr>
          <p:spPr>
            <a:xfrm>
              <a:off x="3526919" y="227916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 err="1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조중변계조약이란</a:t>
              </a:r>
              <a:r>
                <a:rPr lang="en-US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?</a:t>
              </a:r>
            </a:p>
          </p:txBody>
        </p:sp>
      </p:grpSp>
      <p:grpSp>
        <p:nvGrpSpPr>
          <p:cNvPr id="9" name="그룹 58"/>
          <p:cNvGrpSpPr/>
          <p:nvPr/>
        </p:nvGrpSpPr>
        <p:grpSpPr>
          <a:xfrm>
            <a:off x="2044980" y="3773160"/>
            <a:ext cx="4999050" cy="618530"/>
            <a:chOff x="2726640" y="3773160"/>
            <a:chExt cx="6665400" cy="618530"/>
          </a:xfrm>
        </p:grpSpPr>
        <p:sp>
          <p:nvSpPr>
            <p:cNvPr id="10" name="직사각형 33"/>
            <p:cNvSpPr/>
            <p:nvPr/>
          </p:nvSpPr>
          <p:spPr>
            <a:xfrm>
              <a:off x="2726640" y="377316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1" name="직선 연결선 34"/>
            <p:cNvSpPr/>
            <p:nvPr/>
          </p:nvSpPr>
          <p:spPr>
            <a:xfrm>
              <a:off x="3416760" y="382032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2" name="TextBox 35"/>
            <p:cNvSpPr/>
            <p:nvPr/>
          </p:nvSpPr>
          <p:spPr>
            <a:xfrm>
              <a:off x="2888639" y="382068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2</a:t>
              </a:r>
            </a:p>
          </p:txBody>
        </p:sp>
        <p:sp>
          <p:nvSpPr>
            <p:cNvPr id="13" name="TextBox 36"/>
            <p:cNvSpPr/>
            <p:nvPr/>
          </p:nvSpPr>
          <p:spPr>
            <a:xfrm>
              <a:off x="3526919" y="382068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 err="1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조중변계조약의</a:t>
              </a: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 한계</a:t>
              </a:r>
            </a:p>
          </p:txBody>
        </p:sp>
      </p:grpSp>
      <p:grpSp>
        <p:nvGrpSpPr>
          <p:cNvPr id="14" name="그룹 59"/>
          <p:cNvGrpSpPr/>
          <p:nvPr/>
        </p:nvGrpSpPr>
        <p:grpSpPr>
          <a:xfrm>
            <a:off x="2044980" y="4464000"/>
            <a:ext cx="4999050" cy="618530"/>
            <a:chOff x="2726640" y="4464000"/>
            <a:chExt cx="6665400" cy="618530"/>
          </a:xfrm>
        </p:grpSpPr>
        <p:sp>
          <p:nvSpPr>
            <p:cNvPr id="15" name="직사각형 38"/>
            <p:cNvSpPr/>
            <p:nvPr/>
          </p:nvSpPr>
          <p:spPr>
            <a:xfrm>
              <a:off x="2726640" y="44640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6" name="직선 연결선 39"/>
            <p:cNvSpPr/>
            <p:nvPr/>
          </p:nvSpPr>
          <p:spPr>
            <a:xfrm>
              <a:off x="3416760" y="451116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7" name="TextBox 40"/>
            <p:cNvSpPr/>
            <p:nvPr/>
          </p:nvSpPr>
          <p:spPr>
            <a:xfrm>
              <a:off x="2888639" y="451152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3</a:t>
              </a:r>
            </a:p>
          </p:txBody>
        </p:sp>
        <p:sp>
          <p:nvSpPr>
            <p:cNvPr id="18" name="TextBox 41"/>
            <p:cNvSpPr/>
            <p:nvPr/>
          </p:nvSpPr>
          <p:spPr>
            <a:xfrm>
              <a:off x="3526919" y="451152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간도 관련 영상</a:t>
              </a:r>
            </a:p>
          </p:txBody>
        </p:sp>
      </p:grpSp>
      <p:grpSp>
        <p:nvGrpSpPr>
          <p:cNvPr id="19" name="그룹 61"/>
          <p:cNvGrpSpPr/>
          <p:nvPr/>
        </p:nvGrpSpPr>
        <p:grpSpPr>
          <a:xfrm>
            <a:off x="2044980" y="5256000"/>
            <a:ext cx="4999050" cy="618530"/>
            <a:chOff x="2726640" y="5256000"/>
            <a:chExt cx="6665400" cy="618530"/>
          </a:xfrm>
        </p:grpSpPr>
        <p:sp>
          <p:nvSpPr>
            <p:cNvPr id="20" name="직사각형 43"/>
            <p:cNvSpPr/>
            <p:nvPr/>
          </p:nvSpPr>
          <p:spPr>
            <a:xfrm>
              <a:off x="2726640" y="52560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1" name="직선 연결선 44"/>
            <p:cNvSpPr/>
            <p:nvPr/>
          </p:nvSpPr>
          <p:spPr>
            <a:xfrm>
              <a:off x="3416760" y="5303159"/>
              <a:ext cx="0" cy="452161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2" name="TextBox 45"/>
            <p:cNvSpPr/>
            <p:nvPr/>
          </p:nvSpPr>
          <p:spPr>
            <a:xfrm>
              <a:off x="2888639" y="530352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4</a:t>
              </a:r>
            </a:p>
          </p:txBody>
        </p:sp>
        <p:sp>
          <p:nvSpPr>
            <p:cNvPr id="23" name="TextBox 46"/>
            <p:cNvSpPr/>
            <p:nvPr/>
          </p:nvSpPr>
          <p:spPr>
            <a:xfrm>
              <a:off x="3526919" y="530352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결론</a:t>
              </a:r>
            </a:p>
          </p:txBody>
        </p:sp>
      </p:grpSp>
      <p:sp>
        <p:nvSpPr>
          <p:cNvPr id="24" name="직사각형 62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grpSp>
        <p:nvGrpSpPr>
          <p:cNvPr id="26" name="그룹 57"/>
          <p:cNvGrpSpPr/>
          <p:nvPr/>
        </p:nvGrpSpPr>
        <p:grpSpPr>
          <a:xfrm>
            <a:off x="2044980" y="2981160"/>
            <a:ext cx="4999050" cy="618171"/>
            <a:chOff x="2726640" y="2981159"/>
            <a:chExt cx="6665400" cy="618171"/>
          </a:xfrm>
        </p:grpSpPr>
        <p:sp>
          <p:nvSpPr>
            <p:cNvPr id="27" name="직사각형 6"/>
            <p:cNvSpPr/>
            <p:nvPr/>
          </p:nvSpPr>
          <p:spPr>
            <a:xfrm>
              <a:off x="2726640" y="2981159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8" name="직선 연결선 8"/>
            <p:cNvSpPr/>
            <p:nvPr/>
          </p:nvSpPr>
          <p:spPr>
            <a:xfrm>
              <a:off x="3416760" y="3028320"/>
              <a:ext cx="0" cy="452159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9" name="TextBox 9"/>
            <p:cNvSpPr/>
            <p:nvPr/>
          </p:nvSpPr>
          <p:spPr>
            <a:xfrm>
              <a:off x="2888639" y="3028320"/>
              <a:ext cx="366119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1</a:t>
              </a:r>
            </a:p>
          </p:txBody>
        </p:sp>
        <p:sp>
          <p:nvSpPr>
            <p:cNvPr id="30" name="TextBox 10"/>
            <p:cNvSpPr/>
            <p:nvPr/>
          </p:nvSpPr>
          <p:spPr>
            <a:xfrm>
              <a:off x="3526919" y="3028320"/>
              <a:ext cx="5593320" cy="5710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ko-KR" sz="2400" b="0" i="0" u="none" strike="noStrike" kern="1200" spc="0" dirty="0" err="1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조중변계조약의</a:t>
              </a:r>
              <a:r>
                <a:rPr lang="ko-KR" sz="24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 의의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3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5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4" name="TextBox 6"/>
            <p:cNvSpPr/>
            <p:nvPr/>
          </p:nvSpPr>
          <p:spPr>
            <a:xfrm>
              <a:off x="633960" y="923400"/>
              <a:ext cx="596520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ko-KR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8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조중변계조약이란</a:t>
            </a:r>
            <a:r>
              <a:rPr lang="en-US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?</a:t>
            </a:r>
          </a:p>
        </p:txBody>
      </p:sp>
      <p:sp>
        <p:nvSpPr>
          <p:cNvPr id="6" name="TextBox 12"/>
          <p:cNvSpPr/>
          <p:nvPr/>
        </p:nvSpPr>
        <p:spPr>
          <a:xfrm>
            <a:off x="5178600" y="2348880"/>
            <a:ext cx="2739150" cy="329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endParaRPr lang="en-US" sz="2000" b="0" i="0" u="none" strike="noStrike" kern="1200" spc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1962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년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10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월 </a:t>
            </a: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12</a:t>
            </a: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조선민주주의인민공화국과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중화인민공화국 양국이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평양에서 체결한 국경 조약</a:t>
            </a:r>
          </a:p>
        </p:txBody>
      </p:sp>
      <p:sp>
        <p:nvSpPr>
          <p:cNvPr id="7" name="직선 연결선 13"/>
          <p:cNvSpPr/>
          <p:nvPr/>
        </p:nvSpPr>
        <p:spPr>
          <a:xfrm>
            <a:off x="5178330" y="5325480"/>
            <a:ext cx="286497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8" name="직사각형 16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4000" y="1584000"/>
            <a:ext cx="3349080" cy="430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9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조중변계조약의 의의</a:t>
            </a: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grpSp>
        <p:nvGrpSpPr>
          <p:cNvPr id="7" name="그룹 15"/>
          <p:cNvGrpSpPr/>
          <p:nvPr/>
        </p:nvGrpSpPr>
        <p:grpSpPr>
          <a:xfrm>
            <a:off x="5081400" y="2459492"/>
            <a:ext cx="2989441" cy="5136756"/>
            <a:chOff x="6775199" y="2820114"/>
            <a:chExt cx="3985921" cy="5078199"/>
          </a:xfrm>
        </p:grpSpPr>
        <p:sp>
          <p:nvSpPr>
            <p:cNvPr id="10" name="TextBox 9"/>
            <p:cNvSpPr/>
            <p:nvPr/>
          </p:nvSpPr>
          <p:spPr>
            <a:xfrm>
              <a:off x="6775200" y="2824560"/>
              <a:ext cx="3985920" cy="50737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19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세기 후반부터 한세기 동안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 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논란을 이어 온 백두산과 두만강 상류의 국경선을 명확히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확정했다는 데에 그 의의가 있다</a:t>
              </a: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.</a:t>
              </a:r>
            </a:p>
          </p:txBody>
        </p:sp>
        <p:sp>
          <p:nvSpPr>
            <p:cNvPr id="13" name="TextBox 9"/>
            <p:cNvSpPr/>
            <p:nvPr/>
          </p:nvSpPr>
          <p:spPr>
            <a:xfrm>
              <a:off x="6775199" y="2820114"/>
              <a:ext cx="3985920" cy="50737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19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세기 후반부터 한세기 동안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 </a:t>
              </a: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논란을 이어 온 백두산과 두만강 상류의 국경선을 명확히</a:t>
              </a:r>
            </a:p>
            <a:p>
              <a:pPr marL="0" marR="0" lvl="0" indent="0" algn="ctr" rtl="0" hangingPunct="0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000"/>
              </a:pPr>
              <a:r>
                <a:rPr lang="ko-KR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확정했다는 데에 그 의의가 있다</a:t>
              </a:r>
              <a:r>
                <a:rPr lang="en-US" sz="2000" b="0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.</a:t>
              </a: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9770" y="1800000"/>
            <a:ext cx="3442230" cy="41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5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조중변계조약의 한계</a:t>
            </a: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10" name="TextBox 9"/>
          <p:cNvSpPr/>
          <p:nvPr/>
        </p:nvSpPr>
        <p:spPr>
          <a:xfrm>
            <a:off x="4949129" y="2560662"/>
            <a:ext cx="2989440" cy="26114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조선민주주의인민공화국과 중화인민공화국 양측이 모두 비밀로 하였기 때문에 그 구체적 내용은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오늘날 </a:t>
            </a:r>
            <a:r>
              <a:rPr lang="en-U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1999</a:t>
            </a: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년까지 세상에 알려지지 않았다</a:t>
            </a:r>
            <a:r>
              <a:rPr lang="en-U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0001" y="1872000"/>
            <a:ext cx="2753999" cy="367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0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조중변계조약의 한계</a:t>
            </a: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10" name="TextBox 9"/>
          <p:cNvSpPr/>
          <p:nvPr/>
        </p:nvSpPr>
        <p:spPr>
          <a:xfrm>
            <a:off x="5066041" y="1881497"/>
            <a:ext cx="2989440" cy="51320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이 조약은 양국이 모두 그 체결을 공식적으로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인정하는 바 없는 비밀 조약이므로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한반도 통일 과정이나 그 이후에 국경 분쟁이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en-U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불씨가 될 가능성을 배제할 수 없다</a:t>
            </a:r>
            <a:r>
              <a:rPr lang="en-U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현재도 북측이 </a:t>
            </a:r>
            <a:r>
              <a:rPr lang="ko-KR" sz="1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토문을</a:t>
            </a: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국경으로 주장하지 않아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간도의 영유권을 포기했다는 식의</a:t>
            </a:r>
          </a:p>
          <a:p>
            <a:pPr marL="0" marR="0" lvl="0" indent="0" algn="ctr" rtl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kern="1200">
                <a:solidFill>
                  <a:srgbClr val="000000"/>
                </a:solidFill>
                <a:latin typeface="함초롬바탕" pitchFamily="2"/>
                <a:ea typeface="함초롬바탕" pitchFamily="2"/>
                <a:cs typeface="함초롬바탕" pitchFamily="2"/>
              </a:defRPr>
            </a:pPr>
            <a:r>
              <a:rPr lang="ko-KR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부정적인 평가가 없지 않다</a:t>
            </a:r>
            <a:r>
              <a:rPr lang="en-US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800000"/>
            <a:ext cx="3888000" cy="373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888770" y="1637218"/>
            <a:ext cx="1311690" cy="15585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51789" y="861995"/>
            <a:ext cx="3185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Contents</a:t>
            </a:r>
            <a:endParaRPr lang="ko-KR" altLang="en-US" sz="3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2038581" y="1955961"/>
            <a:ext cx="4999322" cy="547255"/>
            <a:chOff x="2393319" y="2871164"/>
            <a:chExt cx="7332338" cy="547255"/>
          </a:xfrm>
        </p:grpSpPr>
        <p:sp>
          <p:nvSpPr>
            <p:cNvPr id="34" name="직사각형 33"/>
            <p:cNvSpPr/>
            <p:nvPr/>
          </p:nvSpPr>
          <p:spPr>
            <a:xfrm>
              <a:off x="2393319" y="2871164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152830" y="2918653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71442" y="2918653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3622" y="2918653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간도협약에 대해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038581" y="2706470"/>
            <a:ext cx="4999322" cy="547255"/>
            <a:chOff x="2393319" y="3646611"/>
            <a:chExt cx="7332338" cy="547255"/>
          </a:xfrm>
        </p:grpSpPr>
        <p:sp>
          <p:nvSpPr>
            <p:cNvPr id="39" name="직사각형 38"/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73623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 문제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2038581" y="3411796"/>
            <a:ext cx="4999322" cy="547255"/>
            <a:chOff x="2457122" y="4426751"/>
            <a:chExt cx="7332338" cy="547255"/>
          </a:xfrm>
        </p:grpSpPr>
        <p:sp>
          <p:nvSpPr>
            <p:cNvPr id="44" name="직사각형 43"/>
            <p:cNvSpPr/>
            <p:nvPr/>
          </p:nvSpPr>
          <p:spPr>
            <a:xfrm>
              <a:off x="2457122" y="442675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3152830" y="4469547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71442" y="4469547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6774" y="4469547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 주요내용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0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12967"/>
            <a:chOff x="162360" y="221400"/>
            <a:chExt cx="1105919" cy="1112967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</p:grpSp>
      <p:sp>
        <p:nvSpPr>
          <p:cNvPr id="6" name="TextBox 7"/>
          <p:cNvSpPr/>
          <p:nvPr/>
        </p:nvSpPr>
        <p:spPr>
          <a:xfrm>
            <a:off x="995760" y="834840"/>
            <a:ext cx="3804840" cy="6110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2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간도관련 영상</a:t>
            </a:r>
          </a:p>
        </p:txBody>
      </p:sp>
      <p:sp>
        <p:nvSpPr>
          <p:cNvPr id="7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9" name="그림 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15521" y="1736999"/>
            <a:ext cx="4571639" cy="380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4277032"/>
            <a:ext cx="9144000" cy="2580968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122" y="2714552"/>
            <a:ext cx="327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동북 공정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847415" y="3871450"/>
            <a:ext cx="3449171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27556" y="5263980"/>
            <a:ext cx="1680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영어영문학과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21702865</a:t>
            </a: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김재진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66113" y="402076"/>
            <a:ext cx="829597" cy="1106129"/>
            <a:chOff x="232543" y="435834"/>
            <a:chExt cx="1312607" cy="1312607"/>
          </a:xfrm>
        </p:grpSpPr>
        <p:sp>
          <p:nvSpPr>
            <p:cNvPr id="6" name="직사각형 5"/>
            <p:cNvSpPr/>
            <p:nvPr/>
          </p:nvSpPr>
          <p:spPr>
            <a:xfrm>
              <a:off x="232543" y="435834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151" y="1054508"/>
              <a:ext cx="708443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77888" y="2515300"/>
            <a:ext cx="5406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동북 공정 </a:t>
            </a:r>
            <a:r>
              <a:rPr lang="ko-KR" altLang="en-US" sz="8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이란</a:t>
            </a:r>
            <a:r>
              <a:rPr lang="en-US" altLang="ko-KR" sz="8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05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21674" y="221226"/>
            <a:ext cx="829597" cy="1106130"/>
            <a:chOff x="162232" y="221226"/>
            <a:chExt cx="1312607" cy="1312608"/>
          </a:xfrm>
        </p:grpSpPr>
        <p:sp>
          <p:nvSpPr>
            <p:cNvPr id="6" name="직사각형 5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6396" y="839900"/>
              <a:ext cx="708443" cy="693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A483057A-E96F-44F1-B88C-4C8BF218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66" y="221226"/>
            <a:ext cx="5025881" cy="6353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C5AB8F-A093-43A8-86D4-3F77E5478AB0}"/>
              </a:ext>
            </a:extLst>
          </p:cNvPr>
          <p:cNvSpPr txBox="1"/>
          <p:nvPr/>
        </p:nvSpPr>
        <p:spPr>
          <a:xfrm>
            <a:off x="1039253" y="681023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동북공정</a:t>
            </a:r>
          </a:p>
        </p:txBody>
      </p:sp>
    </p:spTree>
    <p:extLst>
      <p:ext uri="{BB962C8B-B14F-4D97-AF65-F5344CB8AC3E}">
        <p14:creationId xmlns:p14="http://schemas.microsoft.com/office/powerpoint/2010/main" val="2274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29597" cy="1181205"/>
            <a:chOff x="162232" y="221226"/>
            <a:chExt cx="1312607" cy="140169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928990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CF4DAEF4-FA1C-4E3B-9089-1B1918DB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69" y="681024"/>
            <a:ext cx="5039139" cy="55782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9805CA7-4E5C-4CF5-953D-A07BDE28087E}"/>
              </a:ext>
            </a:extLst>
          </p:cNvPr>
          <p:cNvSpPr txBox="1"/>
          <p:nvPr/>
        </p:nvSpPr>
        <p:spPr>
          <a:xfrm>
            <a:off x="1039253" y="681023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 영유권</a:t>
            </a:r>
          </a:p>
        </p:txBody>
      </p:sp>
    </p:spTree>
    <p:extLst>
      <p:ext uri="{BB962C8B-B14F-4D97-AF65-F5344CB8AC3E}">
        <p14:creationId xmlns:p14="http://schemas.microsoft.com/office/powerpoint/2010/main" val="15580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81309" y="246222"/>
            <a:ext cx="829597" cy="1106129"/>
            <a:chOff x="162232" y="221226"/>
            <a:chExt cx="1312607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01075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86771828-F562-4019-AB2B-D8BA7212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" y="1758280"/>
            <a:ext cx="8717120" cy="38396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370418B-FA05-4971-8980-8CE45113D047}"/>
              </a:ext>
            </a:extLst>
          </p:cNvPr>
          <p:cNvSpPr txBox="1"/>
          <p:nvPr/>
        </p:nvSpPr>
        <p:spPr>
          <a:xfrm>
            <a:off x="1138644" y="673302"/>
            <a:ext cx="569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중국은 왜 동북공정을 주장하나</a:t>
            </a:r>
            <a:r>
              <a:rPr lang="en-US" altLang="ko-KR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4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5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29597" cy="1106129"/>
            <a:chOff x="162232" y="221226"/>
            <a:chExt cx="1312607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39899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A4EA5313-FC82-47A4-A180-D0B1BD2C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8" y="1627664"/>
            <a:ext cx="3291225" cy="43132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A71156-01C5-4B7F-AAF5-5C4D0C1ED9A9}"/>
              </a:ext>
            </a:extLst>
          </p:cNvPr>
          <p:cNvSpPr txBox="1"/>
          <p:nvPr/>
        </p:nvSpPr>
        <p:spPr>
          <a:xfrm>
            <a:off x="1039253" y="681023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중국의 주장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C585B7E8-2488-42DF-A8D9-EE0571CC74DD}"/>
              </a:ext>
            </a:extLst>
          </p:cNvPr>
          <p:cNvSpPr/>
          <p:nvPr/>
        </p:nvSpPr>
        <p:spPr>
          <a:xfrm>
            <a:off x="3697357" y="2787069"/>
            <a:ext cx="5148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https://www.youtube.com/watch?v=Xl1G0qZDJvM&amp;t=1s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C33131B9-0AE7-4B0F-AFB8-AC745DFF53DC}"/>
              </a:ext>
            </a:extLst>
          </p:cNvPr>
          <p:cNvSpPr/>
          <p:nvPr/>
        </p:nvSpPr>
        <p:spPr>
          <a:xfrm>
            <a:off x="3768746" y="359964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분 </a:t>
            </a:r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18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초</a:t>
            </a:r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~1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분 </a:t>
            </a:r>
            <a:r>
              <a:rPr lang="en-US" altLang="ko-KR" sz="3200" dirty="0">
                <a:latin typeface="배달의민족 도현" pitchFamily="50" charset="-127"/>
                <a:ea typeface="배달의민족 도현" pitchFamily="50" charset="-127"/>
              </a:rPr>
              <a:t>48</a:t>
            </a:r>
            <a:r>
              <a:rPr lang="ko-KR" altLang="en-US" sz="3200" dirty="0">
                <a:latin typeface="배달의민족 도현" pitchFamily="50" charset="-127"/>
                <a:ea typeface="배달의민족 도현" pitchFamily="50" charset="-127"/>
              </a:rPr>
              <a:t>초</a:t>
            </a:r>
          </a:p>
        </p:txBody>
      </p:sp>
    </p:spTree>
    <p:extLst>
      <p:ext uri="{BB962C8B-B14F-4D97-AF65-F5344CB8AC3E}">
        <p14:creationId xmlns:p14="http://schemas.microsoft.com/office/powerpoint/2010/main" val="11016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29597" cy="1137839"/>
            <a:chOff x="162232" y="221226"/>
            <a:chExt cx="1312607" cy="1350236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77529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13F72F10-5222-4A95-9E98-2934F22F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40" y="1359065"/>
            <a:ext cx="7308148" cy="51755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E8EEDD9-0BCA-4171-B65D-1D7F751E4C49}"/>
              </a:ext>
            </a:extLst>
          </p:cNvPr>
          <p:cNvSpPr txBox="1"/>
          <p:nvPr/>
        </p:nvSpPr>
        <p:spPr>
          <a:xfrm>
            <a:off x="951271" y="555851"/>
            <a:ext cx="510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중국의 잘못된 주장의 근거</a:t>
            </a:r>
          </a:p>
        </p:txBody>
      </p:sp>
    </p:spTree>
    <p:extLst>
      <p:ext uri="{BB962C8B-B14F-4D97-AF65-F5344CB8AC3E}">
        <p14:creationId xmlns:p14="http://schemas.microsoft.com/office/powerpoint/2010/main" val="38861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7"/>
            <a:ext cx="851817" cy="1106129"/>
            <a:chOff x="162232" y="221226"/>
            <a:chExt cx="1347764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1656" y="792752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5918EF8C-A90A-4ABD-B877-1E041CAAC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394" y="339308"/>
            <a:ext cx="4656792" cy="57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1674" y="221226"/>
            <a:ext cx="829597" cy="1152294"/>
            <a:chOff x="162232" y="221226"/>
            <a:chExt cx="1312607" cy="1367389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499" y="894682"/>
              <a:ext cx="988340" cy="69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9253" y="726236"/>
            <a:ext cx="380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정리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F70BB630-54AE-4495-A8AD-E02B0EE0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38" y="726237"/>
            <a:ext cx="4489667" cy="56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6524" y="230018"/>
            <a:ext cx="829597" cy="1106129"/>
            <a:chOff x="162232" y="221226"/>
            <a:chExt cx="1312607" cy="1312607"/>
          </a:xfrm>
        </p:grpSpPr>
        <p:sp>
          <p:nvSpPr>
            <p:cNvPr id="5" name="직사각형 4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254" y="1054506"/>
              <a:ext cx="988339" cy="40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1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2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805829" y="373918"/>
            <a:ext cx="7716115" cy="1325563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間島協約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393232" y="1706563"/>
            <a:ext cx="8463071" cy="486005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altLang="ko-KR" sz="1800" dirty="0" smtClean="0"/>
              <a:t>                                         </a:t>
            </a: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</a:t>
            </a:r>
            <a:r>
              <a:rPr lang="en-US" altLang="ko-KR" sz="2600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남의 땅을 제멋대로 갈라 처먹은 천대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千代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의 도적놈들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1909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년 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9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월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융희 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년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) ‘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간도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에 대하여 청나라와 일본이 맺은 조약이다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일본말로 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600" dirty="0" err="1" smtClean="0">
                <a:latin typeface="배달의민족 도현" pitchFamily="50" charset="-127"/>
                <a:ea typeface="배달의민족 도현" pitchFamily="50" charset="-127"/>
              </a:rPr>
              <a:t>젠다오협약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&lt;1&gt;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우리 </a:t>
            </a:r>
            <a:r>
              <a:rPr lang="ko-KR" altLang="en-US" sz="2600" dirty="0" err="1" smtClean="0">
                <a:latin typeface="배달의민족 도현" pitchFamily="50" charset="-127"/>
                <a:ea typeface="배달의민족 도현" pitchFamily="50" charset="-127"/>
              </a:rPr>
              <a:t>한겨례의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 땅 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간도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조선과 청나라 사이에 놓인 섬과 같은 땅 간도 </a:t>
            </a:r>
            <a:endParaRPr lang="en-US" altLang="ko-KR" sz="26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우리 선조들이 새로 개간한 땅 간도</a:t>
            </a:r>
            <a:endParaRPr lang="en-US" altLang="ko-KR" sz="26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조선의 정북과 정동 사이에 위치한 땅 간도</a:t>
            </a:r>
            <a:endParaRPr lang="en-US" altLang="ko-KR" sz="26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>
              <a:buNone/>
            </a:pP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간도는 </a:t>
            </a:r>
            <a:r>
              <a:rPr lang="ko-KR" altLang="en-US" sz="2600" dirty="0" err="1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서간도</a:t>
            </a:r>
            <a:r>
              <a:rPr lang="ko-KR" altLang="en-US" sz="2600" dirty="0" err="1" smtClean="0">
                <a:latin typeface="배달의민족 도현" pitchFamily="50" charset="-127"/>
                <a:ea typeface="배달의민족 도현" pitchFamily="50" charset="-127"/>
              </a:rPr>
              <a:t>와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동간도</a:t>
            </a:r>
            <a:r>
              <a:rPr lang="ko-KR" altLang="en-US" sz="2600" dirty="0" err="1" smtClean="0">
                <a:latin typeface="배달의민족 도현" pitchFamily="50" charset="-127"/>
                <a:ea typeface="배달의민족 도현" pitchFamily="50" charset="-127"/>
              </a:rPr>
              <a:t>로</a:t>
            </a:r>
            <a:r>
              <a:rPr lang="ko-KR" altLang="en-US" sz="2600" dirty="0" smtClean="0">
                <a:latin typeface="배달의민족 도현" pitchFamily="50" charset="-127"/>
                <a:ea typeface="배달의민족 도현" pitchFamily="50" charset="-127"/>
              </a:rPr>
              <a:t> 구분된다</a:t>
            </a:r>
            <a:r>
              <a:rPr lang="en-US" altLang="ko-KR" sz="26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</a:pP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1.</a:t>
            </a:r>
            <a:r>
              <a:rPr lang="ko-KR" altLang="en-US" sz="3600" dirty="0" err="1" smtClean="0">
                <a:latin typeface="배달의민족 도현" pitchFamily="50" charset="-127"/>
                <a:ea typeface="배달의민족 도현" pitchFamily="50" charset="-127"/>
              </a:rPr>
              <a:t>서간도는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 압록강과 송화강의 상류지방인 백두산 일대를 가리키며</a:t>
            </a:r>
            <a:endParaRPr lang="en-US" altLang="ko-KR" sz="36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2.</a:t>
            </a:r>
            <a:r>
              <a:rPr lang="ko-KR" altLang="en-US" sz="3600" dirty="0" err="1" smtClean="0">
                <a:latin typeface="배달의민족 도현" pitchFamily="50" charset="-127"/>
                <a:ea typeface="배달의민족 도현" pitchFamily="50" charset="-127"/>
              </a:rPr>
              <a:t>동간도는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북간도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라고도 하는데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3600" dirty="0" err="1" smtClean="0">
                <a:latin typeface="배달의민족 도현" pitchFamily="50" charset="-127"/>
                <a:ea typeface="배달의민족 도현" pitchFamily="50" charset="-127"/>
              </a:rPr>
              <a:t>혼춘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 . </a:t>
            </a:r>
            <a:r>
              <a:rPr lang="ko-KR" altLang="en-US" sz="3600" dirty="0" err="1" smtClean="0">
                <a:latin typeface="배달의민족 도현" pitchFamily="50" charset="-127"/>
                <a:ea typeface="배달의민족 도현" pitchFamily="50" charset="-127"/>
              </a:rPr>
              <a:t>왕청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연길 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화룡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 4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현으로 두만강 북부를 </a:t>
            </a:r>
            <a:endParaRPr lang="en-US" altLang="ko-KR" sz="36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</a:t>
            </a:r>
            <a:r>
              <a:rPr lang="ko-KR" altLang="en-US" sz="3600" dirty="0" smtClean="0">
                <a:latin typeface="배달의민족 도현" pitchFamily="50" charset="-127"/>
                <a:ea typeface="배달의민족 도현" pitchFamily="50" charset="-127"/>
              </a:rPr>
              <a:t>말한다</a:t>
            </a: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</a:pPr>
            <a:r>
              <a:rPr lang="en-US" altLang="ko-KR" sz="36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</a:t>
            </a:r>
          </a:p>
          <a:p>
            <a:pPr>
              <a:buNone/>
            </a:pPr>
            <a:r>
              <a:rPr lang="en-US" altLang="ko-KR" sz="1800" dirty="0" smtClean="0"/>
              <a:t>                                           </a:t>
            </a: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                                       </a:t>
            </a:r>
          </a:p>
          <a:p>
            <a:pPr>
              <a:buNone/>
            </a:pPr>
            <a:r>
              <a:rPr lang="en-US" altLang="ko-KR" sz="1800" dirty="0" smtClean="0"/>
              <a:t>                                                                                     </a:t>
            </a: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sz="2400" dirty="0"/>
          </a:p>
        </p:txBody>
      </p:sp>
      <p:pic>
        <p:nvPicPr>
          <p:cNvPr id="11" name="내용 개체 틀 9" descr="2014-08-05_22;20;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135" y="1869892"/>
            <a:ext cx="21431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2"/>
          <p:cNvSpPr/>
          <p:nvPr/>
        </p:nvSpPr>
        <p:spPr>
          <a:xfrm>
            <a:off x="0" y="4277161"/>
            <a:ext cx="9143820" cy="2580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346604" y="2708920"/>
            <a:ext cx="4636710" cy="97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/>
            </a:pPr>
            <a:r>
              <a:rPr lang="ko-KR" sz="2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한국의 간도 영유권 주장에 있어서 극복해야 할 현대 국제법의 법리</a:t>
            </a:r>
          </a:p>
        </p:txBody>
      </p:sp>
      <p:sp>
        <p:nvSpPr>
          <p:cNvPr id="4" name="TextBox 8"/>
          <p:cNvSpPr/>
          <p:nvPr/>
        </p:nvSpPr>
        <p:spPr>
          <a:xfrm>
            <a:off x="6522120" y="5410080"/>
            <a:ext cx="2377890" cy="1171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영어영문학과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8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21348517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이민형</a:t>
            </a:r>
          </a:p>
        </p:txBody>
      </p:sp>
      <p:sp>
        <p:nvSpPr>
          <p:cNvPr id="6" name="직선 연결선 23"/>
          <p:cNvSpPr/>
          <p:nvPr/>
        </p:nvSpPr>
        <p:spPr>
          <a:xfrm>
            <a:off x="2847150" y="3871440"/>
            <a:ext cx="344925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517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/>
          <p:nvPr/>
        </p:nvSpPr>
        <p:spPr>
          <a:xfrm>
            <a:off x="3888811" y="1637280"/>
            <a:ext cx="1311389" cy="15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TextBox 5"/>
          <p:cNvSpPr/>
          <p:nvPr/>
        </p:nvSpPr>
        <p:spPr>
          <a:xfrm>
            <a:off x="2951911" y="861840"/>
            <a:ext cx="3185459" cy="7710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Contents</a:t>
            </a:r>
          </a:p>
        </p:txBody>
      </p:sp>
      <p:grpSp>
        <p:nvGrpSpPr>
          <p:cNvPr id="4" name="그룹 57"/>
          <p:cNvGrpSpPr/>
          <p:nvPr/>
        </p:nvGrpSpPr>
        <p:grpSpPr>
          <a:xfrm>
            <a:off x="2044979" y="1887221"/>
            <a:ext cx="5497352" cy="1109323"/>
            <a:chOff x="2726640" y="2036879"/>
            <a:chExt cx="7329802" cy="899194"/>
          </a:xfrm>
        </p:grpSpPr>
        <p:sp>
          <p:nvSpPr>
            <p:cNvPr id="5" name="직사각형 6"/>
            <p:cNvSpPr/>
            <p:nvPr/>
          </p:nvSpPr>
          <p:spPr>
            <a:xfrm>
              <a:off x="2726640" y="2036879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6" name="직선 연결선 8"/>
            <p:cNvSpPr/>
            <p:nvPr/>
          </p:nvSpPr>
          <p:spPr>
            <a:xfrm>
              <a:off x="3416760" y="208404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7" name="TextBox 9"/>
            <p:cNvSpPr/>
            <p:nvPr/>
          </p:nvSpPr>
          <p:spPr>
            <a:xfrm>
              <a:off x="2888639" y="2084040"/>
              <a:ext cx="366119" cy="33312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0</a:t>
              </a:r>
            </a:p>
          </p:txBody>
        </p:sp>
        <p:sp>
          <p:nvSpPr>
            <p:cNvPr id="8" name="TextBox 10"/>
            <p:cNvSpPr/>
            <p:nvPr/>
          </p:nvSpPr>
          <p:spPr>
            <a:xfrm>
              <a:off x="3526919" y="2084040"/>
              <a:ext cx="6529523" cy="85203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latin typeface="문체부 돋음체" pitchFamily="49"/>
                  <a:ea typeface="문체부 돋음체" pitchFamily="49"/>
                </a:defRPr>
              </a:pP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한국의 간도 영유권 주장에 있어서 극복해야 할 현대 </a:t>
              </a:r>
              <a:r>
                <a:rPr lang="ko-KR" sz="1600" b="1" i="0" u="none" strike="noStrike" kern="1200" spc="0" dirty="0" smtClean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국제법의</a:t>
              </a:r>
              <a:endParaRPr lang="en-US" altLang="ko-KR" sz="16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latin typeface="문체부 돋음체" pitchFamily="49"/>
                  <a:ea typeface="문체부 돋음체" pitchFamily="49"/>
                </a:defRPr>
              </a:pPr>
              <a:r>
                <a:rPr lang="ko-KR" sz="1600" b="1" i="0" u="none" strike="noStrike" kern="1200" spc="0" dirty="0" smtClean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 </a:t>
              </a: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법리</a:t>
              </a:r>
            </a:p>
          </p:txBody>
        </p:sp>
      </p:grpSp>
      <p:grpSp>
        <p:nvGrpSpPr>
          <p:cNvPr id="9" name="그룹 58"/>
          <p:cNvGrpSpPr/>
          <p:nvPr/>
        </p:nvGrpSpPr>
        <p:grpSpPr>
          <a:xfrm>
            <a:off x="2044980" y="2660846"/>
            <a:ext cx="4999050" cy="799379"/>
            <a:chOff x="2726640" y="2812320"/>
            <a:chExt cx="6665400" cy="555970"/>
          </a:xfrm>
        </p:grpSpPr>
        <p:sp>
          <p:nvSpPr>
            <p:cNvPr id="10" name="직사각형 33"/>
            <p:cNvSpPr/>
            <p:nvPr/>
          </p:nvSpPr>
          <p:spPr>
            <a:xfrm>
              <a:off x="2726640" y="281232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1" name="직선 연결선 34"/>
            <p:cNvSpPr/>
            <p:nvPr/>
          </p:nvSpPr>
          <p:spPr>
            <a:xfrm>
              <a:off x="3416760" y="285948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2" name="TextBox 35"/>
            <p:cNvSpPr/>
            <p:nvPr/>
          </p:nvSpPr>
          <p:spPr>
            <a:xfrm>
              <a:off x="2888639" y="2859840"/>
              <a:ext cx="366119" cy="28582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1</a:t>
              </a:r>
            </a:p>
          </p:txBody>
        </p:sp>
        <p:sp>
          <p:nvSpPr>
            <p:cNvPr id="13" name="TextBox 36"/>
            <p:cNvSpPr/>
            <p:nvPr/>
          </p:nvSpPr>
          <p:spPr>
            <a:xfrm>
              <a:off x="3526919" y="2859840"/>
              <a:ext cx="5593320" cy="50845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solidFill>
                    <a:srgbClr val="000000"/>
                  </a:solidFill>
                  <a:latin typeface="문체부 돋음체" pitchFamily="49"/>
                  <a:ea typeface="문체부 돋음체" pitchFamily="49"/>
                </a:defRPr>
              </a:pP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영토 취득과 관련한 국제법의 일반원칙과 한국의 간도 영유권 주장에 있어서의 선결과제</a:t>
              </a:r>
            </a:p>
          </p:txBody>
        </p:sp>
      </p:grpSp>
      <p:grpSp>
        <p:nvGrpSpPr>
          <p:cNvPr id="14" name="그룹 59"/>
          <p:cNvGrpSpPr/>
          <p:nvPr/>
        </p:nvGrpSpPr>
        <p:grpSpPr>
          <a:xfrm>
            <a:off x="2044979" y="3587349"/>
            <a:ext cx="4999050" cy="778573"/>
            <a:chOff x="2726640" y="3587760"/>
            <a:chExt cx="6665400" cy="778573"/>
          </a:xfrm>
        </p:grpSpPr>
        <p:sp>
          <p:nvSpPr>
            <p:cNvPr id="15" name="직사각형 38"/>
            <p:cNvSpPr/>
            <p:nvPr/>
          </p:nvSpPr>
          <p:spPr>
            <a:xfrm>
              <a:off x="2726640" y="358776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6" name="직선 연결선 39"/>
            <p:cNvSpPr/>
            <p:nvPr/>
          </p:nvSpPr>
          <p:spPr>
            <a:xfrm>
              <a:off x="3416760" y="363492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17" name="TextBox 40"/>
            <p:cNvSpPr/>
            <p:nvPr/>
          </p:nvSpPr>
          <p:spPr>
            <a:xfrm>
              <a:off x="2888639" y="3635279"/>
              <a:ext cx="36611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2</a:t>
              </a:r>
            </a:p>
          </p:txBody>
        </p:sp>
        <p:sp>
          <p:nvSpPr>
            <p:cNvPr id="18" name="TextBox 41"/>
            <p:cNvSpPr/>
            <p:nvPr/>
          </p:nvSpPr>
          <p:spPr>
            <a:xfrm>
              <a:off x="3526919" y="3635279"/>
              <a:ext cx="5593320" cy="7310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latin typeface="문체부 돋음체" pitchFamily="49"/>
                  <a:ea typeface="문체부 돋음체" pitchFamily="49"/>
                </a:defRPr>
              </a:pPr>
              <a:r>
                <a:rPr lang="en-US" sz="1600" b="1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ICJ</a:t>
              </a:r>
              <a:r>
                <a:rPr lang="ko-KR" sz="1600" b="1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의 최근 기능주의적 판결 동향과 식민주의에 대한 이해</a:t>
              </a:r>
            </a:p>
          </p:txBody>
        </p:sp>
      </p:grpSp>
      <p:grpSp>
        <p:nvGrpSpPr>
          <p:cNvPr id="19" name="그룹 61"/>
          <p:cNvGrpSpPr/>
          <p:nvPr/>
        </p:nvGrpSpPr>
        <p:grpSpPr>
          <a:xfrm>
            <a:off x="2044980" y="4363200"/>
            <a:ext cx="4999050" cy="778574"/>
            <a:chOff x="2726640" y="4363200"/>
            <a:chExt cx="6665400" cy="778574"/>
          </a:xfrm>
        </p:grpSpPr>
        <p:sp>
          <p:nvSpPr>
            <p:cNvPr id="20" name="직사각형 43"/>
            <p:cNvSpPr/>
            <p:nvPr/>
          </p:nvSpPr>
          <p:spPr>
            <a:xfrm>
              <a:off x="2726640" y="436320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1" name="직선 연결선 44"/>
            <p:cNvSpPr/>
            <p:nvPr/>
          </p:nvSpPr>
          <p:spPr>
            <a:xfrm>
              <a:off x="3416760" y="441036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2" name="TextBox 45"/>
            <p:cNvSpPr/>
            <p:nvPr/>
          </p:nvSpPr>
          <p:spPr>
            <a:xfrm>
              <a:off x="2888639" y="4410720"/>
              <a:ext cx="36611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3</a:t>
              </a:r>
            </a:p>
          </p:txBody>
        </p:sp>
        <p:sp>
          <p:nvSpPr>
            <p:cNvPr id="23" name="TextBox 46"/>
            <p:cNvSpPr/>
            <p:nvPr/>
          </p:nvSpPr>
          <p:spPr>
            <a:xfrm>
              <a:off x="3526919" y="4410720"/>
              <a:ext cx="5593320" cy="7310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600" b="1">
                  <a:latin typeface="문체부 돋음체" pitchFamily="49"/>
                  <a:ea typeface="문체부 돋음체" pitchFamily="49"/>
                </a:defRPr>
              </a:pP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함초롬바탕" pitchFamily="2"/>
                </a:rPr>
                <a:t>중국의 영토 분쟁 사례를 통해 본 영토취득에 대한 관행 분석</a:t>
              </a:r>
            </a:p>
          </p:txBody>
        </p:sp>
      </p:grpSp>
      <p:grpSp>
        <p:nvGrpSpPr>
          <p:cNvPr id="24" name="그룹 60"/>
          <p:cNvGrpSpPr/>
          <p:nvPr/>
        </p:nvGrpSpPr>
        <p:grpSpPr>
          <a:xfrm>
            <a:off x="2044980" y="5138640"/>
            <a:ext cx="4999050" cy="546840"/>
            <a:chOff x="2726640" y="5138640"/>
            <a:chExt cx="6665400" cy="546840"/>
          </a:xfrm>
        </p:grpSpPr>
        <p:sp>
          <p:nvSpPr>
            <p:cNvPr id="25" name="직사각형 48"/>
            <p:cNvSpPr/>
            <p:nvPr/>
          </p:nvSpPr>
          <p:spPr>
            <a:xfrm>
              <a:off x="2726640" y="5138640"/>
              <a:ext cx="6665400" cy="546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6" name="직선 연결선 49"/>
            <p:cNvSpPr/>
            <p:nvPr/>
          </p:nvSpPr>
          <p:spPr>
            <a:xfrm>
              <a:off x="3416760" y="5185800"/>
              <a:ext cx="0" cy="452160"/>
            </a:xfrm>
            <a:prstGeom prst="line">
              <a:avLst/>
            </a:prstGeom>
            <a:noFill/>
            <a:ln w="1260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0" i="0" u="none" strike="noStrike" kern="120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</a:endParaRPr>
            </a:p>
          </p:txBody>
        </p:sp>
        <p:sp>
          <p:nvSpPr>
            <p:cNvPr id="27" name="TextBox 50"/>
            <p:cNvSpPr/>
            <p:nvPr/>
          </p:nvSpPr>
          <p:spPr>
            <a:xfrm>
              <a:off x="2888639" y="5186160"/>
              <a:ext cx="366119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600" b="0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4</a:t>
              </a:r>
            </a:p>
          </p:txBody>
        </p:sp>
        <p:sp>
          <p:nvSpPr>
            <p:cNvPr id="28" name="TextBox 51"/>
            <p:cNvSpPr/>
            <p:nvPr/>
          </p:nvSpPr>
          <p:spPr>
            <a:xfrm>
              <a:off x="3526919" y="5186160"/>
              <a:ext cx="5593320" cy="41096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1">
                  <a:latin typeface="문체부 돋음체" pitchFamily="49"/>
                  <a:ea typeface="문체부 돋음체" pitchFamily="49"/>
                </a:defRPr>
              </a:pP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262626"/>
                  </a:solidFill>
                  <a:latin typeface="배달의민족 도현" pitchFamily="50" charset="-127"/>
                  <a:ea typeface="배달의민족 도현" pitchFamily="50" charset="-127"/>
                  <a:cs typeface="Mangal" pitchFamily="2"/>
                </a:rPr>
                <a:t>결론 </a:t>
              </a: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카메룬</a:t>
              </a:r>
              <a:r>
                <a:rPr lang="en-US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-</a:t>
              </a:r>
              <a:r>
                <a:rPr lang="ko-KR" sz="1600" b="1" i="0" u="none" strike="noStrike" kern="1200" spc="0" dirty="0">
                  <a:ln>
                    <a:noFill/>
                  </a:ln>
                  <a:solidFill>
                    <a:srgbClr val="000000"/>
                  </a:solidFill>
                  <a:latin typeface="배달의민족 도현" pitchFamily="50" charset="-127"/>
                  <a:ea typeface="배달의민족 도현" pitchFamily="50" charset="-127"/>
                  <a:cs typeface="바탕" pitchFamily="2"/>
                </a:rPr>
                <a:t>나이지리아 영토분쟁</a:t>
              </a:r>
            </a:p>
          </p:txBody>
        </p:sp>
      </p:grpSp>
      <p:sp>
        <p:nvSpPr>
          <p:cNvPr id="29" name="직사각형 62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561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5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6"/>
            <p:cNvSpPr/>
            <p:nvPr/>
          </p:nvSpPr>
          <p:spPr>
            <a:xfrm>
              <a:off x="633960" y="923400"/>
              <a:ext cx="596520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ko-KR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8"/>
          <p:cNvSpPr/>
          <p:nvPr/>
        </p:nvSpPr>
        <p:spPr>
          <a:xfrm>
            <a:off x="1001160" y="586440"/>
            <a:ext cx="3804840" cy="12912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한국의 간도 영유권 주장에 있어서 극복해야 할 현대 국제법의 법리</a:t>
            </a:r>
          </a:p>
        </p:txBody>
      </p:sp>
      <p:sp>
        <p:nvSpPr>
          <p:cNvPr id="6" name="TextBox 11"/>
          <p:cNvSpPr/>
          <p:nvPr/>
        </p:nvSpPr>
        <p:spPr>
          <a:xfrm>
            <a:off x="6358500" y="5386320"/>
            <a:ext cx="168480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7" name="TextBox 12"/>
          <p:cNvSpPr/>
          <p:nvPr/>
        </p:nvSpPr>
        <p:spPr>
          <a:xfrm>
            <a:off x="5178600" y="2232000"/>
            <a:ext cx="2739150" cy="40519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>
                <a:latin typeface="함초롬바탕" pitchFamily="18"/>
                <a:ea typeface="함초롬바탕" pitchFamily="18"/>
              </a:defRPr>
            </a:pPr>
            <a:r>
              <a:rPr lang="ko-KR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국내 학계에서 전개되고 있는 간도의 영유권 주장이 종전에는 한국과 중국 간의 영토 분쟁을 의미한다면</a:t>
            </a:r>
            <a:r>
              <a:rPr lang="en-US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지금까지 진행되고 있는 간도의 접근방법은 그 궤를 달리해야만 한다</a:t>
            </a:r>
            <a:r>
              <a:rPr lang="en-US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.</a:t>
            </a:r>
          </a:p>
        </p:txBody>
      </p:sp>
      <p:sp>
        <p:nvSpPr>
          <p:cNvPr id="8" name="직선 연결선 13">
            <a:hlinkClick r:id="rId3"/>
          </p:cNvPr>
          <p:cNvSpPr/>
          <p:nvPr/>
        </p:nvSpPr>
        <p:spPr>
          <a:xfrm>
            <a:off x="5178330" y="5325480"/>
            <a:ext cx="286497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69270" y="1962000"/>
            <a:ext cx="3428730" cy="34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241999" y="5463721"/>
            <a:ext cx="5236110" cy="4402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배달의민족 도현" pitchFamily="50" charset="-127"/>
                <a:ea typeface="배달의민족 도현" pitchFamily="50" charset="-127"/>
                <a:cs typeface="Mangal" pitchFamily="2"/>
                <a:hlinkClick r:id="rId3"/>
              </a:rPr>
              <a:t>http://www.youtube.com/watch?v=glGfsc3gXHg</a:t>
            </a:r>
          </a:p>
        </p:txBody>
      </p:sp>
    </p:spTree>
    <p:extLst>
      <p:ext uri="{BB962C8B-B14F-4D97-AF65-F5344CB8AC3E}">
        <p14:creationId xmlns:p14="http://schemas.microsoft.com/office/powerpoint/2010/main" val="16630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6"/>
          <p:cNvSpPr/>
          <p:nvPr/>
        </p:nvSpPr>
        <p:spPr>
          <a:xfrm>
            <a:off x="995760" y="496440"/>
            <a:ext cx="3804840" cy="12912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영토 취득과 관련한 국제법의 일반원칙과 한국의 간도 영유권 주장에 있어서의 선결과제</a:t>
            </a:r>
          </a:p>
        </p:txBody>
      </p:sp>
      <p:sp>
        <p:nvSpPr>
          <p:cNvPr id="6" name="TextBox 7"/>
          <p:cNvSpPr/>
          <p:nvPr/>
        </p:nvSpPr>
        <p:spPr>
          <a:xfrm>
            <a:off x="995760" y="834839"/>
            <a:ext cx="380484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7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8" name="직사각형 16"/>
          <p:cNvSpPr/>
          <p:nvPr/>
        </p:nvSpPr>
        <p:spPr>
          <a:xfrm>
            <a:off x="4549770" y="5775840"/>
            <a:ext cx="241164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1" y="1477439"/>
            <a:ext cx="3009689" cy="41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2"/>
          <p:cNvSpPr/>
          <p:nvPr/>
        </p:nvSpPr>
        <p:spPr>
          <a:xfrm>
            <a:off x="4712849" y="1512000"/>
            <a:ext cx="4089150" cy="567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>
                <a:latin typeface="함초롬바탕" pitchFamily="18"/>
                <a:ea typeface="함초롬바탕" pitchFamily="18"/>
              </a:defRPr>
            </a:pPr>
            <a:endParaRPr lang="en-US" sz="2200" b="0" i="0" u="none" strike="noStrike" kern="1200">
              <a:ln>
                <a:noFill/>
              </a:ln>
              <a:latin typeface="함초롬바탕" pitchFamily="18"/>
              <a:ea typeface="함초롬바탕" pitchFamily="18"/>
              <a:cs typeface="Mangal" pitchFamily="2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4374000" y="1512001"/>
            <a:ext cx="4104000" cy="1171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/>
            </a:pPr>
            <a:r>
              <a:rPr lang="ko-KR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첫째</a:t>
            </a:r>
            <a:r>
              <a:rPr lang="en-US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특정 분쟁 지역에 대한 국가 권력의 행사가 실질적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지속적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평화적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, </a:t>
            </a:r>
            <a:r>
              <a:rPr lang="ko-K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그리고 충분한 방식으로 전개되어야 한다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000" y="2780928"/>
            <a:ext cx="4680498" cy="81907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둘째</a:t>
            </a:r>
            <a:r>
              <a:rPr lang="en-US" sz="18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영토주권은 분쟁의 대상인 영토의 특성에 따라 </a:t>
            </a:r>
            <a:endParaRPr lang="en-US" altLang="ko-KR" sz="18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다른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형태로 전개된다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4000" y="3614608"/>
            <a:ext cx="4266000" cy="47702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셋째</a:t>
            </a:r>
            <a:r>
              <a:rPr lang="en-US" sz="18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영토 주권은 일반적으로 주권의 발현을 </a:t>
            </a:r>
            <a:r>
              <a:rPr lang="ko-KR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의미하는</a:t>
            </a:r>
            <a:endParaRPr lang="en-US" altLang="ko-KR" sz="18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국가 및 정부권한의 기능행사에 관해 분쟁 당사국들이 </a:t>
            </a:r>
            <a:endParaRPr lang="en-US" altLang="ko-KR" sz="18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제기하는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증거들을 평가함으로써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그 상대적으로 </a:t>
            </a:r>
            <a:r>
              <a:rPr lang="ko-KR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근소한</a:t>
            </a:r>
            <a:endParaRPr lang="en-US" altLang="ko-KR" sz="18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우세를 판정하는 과정을 거쳐 형성된다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1000" y="5214670"/>
            <a:ext cx="4212000" cy="681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넷째</a:t>
            </a:r>
            <a:r>
              <a:rPr lang="en-US" sz="18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,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증거의 </a:t>
            </a:r>
            <a:r>
              <a:rPr lang="ko-KR" sz="18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증빙력은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분쟁영토의 점유와 직접적으로 </a:t>
            </a:r>
            <a:endParaRPr lang="en-US" altLang="ko-KR" sz="18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함초롬바탕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ko-KR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관계가 </a:t>
            </a:r>
            <a:r>
              <a:rPr lang="ko-K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있는 국가의 행위와 관련되어야만 한다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8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39"/>
            <a:ext cx="3804840" cy="390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직사각형 11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320" y="655200"/>
            <a:ext cx="5341680" cy="421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 ICJ</a:t>
            </a:r>
            <a:r>
              <a:rPr lang="ko-KR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의 최근 기능주의적 판결 동향과 식민주의에 대한 이해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460" y="1482479"/>
            <a:ext cx="6858540" cy="470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1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5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6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8"/>
          <p:cNvSpPr/>
          <p:nvPr/>
        </p:nvSpPr>
        <p:spPr>
          <a:xfrm>
            <a:off x="995760" y="576000"/>
            <a:ext cx="3804840" cy="8910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ko-KR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함초롬바탕" pitchFamily="2"/>
              </a:rPr>
              <a:t>중국의 영토 분쟁 사례를 통해 본 영토취득에 대한 관행 분석</a:t>
            </a:r>
          </a:p>
        </p:txBody>
      </p:sp>
      <p:sp>
        <p:nvSpPr>
          <p:cNvPr id="6" name="직사각형 9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3260" y="1512000"/>
            <a:ext cx="6766740" cy="46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7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121771" y="221401"/>
            <a:ext cx="829439" cy="1105919"/>
            <a:chOff x="162360" y="221400"/>
            <a:chExt cx="1105919" cy="1105919"/>
          </a:xfrm>
        </p:grpSpPr>
        <p:sp>
          <p:nvSpPr>
            <p:cNvPr id="3" name="직사각형 4"/>
            <p:cNvSpPr/>
            <p:nvPr/>
          </p:nvSpPr>
          <p:spPr>
            <a:xfrm>
              <a:off x="162360" y="221400"/>
              <a:ext cx="1105919" cy="1105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C4C89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굴림" pitchFamily="18"/>
                <a:ea typeface="굴림" pitchFamily="2"/>
                <a:cs typeface="Mangal" pitchFamily="2"/>
              </a:endParaRPr>
            </a:p>
          </p:txBody>
        </p:sp>
        <p:sp>
          <p:nvSpPr>
            <p:cNvPr id="4" name="TextBox 5"/>
            <p:cNvSpPr/>
            <p:nvPr/>
          </p:nvSpPr>
          <p:spPr>
            <a:xfrm>
              <a:off x="398160" y="923400"/>
              <a:ext cx="832679" cy="357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ko-KR" sz="16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나눔고딕 ExtraBold" pitchFamily="50"/>
                <a:ea typeface="나눔고딕 ExtraBold" pitchFamily="2"/>
                <a:cs typeface="Mangal" pitchFamily="2"/>
              </a:endParaRPr>
            </a:p>
          </p:txBody>
        </p:sp>
      </p:grpSp>
      <p:sp>
        <p:nvSpPr>
          <p:cNvPr id="5" name="TextBox 7"/>
          <p:cNvSpPr/>
          <p:nvPr/>
        </p:nvSpPr>
        <p:spPr>
          <a:xfrm>
            <a:off x="995760" y="834839"/>
            <a:ext cx="3804840" cy="10511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/>
            </a:pPr>
            <a:r>
              <a:rPr lang="ko-KR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카메룬</a:t>
            </a: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-</a:t>
            </a:r>
            <a:r>
              <a:rPr lang="ko-KR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바탕" pitchFamily="2"/>
              </a:rPr>
              <a:t>나이지리아 영토분쟁</a:t>
            </a:r>
          </a:p>
        </p:txBody>
      </p:sp>
      <p:sp>
        <p:nvSpPr>
          <p:cNvPr id="6" name="직사각형 8"/>
          <p:cNvSpPr/>
          <p:nvPr/>
        </p:nvSpPr>
        <p:spPr>
          <a:xfrm>
            <a:off x="0" y="6725160"/>
            <a:ext cx="9143820" cy="14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0214" y="1872000"/>
            <a:ext cx="4785480" cy="39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1"/>
          <p:cNvSpPr/>
          <p:nvPr/>
        </p:nvSpPr>
        <p:spPr>
          <a:xfrm>
            <a:off x="0" y="4277161"/>
            <a:ext cx="9143820" cy="2580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C4C89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선 연결선 12"/>
          <p:cNvSpPr/>
          <p:nvPr/>
        </p:nvSpPr>
        <p:spPr>
          <a:xfrm>
            <a:off x="2847150" y="3871440"/>
            <a:ext cx="3449250" cy="0"/>
          </a:xfrm>
          <a:prstGeom prst="line">
            <a:avLst/>
          </a:prstGeom>
          <a:noFill/>
          <a:ln w="28440">
            <a:solidFill>
              <a:srgbClr val="0C4C8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4" name="TextBox 13"/>
          <p:cNvSpPr/>
          <p:nvPr/>
        </p:nvSpPr>
        <p:spPr>
          <a:xfrm>
            <a:off x="2610183" y="2996953"/>
            <a:ext cx="3923454" cy="16913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Thank you for </a:t>
            </a:r>
            <a:r>
              <a:rPr lang="en-US" sz="30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readig</a:t>
            </a:r>
            <a:r>
              <a:rPr lang="en-US" sz="3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 </a:t>
            </a:r>
            <a:r>
              <a:rPr lang="en-US" sz="3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배달의민족 도현" pitchFamily="50" charset="-127"/>
                <a:ea typeface="배달의민족 도현" pitchFamily="50" charset="-127"/>
                <a:cs typeface="Mangal" pitchFamily="2"/>
              </a:rPr>
              <a:t>it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배달의민족 도현" pitchFamily="50" charset="-127"/>
              <a:ea typeface="배달의민족 도현" pitchFamily="50" charset="-127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025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2600" b="0" spc="-150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8181718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sz="800" dirty="0" smtClean="0">
                <a:latin typeface="배달의민족 도현" pitchFamily="50" charset="-127"/>
                <a:ea typeface="배달의민족 도현" pitchFamily="50" charset="-127"/>
              </a:rPr>
              <a:t>          </a:t>
            </a:r>
            <a:endParaRPr lang="en-US" altLang="ko-KR" sz="18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ko-KR" altLang="en-US" sz="2000" dirty="0" smtClean="0">
                <a:latin typeface="배달의민족 도현" pitchFamily="50" charset="-127"/>
                <a:ea typeface="배달의민족 도현" pitchFamily="50" charset="-127"/>
              </a:rPr>
              <a:t>간도문제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: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 조선과 청나라의 간도에 대한 영유권 분쟁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발해가 멸망한 후 여진족이 자주 변방에 침입하였는데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고려때는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윤관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이 조선 때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는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김 종서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가 그들을 정벌했다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세종대왕은 이곳에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6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진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鎭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을 두었고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이로써 여진족은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조공을 바쳐왔던 우리 땅이다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. </a:t>
            </a: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 </a:t>
            </a: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청나라가 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세위지고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 여진족이 본토로 옮기자 청은 간도를 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금봉지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禁封地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로 선포하고 주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민의 이주를 금했다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세월이 흘러 사람이 살지 않는 불모지처럼 방치되어 오다가 산동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山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東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의 유민과 조선 유민들이 많이 잠입하여 땅을 개간하니 경계에 대한 대립과 분란이 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일어났고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청나라는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1712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년 총관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박권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은 회담을 통하여 경계선을 결정하는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&lt;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백두산 정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계비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&gt;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를 세운다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. </a:t>
            </a: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 1881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년 청나라는 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토문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土門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을 두만강의 두만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豆滿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발음이라 우기며 간도개척에 착수한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다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. 1883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년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5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월 조선은 정계비를 조사한 후 실제적인 증거를 들어 간도가 조선의 영토임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을 주장하였지만 불리하다고 여긴 청나라가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차례에 걸쳐 회담을 결렬시켜 별다른 성과</a:t>
            </a: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                                                                               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를 보지는 못했다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. </a:t>
            </a:r>
          </a:p>
          <a:p>
            <a:pPr>
              <a:buNone/>
              <a:defRPr/>
            </a:pP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*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북간도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화룡현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1400" dirty="0" err="1" smtClean="0">
                <a:latin typeface="배달의민족 도현" pitchFamily="50" charset="-127"/>
                <a:ea typeface="배달의민족 도현" pitchFamily="50" charset="-127"/>
              </a:rPr>
              <a:t>명동촌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에 있는 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윤동주 생가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lang="en-US" altLang="ko-KR" sz="1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endParaRPr sz="14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16524" y="230018"/>
            <a:ext cx="829597" cy="1106129"/>
            <a:chOff x="162232" y="221226"/>
            <a:chExt cx="1312607" cy="1312607"/>
          </a:xfrm>
        </p:grpSpPr>
        <p:sp>
          <p:nvSpPr>
            <p:cNvPr id="16" name="직사각형 15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254" y="1054506"/>
              <a:ext cx="988339" cy="40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en-US" altLang="ko-KR" sz="1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926757" y="365126"/>
            <a:ext cx="7588593" cy="1325563"/>
          </a:xfrm>
        </p:spPr>
        <p:txBody>
          <a:bodyPr/>
          <a:lstStyle/>
          <a:p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간도문제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間島問題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19" name="그림 18" descr="2012-01-05_13_46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235" y="2426970"/>
            <a:ext cx="2900155" cy="31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9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간도문제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間島問題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2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1900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년 대한제국 광무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4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년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,</a:t>
            </a:r>
          </a:p>
          <a:p>
            <a:pPr>
              <a:buNone/>
            </a:pP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청나라가 약해지는 것을 틈탄 러시아는 은근슬쩍 간도를 점령하였다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 1903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년 조선 조정에서는 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이범윤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을 북간도 관리사로 임명하였으며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이를 청나라에 통고하였고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거주자들에게 조세를 받아들여 간도지방의 소유권을 관철해나갔다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6524" y="230018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144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5709" y="496358"/>
            <a:ext cx="380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709" y="834913"/>
            <a:ext cx="38050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2600" b="0" spc="-15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&lt;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&gt; </a:t>
            </a:r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전문 주요내용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506882" y="1717387"/>
            <a:ext cx="8438718" cy="490335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조 </a:t>
            </a:r>
            <a:endParaRPr lang="en-US" altLang="ko-KR" sz="2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 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한청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양국의 국경은 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도문강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토문강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으로서 경계를 이루되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일본정부는 간도를 청나라의 영토로 인정하는 동시에 청나라는 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도문강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이북의 간지를 한국민의 잡거구역으로 한다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2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조 </a:t>
            </a:r>
            <a:endParaRPr lang="en-US" altLang="ko-KR" sz="2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  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집거구역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내에 거주하는 한국민은 청나라의 법률에 복종하고 생명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재산의 보호와 납세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기타 일체의 행정상의 처우는 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청국민과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같은 대우를 받는다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조 </a:t>
            </a:r>
            <a:endParaRPr lang="en-US" altLang="ko-KR" sz="2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 typeface="한컴바탕" pitchFamily="18" charset="2"/>
              <a:buChar char=" "/>
              <a:defRPr/>
            </a:pP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청나라는 간도 내에 외국인의 거주 또는 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무역지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4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개처를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개방한다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4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조</a:t>
            </a:r>
            <a:endParaRPr lang="en-US" altLang="ko-KR" sz="24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  <a:defRPr/>
            </a:pP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   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장래 지린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길림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장춘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창춘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철도를 옌지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연길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) 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남쪽까지 연장하여 한국이 </a:t>
            </a:r>
            <a:r>
              <a:rPr lang="ko-KR" altLang="en-US" sz="2400" dirty="0" err="1" smtClean="0">
                <a:latin typeface="배달의민족 도현" pitchFamily="50" charset="-127"/>
                <a:ea typeface="배달의민족 도현" pitchFamily="50" charset="-127"/>
              </a:rPr>
              <a:t>회령철도와</a:t>
            </a:r>
            <a:r>
              <a:rPr lang="ko-KR" altLang="en-US" sz="2400" dirty="0" smtClean="0">
                <a:latin typeface="배달의민족 도현" pitchFamily="50" charset="-127"/>
                <a:ea typeface="배달의민족 도현" pitchFamily="50" charset="-127"/>
              </a:rPr>
              <a:t> 연결한다</a:t>
            </a:r>
            <a:r>
              <a:rPr lang="en-US" altLang="ko-KR" sz="24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sz="24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6524" y="230018"/>
            <a:ext cx="829597" cy="1106129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732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4277032"/>
            <a:ext cx="9144000" cy="2580968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122" y="2714552"/>
            <a:ext cx="327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847415" y="3871450"/>
            <a:ext cx="3449171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41059" y="5264672"/>
            <a:ext cx="185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영어영문학과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21703039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김호진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2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888770" y="1637218"/>
            <a:ext cx="1311690" cy="15585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51789" y="861995"/>
            <a:ext cx="3185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Contents</a:t>
            </a:r>
            <a:endParaRPr lang="ko-KR" altLang="en-US" sz="3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2038581" y="1955961"/>
            <a:ext cx="4999322" cy="547255"/>
            <a:chOff x="2393319" y="2871164"/>
            <a:chExt cx="7332338" cy="547255"/>
          </a:xfrm>
        </p:grpSpPr>
        <p:sp>
          <p:nvSpPr>
            <p:cNvPr id="34" name="직사각형 33"/>
            <p:cNvSpPr/>
            <p:nvPr/>
          </p:nvSpPr>
          <p:spPr>
            <a:xfrm>
              <a:off x="2393319" y="2871164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152830" y="2918653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71442" y="2918653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3622" y="2918653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정의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038581" y="2706470"/>
            <a:ext cx="4999322" cy="547255"/>
            <a:chOff x="2393319" y="3646611"/>
            <a:chExt cx="7332338" cy="547255"/>
          </a:xfrm>
        </p:grpSpPr>
        <p:sp>
          <p:nvSpPr>
            <p:cNvPr id="39" name="직사각형 38"/>
            <p:cNvSpPr/>
            <p:nvPr/>
          </p:nvSpPr>
          <p:spPr>
            <a:xfrm>
              <a:off x="2393319" y="364661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152830" y="3694100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71442" y="3671607"/>
              <a:ext cx="40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73623" y="3694100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전문 </a:t>
              </a:r>
              <a:r>
                <a:rPr lang="en-US" altLang="ko-KR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7</a:t>
              </a:r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조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2038581" y="3411796"/>
            <a:ext cx="4999322" cy="547255"/>
            <a:chOff x="2457122" y="4426751"/>
            <a:chExt cx="7332338" cy="547255"/>
          </a:xfrm>
        </p:grpSpPr>
        <p:sp>
          <p:nvSpPr>
            <p:cNvPr id="44" name="직사각형 43"/>
            <p:cNvSpPr/>
            <p:nvPr/>
          </p:nvSpPr>
          <p:spPr>
            <a:xfrm>
              <a:off x="2457122" y="4426751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3152830" y="4469547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71442" y="4469547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46774" y="4469547"/>
              <a:ext cx="6153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의의와 평가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2038581" y="4107734"/>
            <a:ext cx="4999322" cy="547255"/>
            <a:chOff x="2393318" y="5197505"/>
            <a:chExt cx="7332338" cy="547255"/>
          </a:xfrm>
        </p:grpSpPr>
        <p:sp>
          <p:nvSpPr>
            <p:cNvPr id="49" name="직사각형 48"/>
            <p:cNvSpPr/>
            <p:nvPr/>
          </p:nvSpPr>
          <p:spPr>
            <a:xfrm>
              <a:off x="2393318" y="5197505"/>
              <a:ext cx="7332338" cy="5472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3152829" y="5244994"/>
              <a:ext cx="0" cy="452277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71441" y="5244994"/>
              <a:ext cx="4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73621" y="5244994"/>
              <a:ext cx="6153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배달의민족 도현" pitchFamily="50" charset="-127"/>
                  <a:ea typeface="배달의민족 도현" pitchFamily="50" charset="-127"/>
                </a:rPr>
                <a:t>간도협약의 결과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6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21674" y="221227"/>
            <a:ext cx="829597" cy="1106129"/>
            <a:chOff x="162232" y="221226"/>
            <a:chExt cx="1312607" cy="1312607"/>
          </a:xfrm>
        </p:grpSpPr>
        <p:sp>
          <p:nvSpPr>
            <p:cNvPr id="6" name="직사각형 5"/>
            <p:cNvSpPr/>
            <p:nvPr/>
          </p:nvSpPr>
          <p:spPr>
            <a:xfrm>
              <a:off x="162232" y="221226"/>
              <a:ext cx="1312607" cy="1312607"/>
            </a:xfrm>
            <a:prstGeom prst="rect">
              <a:avLst/>
            </a:prstGeom>
            <a:solidFill>
              <a:srgbClr val="0C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114" y="1050639"/>
              <a:ext cx="1184674" cy="40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1271" y="843225"/>
            <a:ext cx="3805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간도협약의 정의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8499" y="1882151"/>
            <a:ext cx="27395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도현" pitchFamily="50" charset="-127"/>
                <a:ea typeface="배달의민족 도현" pitchFamily="50" charset="-127"/>
              </a:rPr>
              <a:t>일제는 </a:t>
            </a:r>
            <a:r>
              <a:rPr lang="en-US" altLang="ko-KR" sz="2000" dirty="0" smtClean="0">
                <a:latin typeface="배달의민족 도현" pitchFamily="50" charset="-127"/>
                <a:ea typeface="배달의민족 도현" pitchFamily="50" charset="-127"/>
              </a:rPr>
              <a:t>1905</a:t>
            </a:r>
            <a:r>
              <a:rPr lang="ko-KR" altLang="en-US" sz="2000" dirty="0" smtClean="0">
                <a:latin typeface="배달의민족 도현" pitchFamily="50" charset="-127"/>
                <a:ea typeface="배달의민족 도현" pitchFamily="50" charset="-127"/>
              </a:rPr>
              <a:t>년</a:t>
            </a:r>
            <a:r>
              <a:rPr lang="en-US" altLang="ko-KR" sz="20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000" dirty="0" smtClean="0">
                <a:latin typeface="배달의민족 도현" pitchFamily="50" charset="-127"/>
                <a:ea typeface="배달의민족 도현" pitchFamily="50" charset="-127"/>
              </a:rPr>
              <a:t>광무 </a:t>
            </a:r>
            <a:r>
              <a:rPr lang="en-US" altLang="ko-KR" sz="2000" dirty="0" smtClean="0">
                <a:latin typeface="배달의민족 도현" pitchFamily="50" charset="-127"/>
                <a:ea typeface="배달의민족 도현" pitchFamily="50" charset="-127"/>
              </a:rPr>
              <a:t>9) </a:t>
            </a:r>
            <a:r>
              <a:rPr lang="ko-KR" altLang="en-US" sz="2000" dirty="0" smtClean="0">
                <a:latin typeface="배달의민족 도현" pitchFamily="50" charset="-127"/>
                <a:ea typeface="배달의민족 도현" pitchFamily="50" charset="-127"/>
              </a:rPr>
              <a:t>대한제국의 외교권을 박탈한 뒤 청나라와 간도문제에 관한 교섭을 벌여 오다가 남만주철도 부설권과 푸 순 탄광 채굴권을 얻는 대가로 간도를 청나라에 넘겨주는 협약을 체결하였다</a:t>
            </a:r>
            <a:r>
              <a:rPr lang="en-US" altLang="ko-KR" sz="2000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  <a:r>
              <a:rPr lang="en-US" altLang="ko-KR" sz="2500" dirty="0" smtClean="0">
                <a:latin typeface="배달의민족 도현" pitchFamily="50" charset="-127"/>
                <a:ea typeface="배달의민족 도현" pitchFamily="50" charset="-127"/>
              </a:rPr>
              <a:t/>
            </a:r>
            <a:br>
              <a:rPr lang="en-US" altLang="ko-KR" sz="2500" dirty="0" smtClean="0">
                <a:latin typeface="배달의민족 도현" pitchFamily="50" charset="-127"/>
                <a:ea typeface="배달의민족 도현" pitchFamily="50" charset="-127"/>
              </a:rPr>
            </a:br>
            <a:endParaRPr lang="ko-KR" altLang="en-US" sz="25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5178500" y="5325671"/>
            <a:ext cx="2864874" cy="0"/>
          </a:xfrm>
          <a:prstGeom prst="line">
            <a:avLst/>
          </a:prstGeom>
          <a:ln w="28575">
            <a:solidFill>
              <a:srgbClr val="0C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0" y="6725263"/>
            <a:ext cx="9144000" cy="147484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8" name="Picture 4" descr="간도 이민(1930년대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734451"/>
            <a:ext cx="4138018" cy="36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1332</Words>
  <Application>Microsoft Office PowerPoint</Application>
  <PresentationFormat>화면 슬라이드 쇼(4:3)</PresentationFormat>
  <Paragraphs>196</Paragraphs>
  <Slides>37</Slides>
  <Notes>15</Notes>
  <HiddenSlides>1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8" baseType="lpstr">
      <vt:lpstr>굴림</vt:lpstr>
      <vt:lpstr>Arial</vt:lpstr>
      <vt:lpstr>나눔고딕</vt:lpstr>
      <vt:lpstr>바탕</vt:lpstr>
      <vt:lpstr>Mangal</vt:lpstr>
      <vt:lpstr>나눔고딕 ExtraBold</vt:lpstr>
      <vt:lpstr>한컴바탕</vt:lpstr>
      <vt:lpstr>배달의민족 도현</vt:lpstr>
      <vt:lpstr>맑은 고딕</vt:lpstr>
      <vt:lpstr>함초롬바탕</vt:lpstr>
      <vt:lpstr>Office 테마</vt:lpstr>
      <vt:lpstr>PowerPoint 프레젠테이션</vt:lpstr>
      <vt:lpstr>PowerPoint 프레젠테이션</vt:lpstr>
      <vt:lpstr>    간도협약(間島協約)</vt:lpstr>
      <vt:lpstr>    간도문제(間島問題)</vt:lpstr>
      <vt:lpstr>    간도문제(間島問題) 2</vt:lpstr>
      <vt:lpstr>    &lt;간도협약&gt; 전문 주요내용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K</cp:lastModifiedBy>
  <cp:revision>1</cp:revision>
  <dcterms:created xsi:type="dcterms:W3CDTF">2017-10-09T12:49:22Z</dcterms:created>
  <dcterms:modified xsi:type="dcterms:W3CDTF">2017-10-09T12:50:38Z</dcterms:modified>
</cp:coreProperties>
</file>