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6" r:id="rId3"/>
    <p:sldId id="258" r:id="rId4"/>
    <p:sldId id="269" r:id="rId5"/>
    <p:sldId id="270" r:id="rId6"/>
    <p:sldId id="271" r:id="rId7"/>
    <p:sldId id="262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0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8F87D-51A7-4D85-87DF-7F57FC940FF1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73ECB-B1C0-4E04-872D-C7DF79FF5D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443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73ECB-B1C0-4E04-872D-C7DF79FF5DE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877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376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311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281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74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21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543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132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073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855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896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4144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F85F1-AFD8-4EDB-8D6C-ACFD07A4EF5B}" type="datetimeFigureOut">
              <a:rPr lang="ko-KR" altLang="en-US" smtClean="0"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5F19F-626A-4542-8D93-28B8EBFF15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887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독도문제에 대해 지속적인 관심과 노력이 필요하다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60420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ko-KR" altLang="en-US" sz="2000" dirty="0" smtClean="0"/>
              <a:t>지속적인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관심</a:t>
            </a:r>
            <a:r>
              <a:rPr lang="ko-KR" altLang="en-US" sz="2000" dirty="0" smtClean="0"/>
              <a:t>과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노력</a:t>
            </a:r>
            <a:r>
              <a:rPr lang="ko-KR" altLang="en-US" sz="2000" dirty="0" smtClean="0"/>
              <a:t>이 필요하다</a:t>
            </a:r>
            <a:endParaRPr lang="ko-KR" altLang="en-US" sz="2000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altLang="ko-KR" sz="1800" dirty="0" smtClean="0"/>
          </a:p>
          <a:p>
            <a:pPr marL="0" indent="0" algn="ctr">
              <a:buNone/>
            </a:pPr>
            <a:r>
              <a:rPr lang="ko-KR" altLang="en-US" sz="1800" dirty="0" smtClean="0"/>
              <a:t> </a:t>
            </a:r>
            <a:r>
              <a:rPr lang="ko-KR" altLang="en-US" sz="2800" dirty="0" smtClean="0"/>
              <a:t>독도분쟁은 </a:t>
            </a:r>
            <a:r>
              <a:rPr lang="ko-KR" altLang="en-US" sz="2800" dirty="0"/>
              <a:t>그저 </a:t>
            </a:r>
            <a:r>
              <a:rPr lang="ko-KR" altLang="en-US" sz="2800" dirty="0" smtClean="0"/>
              <a:t>우리와 </a:t>
            </a:r>
            <a:r>
              <a:rPr lang="ko-KR" altLang="en-US" sz="2800" dirty="0"/>
              <a:t>상관이 없고</a:t>
            </a:r>
            <a:r>
              <a:rPr lang="en-US" altLang="ko-KR" sz="2800" dirty="0"/>
              <a:t>, </a:t>
            </a:r>
            <a:endParaRPr lang="en-US" altLang="ko-KR" sz="2800" dirty="0" smtClean="0"/>
          </a:p>
          <a:p>
            <a:pPr marL="0" indent="0" algn="ctr">
              <a:buNone/>
            </a:pPr>
            <a:r>
              <a:rPr lang="ko-KR" altLang="en-US" sz="2800" dirty="0" smtClean="0"/>
              <a:t>관심이 </a:t>
            </a:r>
            <a:r>
              <a:rPr lang="ko-KR" altLang="en-US" sz="2800" dirty="0"/>
              <a:t>없는 일이라고 생각하고 넘기기엔 너무나도 중요한 국제적 문제이다</a:t>
            </a:r>
            <a:r>
              <a:rPr lang="en-US" altLang="ko-KR" sz="2800" dirty="0"/>
              <a:t>. </a:t>
            </a:r>
            <a:endParaRPr lang="ko-KR" altLang="en-US" sz="2800" dirty="0"/>
          </a:p>
          <a:p>
            <a:pPr marL="0" indent="0" algn="ctr">
              <a:buNone/>
            </a:pPr>
            <a:endParaRPr lang="en-US" altLang="ko-KR" sz="2800" dirty="0" smtClean="0"/>
          </a:p>
          <a:p>
            <a:pPr marL="0" indent="0" algn="ctr">
              <a:buNone/>
            </a:pPr>
            <a:r>
              <a:rPr lang="ko-KR" altLang="en-US" sz="2800" dirty="0" smtClean="0"/>
              <a:t> 일본이 항상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독도를 분쟁지역으로 만들어 독도를 </a:t>
            </a:r>
            <a:r>
              <a:rPr lang="ko-KR" altLang="en-US" sz="2800" dirty="0" err="1" smtClean="0"/>
              <a:t>가질려는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노력하는것을</a:t>
            </a:r>
            <a:r>
              <a:rPr lang="ko-KR" altLang="en-US" sz="2800" dirty="0" smtClean="0"/>
              <a:t> 기억하고 독도에 대해 공부하고 제대로 </a:t>
            </a:r>
            <a:r>
              <a:rPr lang="ko-KR" altLang="en-US" sz="2800" dirty="0" err="1" smtClean="0"/>
              <a:t>아는것이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독도지키기의</a:t>
            </a:r>
            <a:r>
              <a:rPr lang="ko-KR" altLang="en-US" sz="2800" dirty="0" smtClean="0"/>
              <a:t> 시작이다</a:t>
            </a:r>
            <a:r>
              <a:rPr lang="en-US" altLang="ko-KR" sz="2800" dirty="0" smtClean="0"/>
              <a:t>.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23080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Autofit/>
          </a:bodyPr>
          <a:lstStyle/>
          <a:p>
            <a:pPr algn="r"/>
            <a:r>
              <a:rPr lang="ko-KR" altLang="en-US" sz="2000" dirty="0" smtClean="0"/>
              <a:t>독도문제에</a:t>
            </a:r>
            <a:r>
              <a:rPr lang="ko-KR" altLang="en-US" sz="3200" dirty="0" smtClean="0"/>
              <a:t> </a:t>
            </a:r>
            <a:r>
              <a:rPr lang="ko-KR" altLang="en-US" sz="2800" dirty="0" smtClean="0"/>
              <a:t>비교적</a:t>
            </a:r>
            <a:r>
              <a:rPr lang="ko-KR" altLang="en-US" sz="3200" dirty="0" smtClean="0"/>
              <a:t> </a:t>
            </a:r>
            <a:r>
              <a:rPr lang="ko-KR" altLang="en-US" sz="2800" dirty="0" smtClean="0"/>
              <a:t>관심</a:t>
            </a:r>
            <a:r>
              <a:rPr lang="ko-KR" altLang="en-US" sz="2000" dirty="0" smtClean="0"/>
              <a:t>이</a:t>
            </a:r>
            <a:r>
              <a:rPr lang="ko-KR" altLang="en-US" sz="3200" dirty="0" smtClean="0"/>
              <a:t> </a:t>
            </a:r>
            <a:r>
              <a:rPr lang="ko-KR" altLang="en-US" sz="2800" dirty="0" smtClean="0"/>
              <a:t>없는 편</a:t>
            </a:r>
            <a:r>
              <a:rPr lang="ko-KR" altLang="en-US" sz="2000" dirty="0" smtClean="0"/>
              <a:t>이다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pic>
        <p:nvPicPr>
          <p:cNvPr id="10" name="내용 개체 틀 9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24744"/>
            <a:ext cx="2621438" cy="3744912"/>
          </a:xfrm>
        </p:spPr>
      </p:pic>
      <p:sp>
        <p:nvSpPr>
          <p:cNvPr id="7" name="내용 개체 틀 6"/>
          <p:cNvSpPr>
            <a:spLocks noGrp="1"/>
          </p:cNvSpPr>
          <p:nvPr>
            <p:ph sz="half" idx="1"/>
          </p:nvPr>
        </p:nvSpPr>
        <p:spPr>
          <a:xfrm>
            <a:off x="4211960" y="2149607"/>
            <a:ext cx="4038600" cy="2664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/>
              <a:t>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 smtClean="0"/>
              <a:t> ‘</a:t>
            </a:r>
            <a:r>
              <a:rPr lang="ko-KR" altLang="en-US" sz="1800" dirty="0" smtClean="0"/>
              <a:t>우리 국민들이 일본이 독도 망언을 할 때마다 분노하지만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평상시에는 그다지 관심이 </a:t>
            </a:r>
            <a:r>
              <a:rPr lang="ko-KR" altLang="en-US" sz="1800" dirty="0" err="1" smtClean="0"/>
              <a:t>높지않다는</a:t>
            </a:r>
            <a:r>
              <a:rPr lang="ko-KR" altLang="en-US" sz="1800" dirty="0" smtClean="0"/>
              <a:t> 것을 영화촬영 과정에서 많이 </a:t>
            </a:r>
            <a:r>
              <a:rPr lang="ko-KR" altLang="en-US" sz="1800" dirty="0" err="1" smtClean="0"/>
              <a:t>느꼇다</a:t>
            </a:r>
            <a:r>
              <a:rPr lang="en-US" altLang="ko-KR" sz="1800" dirty="0" smtClean="0"/>
              <a:t>’ </a:t>
            </a:r>
          </a:p>
          <a:p>
            <a:pPr marL="0" indent="0">
              <a:buNone/>
            </a:pPr>
            <a:r>
              <a:rPr lang="en-US" altLang="ko-KR" sz="1050" dirty="0"/>
              <a:t> </a:t>
            </a:r>
            <a:r>
              <a:rPr lang="en-US" altLang="ko-KR" sz="1050" dirty="0" smtClean="0"/>
              <a:t>                                      - &lt;</a:t>
            </a:r>
            <a:r>
              <a:rPr lang="ko-KR" altLang="en-US" sz="1050" dirty="0" smtClean="0"/>
              <a:t>독도의 영웅들</a:t>
            </a:r>
            <a:r>
              <a:rPr lang="en-US" altLang="ko-KR" sz="1050" dirty="0" smtClean="0"/>
              <a:t>&gt; </a:t>
            </a:r>
            <a:r>
              <a:rPr lang="ko-KR" altLang="en-US" sz="1050" dirty="0" smtClean="0"/>
              <a:t>감독 권순도</a:t>
            </a:r>
            <a:endParaRPr lang="en-US" altLang="ko-KR" sz="105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5508104" y="1052736"/>
            <a:ext cx="2592288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ko-KR" altLang="en-US" sz="2000" dirty="0"/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3779912" y="980728"/>
            <a:ext cx="4320480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6042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800" dirty="0" smtClean="0"/>
              <a:t>독도</a:t>
            </a:r>
            <a:r>
              <a:rPr lang="ko-KR" altLang="en-US" sz="2000" dirty="0" smtClean="0"/>
              <a:t>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역사</a:t>
            </a:r>
            <a:endParaRPr lang="ko-KR" altLang="en-US" sz="28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 smtClean="0"/>
              <a:t> </a:t>
            </a:r>
          </a:p>
          <a:p>
            <a:pPr marL="0" indent="0" fontAlgn="base">
              <a:buNone/>
            </a:pPr>
            <a:r>
              <a:rPr lang="en-US" altLang="ko-KR" sz="2400" dirty="0" smtClean="0"/>
              <a:t>&lt;</a:t>
            </a:r>
            <a:r>
              <a:rPr lang="ko-KR" altLang="en-US" sz="2400" dirty="0" smtClean="0"/>
              <a:t>독도의 </a:t>
            </a:r>
            <a:r>
              <a:rPr lang="ko-KR" altLang="en-US" sz="2400" dirty="0"/>
              <a:t>과거 명칭에는 ‘우산도</a:t>
            </a:r>
            <a:r>
              <a:rPr lang="en-US" altLang="ko-KR" sz="2400" dirty="0"/>
              <a:t>,</a:t>
            </a:r>
            <a:r>
              <a:rPr lang="ko-KR" altLang="en-US" sz="2400" dirty="0" err="1"/>
              <a:t>삼봉도</a:t>
            </a:r>
            <a:r>
              <a:rPr lang="en-US" altLang="ko-KR" sz="2400" dirty="0"/>
              <a:t>,</a:t>
            </a:r>
            <a:r>
              <a:rPr lang="ko-KR" altLang="en-US" sz="2400" dirty="0"/>
              <a:t>석도</a:t>
            </a:r>
            <a:r>
              <a:rPr lang="en-US" altLang="ko-KR" sz="2400" dirty="0"/>
              <a:t>,</a:t>
            </a:r>
            <a:r>
              <a:rPr lang="ko-KR" altLang="en-US" sz="2400" dirty="0"/>
              <a:t>독도’가 </a:t>
            </a:r>
            <a:r>
              <a:rPr lang="ko-KR" altLang="en-US" sz="2400" dirty="0" smtClean="0"/>
              <a:t>있다</a:t>
            </a:r>
            <a:r>
              <a:rPr lang="en-US" altLang="ko-KR" sz="2400" dirty="0"/>
              <a:t>&gt;</a:t>
            </a:r>
            <a:endParaRPr lang="ko-KR" altLang="en-US" sz="24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512</a:t>
            </a:r>
            <a:r>
              <a:rPr lang="ko-KR" altLang="en-US" sz="2000" dirty="0"/>
              <a:t>년 </a:t>
            </a:r>
            <a:r>
              <a:rPr lang="en-US" altLang="ko-KR" sz="2000" dirty="0"/>
              <a:t>(</a:t>
            </a:r>
            <a:r>
              <a:rPr lang="ko-KR" altLang="en-US" sz="2000" dirty="0"/>
              <a:t>신라 </a:t>
            </a:r>
            <a:r>
              <a:rPr lang="ko-KR" altLang="en-US" sz="2000" dirty="0" err="1"/>
              <a:t>지증왕</a:t>
            </a:r>
            <a:r>
              <a:rPr lang="ko-KR" altLang="en-US" sz="2000" dirty="0"/>
              <a:t> </a:t>
            </a:r>
            <a:r>
              <a:rPr lang="en-US" altLang="ko-KR" sz="2000" dirty="0"/>
              <a:t>13</a:t>
            </a:r>
            <a:r>
              <a:rPr lang="ko-KR" altLang="en-US" sz="2000" dirty="0"/>
              <a:t>년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이사부가 우산국 정복 후</a:t>
            </a:r>
            <a:r>
              <a:rPr lang="en-US" altLang="ko-KR" sz="2000" dirty="0"/>
              <a:t>, </a:t>
            </a:r>
            <a:r>
              <a:rPr lang="ko-KR" altLang="en-US" sz="2000" dirty="0"/>
              <a:t>울릉도가 신라에 귀속</a:t>
            </a:r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930</a:t>
            </a:r>
            <a:r>
              <a:rPr lang="ko-KR" altLang="en-US" sz="2000" dirty="0"/>
              <a:t>년 </a:t>
            </a:r>
            <a:r>
              <a:rPr lang="en-US" altLang="ko-KR" sz="2000" dirty="0"/>
              <a:t>(</a:t>
            </a:r>
            <a:r>
              <a:rPr lang="ko-KR" altLang="en-US" sz="2000" dirty="0"/>
              <a:t>고려 태조 </a:t>
            </a:r>
            <a:r>
              <a:rPr lang="en-US" altLang="ko-KR" sz="2000" dirty="0"/>
              <a:t>13</a:t>
            </a:r>
            <a:r>
              <a:rPr lang="ko-KR" altLang="en-US" sz="2000" dirty="0"/>
              <a:t>년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우릉도에서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백길</a:t>
            </a:r>
            <a:r>
              <a:rPr lang="en-US" altLang="ko-KR" sz="2000" dirty="0"/>
              <a:t>(</a:t>
            </a:r>
            <a:r>
              <a:rPr lang="ko-KR" altLang="en-US" sz="2000" dirty="0"/>
              <a:t>白吉</a:t>
            </a:r>
            <a:r>
              <a:rPr lang="en-US" altLang="ko-KR" sz="2000" dirty="0"/>
              <a:t>)․</a:t>
            </a:r>
            <a:r>
              <a:rPr lang="ko-KR" altLang="en-US" sz="2000" dirty="0" err="1"/>
              <a:t>사두</a:t>
            </a:r>
            <a:r>
              <a:rPr lang="en-US" altLang="ko-KR" sz="2000" dirty="0"/>
              <a:t>(</a:t>
            </a:r>
            <a:r>
              <a:rPr lang="ko-KR" altLang="en-US" sz="2000" dirty="0" err="1"/>
              <a:t>士豆</a:t>
            </a:r>
            <a:r>
              <a:rPr lang="en-US" altLang="ko-KR" sz="2000" dirty="0"/>
              <a:t>)</a:t>
            </a:r>
            <a:r>
              <a:rPr lang="ko-KR" altLang="en-US" sz="2000" dirty="0"/>
              <a:t>를 보내 토산물을 바침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1018</a:t>
            </a:r>
            <a:r>
              <a:rPr lang="ko-KR" altLang="en-US" sz="2000" dirty="0"/>
              <a:t>년 </a:t>
            </a:r>
            <a:r>
              <a:rPr lang="en-US" altLang="ko-KR" sz="2000" dirty="0"/>
              <a:t>(</a:t>
            </a:r>
            <a:r>
              <a:rPr lang="ko-KR" altLang="en-US" sz="2000" dirty="0"/>
              <a:t>현종 </a:t>
            </a:r>
            <a:r>
              <a:rPr lang="en-US" altLang="ko-KR" sz="2000" dirty="0"/>
              <a:t>9</a:t>
            </a:r>
            <a:r>
              <a:rPr lang="ko-KR" altLang="en-US" sz="2000" dirty="0"/>
              <a:t>년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동북 여진의 약탈로 우산국의 농업이 피해를 당했다는 소식을 접하자</a:t>
            </a:r>
            <a:r>
              <a:rPr lang="en-US" altLang="ko-KR" sz="2000" dirty="0"/>
              <a:t>, </a:t>
            </a:r>
            <a:r>
              <a:rPr lang="ko-KR" altLang="en-US" sz="2000" dirty="0"/>
              <a:t>조정은 우산국의 수습을 위해 관리 이원구로 하여금 농기구를 보내 주도록 함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6042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800" dirty="0" smtClean="0"/>
              <a:t>독도</a:t>
            </a:r>
            <a:r>
              <a:rPr lang="ko-KR" altLang="en-US" sz="2000" dirty="0" smtClean="0"/>
              <a:t>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역사</a:t>
            </a:r>
            <a:endParaRPr lang="ko-KR" altLang="en-US" sz="28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1693</a:t>
            </a:r>
            <a:r>
              <a:rPr lang="ko-KR" altLang="en-US" sz="2000" dirty="0"/>
              <a:t>년 </a:t>
            </a:r>
            <a:r>
              <a:rPr lang="en-US" altLang="ko-KR" sz="2000" dirty="0"/>
              <a:t>~ 99</a:t>
            </a:r>
            <a:r>
              <a:rPr lang="ko-KR" altLang="en-US" sz="2000" dirty="0"/>
              <a:t>년 </a:t>
            </a:r>
            <a:r>
              <a:rPr lang="en-US" altLang="ko-KR" sz="2000" dirty="0"/>
              <a:t>(</a:t>
            </a:r>
            <a:r>
              <a:rPr lang="ko-KR" altLang="en-US" sz="2000" dirty="0"/>
              <a:t>숙종 </a:t>
            </a:r>
            <a:r>
              <a:rPr lang="en-US" altLang="ko-KR" sz="2000" dirty="0"/>
              <a:t>19~24</a:t>
            </a:r>
            <a:r>
              <a:rPr lang="ko-KR" altLang="en-US" sz="2000" dirty="0"/>
              <a:t>년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동래 어부 안용복이 울릉도 근해에서 왜인을 발견 퇴거시키고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오키도를</a:t>
            </a:r>
            <a:r>
              <a:rPr lang="ko-KR" altLang="en-US" sz="2000" dirty="0"/>
              <a:t> 거쳐 도일하여 </a:t>
            </a:r>
            <a:r>
              <a:rPr lang="ko-KR" altLang="en-US" sz="2000" dirty="0" err="1"/>
              <a:t>덕천관백에게</a:t>
            </a:r>
            <a:r>
              <a:rPr lang="ko-KR" altLang="en-US" sz="2000" dirty="0"/>
              <a:t> 출어금지 서계를 받아 울릉도의 일본어민을 퇴각시킴</a:t>
            </a:r>
            <a:r>
              <a:rPr lang="en-US" altLang="ko-KR" sz="2000" dirty="0"/>
              <a:t>. </a:t>
            </a:r>
            <a:r>
              <a:rPr lang="ko-KR" altLang="en-US" sz="2000" dirty="0"/>
              <a:t>조선정부와 일본간의 울릉도와 독도 영유권 논쟁이 있었으나 안용복의 활약으로 일본인의 울릉도와 독도 불법 출항을 금지하겠다는 문서를 보냄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1710</a:t>
            </a:r>
            <a:r>
              <a:rPr lang="ko-KR" altLang="en-US" sz="2000" dirty="0"/>
              <a:t>년 </a:t>
            </a:r>
            <a:r>
              <a:rPr lang="en-US" altLang="ko-KR" sz="2000" dirty="0"/>
              <a:t>(</a:t>
            </a:r>
            <a:r>
              <a:rPr lang="ko-KR" altLang="en-US" sz="2000" dirty="0"/>
              <a:t>숙종 </a:t>
            </a:r>
            <a:r>
              <a:rPr lang="en-US" altLang="ko-KR" sz="2000" dirty="0"/>
              <a:t>36</a:t>
            </a:r>
            <a:r>
              <a:rPr lang="ko-KR" altLang="en-US" sz="2000" dirty="0"/>
              <a:t>년</a:t>
            </a:r>
            <a:r>
              <a:rPr lang="en-US" altLang="ko-KR" sz="2000" dirty="0"/>
              <a:t>)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사직 </a:t>
            </a:r>
            <a:r>
              <a:rPr lang="ko-KR" altLang="en-US" sz="2000" dirty="0" err="1"/>
              <a:t>이광적의</a:t>
            </a:r>
            <a:r>
              <a:rPr lang="ko-KR" altLang="en-US" sz="2000" dirty="0"/>
              <a:t> 상소에 울릉도 지역에서 </a:t>
            </a:r>
            <a:r>
              <a:rPr lang="ko-KR" altLang="en-US" sz="2000" dirty="0" smtClean="0"/>
              <a:t>왜선에 </a:t>
            </a:r>
            <a:r>
              <a:rPr lang="ko-KR" altLang="en-US" sz="2000" dirty="0"/>
              <a:t>의해 </a:t>
            </a:r>
            <a:r>
              <a:rPr lang="ko-KR" altLang="en-US" sz="2000" dirty="0" err="1"/>
              <a:t>어채가</a:t>
            </a:r>
            <a:r>
              <a:rPr lang="ko-KR" altLang="en-US" sz="2000" dirty="0"/>
              <a:t> 자행되고 있는 사실을 한탄하는 내용이 보임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0361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800" dirty="0" smtClean="0"/>
              <a:t>독도</a:t>
            </a:r>
            <a:r>
              <a:rPr lang="ko-KR" altLang="en-US" sz="2000" dirty="0" smtClean="0"/>
              <a:t>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역사</a:t>
            </a:r>
            <a:endParaRPr lang="ko-KR" altLang="en-US" sz="28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en-US" altLang="ko-KR" sz="2000" dirty="0" smtClean="0"/>
              <a:t>- 1905</a:t>
            </a:r>
            <a:r>
              <a:rPr lang="ko-KR" altLang="en-US" sz="2000" dirty="0" smtClean="0"/>
              <a:t>년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일본각의에서 일방적으로 독도의 </a:t>
            </a:r>
            <a:r>
              <a:rPr lang="ko-KR" altLang="en-US" sz="2000" dirty="0" err="1" smtClean="0"/>
              <a:t>일본령</a:t>
            </a:r>
            <a:r>
              <a:rPr lang="ko-KR" altLang="en-US" sz="2000" dirty="0" smtClean="0"/>
              <a:t> 편입 결의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독도에 망루 설치 해군통신기지로 이용</a:t>
            </a:r>
            <a:r>
              <a:rPr lang="en-US" altLang="ko-KR" sz="2000" dirty="0" smtClean="0"/>
              <a:t>.</a:t>
            </a:r>
            <a:endParaRPr lang="ko-KR" altLang="en-US" sz="2000" dirty="0" smtClean="0"/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 </a:t>
            </a:r>
            <a:r>
              <a:rPr lang="en-US" altLang="ko-KR" sz="2000" dirty="0"/>
              <a:t>1946</a:t>
            </a:r>
            <a:r>
              <a:rPr lang="ko-KR" altLang="en-US" sz="2000" dirty="0"/>
              <a:t>년 </a:t>
            </a:r>
            <a:r>
              <a:rPr lang="en-US" altLang="ko-KR" sz="2000" dirty="0" smtClean="0"/>
              <a:t>: </a:t>
            </a:r>
            <a:r>
              <a:rPr lang="en-US" altLang="ko-KR" sz="2000" dirty="0"/>
              <a:t>1.29. </a:t>
            </a:r>
            <a:r>
              <a:rPr lang="ko-KR" altLang="en-US" sz="2000" dirty="0"/>
              <a:t>연합국 최고사령부 훈령 </a:t>
            </a:r>
            <a:r>
              <a:rPr lang="en-US" altLang="ko-KR" sz="2000" dirty="0"/>
              <a:t>677</a:t>
            </a:r>
            <a:r>
              <a:rPr lang="ko-KR" altLang="en-US" sz="2000" dirty="0"/>
              <a:t>호：독도</a:t>
            </a:r>
            <a:r>
              <a:rPr lang="en-US" altLang="ko-KR" sz="2000" dirty="0"/>
              <a:t>․</a:t>
            </a:r>
            <a:r>
              <a:rPr lang="ko-KR" altLang="en-US" sz="2000" dirty="0"/>
              <a:t>울릉도</a:t>
            </a:r>
            <a:r>
              <a:rPr lang="en-US" altLang="ko-KR" sz="2000" dirty="0"/>
              <a:t>․</a:t>
            </a:r>
            <a:r>
              <a:rPr lang="ko-KR" altLang="en-US" sz="2000" dirty="0"/>
              <a:t>제주도</a:t>
            </a:r>
            <a:r>
              <a:rPr lang="en-US" altLang="ko-KR" sz="2000" dirty="0"/>
              <a:t>, </a:t>
            </a:r>
            <a:r>
              <a:rPr lang="ko-KR" altLang="en-US" sz="2000" dirty="0"/>
              <a:t>거문도 등을 일본 영토에서 제외시켜 한국에 반환하도록 함</a:t>
            </a:r>
            <a:r>
              <a:rPr lang="en-US" altLang="ko-KR" sz="2000" dirty="0"/>
              <a:t>. </a:t>
            </a:r>
            <a:r>
              <a:rPr lang="ko-KR" altLang="en-US" sz="2000" dirty="0"/>
              <a:t>맥아더 라인 설정으로 일본 선박의 독도 접근이 금지됨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fontAlgn="base"/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</a:t>
            </a:r>
            <a:r>
              <a:rPr lang="en-US" altLang="ko-KR" sz="2000" dirty="0"/>
              <a:t>1952</a:t>
            </a:r>
            <a:r>
              <a:rPr lang="ko-KR" altLang="en-US" sz="2000" dirty="0"/>
              <a:t>년 </a:t>
            </a:r>
            <a:r>
              <a:rPr lang="en-US" altLang="ko-KR" sz="2000" dirty="0" smtClean="0"/>
              <a:t>: </a:t>
            </a:r>
            <a:r>
              <a:rPr lang="en-US" altLang="ko-KR" sz="2000" dirty="0"/>
              <a:t>1.18. </a:t>
            </a:r>
            <a:r>
              <a:rPr lang="ko-KR" altLang="en-US" sz="2000" dirty="0"/>
              <a:t>대통령이 </a:t>
            </a:r>
            <a:r>
              <a:rPr lang="en-US" altLang="ko-KR" sz="2000" dirty="0"/>
              <a:t>｢</a:t>
            </a:r>
            <a:r>
              <a:rPr lang="ko-KR" altLang="en-US" sz="2000" dirty="0"/>
              <a:t>대한민국 인접 해양의 주권선언</a:t>
            </a:r>
            <a:r>
              <a:rPr lang="en-US" altLang="ko-KR" sz="2000" dirty="0"/>
              <a:t>｣ </a:t>
            </a:r>
            <a:r>
              <a:rPr lang="ko-KR" altLang="en-US" sz="2000" dirty="0"/>
              <a:t>이른바 평화선 발표</a:t>
            </a:r>
            <a:r>
              <a:rPr lang="en-US" altLang="ko-KR" sz="2000" dirty="0"/>
              <a:t>. </a:t>
            </a:r>
            <a:r>
              <a:rPr lang="ko-KR" altLang="en-US" sz="2000" dirty="0" err="1"/>
              <a:t>평화선안에</a:t>
            </a:r>
            <a:r>
              <a:rPr lang="ko-KR" altLang="en-US" sz="2000" dirty="0"/>
              <a:t> 독도 포함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036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800" dirty="0" smtClean="0"/>
              <a:t>독도</a:t>
            </a:r>
            <a:r>
              <a:rPr lang="ko-KR" altLang="en-US" sz="2000" dirty="0" smtClean="0"/>
              <a:t>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역사</a:t>
            </a:r>
            <a:endParaRPr lang="ko-KR" altLang="en-US" sz="28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45259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 smtClean="0"/>
              <a:t>-1953</a:t>
            </a:r>
            <a:r>
              <a:rPr lang="ko-KR" altLang="en-US" sz="2000" dirty="0" smtClean="0"/>
              <a:t>년 </a:t>
            </a:r>
            <a:r>
              <a:rPr lang="en-US" altLang="ko-KR" sz="2000" dirty="0"/>
              <a:t>: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한국 대통령의 ‘평화선’에 독도가 포함되었다는 사실에 반발하면서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일본인이 </a:t>
            </a:r>
            <a:r>
              <a:rPr lang="ko-KR" altLang="en-US" sz="2000" dirty="0" err="1" smtClean="0"/>
              <a:t>미국기를</a:t>
            </a:r>
            <a:r>
              <a:rPr lang="ko-KR" altLang="en-US" sz="2000" dirty="0" smtClean="0"/>
              <a:t> 게양하고 독도에 상륙하여 조난어민 위령비를 파괴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일본 영유표지를 설치하고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한국어민의 독도 근해조업에 대해 항의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이에 대해 한국정부는 일본에 항의각서 발송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 해 </a:t>
            </a:r>
            <a:r>
              <a:rPr lang="en-US" altLang="ko-KR" sz="2000" dirty="0" smtClean="0"/>
              <a:t>8</a:t>
            </a:r>
            <a:r>
              <a:rPr lang="ko-KR" altLang="en-US" sz="2000" dirty="0" smtClean="0"/>
              <a:t>월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일 </a:t>
            </a:r>
            <a:r>
              <a:rPr lang="ko-KR" altLang="en-US" sz="2000" dirty="0" err="1" smtClean="0"/>
              <a:t>영토비</a:t>
            </a:r>
            <a:r>
              <a:rPr lang="ko-KR" altLang="en-US" sz="2000" dirty="0" smtClean="0"/>
              <a:t> 건립</a:t>
            </a:r>
            <a:r>
              <a:rPr lang="en-US" altLang="ko-KR" sz="2000" dirty="0" smtClean="0"/>
              <a:t>. 4.20. </a:t>
            </a:r>
            <a:r>
              <a:rPr lang="ko-KR" altLang="en-US" sz="2000" dirty="0" smtClean="0"/>
              <a:t>울릉도 주민 </a:t>
            </a:r>
            <a:r>
              <a:rPr lang="en-US" altLang="ko-KR" sz="2000" dirty="0" smtClean="0"/>
              <a:t>33</a:t>
            </a:r>
            <a:r>
              <a:rPr lang="ko-KR" altLang="en-US" sz="2000" dirty="0" smtClean="0"/>
              <a:t>명으로 구성된 독도의용수비대가 결성됨</a:t>
            </a:r>
            <a:r>
              <a:rPr lang="en-US" altLang="ko-KR" sz="2000" dirty="0" smtClean="0"/>
              <a:t>.</a:t>
            </a:r>
            <a:endParaRPr lang="ko-KR" altLang="en-US" sz="2000" dirty="0" smtClean="0"/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-1981</a:t>
            </a:r>
            <a:r>
              <a:rPr lang="ko-KR" altLang="en-US" sz="2000" dirty="0" smtClean="0"/>
              <a:t>년 </a:t>
            </a:r>
            <a:r>
              <a:rPr lang="en-US" altLang="ko-KR" sz="2000" dirty="0"/>
              <a:t>:</a:t>
            </a:r>
            <a:r>
              <a:rPr lang="en-US" altLang="ko-KR" sz="2000" dirty="0" smtClean="0"/>
              <a:t> 10. 14. </a:t>
            </a:r>
            <a:r>
              <a:rPr lang="ko-KR" altLang="en-US" sz="2000" dirty="0" smtClean="0"/>
              <a:t>최종덕 독도 전입</a:t>
            </a:r>
            <a:r>
              <a:rPr lang="en-US" altLang="ko-KR" sz="2000" dirty="0" smtClean="0"/>
              <a:t>.</a:t>
            </a:r>
            <a:endParaRPr lang="ko-KR" altLang="en-US" sz="2000" dirty="0" smtClean="0"/>
          </a:p>
          <a:p>
            <a:pPr marL="0" indent="0" fontAlgn="base">
              <a:buNone/>
            </a:pPr>
            <a:endParaRPr lang="en-US" altLang="ko-KR" sz="11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-2003</a:t>
            </a:r>
            <a:r>
              <a:rPr lang="ko-KR" altLang="en-US" sz="2000" dirty="0" smtClean="0"/>
              <a:t>년 </a:t>
            </a:r>
            <a:r>
              <a:rPr lang="en-US" altLang="ko-KR" sz="2000" dirty="0" smtClean="0"/>
              <a:t>: 1</a:t>
            </a:r>
            <a:r>
              <a:rPr lang="ko-KR" altLang="en-US" sz="2000" dirty="0" smtClean="0"/>
              <a:t>월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일 독도에 우편번호 부여</a:t>
            </a:r>
            <a:r>
              <a:rPr lang="en-US" altLang="ko-KR" sz="2000" dirty="0" smtClean="0"/>
              <a:t>(799-805)</a:t>
            </a:r>
            <a:endParaRPr lang="ko-KR" altLang="en-US" sz="2000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0361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000" dirty="0" smtClean="0"/>
              <a:t>우리들의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관심과 노력</a:t>
            </a:r>
            <a:endParaRPr lang="ko-KR" altLang="en-US" sz="2800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72816"/>
            <a:ext cx="3466728" cy="4038600"/>
          </a:xfrm>
        </p:spPr>
      </p:pic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>
          <a:xfrm>
            <a:off x="4644008" y="2420888"/>
            <a:ext cx="4038600" cy="2913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/>
              <a:t>&lt;</a:t>
            </a:r>
            <a:r>
              <a:rPr lang="ko-KR" altLang="en-US" sz="2400" dirty="0" smtClean="0"/>
              <a:t>독도수호힙합페스티벌</a:t>
            </a:r>
            <a:r>
              <a:rPr lang="en-US" altLang="ko-KR" sz="2400" dirty="0" smtClean="0"/>
              <a:t>&gt;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1800" dirty="0" smtClean="0"/>
              <a:t> 2013</a:t>
            </a:r>
            <a:r>
              <a:rPr lang="ko-KR" altLang="en-US" sz="1800" dirty="0" smtClean="0"/>
              <a:t>년 </a:t>
            </a:r>
            <a:r>
              <a:rPr lang="en-US" altLang="ko-KR" sz="1800" dirty="0" smtClean="0"/>
              <a:t>10</a:t>
            </a:r>
            <a:r>
              <a:rPr lang="ko-KR" altLang="en-US" sz="1800" dirty="0" smtClean="0"/>
              <a:t>월부터 매년 진행중인 기부콘서트로 </a:t>
            </a:r>
            <a:r>
              <a:rPr lang="ko-KR" altLang="en-US" sz="1800" dirty="0" err="1" smtClean="0"/>
              <a:t>힙합뮤지션들이</a:t>
            </a:r>
            <a:r>
              <a:rPr lang="ko-KR" altLang="en-US" sz="1800" dirty="0" smtClean="0"/>
              <a:t> 공연을 하고 공연티켓 값을 독도연구소에 기부하는 형태이다</a:t>
            </a:r>
            <a:r>
              <a:rPr lang="en-US" altLang="ko-KR" sz="1800" dirty="0" smtClean="0"/>
              <a:t>.</a:t>
            </a: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66042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000" dirty="0" smtClean="0"/>
              <a:t>우리들의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관심과 노력</a:t>
            </a:r>
            <a:endParaRPr lang="ko-KR" altLang="en-US" sz="2800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2615105"/>
            <a:ext cx="3887788" cy="2410428"/>
          </a:xfrm>
        </p:spPr>
      </p:pic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>
          <a:xfrm>
            <a:off x="4319464" y="2204864"/>
            <a:ext cx="4824536" cy="3301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/>
              <a:t>&lt;</a:t>
            </a:r>
            <a:r>
              <a:rPr lang="ko-KR" altLang="en-US" sz="2400" dirty="0" err="1" smtClean="0"/>
              <a:t>대구학생모듬북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8.15</a:t>
            </a:r>
            <a:r>
              <a:rPr lang="ko-KR" altLang="en-US" sz="2400" dirty="0" smtClean="0"/>
              <a:t>특별공연</a:t>
            </a:r>
            <a:r>
              <a:rPr lang="en-US" altLang="ko-KR" sz="2400" dirty="0" smtClean="0"/>
              <a:t>&gt;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1800" dirty="0" smtClean="0"/>
              <a:t>‘ </a:t>
            </a:r>
            <a:r>
              <a:rPr lang="ko-KR" altLang="en-US" sz="1800" dirty="0" smtClean="0"/>
              <a:t>팔</a:t>
            </a:r>
            <a:r>
              <a:rPr lang="en-US" altLang="ko-KR" sz="1800" dirty="0" smtClean="0"/>
              <a:t>(8)</a:t>
            </a:r>
            <a:r>
              <a:rPr lang="ko-KR" altLang="en-US" sz="1800" dirty="0" smtClean="0"/>
              <a:t>을 들고 일</a:t>
            </a:r>
            <a:r>
              <a:rPr lang="en-US" altLang="ko-KR" sz="1800" dirty="0" smtClean="0"/>
              <a:t>(1)</a:t>
            </a:r>
            <a:r>
              <a:rPr lang="ko-KR" altLang="en-US" sz="1800" dirty="0" smtClean="0"/>
              <a:t>어나 오</a:t>
            </a:r>
            <a:r>
              <a:rPr lang="en-US" altLang="ko-KR" sz="1800" dirty="0" smtClean="0"/>
              <a:t>(5)</a:t>
            </a:r>
            <a:r>
              <a:rPr lang="ko-KR" altLang="en-US" sz="1800" dirty="0" err="1" smtClean="0"/>
              <a:t>늘을</a:t>
            </a:r>
            <a:r>
              <a:rPr lang="ko-KR" altLang="en-US" sz="1800" dirty="0" smtClean="0"/>
              <a:t> 기억하라</a:t>
            </a:r>
            <a:r>
              <a:rPr lang="en-US" altLang="ko-KR" sz="1800" dirty="0" smtClean="0"/>
              <a:t>’</a:t>
            </a:r>
          </a:p>
          <a:p>
            <a:pPr marL="0" indent="0">
              <a:buNone/>
            </a:pP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2013년부터 </a:t>
            </a:r>
            <a:r>
              <a:rPr lang="en-US" altLang="ko-KR" sz="1800" dirty="0" err="1"/>
              <a:t>이어져오고</a:t>
            </a:r>
            <a:r>
              <a:rPr lang="en-US" altLang="ko-KR" sz="1800" dirty="0"/>
              <a:t> </a:t>
            </a:r>
            <a:r>
              <a:rPr lang="en-US" altLang="ko-KR" sz="1800" dirty="0" err="1" smtClean="0"/>
              <a:t>있는</a:t>
            </a:r>
            <a:r>
              <a:rPr lang="en-US" altLang="ko-KR" sz="1800" dirty="0"/>
              <a:t> </a:t>
            </a:r>
            <a:r>
              <a:rPr lang="en-US" altLang="ko-KR" sz="1800" dirty="0" smtClean="0"/>
              <a:t>이 </a:t>
            </a:r>
            <a:r>
              <a:rPr lang="en-US" altLang="ko-KR" sz="1800" dirty="0" err="1"/>
              <a:t>공연은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스승과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제자가</a:t>
            </a:r>
            <a:r>
              <a:rPr lang="en-US" altLang="ko-KR" sz="1800" dirty="0"/>
              <a:t> </a:t>
            </a:r>
            <a:r>
              <a:rPr lang="en-US" altLang="ko-KR" sz="1800" dirty="0" err="1"/>
              <a:t>함께</a:t>
            </a:r>
            <a:r>
              <a:rPr lang="en-US" altLang="ko-KR" sz="1800" dirty="0"/>
              <a:t> </a:t>
            </a:r>
            <a:r>
              <a:rPr lang="en-US" altLang="ko-KR" sz="1800" dirty="0" err="1"/>
              <a:t>기획하고</a:t>
            </a:r>
            <a:r>
              <a:rPr lang="en-US" altLang="ko-KR" sz="1800" dirty="0"/>
              <a:t> </a:t>
            </a:r>
            <a:r>
              <a:rPr lang="en-US" altLang="ko-KR" sz="1800" dirty="0" err="1"/>
              <a:t>공연하며</a:t>
            </a:r>
            <a:r>
              <a:rPr lang="en-US" altLang="ko-KR" sz="1800" dirty="0"/>
              <a:t>,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 smtClean="0"/>
              <a:t>8.15</a:t>
            </a:r>
            <a:r>
              <a:rPr lang="en-US" altLang="ko-KR" sz="1800" dirty="0"/>
              <a:t>광복절과 </a:t>
            </a:r>
            <a:r>
              <a:rPr lang="en-US" altLang="ko-KR" sz="1800" dirty="0" err="1"/>
              <a:t>우리</a:t>
            </a:r>
            <a:r>
              <a:rPr lang="en-US" altLang="ko-KR" sz="1800" dirty="0"/>
              <a:t> 땅 </a:t>
            </a:r>
            <a:r>
              <a:rPr lang="en-US" altLang="ko-KR" sz="1800" dirty="0" err="1"/>
              <a:t>독도의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역사적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의미를</a:t>
            </a:r>
            <a:r>
              <a:rPr lang="en-US" altLang="ko-KR" sz="1800" dirty="0"/>
              <a:t> </a:t>
            </a:r>
            <a:r>
              <a:rPr lang="en-US" altLang="ko-KR" sz="1800" dirty="0" err="1"/>
              <a:t>되새기고</a:t>
            </a:r>
            <a:r>
              <a:rPr lang="en-US" altLang="ko-KR" sz="1800" dirty="0"/>
              <a:t> </a:t>
            </a:r>
            <a:r>
              <a:rPr lang="en-US" altLang="ko-KR" sz="1800" dirty="0" err="1"/>
              <a:t>대구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시민들과</a:t>
            </a:r>
            <a:r>
              <a:rPr lang="en-US" altLang="ko-KR" sz="1800" dirty="0"/>
              <a:t> </a:t>
            </a:r>
            <a:r>
              <a:rPr lang="en-US" altLang="ko-KR" sz="1800" dirty="0" err="1"/>
              <a:t>함께</a:t>
            </a:r>
            <a:r>
              <a:rPr lang="en-US" altLang="ko-KR" sz="1800" dirty="0"/>
              <a:t> </a:t>
            </a:r>
            <a:r>
              <a:rPr lang="en-US" altLang="ko-KR" sz="1800" dirty="0" err="1"/>
              <a:t>화합과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축제의</a:t>
            </a:r>
            <a:r>
              <a:rPr lang="en-US" altLang="ko-KR" sz="1800" dirty="0"/>
              <a:t> </a:t>
            </a:r>
            <a:r>
              <a:rPr lang="en-US" altLang="ko-KR" sz="1800" dirty="0" err="1"/>
              <a:t>마당으로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자리매김하고</a:t>
            </a:r>
            <a:r>
              <a:rPr lang="en-US" altLang="ko-KR" sz="1800" dirty="0"/>
              <a:t> </a:t>
            </a:r>
            <a:r>
              <a:rPr lang="en-US" altLang="ko-KR" sz="1800" dirty="0" err="1"/>
              <a:t>있다</a:t>
            </a:r>
            <a:r>
              <a:rPr lang="en-US" altLang="ko-KR" sz="1800" dirty="0"/>
              <a:t>.</a:t>
            </a:r>
          </a:p>
          <a:p>
            <a:pPr marL="0" indent="0">
              <a:buNone/>
            </a:pP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374063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o-KR" altLang="en-US" sz="2000" dirty="0" smtClean="0"/>
              <a:t>우리들의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관심과 노력</a:t>
            </a:r>
            <a:endParaRPr lang="ko-KR" altLang="en-US" sz="2800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6"/>
            <a:ext cx="4038600" cy="2019300"/>
          </a:xfrm>
        </p:spPr>
      </p:pic>
      <p:pic>
        <p:nvPicPr>
          <p:cNvPr id="6" name="내용 개체 틀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77072"/>
            <a:ext cx="4038600" cy="2067763"/>
          </a:xfrm>
        </p:spPr>
      </p:pic>
      <p:sp>
        <p:nvSpPr>
          <p:cNvPr id="9" name="직사각형 8"/>
          <p:cNvSpPr/>
          <p:nvPr/>
        </p:nvSpPr>
        <p:spPr>
          <a:xfrm>
            <a:off x="4716016" y="280134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altLang="ko-KR" dirty="0" smtClean="0"/>
              <a:t>&lt;</a:t>
            </a:r>
            <a:r>
              <a:rPr lang="ko-KR" altLang="en-US" dirty="0" smtClean="0"/>
              <a:t>독도의 날 기념 무료 여객선 승선</a:t>
            </a:r>
            <a:r>
              <a:rPr lang="en-US" altLang="ko-KR" dirty="0" smtClean="0"/>
              <a:t>&gt;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 </a:t>
            </a:r>
            <a:r>
              <a:rPr lang="ko-KR" altLang="en-US" dirty="0" smtClean="0"/>
              <a:t>독도가 우리의 영토임을 세계 각 국에 </a:t>
            </a:r>
            <a:r>
              <a:rPr lang="ko-KR" altLang="en-US" dirty="0" err="1" smtClean="0"/>
              <a:t>알리기위해</a:t>
            </a:r>
            <a:r>
              <a:rPr lang="ko-KR" altLang="en-US" dirty="0" smtClean="0"/>
              <a:t>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독도의 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 보다 많은 사람들이 독도를 방문해보자는 취지로</a:t>
            </a:r>
            <a:r>
              <a:rPr lang="en-US" altLang="ko-KR" dirty="0"/>
              <a:t>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25</a:t>
            </a:r>
            <a:r>
              <a:rPr lang="ko-KR" altLang="en-US" dirty="0" smtClean="0"/>
              <a:t>일에 무료승선 행사를 한다고 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54702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533</Words>
  <Application>Microsoft Office PowerPoint</Application>
  <PresentationFormat>화면 슬라이드 쇼(4:3)</PresentationFormat>
  <Paragraphs>56</Paragraphs>
  <Slides>10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독도문제에 대해 지속적인 관심과 노력이 필요하다.</vt:lpstr>
      <vt:lpstr>독도문제에 비교적 관심이 없는 편이다.</vt:lpstr>
      <vt:lpstr>독도의 역사</vt:lpstr>
      <vt:lpstr>독도의 역사</vt:lpstr>
      <vt:lpstr>독도의 역사</vt:lpstr>
      <vt:lpstr>독도의 역사</vt:lpstr>
      <vt:lpstr>우리들의 관심과 노력</vt:lpstr>
      <vt:lpstr>우리들의 관심과 노력</vt:lpstr>
      <vt:lpstr>우리들의 관심과 노력</vt:lpstr>
      <vt:lpstr>지속적인 관심과 노력이 필요하다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7</cp:revision>
  <dcterms:created xsi:type="dcterms:W3CDTF">2017-09-27T06:58:06Z</dcterms:created>
  <dcterms:modified xsi:type="dcterms:W3CDTF">2017-09-27T07:52:52Z</dcterms:modified>
</cp:coreProperties>
</file>