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5266-DA3B-4B7C-B274-D995CA13F73C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B5D9A-8C32-49D8-B9FC-0752DBAA67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75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E950-6C01-4C93-8DD5-019056536BEC}" type="slidenum">
              <a:rPr altLang="en-US"/>
              <a:pPr/>
              <a:t>3</a:t>
            </a:fld>
            <a:endParaRPr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E950-6C01-4C93-8DD5-019056536BEC}" type="slidenum">
              <a:rPr altLang="en-US"/>
              <a:pPr/>
              <a:t>4</a:t>
            </a:fld>
            <a:endParaRPr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E950-6C01-4C93-8DD5-019056536BEC}" type="slidenum">
              <a:rPr altLang="en-US"/>
              <a:pPr/>
              <a:t>5</a:t>
            </a:fld>
            <a:endParaRPr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E950-6C01-4C93-8DD5-019056536BEC}" type="slidenum">
              <a:rPr altLang="en-US"/>
              <a:pPr/>
              <a:t>6</a:t>
            </a:fld>
            <a:endParaRPr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ctrTitle"/>
          </p:nvPr>
        </p:nvSpPr>
        <p:spPr>
          <a:xfrm>
            <a:off x="685800" y="2131060"/>
            <a:ext cx="77730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부제목 1"/>
          <p:cNvSpPr txBox="1"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14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lang="ko-KR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2017-11-13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내용 개체 틀 1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lang="ko-KR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2017-11-13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내용 개체 틀 1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404241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1"/>
          <p:cNvSpPr txBox="1">
            <a:spLocks noGrp="1" noChangeArrowheads="1"/>
          </p:cNvSpPr>
          <p:nvPr>
            <p:ph idx="2"/>
          </p:nvPr>
        </p:nvSpPr>
        <p:spPr>
          <a:xfrm>
            <a:off x="4645025" y="1600200"/>
            <a:ext cx="404241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lang="ko-KR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2017-11-13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텍스트 개체 틀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536700"/>
            <a:ext cx="404241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1"/>
          <p:cNvSpPr txBox="1">
            <a:spLocks noGrp="1" noChangeArrowheads="1"/>
          </p:cNvSpPr>
          <p:nvPr>
            <p:ph type="body" idx="2"/>
          </p:nvPr>
        </p:nvSpPr>
        <p:spPr>
          <a:xfrm>
            <a:off x="4645025" y="1536700"/>
            <a:ext cx="404241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1"/>
          <p:cNvSpPr txBox="1">
            <a:spLocks noGrp="1" noChangeArrowheads="1"/>
          </p:cNvSpPr>
          <p:nvPr>
            <p:ph idx="3"/>
          </p:nvPr>
        </p:nvSpPr>
        <p:spPr>
          <a:xfrm>
            <a:off x="457200" y="2176780"/>
            <a:ext cx="404241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내용 개체 틀 1"/>
          <p:cNvSpPr txBox="1">
            <a:spLocks noGrp="1" noChangeArrowheads="1"/>
          </p:cNvSpPr>
          <p:nvPr>
            <p:ph idx="4"/>
          </p:nvPr>
        </p:nvSpPr>
        <p:spPr>
          <a:xfrm>
            <a:off x="4645025" y="2176780"/>
            <a:ext cx="404241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lang="ko-KR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2017-11-13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lang="ko-KR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2017-11-13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1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3009265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텍스트 개체 틀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435735"/>
            <a:ext cx="3009265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그림 개체 틀 1"/>
          <p:cNvSpPr txBox="1">
            <a:spLocks noGrp="1" noChangeArrowheads="1"/>
          </p:cNvSpPr>
          <p:nvPr>
            <p:ph type="pic" idx="2"/>
          </p:nvPr>
        </p:nvSpPr>
        <p:spPr>
          <a:xfrm>
            <a:off x="3575685" y="457200"/>
            <a:ext cx="5111750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그림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lang="ko-KR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2017-11-13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세로 텍스트 개체 틀 1"/>
          <p:cNvSpPr txBox="1">
            <a:spLocks noGrp="1" noChangeArrowheads="1"/>
          </p:cNvSpPr>
          <p:nvPr>
            <p:ph type="body" orient="vert"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lang="ko-KR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2017-11-13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세로 제목 1"/>
          <p:cNvSpPr txBox="1">
            <a:spLocks noGrp="1" noChangeArrowheads="1"/>
          </p:cNvSpPr>
          <p:nvPr>
            <p:ph type="title" orient="vert"/>
          </p:nvPr>
        </p:nvSpPr>
        <p:spPr>
          <a:xfrm>
            <a:off x="6629400" y="274320"/>
            <a:ext cx="20580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세로 텍스트 개체 틀 1"/>
          <p:cNvSpPr txBox="1">
            <a:spLocks noGrp="1" noChangeArrowheads="1"/>
          </p:cNvSpPr>
          <p:nvPr>
            <p:ph type="body" orient="vert" idx="1"/>
          </p:nvPr>
        </p:nvSpPr>
        <p:spPr>
          <a:xfrm>
            <a:off x="457200" y="274320"/>
            <a:ext cx="6026150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lang="ko-KR"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2017-11-13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텍스트 개체 틀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 latinLnBrk="0"/>
            <a:fld id="{B9320F77-B9A0-41C5-862A-B4B631284C64}" type="slidenum">
              <a:rPr lang="en-US" altLang="ko-KR" sz="1200" kern="0" dirty="0">
                <a:solidFill>
                  <a:srgbClr val="898989"/>
                </a:solidFill>
              </a:rPr>
              <a:pPr algn="r" defTabSz="508000" latinLnBrk="0"/>
              <a:t>‹#›</a:t>
            </a:fld>
            <a:endParaRPr lang="ko-KR" altLang="en-US" kern="0" dirty="0">
              <a:solidFill>
                <a:prstClr val="black"/>
              </a:solidFill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2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 latinLnBrk="0"/>
            <a:fld id="{B9320F77-B9A0-41C5-862A-B4B631284C64}" type="datetime1">
              <a:rPr lang="ko-KR" altLang="en-US" sz="1200" kern="0" dirty="0">
                <a:solidFill>
                  <a:srgbClr val="898989"/>
                </a:solidFill>
              </a:rPr>
              <a:pPr defTabSz="508000" latinLnBrk="0"/>
              <a:t>2017-11-13</a:t>
            </a:fld>
            <a:endParaRPr lang="ko-KR" altLang="en-US" kern="0" dirty="0">
              <a:solidFill>
                <a:prstClr val="black"/>
              </a:solidFill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3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 latinLnBrk="0"/>
            <a:r>
              <a:rPr lang="en-US" altLang="ko-KR" sz="1200" kern="0" dirty="0">
                <a:solidFill>
                  <a:srgbClr val="898989"/>
                </a:solidFill>
              </a:rPr>
              <a:t>바닥글</a:t>
            </a:r>
            <a:endParaRPr lang="ko-KR" altLang="en-US" sz="1200" kern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8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ilymotion.com/video/x1zwvsv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Y8KQXPmHqY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www.youtube.com/watch?v=BeAKR2UouH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커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2</a:t>
            </a:r>
            <a:r>
              <a:rPr lang="en-US" altLang="ko-KR" sz="5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. </a:t>
            </a:r>
            <a:r>
              <a:rPr lang="en-US" altLang="ko-KR" sz="5000" b="0" dirty="0" err="1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일본의</a:t>
            </a:r>
            <a:r>
              <a:rPr lang="en-US" altLang="ko-KR" sz="5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altLang="en-US" sz="50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스포</a:t>
            </a:r>
            <a:r>
              <a:rPr altLang="en-US" sz="500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츠</a:t>
            </a:r>
            <a:r>
              <a:rPr lang="en-US" altLang="ko-KR" sz="5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문화</a:t>
            </a:r>
            <a:endParaRPr lang="ko-KR" altLang="en-US" sz="5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19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본문_커피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스포츠 마케팅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368911"/>
            <a:ext cx="5527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니혼햄</a:t>
            </a:r>
            <a:r>
              <a:rPr lang="ko-KR" altLang="en-US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파이터스</a:t>
            </a:r>
            <a:r>
              <a:rPr lang="en-US" altLang="ko-KR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lang="ko-KR" altLang="en-US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야구</a:t>
            </a:r>
            <a:r>
              <a:rPr lang="en-US" altLang="ko-KR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</a:p>
          <a:p>
            <a:pPr latinLnBrk="0">
              <a:buFont typeface="Arial" charset="0"/>
              <a:buChar char="•"/>
            </a:pPr>
            <a:r>
              <a:rPr lang="ko-KR" altLang="en-US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도쿄에서 홋카이도로 연고지를 옮기면서 지역 밀착 마케팅 펼침</a:t>
            </a:r>
            <a:endParaRPr lang="en-US" altLang="ko-KR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latinLnBrk="0">
              <a:buFont typeface="Arial" charset="0"/>
              <a:buChar char="•"/>
            </a:pPr>
            <a:r>
              <a:rPr lang="ko-KR" altLang="en-US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연고지 이전 이후 두 번의 일본시리즈 우승</a:t>
            </a:r>
            <a:r>
              <a:rPr lang="en-US" altLang="ko-KR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(2006</a:t>
            </a:r>
            <a:r>
              <a:rPr lang="ko-KR" altLang="en-US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년</a:t>
            </a:r>
            <a:r>
              <a:rPr lang="en-US" altLang="ko-KR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2016</a:t>
            </a:r>
            <a:r>
              <a:rPr lang="ko-KR" altLang="en-US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년</a:t>
            </a:r>
            <a:r>
              <a:rPr lang="en-US" altLang="ko-KR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</a:p>
        </p:txBody>
      </p:sp>
      <p:pic>
        <p:nvPicPr>
          <p:cNvPr id="8" name="Picture 4" descr="http://www.xportsnews.com/contents/images/upload/article/2012/0530/133836925986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336463"/>
            <a:ext cx="7200000" cy="396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55976" y="6305015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kern="0" dirty="0">
                <a:solidFill>
                  <a:srgbClr val="000000"/>
                </a:solidFill>
                <a:latin typeface="배달의민족 주아 OTF" pitchFamily="18" charset="-127"/>
                <a:ea typeface="배달의민족 주아 OTF" pitchFamily="18" charset="-127"/>
              </a:rPr>
              <a:t>   </a:t>
            </a:r>
            <a:r>
              <a:rPr lang="ko-KR" altLang="en-US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스모 </a:t>
            </a:r>
            <a:r>
              <a:rPr lang="en-US" altLang="ko-KR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칼라 마케팅과 </a:t>
            </a:r>
            <a:r>
              <a:rPr lang="ko-KR" altLang="en-US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멀천다이징</a:t>
            </a:r>
            <a:r>
              <a:rPr lang="ko-KR" altLang="en-US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전략</a:t>
            </a:r>
            <a:endParaRPr lang="en-US" altLang="ko-KR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10" name="Picture 2" descr="http://mblogthumb3.phinf.naver.net/MjAxNzAxMDlfMzYg/MDAxNDgzOTU0MjAyMjY1.xLNtVbtfyTzJonZ_AzQlrBtt6SE8du3wR-0cUaI8irQg.7u6HKV_3bMHntPjAvxmAdfn_gzQbJo5VgcgzvWHH9rAg.PNG.murai3000/3.png?type=w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1192447"/>
            <a:ext cx="3600000" cy="5400000"/>
          </a:xfrm>
          <a:prstGeom prst="rect">
            <a:avLst/>
          </a:prstGeom>
          <a:noFill/>
        </p:spPr>
      </p:pic>
      <p:pic>
        <p:nvPicPr>
          <p:cNvPr id="11" name="Picture 3" descr="141_52841_스모-멀천다이징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68511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141_52841_img_daimon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768511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141_52841_사진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072768"/>
            <a:ext cx="3600000" cy="20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8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본문_커피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취업 정보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pic>
        <p:nvPicPr>
          <p:cNvPr id="8" name="Picture 2" descr="http://dimg.donga.com/wps/SPORTS/IMAGE/2017/05/01/84165776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6539"/>
            <a:ext cx="3358850" cy="3143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4502687"/>
            <a:ext cx="37147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소프트뱅크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호크스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신입사원 명세희 씨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사업운영본부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팬서비스부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점포운영과에서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근무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오피셜샵의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운영 및 관리 담당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latinLnBrk="0">
              <a:buFont typeface="Arial" pitchFamily="34" charset="0"/>
              <a:buChar char="•"/>
            </a:pP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외국인도 일본인과 동등한 조건서 경쟁 </a:t>
            </a:r>
          </a:p>
        </p:txBody>
      </p:sp>
      <p:pic>
        <p:nvPicPr>
          <p:cNvPr id="12" name="Picture 2" descr="http://shingakunet.com/school/9001086671/images/image_2006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359547"/>
            <a:ext cx="3643338" cy="36433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29124" y="6145761"/>
            <a:ext cx="326082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매니지먼트 마케팅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스포츠 프로모터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latinLnBrk="0">
              <a:buFont typeface="Arial" charset="0"/>
              <a:buChar char="•"/>
            </a:pPr>
            <a:r>
              <a:rPr lang="ko-KR" altLang="en-US" sz="16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선수들과 경기를 만들고 흥행시키는 직종</a:t>
            </a:r>
            <a:endParaRPr lang="en-US" altLang="ko-KR" sz="16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38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본문_커피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경제 효과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pic>
        <p:nvPicPr>
          <p:cNvPr id="10" name="Picture 2" descr="http://www.carp.co.jp/news17/images/n260-0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8360"/>
            <a:ext cx="540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898" y="4186603"/>
            <a:ext cx="57150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긍정적 경제효과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히로시마 도요 카프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야구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</a:p>
          <a:p>
            <a:pPr latinLnBrk="0"/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센트럴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리그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2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연패로 얻을 히로시마 현 내의 경제효과가약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400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억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8382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만 엔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우리 돈으로 약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4120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억 원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으로 나왔음 </a:t>
            </a:r>
          </a:p>
        </p:txBody>
      </p:sp>
      <p:pic>
        <p:nvPicPr>
          <p:cNvPr id="13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69" y="3000372"/>
            <a:ext cx="540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04569" y="585888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부정적 경제효과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나가노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동계올림픽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겨울 올림픽의 대표적인 실패 사례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190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억 달러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약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20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조 원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의 막대한 자금을 투자했지만 우리 돈으로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17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조원의 적자를 내고 빚더미에 앉았음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1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3" descr="C:/Users/Administrator/AppData/Roaming/PolarisOffice7/ETemp/5772_4438896/fImage4285589650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7200" y="202374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85000" lnSpcReduction="20000"/>
          </a:bodyPr>
          <a:lstStyle/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500" dirty="0" smtClean="0">
              <a:solidFill>
                <a:schemeClr val="bg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</a:p>
          <a:p>
            <a:pPr>
              <a:buNone/>
            </a:pPr>
            <a:r>
              <a:rPr lang="en-US" altLang="ko-KR" sz="3500" b="0" dirty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1. </a:t>
            </a: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야구</a:t>
            </a:r>
            <a:endParaRPr lang="en-US" altLang="ko-KR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2. </a:t>
            </a:r>
            <a:r>
              <a:rPr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축구</a:t>
            </a:r>
            <a:endParaRPr lang="en-US" altLang="ko-KR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3. </a:t>
            </a:r>
            <a:r>
              <a:rPr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스모</a:t>
            </a:r>
            <a:endParaRPr lang="en-US" altLang="ko-KR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4. </a:t>
            </a:r>
            <a:r>
              <a:rPr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기타 스포츠</a:t>
            </a:r>
            <a:endParaRPr lang="en-US" altLang="en-US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5. </a:t>
            </a:r>
            <a:r>
              <a:rPr lang="ko-KR" altLang="en-US" sz="3600" dirty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일본의 체육부 활동</a:t>
            </a:r>
          </a:p>
          <a:p>
            <a:pPr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6</a:t>
            </a: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. </a:t>
            </a:r>
            <a:r>
              <a:rPr lang="ko-KR" altLang="en-US" sz="3600" dirty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스포츠 마케팅</a:t>
            </a:r>
          </a:p>
          <a:p>
            <a:pPr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7</a:t>
            </a: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. </a:t>
            </a:r>
            <a:r>
              <a:rPr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취업 </a:t>
            </a:r>
            <a:r>
              <a:rPr altLang="en-US" sz="3600" dirty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관련 정보</a:t>
            </a:r>
            <a:endParaRPr lang="en-US" altLang="ko-KR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8. </a:t>
            </a:r>
            <a:r>
              <a:rPr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경제 </a:t>
            </a:r>
            <a:r>
              <a:rPr altLang="en-US" sz="3600" dirty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효과</a:t>
            </a:r>
            <a:endParaRPr lang="en-US" altLang="ko-KR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16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s2.dmcdn.net/Ft9Y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" y="1285892"/>
            <a:ext cx="8100000" cy="4500000"/>
          </a:xfrm>
          <a:prstGeom prst="rect">
            <a:avLst/>
          </a:prstGeom>
          <a:noFill/>
        </p:spPr>
      </p:pic>
      <p:pic>
        <p:nvPicPr>
          <p:cNvPr id="7" name="그림 6" descr="본문_커피트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pc="-15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야구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pic>
        <p:nvPicPr>
          <p:cNvPr id="23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4" y="1047750"/>
            <a:ext cx="360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17161" y="5899631"/>
            <a:ext cx="23487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호레이스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윌슨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(1843 ~ 1927)</a:t>
            </a:r>
            <a:endParaRPr lang="ko-KR" altLang="en-US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25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047750"/>
            <a:ext cx="360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i.japan-baseball.jp/img/news/press/20150615_2_1-1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857628"/>
            <a:ext cx="36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072066" y="3429000"/>
            <a:ext cx="21194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고시엔 고교야구선수권 대회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7818" y="6286520"/>
            <a:ext cx="1627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도쿄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6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대학 야구리그</a:t>
            </a:r>
          </a:p>
        </p:txBody>
      </p:sp>
      <p:sp>
        <p:nvSpPr>
          <p:cNvPr id="19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349" y="4976462"/>
            <a:ext cx="2888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센트럴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리그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히로시마 도요 카프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한신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타이거스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</a:t>
            </a:r>
          </a:p>
          <a:p>
            <a:pPr latinLnBrk="0"/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요미우리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자이언츠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야쿠르트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스왈로스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</a:t>
            </a:r>
          </a:p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요코하마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베이스타스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주니치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드래건스</a:t>
            </a:r>
            <a:endParaRPr lang="ko-KR" altLang="en-US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7011" y="4976461"/>
            <a:ext cx="2736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퍼시픽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리그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소프트뱅크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호크스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오릭스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버펄로스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</a:t>
            </a:r>
          </a:p>
          <a:p>
            <a:pPr latinLnBrk="0"/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니혼햄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파이터스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지바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롯데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마린스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</a:t>
            </a:r>
          </a:p>
          <a:p>
            <a:pPr latinLnBrk="0"/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세이부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라이온스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라쿠텐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1500" kern="0" dirty="0" err="1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골든이글스</a:t>
            </a:r>
            <a:endParaRPr lang="ko-KR" altLang="en-US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5776" y="6061213"/>
            <a:ext cx="43492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출처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  <a:hlinkClick r:id="rId8"/>
              </a:rPr>
              <a:t>http://www.dailymotion.com/video/x1zwvsv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endParaRPr lang="ko-KR" altLang="en-US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18" name="Picture 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1928802"/>
            <a:ext cx="9000000" cy="295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http://s2.dmcdn.net/Ft9Y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338" y="1124744"/>
            <a:ext cx="7200000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067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4" grpId="1"/>
      <p:bldP spid="29" grpId="0"/>
      <p:bldP spid="29" grpId="1"/>
      <p:bldP spid="30" grpId="0"/>
      <p:bldP spid="30" grpId="1"/>
      <p:bldP spid="20" grpId="0"/>
      <p:bldP spid="20" grpId="1"/>
      <p:bldP spid="21" grpId="0"/>
      <p:bldP spid="21" grpId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커피트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그림 23" descr="902px-JFA_Logo.svg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1299314"/>
            <a:ext cx="3819846" cy="5058644"/>
          </a:xfrm>
          <a:prstGeom prst="rect">
            <a:avLst/>
          </a:prstGeom>
        </p:spPr>
      </p:pic>
      <p:pic>
        <p:nvPicPr>
          <p:cNvPr id="26" name="그림 25" descr="800px-J.League.svg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1090" y="1215561"/>
            <a:ext cx="3600000" cy="5400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축구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6391983"/>
            <a:ext cx="21371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일본축구협회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(1921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년 설립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  <a:endParaRPr lang="ko-KR" altLang="en-US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6400138"/>
            <a:ext cx="1665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J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리그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(1992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년 발족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  <a:endParaRPr lang="ko-KR" altLang="en-US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13" name="그림 12" descr="downloadfile-1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1215562"/>
            <a:ext cx="6480000" cy="50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3888" y="6328130"/>
            <a:ext cx="20858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3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개 리그로 나눠지는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J</a:t>
            </a:r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리그</a:t>
            </a:r>
          </a:p>
        </p:txBody>
      </p:sp>
      <p:pic>
        <p:nvPicPr>
          <p:cNvPr id="15" name="Picture 2" descr="https://i.ytimg.com/vi/GY8KQXPmHqY/maxresdefault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999" y="1215562"/>
            <a:ext cx="7200000" cy="450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95736" y="6040098"/>
            <a:ext cx="49830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출처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  <a:hlinkClick r:id="rId8"/>
              </a:rPr>
              <a:t>https://www.youtube.com/watch?v=GY8KQXPmHqY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endParaRPr lang="ko-KR" altLang="en-US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50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7" grpId="1"/>
      <p:bldP spid="28" grpId="0"/>
      <p:bldP spid="28" grpId="1"/>
      <p:bldP spid="14" grpId="0"/>
      <p:bldP spid="14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커피트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스모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pic>
        <p:nvPicPr>
          <p:cNvPr id="23" name="Picture 2" descr="http://japan-magazine.jnto.go.jp/jnto2wm/wp-content/uploads/1312_sumo_main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338" y="1248446"/>
            <a:ext cx="7200000" cy="46800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158610" y="6249107"/>
            <a:ext cx="1207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스모 경기 모습</a:t>
            </a:r>
          </a:p>
        </p:txBody>
      </p:sp>
      <p:pic>
        <p:nvPicPr>
          <p:cNvPr id="19" name="Picture 2" descr="http://pds16.cafe.daum.net/download.php?grpid=16F9T&amp;fldid=6t5k&amp;dataid=24&amp;fileid=1&amp;regdt=&amp;disk=22&amp;grpcode=jks4050&amp;dncnt=N&amp;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5338" y="1177009"/>
            <a:ext cx="7200000" cy="54000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000496" y="6140256"/>
            <a:ext cx="16738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 err="1">
                <a:solidFill>
                  <a:srgbClr val="000000"/>
                </a:solidFill>
                <a:latin typeface="배달의민족 주아 OTF" pitchFamily="18" charset="-127"/>
                <a:ea typeface="배달의민족 주아 OTF" pitchFamily="18" charset="-127"/>
              </a:rPr>
              <a:t>혼바쇼의</a:t>
            </a:r>
            <a:r>
              <a:rPr lang="ko-KR" altLang="en-US" sz="1500" kern="0" dirty="0">
                <a:solidFill>
                  <a:srgbClr val="000000"/>
                </a:solidFill>
                <a:latin typeface="배달의민족 주아 OTF" pitchFamily="18" charset="-127"/>
                <a:ea typeface="배달의민족 주아 OTF" pitchFamily="18" charset="-127"/>
              </a:rPr>
              <a:t> 시기와 명칭</a:t>
            </a:r>
          </a:p>
        </p:txBody>
      </p:sp>
      <p:cxnSp>
        <p:nvCxnSpPr>
          <p:cNvPr id="36" name="직선 화살표 연결선 35"/>
          <p:cNvCxnSpPr/>
          <p:nvPr/>
        </p:nvCxnSpPr>
        <p:spPr>
          <a:xfrm rot="5400000">
            <a:off x="1465241" y="4321181"/>
            <a:ext cx="92869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1285852" y="3429000"/>
            <a:ext cx="1285884" cy="5715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11</a:t>
            </a:r>
            <a:r>
              <a:rPr lang="ko-KR" altLang="en-US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월 </a:t>
            </a:r>
            <a:r>
              <a:rPr lang="en-US" altLang="ko-KR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1200" kern="0" dirty="0" err="1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규슈바쇼</a:t>
            </a:r>
            <a:endParaRPr lang="ko-KR" altLang="en-US" sz="1200" kern="0" dirty="0">
              <a:solidFill>
                <a:prstClr val="black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 rot="5400000">
            <a:off x="3894133" y="4249743"/>
            <a:ext cx="92869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3714744" y="3357562"/>
            <a:ext cx="1285884" cy="5715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3</a:t>
            </a:r>
            <a:r>
              <a:rPr lang="ko-KR" altLang="en-US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월 </a:t>
            </a:r>
            <a:r>
              <a:rPr lang="en-US" altLang="ko-KR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1200" kern="0" dirty="0" err="1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하루바쇼</a:t>
            </a:r>
            <a:endParaRPr lang="ko-KR" altLang="en-US" sz="1200" kern="0" dirty="0">
              <a:solidFill>
                <a:prstClr val="black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cxnSp>
        <p:nvCxnSpPr>
          <p:cNvPr id="40" name="직선 화살표 연결선 39"/>
          <p:cNvCxnSpPr/>
          <p:nvPr/>
        </p:nvCxnSpPr>
        <p:spPr>
          <a:xfrm rot="5400000" flipH="1" flipV="1">
            <a:off x="5001422" y="5428470"/>
            <a:ext cx="8572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rot="16200000" flipH="1">
            <a:off x="6180149" y="4106867"/>
            <a:ext cx="795342" cy="11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5929322" y="3286124"/>
            <a:ext cx="1285884" cy="5715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1</a:t>
            </a:r>
            <a:r>
              <a:rPr lang="ko-KR" altLang="en-US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월 </a:t>
            </a:r>
            <a:r>
              <a:rPr lang="en-US" altLang="ko-KR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1200" kern="0" dirty="0" err="1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하츠바쇼</a:t>
            </a:r>
            <a:endParaRPr lang="en-US" altLang="ko-KR" sz="1200" kern="0" dirty="0">
              <a:solidFill>
                <a:prstClr val="black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ctr" latinLnBrk="0"/>
            <a:r>
              <a:rPr lang="en-US" altLang="ko-KR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5</a:t>
            </a:r>
            <a:r>
              <a:rPr lang="ko-KR" altLang="en-US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월 </a:t>
            </a:r>
            <a:r>
              <a:rPr lang="en-US" altLang="ko-KR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1200" kern="0" dirty="0" err="1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나츠바쇼</a:t>
            </a:r>
            <a:endParaRPr lang="en-US" altLang="ko-KR" sz="1200" kern="0" dirty="0">
              <a:solidFill>
                <a:prstClr val="black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ctr" latinLnBrk="0"/>
            <a:r>
              <a:rPr lang="en-US" altLang="ko-KR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9</a:t>
            </a:r>
            <a:r>
              <a:rPr lang="ko-KR" altLang="en-US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월 </a:t>
            </a:r>
            <a:r>
              <a:rPr lang="en-US" altLang="ko-KR" sz="12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1200" kern="0" dirty="0" err="1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아키바쇼</a:t>
            </a:r>
            <a:endParaRPr lang="ko-KR" altLang="en-US" sz="1200" kern="0" dirty="0">
              <a:solidFill>
                <a:prstClr val="black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86314" y="5643578"/>
            <a:ext cx="1285884" cy="5715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1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7</a:t>
            </a:r>
            <a:r>
              <a:rPr lang="ko-KR" altLang="en-US" sz="11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월 </a:t>
            </a:r>
            <a:r>
              <a:rPr lang="en-US" altLang="ko-KR" sz="1100" kern="0" dirty="0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1100" kern="0" dirty="0" err="1">
                <a:solidFill>
                  <a:prstClr val="black"/>
                </a:solidFill>
                <a:latin typeface="배달의민족 주아 OTF" pitchFamily="18" charset="-127"/>
                <a:ea typeface="배달의민족 주아 OTF" pitchFamily="18" charset="-127"/>
              </a:rPr>
              <a:t>나고야바쇼</a:t>
            </a:r>
            <a:endParaRPr lang="ko-KR" altLang="en-US" sz="1100" kern="0" dirty="0">
              <a:solidFill>
                <a:prstClr val="black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20" name="Picture 2" descr="https://i.ytimg.com/vi/BeAKR2UouHY/hq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5338" y="1133119"/>
            <a:ext cx="7200000" cy="5400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311482" y="6215082"/>
            <a:ext cx="50081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출처 </a:t>
            </a:r>
            <a:r>
              <a:rPr lang="en-US" altLang="ko-KR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en-US" altLang="ko-KR" sz="1500" kern="0" dirty="0">
                <a:solidFill>
                  <a:srgbClr val="000000"/>
                </a:solidFill>
                <a:latin typeface="배달의민족 주아 OTF" pitchFamily="18" charset="-127"/>
                <a:ea typeface="배달의민족 주아 OTF" pitchFamily="18" charset="-127"/>
                <a:hlinkClick r:id="rId7"/>
              </a:rPr>
              <a:t>https://www.youtube.com/watch?v=BeAKR2UouHY</a:t>
            </a:r>
            <a:r>
              <a:rPr lang="en-US" altLang="ko-KR" sz="1500" kern="0" dirty="0">
                <a:solidFill>
                  <a:srgbClr val="000000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endParaRPr lang="ko-KR" altLang="en-US" sz="1500" kern="0" dirty="0">
              <a:solidFill>
                <a:srgbClr val="000000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73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5" grpId="0"/>
      <p:bldP spid="35" grpId="1"/>
      <p:bldP spid="37" grpId="0" animBg="1"/>
      <p:bldP spid="37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커피트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기타 스포츠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pic>
        <p:nvPicPr>
          <p:cNvPr id="5" name="그림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8" y="1099043"/>
            <a:ext cx="3600000" cy="2700000"/>
          </a:xfrm>
          <a:prstGeom prst="rect">
            <a:avLst/>
          </a:prstGeom>
        </p:spPr>
      </p:pic>
      <p:pic>
        <p:nvPicPr>
          <p:cNvPr id="8" name="그림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099043"/>
            <a:ext cx="3600000" cy="46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9398" y="3475878"/>
            <a:ext cx="4844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농구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1151" y="5891917"/>
            <a:ext cx="4956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배구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11" name="그림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8" y="3920406"/>
            <a:ext cx="3600000" cy="27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9398" y="6259830"/>
            <a:ext cx="4956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검도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75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본문_커피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pc="-15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기타 스포츠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pic>
        <p:nvPicPr>
          <p:cNvPr id="8" name="그림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9756"/>
            <a:ext cx="3600000" cy="2700000"/>
          </a:xfrm>
          <a:prstGeom prst="rect">
            <a:avLst/>
          </a:prstGeom>
        </p:spPr>
      </p:pic>
      <p:pic>
        <p:nvPicPr>
          <p:cNvPr id="9" name="그림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4" y="4071942"/>
            <a:ext cx="3600000" cy="2700000"/>
          </a:xfrm>
          <a:prstGeom prst="rect">
            <a:avLst/>
          </a:prstGeom>
        </p:spPr>
      </p:pic>
      <p:pic>
        <p:nvPicPr>
          <p:cNvPr id="10" name="그림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35" y="1159756"/>
            <a:ext cx="3600000" cy="46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4199" y="3536591"/>
            <a:ext cx="6655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가라테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4199" y="6448777"/>
            <a:ext cx="4892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유도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1603" y="5936665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궁도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99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본문_커피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pc="-15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기타 스포츠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4" y="1141034"/>
            <a:ext cx="3607608" cy="26515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45407" y="3441460"/>
            <a:ext cx="6671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합기도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6106231"/>
            <a:ext cx="4892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15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스키</a:t>
            </a:r>
            <a:endParaRPr lang="en-US" altLang="ko-KR" sz="1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51" y="3981350"/>
            <a:ext cx="5508104" cy="24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본문_커피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일본의 체육부 활동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pic>
        <p:nvPicPr>
          <p:cNvPr id="1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54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6190"/>
            <a:ext cx="360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1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322</Words>
  <Application>Microsoft Office PowerPoint</Application>
  <PresentationFormat>화면 슬라이드 쇼(4:3)</PresentationFormat>
  <Paragraphs>71</Paragraphs>
  <Slides>12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오피스 테마</vt:lpstr>
      <vt:lpstr>PowerPoint 프레젠테이션</vt:lpstr>
      <vt:lpstr>PowerPoint 프레젠테이션</vt:lpstr>
      <vt:lpstr>야구</vt:lpstr>
      <vt:lpstr>축구</vt:lpstr>
      <vt:lpstr>스모</vt:lpstr>
      <vt:lpstr>기타 스포츠</vt:lpstr>
      <vt:lpstr>기타 스포츠</vt:lpstr>
      <vt:lpstr>기타 스포츠</vt:lpstr>
      <vt:lpstr>일본의 체육부 활동</vt:lpstr>
      <vt:lpstr>스포츠 마케팅</vt:lpstr>
      <vt:lpstr>취업 정보</vt:lpstr>
      <vt:lpstr>경제 효과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</cp:revision>
  <dcterms:created xsi:type="dcterms:W3CDTF">2017-10-09T10:05:43Z</dcterms:created>
  <dcterms:modified xsi:type="dcterms:W3CDTF">2017-11-13T01:59:30Z</dcterms:modified>
</cp:coreProperties>
</file>