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2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60"/>
  </p:normalViewPr>
  <p:slideViewPr>
    <p:cSldViewPr>
      <p:cViewPr varScale="1">
        <p:scale>
          <a:sx n="90" d="100"/>
          <a:sy n="90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6DBAC-D231-463C-AA99-32480F0BB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2406B5-06F8-4C29-90E4-27EFF73DEAE3}">
      <dgm:prSet phldrT="[텍스트]"/>
      <dgm:spPr/>
      <dgm:t>
        <a:bodyPr/>
        <a:lstStyle/>
        <a:p>
          <a:pPr algn="ctr" latinLnBrk="1"/>
          <a:r>
            <a:rPr lang="ko-KR" altLang="en-US" dirty="0" err="1"/>
            <a:t>종신고용제</a:t>
          </a:r>
          <a:endParaRPr lang="ko-KR" altLang="en-US" dirty="0"/>
        </a:p>
      </dgm:t>
    </dgm:pt>
    <dgm:pt modelId="{F966F37C-7D32-452A-988C-58136970F3E8}" type="par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E089F6B8-5D21-404F-AF68-97BDAAD90A7D}" type="sib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A52EDA35-56B9-405C-A659-62D5645B0AE6}">
      <dgm:prSet phldrT="[텍스트]"/>
      <dgm:spPr/>
      <dgm:t>
        <a:bodyPr/>
        <a:lstStyle/>
        <a:p>
          <a:pPr algn="ctr" latinLnBrk="1"/>
          <a:r>
            <a:rPr lang="ko-KR" altLang="en-US" dirty="0"/>
            <a:t>연공서열제</a:t>
          </a:r>
        </a:p>
      </dgm:t>
    </dgm:pt>
    <dgm:pt modelId="{7A5B5BDB-3218-4F6E-895D-D3552049A5CB}" type="par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2C047D37-DA54-469E-A449-06D475C2BAF4}" type="sib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D94BD301-88C5-493F-AA46-8364BD070F5A}">
      <dgm:prSet phldrT="[텍스트]"/>
      <dgm:spPr/>
      <dgm:t>
        <a:bodyPr/>
        <a:lstStyle/>
        <a:p>
          <a:pPr algn="ctr" latinLnBrk="1"/>
          <a:r>
            <a:rPr lang="ko-KR" altLang="en-US" dirty="0"/>
            <a:t>의사결정방식</a:t>
          </a:r>
        </a:p>
      </dgm:t>
    </dgm:pt>
    <dgm:pt modelId="{B363C612-CA06-470E-BFCE-0AC1D585728F}" type="par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9C2547DE-66D1-497C-823C-6B3574E95B8A}" type="sib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1796C90F-6DBE-47D6-9E56-5801B8180576}" type="pres">
      <dgm:prSet presAssocID="{4586DBAC-D231-463C-AA99-32480F0BBA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50E564-1C25-4A87-A026-FCFB49F0CA8A}" type="pres">
      <dgm:prSet presAssocID="{EC2406B5-06F8-4C29-90E4-27EFF73DEA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2DB682-7183-4B00-AFDD-19B580E06FE9}" type="pres">
      <dgm:prSet presAssocID="{E089F6B8-5D21-404F-AF68-97BDAAD90A7D}" presName="spacer" presStyleCnt="0"/>
      <dgm:spPr/>
    </dgm:pt>
    <dgm:pt modelId="{90DF5B0F-6020-4ED8-A03A-C15F9383BBF6}" type="pres">
      <dgm:prSet presAssocID="{A52EDA35-56B9-405C-A659-62D5645B0A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3CB6C-8708-498F-BD61-4987ACE83B80}" type="pres">
      <dgm:prSet presAssocID="{2C047D37-DA54-469E-A449-06D475C2BAF4}" presName="spacer" presStyleCnt="0"/>
      <dgm:spPr/>
    </dgm:pt>
    <dgm:pt modelId="{CE02F1A5-8815-44D9-86C8-DD78A60D77BF}" type="pres">
      <dgm:prSet presAssocID="{D94BD301-88C5-493F-AA46-8364BD070F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C9E14B-36D4-4AAE-A9AB-CB304BC8F611}" type="presOf" srcId="{A52EDA35-56B9-405C-A659-62D5645B0AE6}" destId="{90DF5B0F-6020-4ED8-A03A-C15F9383BBF6}" srcOrd="0" destOrd="0" presId="urn:microsoft.com/office/officeart/2005/8/layout/vList2"/>
    <dgm:cxn modelId="{D8EDFA35-9A86-49F3-AB91-3896288B1EBE}" srcId="{4586DBAC-D231-463C-AA99-32480F0BBA52}" destId="{A52EDA35-56B9-405C-A659-62D5645B0AE6}" srcOrd="1" destOrd="0" parTransId="{7A5B5BDB-3218-4F6E-895D-D3552049A5CB}" sibTransId="{2C047D37-DA54-469E-A449-06D475C2BAF4}"/>
    <dgm:cxn modelId="{D98E0A02-7552-43B7-B4AF-CA510ABBD2D3}" type="presOf" srcId="{4586DBAC-D231-463C-AA99-32480F0BBA52}" destId="{1796C90F-6DBE-47D6-9E56-5801B8180576}" srcOrd="0" destOrd="0" presId="urn:microsoft.com/office/officeart/2005/8/layout/vList2"/>
    <dgm:cxn modelId="{797AD7A0-0149-4BCA-A597-07FF7BDD7FAE}" srcId="{4586DBAC-D231-463C-AA99-32480F0BBA52}" destId="{EC2406B5-06F8-4C29-90E4-27EFF73DEAE3}" srcOrd="0" destOrd="0" parTransId="{F966F37C-7D32-452A-988C-58136970F3E8}" sibTransId="{E089F6B8-5D21-404F-AF68-97BDAAD90A7D}"/>
    <dgm:cxn modelId="{E950F1DC-93E9-4BBE-96B9-2FA2C175CD3F}" srcId="{4586DBAC-D231-463C-AA99-32480F0BBA52}" destId="{D94BD301-88C5-493F-AA46-8364BD070F5A}" srcOrd="2" destOrd="0" parTransId="{B363C612-CA06-470E-BFCE-0AC1D585728F}" sibTransId="{9C2547DE-66D1-497C-823C-6B3574E95B8A}"/>
    <dgm:cxn modelId="{13D9F2E8-F593-491C-83F2-6C25C8237D0B}" type="presOf" srcId="{D94BD301-88C5-493F-AA46-8364BD070F5A}" destId="{CE02F1A5-8815-44D9-86C8-DD78A60D77BF}" srcOrd="0" destOrd="0" presId="urn:microsoft.com/office/officeart/2005/8/layout/vList2"/>
    <dgm:cxn modelId="{79DA9491-0D8B-4BE3-9853-3819FAF31FCA}" type="presOf" srcId="{EC2406B5-06F8-4C29-90E4-27EFF73DEAE3}" destId="{B450E564-1C25-4A87-A026-FCFB49F0CA8A}" srcOrd="0" destOrd="0" presId="urn:microsoft.com/office/officeart/2005/8/layout/vList2"/>
    <dgm:cxn modelId="{4591863F-6B09-4DD7-BAFE-CD028B4EF2EF}" type="presParOf" srcId="{1796C90F-6DBE-47D6-9E56-5801B8180576}" destId="{B450E564-1C25-4A87-A026-FCFB49F0CA8A}" srcOrd="0" destOrd="0" presId="urn:microsoft.com/office/officeart/2005/8/layout/vList2"/>
    <dgm:cxn modelId="{C77C6095-16EC-44CD-8A19-8B7426765DDA}" type="presParOf" srcId="{1796C90F-6DBE-47D6-9E56-5801B8180576}" destId="{A02DB682-7183-4B00-AFDD-19B580E06FE9}" srcOrd="1" destOrd="0" presId="urn:microsoft.com/office/officeart/2005/8/layout/vList2"/>
    <dgm:cxn modelId="{9AE2FEC5-AFCB-430C-BE73-40486E77FE3C}" type="presParOf" srcId="{1796C90F-6DBE-47D6-9E56-5801B8180576}" destId="{90DF5B0F-6020-4ED8-A03A-C15F9383BBF6}" srcOrd="2" destOrd="0" presId="urn:microsoft.com/office/officeart/2005/8/layout/vList2"/>
    <dgm:cxn modelId="{D2D5A6BC-FB16-41A1-80D3-19B2F1862826}" type="presParOf" srcId="{1796C90F-6DBE-47D6-9E56-5801B8180576}" destId="{9DB3CB6C-8708-498F-BD61-4987ACE83B80}" srcOrd="3" destOrd="0" presId="urn:microsoft.com/office/officeart/2005/8/layout/vList2"/>
    <dgm:cxn modelId="{543554CD-2F22-4694-B129-BDE993E18CCE}" type="presParOf" srcId="{1796C90F-6DBE-47D6-9E56-5801B8180576}" destId="{CE02F1A5-8815-44D9-86C8-DD78A60D77BF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B48C3-AA16-4C39-B35C-5A559160CBFA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AA1500D-DDE7-4F00-AB35-54B40D4F35AB}">
      <dgm:prSet phldrT="[텍스트]" custT="1"/>
      <dgm:spPr/>
      <dgm:t>
        <a:bodyPr/>
        <a:lstStyle/>
        <a:p>
          <a:pPr latinLnBrk="1"/>
          <a:r>
            <a:rPr lang="ko-KR" altLang="en-US" sz="1800" dirty="0"/>
            <a:t>귀속의식</a:t>
          </a:r>
          <a:endParaRPr lang="en-US" altLang="ko-KR" sz="1800" dirty="0"/>
        </a:p>
        <a:p>
          <a:pPr latinLnBrk="1"/>
          <a:r>
            <a:rPr lang="ko-KR" altLang="en-US" sz="1800" dirty="0"/>
            <a:t>애사정신</a:t>
          </a:r>
          <a:endParaRPr lang="en-US" altLang="ko-KR" sz="1800" dirty="0"/>
        </a:p>
        <a:p>
          <a:pPr latinLnBrk="1"/>
          <a:r>
            <a:rPr lang="ko-KR" altLang="en-US" sz="1800" dirty="0"/>
            <a:t>안정적인 인력공급</a:t>
          </a:r>
          <a:endParaRPr lang="en-US" altLang="ko-KR" sz="1800" dirty="0"/>
        </a:p>
        <a:p>
          <a:pPr latinLnBrk="1"/>
          <a:r>
            <a:rPr lang="ko-KR" altLang="en-US" sz="1800" dirty="0"/>
            <a:t>구성원간 협조적 관계</a:t>
          </a:r>
          <a:endParaRPr lang="en-US" altLang="ko-KR" sz="1800" dirty="0"/>
        </a:p>
        <a:p>
          <a:pPr latinLnBrk="1"/>
          <a:r>
            <a:rPr lang="ko-KR" altLang="en-US" sz="1800" dirty="0"/>
            <a:t>실무기술 증진</a:t>
          </a:r>
        </a:p>
      </dgm:t>
    </dgm:pt>
    <dgm:pt modelId="{79915BCF-3BEB-4D4C-9EDF-57AB1B1AA309}" type="par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C5DC4909-C0A1-4C12-AFA6-E0100EA7547A}" type="sib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98281E43-F989-4C05-9883-20709A224B24}" type="pres">
      <dgm:prSet presAssocID="{DF8B48C3-AA16-4C39-B35C-5A559160CB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D85B4D-7FCD-47FB-BDA6-32DCD3C9C634}" type="pres">
      <dgm:prSet presAssocID="{9AA1500D-DDE7-4F00-AB35-54B40D4F35AB}" presName="upArrow" presStyleLbl="node1" presStyleIdx="0" presStyleCnt="1" custScaleX="87960" custLinFactNeighborX="3862" custLinFactNeighborY="-9375"/>
      <dgm:spPr>
        <a:solidFill>
          <a:schemeClr val="bg2">
            <a:lumMod val="50000"/>
          </a:schemeClr>
        </a:solidFill>
      </dgm:spPr>
    </dgm:pt>
    <dgm:pt modelId="{07E12E35-120A-4882-B0FE-D31DDC1CEE46}" type="pres">
      <dgm:prSet presAssocID="{9AA1500D-DDE7-4F00-AB35-54B40D4F35AB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76DFDD-E7E9-40DB-A94E-33C834581A05}" type="presOf" srcId="{DF8B48C3-AA16-4C39-B35C-5A559160CBFA}" destId="{98281E43-F989-4C05-9883-20709A224B24}" srcOrd="0" destOrd="0" presId="urn:microsoft.com/office/officeart/2005/8/layout/arrow4"/>
    <dgm:cxn modelId="{A0A00244-6CA1-4C97-A3B8-2A00D7177787}" srcId="{DF8B48C3-AA16-4C39-B35C-5A559160CBFA}" destId="{9AA1500D-DDE7-4F00-AB35-54B40D4F35AB}" srcOrd="0" destOrd="0" parTransId="{79915BCF-3BEB-4D4C-9EDF-57AB1B1AA309}" sibTransId="{C5DC4909-C0A1-4C12-AFA6-E0100EA7547A}"/>
    <dgm:cxn modelId="{FA3D52CF-CD1B-474A-AA32-90061CC28D96}" type="presOf" srcId="{9AA1500D-DDE7-4F00-AB35-54B40D4F35AB}" destId="{07E12E35-120A-4882-B0FE-D31DDC1CEE46}" srcOrd="0" destOrd="0" presId="urn:microsoft.com/office/officeart/2005/8/layout/arrow4"/>
    <dgm:cxn modelId="{D58EBE33-EA2A-41C4-A71F-5EEEBAC5F6D6}" type="presParOf" srcId="{98281E43-F989-4C05-9883-20709A224B24}" destId="{EED85B4D-7FCD-47FB-BDA6-32DCD3C9C634}" srcOrd="0" destOrd="0" presId="urn:microsoft.com/office/officeart/2005/8/layout/arrow4"/>
    <dgm:cxn modelId="{F40AC8A0-04C4-407F-B725-B76B79DCC745}" type="presParOf" srcId="{98281E43-F989-4C05-9883-20709A224B24}" destId="{07E12E35-120A-4882-B0FE-D31DDC1CEE46}" srcOrd="1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2BF38-2F85-4710-83CA-1B674B7C89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90B86E-3ACD-4EEB-ACB7-065034E729CA}">
      <dgm:prSet phldrT="[텍스트]"/>
      <dgm:spPr/>
      <dgm:t>
        <a:bodyPr/>
        <a:lstStyle/>
        <a:p>
          <a:pPr latinLnBrk="1"/>
          <a:r>
            <a:rPr lang="ko-KR" altLang="en-US" dirty="0"/>
            <a:t>장시간 근무형태</a:t>
          </a:r>
        </a:p>
      </dgm:t>
    </dgm:pt>
    <dgm:pt modelId="{497A5958-F651-4402-AD0B-5C7999D144F2}" type="par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F2C38034-FA77-4842-9FDE-C04AE3B2580B}" type="sib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38B3C932-3A76-4097-8BBF-39974BBC4E91}">
      <dgm:prSet phldrT="[텍스트]"/>
      <dgm:spPr/>
      <dgm:t>
        <a:bodyPr/>
        <a:lstStyle/>
        <a:p>
          <a:pPr latinLnBrk="1"/>
          <a:r>
            <a:rPr lang="en-US" altLang="ko-KR" dirty="0"/>
            <a:t>Ex) </a:t>
          </a:r>
          <a:r>
            <a:rPr lang="ko-KR" altLang="en-US" dirty="0"/>
            <a:t>현재의 한국 기업</a:t>
          </a:r>
        </a:p>
      </dgm:t>
    </dgm:pt>
    <dgm:pt modelId="{8710F4EF-54B7-431B-B3B0-A7499C9452E6}" type="par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4877054F-65C3-434F-9FAE-E8FF338FE0B2}" type="sib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6DFC80CE-6055-4165-BB99-85A34F3C4D47}">
      <dgm:prSet phldrT="[텍스트]"/>
      <dgm:spPr/>
      <dgm:t>
        <a:bodyPr/>
        <a:lstStyle/>
        <a:p>
          <a:pPr latinLnBrk="1"/>
          <a:r>
            <a:rPr lang="ko-KR" altLang="en-US" dirty="0"/>
            <a:t>긴 작업시간</a:t>
          </a:r>
        </a:p>
      </dgm:t>
    </dgm:pt>
    <dgm:pt modelId="{9D6CAE55-747B-4006-BC05-5E1E7C8B6D84}" type="par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580614EA-0D8C-4737-BAC6-473E3A70C505}" type="sib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EEA2CB31-B0B1-4808-B505-BB1F1EC6AB56}">
      <dgm:prSet phldrT="[텍스트]"/>
      <dgm:spPr/>
      <dgm:t>
        <a:bodyPr/>
        <a:lstStyle/>
        <a:p>
          <a:pPr latinLnBrk="1"/>
          <a:r>
            <a:rPr lang="ko-KR" altLang="en-US" dirty="0"/>
            <a:t>길수록 진급의 길이 조금이라도 열리기 때문</a:t>
          </a:r>
        </a:p>
      </dgm:t>
    </dgm:pt>
    <dgm:pt modelId="{08D7D355-8291-40C5-A046-0CB448E3F718}" type="sib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41E608D6-71DD-4254-821C-A25D4B3541DA}" type="par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6ABE0D4A-4F1E-4E94-96C9-024EBCFABF7C}">
      <dgm:prSet phldrT="[텍스트]"/>
      <dgm:spPr/>
      <dgm:t>
        <a:bodyPr/>
        <a:lstStyle/>
        <a:p>
          <a:pPr latinLnBrk="1"/>
          <a:r>
            <a:rPr lang="ko-KR" altLang="en-US" dirty="0"/>
            <a:t>야근</a:t>
          </a:r>
        </a:p>
      </dgm:t>
    </dgm:pt>
    <dgm:pt modelId="{20F75C13-EA9A-4C76-A0C1-608383986679}" type="sib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766A13A8-D82A-40F6-9FDA-350F485EB4A9}" type="par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630BF187-FB41-4141-9525-7BDD19F0C2A1}">
      <dgm:prSet phldrT="[텍스트]"/>
      <dgm:spPr/>
      <dgm:t>
        <a:bodyPr/>
        <a:lstStyle/>
        <a:p>
          <a:pPr latinLnBrk="1"/>
          <a:r>
            <a:rPr lang="ko-KR" altLang="en-US" dirty="0"/>
            <a:t>자신의 몸을 혹사시키면서까지 일을 함</a:t>
          </a:r>
        </a:p>
      </dgm:t>
    </dgm:pt>
    <dgm:pt modelId="{B7885FB5-B6B1-4D06-B2F2-F3344563C337}" type="par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B2A4182B-B61B-4FEB-B063-B9AA11E135CA}" type="sib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EBB46A64-7143-43B0-8265-1581C4FF7375}" type="pres">
      <dgm:prSet presAssocID="{93E2BF38-2F85-4710-83CA-1B674B7C8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7ED654-F661-4248-8AE5-FCC75A218A89}" type="pres">
      <dgm:prSet presAssocID="{F990B86E-3ACD-4EEB-ACB7-065034E729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443800-3624-40B6-91BC-46A43E18D62F}" type="pres">
      <dgm:prSet presAssocID="{F990B86E-3ACD-4EEB-ACB7-065034E729C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5A4978-E331-495E-A037-7068A3606ED8}" type="pres">
      <dgm:prSet presAssocID="{6DFC80CE-6055-4165-BB99-85A34F3C4D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BEF9EC-4BD9-4E2F-8C63-D5E6501AF43C}" type="pres">
      <dgm:prSet presAssocID="{6DFC80CE-6055-4165-BB99-85A34F3C4D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4A2563-8C90-4450-9C8E-B9FAE97D2412}" type="pres">
      <dgm:prSet presAssocID="{6ABE0D4A-4F1E-4E94-96C9-024EBCFABF7C}" presName="parentText" presStyleLbl="node1" presStyleIdx="2" presStyleCnt="3" custLinFactNeighborY="17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49FB97-7D52-4343-AAAC-05C62F6D7C29}" srcId="{93E2BF38-2F85-4710-83CA-1B674B7C8917}" destId="{6DFC80CE-6055-4165-BB99-85A34F3C4D47}" srcOrd="1" destOrd="0" parTransId="{9D6CAE55-747B-4006-BC05-5E1E7C8B6D84}" sibTransId="{580614EA-0D8C-4737-BAC6-473E3A70C505}"/>
    <dgm:cxn modelId="{0F86F335-E06F-442F-9D23-6510585F0B29}" srcId="{F990B86E-3ACD-4EEB-ACB7-065034E729CA}" destId="{38B3C932-3A76-4097-8BBF-39974BBC4E91}" srcOrd="0" destOrd="0" parTransId="{8710F4EF-54B7-431B-B3B0-A7499C9452E6}" sibTransId="{4877054F-65C3-434F-9FAE-E8FF338FE0B2}"/>
    <dgm:cxn modelId="{BC5934B4-3A27-4D7A-9695-D023DB3665E0}" type="presOf" srcId="{6DFC80CE-6055-4165-BB99-85A34F3C4D47}" destId="{975A4978-E331-495E-A037-7068A3606ED8}" srcOrd="0" destOrd="0" presId="urn:microsoft.com/office/officeart/2005/8/layout/vList2"/>
    <dgm:cxn modelId="{E5C046D1-B4BD-470D-A7F2-7056FAB4A223}" srcId="{93E2BF38-2F85-4710-83CA-1B674B7C8917}" destId="{F990B86E-3ACD-4EEB-ACB7-065034E729CA}" srcOrd="0" destOrd="0" parTransId="{497A5958-F651-4402-AD0B-5C7999D144F2}" sibTransId="{F2C38034-FA77-4842-9FDE-C04AE3B2580B}"/>
    <dgm:cxn modelId="{AC723839-0F8F-422C-803E-D4F23107AAF2}" srcId="{6DFC80CE-6055-4165-BB99-85A34F3C4D47}" destId="{630BF187-FB41-4141-9525-7BDD19F0C2A1}" srcOrd="1" destOrd="0" parTransId="{B7885FB5-B6B1-4D06-B2F2-F3344563C337}" sibTransId="{B2A4182B-B61B-4FEB-B063-B9AA11E135CA}"/>
    <dgm:cxn modelId="{AF042F8F-8814-462A-8F58-17EB89886B91}" type="presOf" srcId="{38B3C932-3A76-4097-8BBF-39974BBC4E91}" destId="{4D443800-3624-40B6-91BC-46A43E18D62F}" srcOrd="0" destOrd="0" presId="urn:microsoft.com/office/officeart/2005/8/layout/vList2"/>
    <dgm:cxn modelId="{D07674A1-03E6-4970-84A7-0C802FE635CB}" type="presOf" srcId="{93E2BF38-2F85-4710-83CA-1B674B7C8917}" destId="{EBB46A64-7143-43B0-8265-1581C4FF7375}" srcOrd="0" destOrd="0" presId="urn:microsoft.com/office/officeart/2005/8/layout/vList2"/>
    <dgm:cxn modelId="{CDE63238-2315-46D7-B7DA-887F40327C30}" type="presOf" srcId="{EEA2CB31-B0B1-4808-B505-BB1F1EC6AB56}" destId="{D9BEF9EC-4BD9-4E2F-8C63-D5E6501AF43C}" srcOrd="0" destOrd="0" presId="urn:microsoft.com/office/officeart/2005/8/layout/vList2"/>
    <dgm:cxn modelId="{0FFED098-60D8-406E-9F9A-25A27FAC238B}" type="presOf" srcId="{F990B86E-3ACD-4EEB-ACB7-065034E729CA}" destId="{EA7ED654-F661-4248-8AE5-FCC75A218A89}" srcOrd="0" destOrd="0" presId="urn:microsoft.com/office/officeart/2005/8/layout/vList2"/>
    <dgm:cxn modelId="{A3D344A1-294E-431A-BAC5-EF55EA61641D}" srcId="{93E2BF38-2F85-4710-83CA-1B674B7C8917}" destId="{6ABE0D4A-4F1E-4E94-96C9-024EBCFABF7C}" srcOrd="2" destOrd="0" parTransId="{766A13A8-D82A-40F6-9FDA-350F485EB4A9}" sibTransId="{20F75C13-EA9A-4C76-A0C1-608383986679}"/>
    <dgm:cxn modelId="{24C1607F-AD51-4512-BB66-D0C2EF57B556}" type="presOf" srcId="{630BF187-FB41-4141-9525-7BDD19F0C2A1}" destId="{D9BEF9EC-4BD9-4E2F-8C63-D5E6501AF43C}" srcOrd="0" destOrd="1" presId="urn:microsoft.com/office/officeart/2005/8/layout/vList2"/>
    <dgm:cxn modelId="{4D99574B-80A8-46D0-815C-44E18871F568}" type="presOf" srcId="{6ABE0D4A-4F1E-4E94-96C9-024EBCFABF7C}" destId="{974A2563-8C90-4450-9C8E-B9FAE97D2412}" srcOrd="0" destOrd="0" presId="urn:microsoft.com/office/officeart/2005/8/layout/vList2"/>
    <dgm:cxn modelId="{FC39F165-5268-4820-A9CB-1D1FB5CE3576}" srcId="{6DFC80CE-6055-4165-BB99-85A34F3C4D47}" destId="{EEA2CB31-B0B1-4808-B505-BB1F1EC6AB56}" srcOrd="0" destOrd="0" parTransId="{41E608D6-71DD-4254-821C-A25D4B3541DA}" sibTransId="{08D7D355-8291-40C5-A046-0CB448E3F718}"/>
    <dgm:cxn modelId="{2F7BC0F8-F157-4F40-B8CA-EBE0F034CC4D}" type="presParOf" srcId="{EBB46A64-7143-43B0-8265-1581C4FF7375}" destId="{EA7ED654-F661-4248-8AE5-FCC75A218A89}" srcOrd="0" destOrd="0" presId="urn:microsoft.com/office/officeart/2005/8/layout/vList2"/>
    <dgm:cxn modelId="{B4250D42-126C-460E-BE6B-78379DD0AAED}" type="presParOf" srcId="{EBB46A64-7143-43B0-8265-1581C4FF7375}" destId="{4D443800-3624-40B6-91BC-46A43E18D62F}" srcOrd="1" destOrd="0" presId="urn:microsoft.com/office/officeart/2005/8/layout/vList2"/>
    <dgm:cxn modelId="{8D82ACB3-85B1-4341-8858-66E003A205C2}" type="presParOf" srcId="{EBB46A64-7143-43B0-8265-1581C4FF7375}" destId="{975A4978-E331-495E-A037-7068A3606ED8}" srcOrd="2" destOrd="0" presId="urn:microsoft.com/office/officeart/2005/8/layout/vList2"/>
    <dgm:cxn modelId="{19F99197-E065-4128-9F6F-CAB17461047B}" type="presParOf" srcId="{EBB46A64-7143-43B0-8265-1581C4FF7375}" destId="{D9BEF9EC-4BD9-4E2F-8C63-D5E6501AF43C}" srcOrd="3" destOrd="0" presId="urn:microsoft.com/office/officeart/2005/8/layout/vList2"/>
    <dgm:cxn modelId="{D553713D-E554-4147-94CB-33AA95DA583B}" type="presParOf" srcId="{EBB46A64-7143-43B0-8265-1581C4FF7375}" destId="{974A2563-8C90-4450-9C8E-B9FAE97D2412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0E564-1C25-4A87-A026-FCFB49F0CA8A}">
      <dsp:nvSpPr>
        <dsp:cNvPr id="0" name=""/>
        <dsp:cNvSpPr/>
      </dsp:nvSpPr>
      <dsp:spPr>
        <a:xfrm>
          <a:off x="0" y="34562"/>
          <a:ext cx="60960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kern="1200" dirty="0" err="1"/>
            <a:t>종신고용제</a:t>
          </a:r>
          <a:endParaRPr lang="ko-KR" altLang="en-US" sz="4000" kern="1200" dirty="0"/>
        </a:p>
      </dsp:txBody>
      <dsp:txXfrm>
        <a:off x="61256" y="95818"/>
        <a:ext cx="5973488" cy="1132313"/>
      </dsp:txXfrm>
    </dsp:sp>
    <dsp:sp modelId="{90DF5B0F-6020-4ED8-A03A-C15F9383BBF6}">
      <dsp:nvSpPr>
        <dsp:cNvPr id="0" name=""/>
        <dsp:cNvSpPr/>
      </dsp:nvSpPr>
      <dsp:spPr>
        <a:xfrm>
          <a:off x="0" y="1404587"/>
          <a:ext cx="60960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kern="1200" dirty="0"/>
            <a:t>연공서열제</a:t>
          </a:r>
        </a:p>
      </dsp:txBody>
      <dsp:txXfrm>
        <a:off x="61256" y="1465843"/>
        <a:ext cx="5973488" cy="1132313"/>
      </dsp:txXfrm>
    </dsp:sp>
    <dsp:sp modelId="{CE02F1A5-8815-44D9-86C8-DD78A60D77BF}">
      <dsp:nvSpPr>
        <dsp:cNvPr id="0" name=""/>
        <dsp:cNvSpPr/>
      </dsp:nvSpPr>
      <dsp:spPr>
        <a:xfrm>
          <a:off x="0" y="2774612"/>
          <a:ext cx="60960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kern="1200" dirty="0"/>
            <a:t>의사결정방식</a:t>
          </a:r>
        </a:p>
      </dsp:txBody>
      <dsp:txXfrm>
        <a:off x="61256" y="2835868"/>
        <a:ext cx="5973488" cy="113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5B4D-7FCD-47FB-BDA6-32DCD3C9C634}">
      <dsp:nvSpPr>
        <dsp:cNvPr id="0" name=""/>
        <dsp:cNvSpPr/>
      </dsp:nvSpPr>
      <dsp:spPr>
        <a:xfrm>
          <a:off x="285750" y="0"/>
          <a:ext cx="1140479" cy="2286016"/>
        </a:xfrm>
        <a:prstGeom prst="upArrow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12E35-120A-4882-B0FE-D31DDC1CEE46}">
      <dsp:nvSpPr>
        <dsp:cNvPr id="0" name=""/>
        <dsp:cNvSpPr/>
      </dsp:nvSpPr>
      <dsp:spPr>
        <a:xfrm>
          <a:off x="1493108" y="0"/>
          <a:ext cx="2200272" cy="2286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귀속의식</a:t>
          </a:r>
          <a:endParaRPr lang="en-US" altLang="ko-KR" sz="1800" kern="1200" dirty="0"/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애사정신</a:t>
          </a:r>
          <a:endParaRPr lang="en-US" altLang="ko-KR" sz="1800" kern="1200" dirty="0"/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안정적인 인력공급</a:t>
          </a:r>
          <a:endParaRPr lang="en-US" altLang="ko-KR" sz="1800" kern="1200" dirty="0"/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구성원간 협조적 관계</a:t>
          </a:r>
          <a:endParaRPr lang="en-US" altLang="ko-KR" sz="1800" kern="1200" dirty="0"/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실무기술 증진</a:t>
          </a:r>
        </a:p>
      </dsp:txBody>
      <dsp:txXfrm>
        <a:off x="1493108" y="0"/>
        <a:ext cx="2200272" cy="2286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ED654-F661-4248-8AE5-FCC75A218A89}">
      <dsp:nvSpPr>
        <dsp:cNvPr id="0" name=""/>
        <dsp:cNvSpPr/>
      </dsp:nvSpPr>
      <dsp:spPr>
        <a:xfrm>
          <a:off x="0" y="13960"/>
          <a:ext cx="6096000" cy="84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장시간 근무형태</a:t>
          </a:r>
        </a:p>
      </dsp:txBody>
      <dsp:txXfrm>
        <a:off x="41347" y="55307"/>
        <a:ext cx="6013306" cy="764312"/>
      </dsp:txXfrm>
    </dsp:sp>
    <dsp:sp modelId="{4D443800-3624-40B6-91BC-46A43E18D62F}">
      <dsp:nvSpPr>
        <dsp:cNvPr id="0" name=""/>
        <dsp:cNvSpPr/>
      </dsp:nvSpPr>
      <dsp:spPr>
        <a:xfrm>
          <a:off x="0" y="860967"/>
          <a:ext cx="6096000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ko-KR" sz="2100" kern="1200" dirty="0"/>
            <a:t>Ex) </a:t>
          </a:r>
          <a:r>
            <a:rPr lang="ko-KR" altLang="en-US" sz="2100" kern="1200" dirty="0"/>
            <a:t>현재의 한국 기업</a:t>
          </a:r>
        </a:p>
      </dsp:txBody>
      <dsp:txXfrm>
        <a:off x="0" y="860967"/>
        <a:ext cx="6096000" cy="489037"/>
      </dsp:txXfrm>
    </dsp:sp>
    <dsp:sp modelId="{975A4978-E331-495E-A037-7068A3606ED8}">
      <dsp:nvSpPr>
        <dsp:cNvPr id="0" name=""/>
        <dsp:cNvSpPr/>
      </dsp:nvSpPr>
      <dsp:spPr>
        <a:xfrm>
          <a:off x="0" y="1350005"/>
          <a:ext cx="6096000" cy="84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긴 작업시간</a:t>
          </a:r>
        </a:p>
      </dsp:txBody>
      <dsp:txXfrm>
        <a:off x="41347" y="1391352"/>
        <a:ext cx="6013306" cy="764312"/>
      </dsp:txXfrm>
    </dsp:sp>
    <dsp:sp modelId="{D9BEF9EC-4BD9-4E2F-8C63-D5E6501AF43C}">
      <dsp:nvSpPr>
        <dsp:cNvPr id="0" name=""/>
        <dsp:cNvSpPr/>
      </dsp:nvSpPr>
      <dsp:spPr>
        <a:xfrm>
          <a:off x="0" y="2197012"/>
          <a:ext cx="6096000" cy="10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/>
            <a:t>길수록 진급의 길이 조금이라도 열리기 때문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/>
            <a:t>자신의 몸을 혹사시키면서까지 일을 함</a:t>
          </a:r>
        </a:p>
      </dsp:txBody>
      <dsp:txXfrm>
        <a:off x="0" y="2197012"/>
        <a:ext cx="6096000" cy="1006019"/>
      </dsp:txXfrm>
    </dsp:sp>
    <dsp:sp modelId="{974A2563-8C90-4450-9C8E-B9FAE97D2412}">
      <dsp:nvSpPr>
        <dsp:cNvPr id="0" name=""/>
        <dsp:cNvSpPr/>
      </dsp:nvSpPr>
      <dsp:spPr>
        <a:xfrm>
          <a:off x="0" y="3216993"/>
          <a:ext cx="6096000" cy="84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야근</a:t>
          </a:r>
        </a:p>
      </dsp:txBody>
      <dsp:txXfrm>
        <a:off x="41347" y="3258340"/>
        <a:ext cx="6013306" cy="76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E46DD-B304-48F5-A853-5A144C168B2A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705E-6116-4FC8-A0E6-C6618EA9FC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yE4fHs9Nac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</a:t>
            </a:r>
            <a:r>
              <a:rPr lang="en-US" altLang="ko-KR" sz="4400" dirty="0"/>
              <a:t> ⑥ </a:t>
            </a:r>
            <a:r>
              <a:rPr lang="ko-KR" altLang="en-US" sz="4400" dirty="0"/>
              <a:t>현대 시대 </a:t>
            </a:r>
            <a:r>
              <a:rPr lang="en-US" altLang="ko-KR" sz="4400" dirty="0"/>
              <a:t>(</a:t>
            </a:r>
            <a:r>
              <a:rPr lang="ko-KR" altLang="en-US" sz="4400" dirty="0"/>
              <a:t>쇼와 전후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맥아더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18388" cy="3214710"/>
          </a:xfrm>
        </p:spPr>
      </p:pic>
      <p:sp>
        <p:nvSpPr>
          <p:cNvPr id="18" name="TextBox 17"/>
          <p:cNvSpPr txBox="1"/>
          <p:nvPr/>
        </p:nvSpPr>
        <p:spPr>
          <a:xfrm>
            <a:off x="4572001" y="1928802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연합국군총사령관 총사령부</a:t>
            </a:r>
            <a:r>
              <a:rPr lang="en-US" altLang="ko-KR" sz="1500" dirty="0"/>
              <a:t> - </a:t>
            </a:r>
            <a:r>
              <a:rPr lang="ko-KR" altLang="en-US" sz="1500" dirty="0"/>
              <a:t>맥아더장군</a:t>
            </a:r>
          </a:p>
        </p:txBody>
      </p:sp>
      <p:pic>
        <p:nvPicPr>
          <p:cNvPr id="19" name="그림 18" descr="Meiji_Kenpo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3357562"/>
            <a:ext cx="4086518" cy="33373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175" y="5357826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제국 헌법 폐지</a:t>
            </a:r>
            <a:endParaRPr lang="en-US" altLang="ko-K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</a:t>
            </a:r>
            <a:r>
              <a:rPr lang="en-US" altLang="ko-KR" sz="4400" dirty="0"/>
              <a:t> 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Cap 2013-07-19 10-17-04-8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736805" cy="2428892"/>
          </a:xfrm>
        </p:spPr>
      </p:pic>
      <p:sp>
        <p:nvSpPr>
          <p:cNvPr id="18" name="TextBox 17"/>
          <p:cNvSpPr txBox="1"/>
          <p:nvPr/>
        </p:nvSpPr>
        <p:spPr>
          <a:xfrm>
            <a:off x="5286380" y="178592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버블경제 </a:t>
            </a:r>
          </a:p>
        </p:txBody>
      </p:sp>
      <p:pic>
        <p:nvPicPr>
          <p:cNvPr id="19" name="그림 18" descr="하토야마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2878153" cy="40290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3240" y="4643446"/>
            <a:ext cx="2500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히토야마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유키오</a:t>
            </a:r>
            <a:r>
              <a:rPr lang="ko-KR" altLang="en-US" sz="1500" dirty="0"/>
              <a:t> 내각 설립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00034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 </a:t>
            </a:r>
            <a:r>
              <a:rPr lang="en-US" altLang="ko-KR" sz="4400" dirty="0"/>
              <a:t>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021168" cy="3500462"/>
          </a:xfrm>
        </p:spPr>
      </p:pic>
      <p:sp>
        <p:nvSpPr>
          <p:cNvPr id="18" name="TextBox 17"/>
          <p:cNvSpPr txBox="1"/>
          <p:nvPr/>
        </p:nvSpPr>
        <p:spPr>
          <a:xfrm>
            <a:off x="3571868" y="1857364"/>
            <a:ext cx="1928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간 </a:t>
            </a:r>
            <a:r>
              <a:rPr lang="ko-KR" altLang="en-US" sz="1500" dirty="0" err="1"/>
              <a:t>나오토</a:t>
            </a:r>
            <a:r>
              <a:rPr lang="ko-KR" altLang="en-US" sz="1500" dirty="0"/>
              <a:t> 내각 설립</a:t>
            </a:r>
          </a:p>
        </p:txBody>
      </p:sp>
      <p:pic>
        <p:nvPicPr>
          <p:cNvPr id="19" name="그림 18" descr="20111218001168_0.jpg"/>
          <p:cNvPicPr>
            <a:picLocks noChangeAspect="1"/>
          </p:cNvPicPr>
          <p:nvPr/>
        </p:nvPicPr>
        <p:blipFill>
          <a:blip r:embed="rId3"/>
          <a:srcRect l="59000" t="3718" r="-625" b="8942"/>
          <a:stretch>
            <a:fillRect/>
          </a:stretch>
        </p:blipFill>
        <p:spPr>
          <a:xfrm>
            <a:off x="5500694" y="2214554"/>
            <a:ext cx="3286148" cy="4357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57620" y="5357826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/>
              <a:t>노다 내각 정권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en-US" altLang="ko-KR" sz="4400" dirty="0"/>
              <a:t>⑧ </a:t>
            </a:r>
            <a:r>
              <a:rPr lang="ko-KR" altLang="en-US" sz="4400" dirty="0"/>
              <a:t>현재 시대 </a:t>
            </a:r>
            <a:r>
              <a:rPr lang="en-US" altLang="ko-KR" sz="4400" dirty="0"/>
              <a:t>(21</a:t>
            </a:r>
            <a:r>
              <a:rPr lang="ko-KR" altLang="en-US" sz="4400" dirty="0"/>
              <a:t>세기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tokyo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926" t="2535"/>
          <a:stretch>
            <a:fillRect/>
          </a:stretch>
        </p:blipFill>
        <p:spPr>
          <a:xfrm>
            <a:off x="571472" y="1643050"/>
            <a:ext cx="3429024" cy="2517389"/>
          </a:xfrm>
        </p:spPr>
      </p:pic>
      <p:sp>
        <p:nvSpPr>
          <p:cNvPr id="18" name="TextBox 17"/>
          <p:cNvSpPr txBox="1"/>
          <p:nvPr/>
        </p:nvSpPr>
        <p:spPr>
          <a:xfrm>
            <a:off x="4000496" y="1857364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현재 수도 </a:t>
            </a:r>
            <a:r>
              <a:rPr lang="en-US" altLang="ko-KR" sz="1500" dirty="0"/>
              <a:t>(</a:t>
            </a:r>
            <a:r>
              <a:rPr lang="ko-KR" altLang="en-US" sz="1500" dirty="0"/>
              <a:t>도쿄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9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14437"/>
            <a:ext cx="3714776" cy="418525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500063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언어 </a:t>
            </a:r>
            <a:r>
              <a:rPr lang="en-US" altLang="ko-KR" sz="1500" dirty="0"/>
              <a:t>-</a:t>
            </a:r>
            <a:r>
              <a:rPr lang="ko-KR" altLang="en-US" sz="1500" dirty="0"/>
              <a:t> 히라가나</a:t>
            </a:r>
            <a:r>
              <a:rPr lang="en-US" altLang="ko-KR" sz="1500" dirty="0"/>
              <a:t>, </a:t>
            </a:r>
            <a:r>
              <a:rPr lang="ko-KR" altLang="en-US" sz="1500" dirty="0"/>
              <a:t>가타카나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일본의 현재 사용 화폐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내용 개체 틀 3" descr="cbo4ij000001qyc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143536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 현재 고령화 시대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내용 개체 틀 3" descr="일본고령화통계자료.png"/>
          <p:cNvPicPr>
            <a:picLocks noChangeAspect="1"/>
          </p:cNvPicPr>
          <p:nvPr/>
        </p:nvPicPr>
        <p:blipFill>
          <a:blip r:embed="rId2"/>
          <a:srcRect r="49132"/>
          <a:stretch>
            <a:fillRect/>
          </a:stretch>
        </p:blipFill>
        <p:spPr>
          <a:xfrm>
            <a:off x="457200" y="1776991"/>
            <a:ext cx="4186238" cy="4172381"/>
          </a:xfrm>
          <a:prstGeom prst="rect">
            <a:avLst/>
          </a:prstGeom>
        </p:spPr>
      </p:pic>
      <p:pic>
        <p:nvPicPr>
          <p:cNvPr id="12" name="그림 11" descr="2.jpg"/>
          <p:cNvPicPr>
            <a:picLocks noChangeAspect="1"/>
          </p:cNvPicPr>
          <p:nvPr/>
        </p:nvPicPr>
        <p:blipFill>
          <a:blip r:embed="rId3"/>
          <a:srcRect r="51023"/>
          <a:stretch>
            <a:fillRect/>
          </a:stretch>
        </p:blipFill>
        <p:spPr>
          <a:xfrm>
            <a:off x="4572000" y="2214554"/>
            <a:ext cx="3421062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ko-KR" altLang="en-US" sz="3300" dirty="0"/>
              <a:t>일본 시대적 상황</a:t>
            </a:r>
            <a:r>
              <a:rPr lang="en-US" altLang="ko-KR" sz="3300" dirty="0"/>
              <a:t> - </a:t>
            </a:r>
            <a:r>
              <a:rPr lang="ko-KR" altLang="en-US" sz="2500" dirty="0"/>
              <a:t> 현재 시대 </a:t>
            </a:r>
            <a:r>
              <a:rPr lang="en-US" altLang="ko-KR" sz="2500" dirty="0"/>
              <a:t>(</a:t>
            </a:r>
            <a:r>
              <a:rPr lang="ko-KR" altLang="en-US" sz="2500" dirty="0"/>
              <a:t>국가 기미가요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https://www.youtube.com/watch?v=UyE4fHs9Nac&amp;feature=youtu.be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2"/>
                </a:solidFill>
                <a:ea typeface="한컴 윤체 L" pitchFamily="18" charset="-127"/>
              </a:rPr>
              <a:t>일본의 기업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6252" y="236543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814" y="51435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28926" y="235743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고용제도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928926" y="51435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>
                <a:solidFill>
                  <a:schemeClr val="tx1"/>
                </a:solidFill>
              </a:rPr>
              <a:t>한국와서</a:t>
            </a:r>
            <a:r>
              <a:rPr lang="ko-KR" altLang="en-US" sz="2400" b="1" dirty="0">
                <a:solidFill>
                  <a:schemeClr val="tx1"/>
                </a:solidFill>
              </a:rPr>
              <a:t> 인재 찾는 기업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96" y="2643182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28" y="336556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928926" y="328612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 기업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회사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  <a:r>
              <a:rPr lang="ko-KR" altLang="en-US" sz="2400" b="1" dirty="0">
                <a:solidFill>
                  <a:schemeClr val="tx1"/>
                </a:solidFill>
              </a:rPr>
              <a:t>인들의 고통</a:t>
            </a: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8728" y="429425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28926" y="428625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한국인 고용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일본의 고용제도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2"/>
                </a:solidFill>
                <a:ea typeface="한컴 윤체 L" pitchFamily="18" charset="-127"/>
              </a:rPr>
              <a:t>일본의 국가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종신고용제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85720" y="1928802"/>
            <a:ext cx="6563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학교를 졸업하고 한 기업에 취직하여 </a:t>
            </a:r>
            <a:endParaRPr lang="en-US" altLang="ko-KR" sz="2800" dirty="0"/>
          </a:p>
          <a:p>
            <a:r>
              <a:rPr lang="ko-KR" altLang="en-US" sz="2800" dirty="0"/>
              <a:t>그 기업에서 정년까지 계속 고용되는 것</a:t>
            </a:r>
          </a:p>
        </p:txBody>
      </p:sp>
      <p:sp>
        <p:nvSpPr>
          <p:cNvPr id="31" name="오른쪽 화살표 30"/>
          <p:cNvSpPr/>
          <p:nvPr/>
        </p:nvSpPr>
        <p:spPr>
          <a:xfrm>
            <a:off x="500034" y="292893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42976" y="292893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장기 고용관례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57158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/>
              <a:t>채용</a:t>
            </a:r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000364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/>
              <a:t>해고</a:t>
            </a:r>
            <a:endParaRPr lang="ko-KR" altLang="en-US" dirty="0"/>
          </a:p>
        </p:txBody>
      </p:sp>
      <p:sp>
        <p:nvSpPr>
          <p:cNvPr id="35" name="곱셈 기호 34"/>
          <p:cNvSpPr/>
          <p:nvPr/>
        </p:nvSpPr>
        <p:spPr>
          <a:xfrm>
            <a:off x="3143240" y="3643314"/>
            <a:ext cx="2214578" cy="1500198"/>
          </a:xfrm>
          <a:prstGeom prst="mathMultiply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" name="다이어그램 35"/>
          <p:cNvGraphicFramePr/>
          <p:nvPr/>
        </p:nvGraphicFramePr>
        <p:xfrm>
          <a:off x="5214942" y="3429000"/>
          <a:ext cx="392905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구름 36"/>
          <p:cNvSpPr/>
          <p:nvPr/>
        </p:nvSpPr>
        <p:spPr>
          <a:xfrm>
            <a:off x="1285852" y="5286388"/>
            <a:ext cx="4500594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기업체의 성과의 원인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  <p:bldP spid="33" grpId="0" animBg="1"/>
      <p:bldP spid="34" grpId="0" animBg="1"/>
      <p:bldP spid="35" grpId="0" animBg="1"/>
      <p:bldGraphic spid="36" grpId="0">
        <p:bldAsOne/>
      </p:bldGraphic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연공서열제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 / 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의사결정방식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171448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능력이나 성과에 상관없이 근속연수</a:t>
            </a:r>
            <a:r>
              <a:rPr lang="en-US" altLang="ko-KR" sz="2400" dirty="0"/>
              <a:t>, </a:t>
            </a:r>
            <a:r>
              <a:rPr lang="ko-KR" altLang="en-US" sz="2400" dirty="0"/>
              <a:t>연령에 따라 </a:t>
            </a:r>
            <a:endParaRPr lang="en-US" altLang="ko-KR" sz="2400" dirty="0"/>
          </a:p>
          <a:p>
            <a:r>
              <a:rPr lang="ko-KR" altLang="en-US" sz="2400" dirty="0"/>
              <a:t>급여 또는 지위 등에서 대우받는 제도</a:t>
            </a:r>
          </a:p>
        </p:txBody>
      </p:sp>
      <p:sp>
        <p:nvSpPr>
          <p:cNvPr id="22" name="오른쪽 화살표 21"/>
          <p:cNvSpPr/>
          <p:nvPr/>
        </p:nvSpPr>
        <p:spPr>
          <a:xfrm>
            <a:off x="500034" y="257174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42976" y="257174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능력이 우수하더라도 앞사람을 제쳐 갈 수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1406" y="1500174"/>
            <a:ext cx="878687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800" dirty="0"/>
              <a:t>의사결정방식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4282" y="357187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품의제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492919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의사결정방식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285720" y="414338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285720" y="535782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85786" y="414338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의사 결정사항에 관련되는 명분의 책임자들의 합의를 얻어내는 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786" y="53578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의사결정장</a:t>
            </a:r>
            <a:r>
              <a:rPr lang="ko-KR" altLang="en-US" dirty="0"/>
              <a:t> 에 들어가기 전에 관계자들이 합의안을 만들어 놓고 회의장에서 승인하기만 하는 형식적인 절차를 치르는 의사방식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7"/>
          <p:cNvSpPr txBox="1">
            <a:spLocks/>
          </p:cNvSpPr>
          <p:nvPr/>
        </p:nvSpPr>
        <p:spPr>
          <a:xfrm>
            <a:off x="838200" y="64291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일본 기업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직장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)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인들의 고통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다이어그램 20"/>
          <p:cNvGraphicFramePr/>
          <p:nvPr/>
        </p:nvGraphicFramePr>
        <p:xfrm>
          <a:off x="142844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폭발 2 22"/>
          <p:cNvSpPr/>
          <p:nvPr/>
        </p:nvSpPr>
        <p:spPr>
          <a:xfrm>
            <a:off x="-142908" y="1357298"/>
            <a:ext cx="6000760" cy="3857652"/>
          </a:xfrm>
          <a:prstGeom prst="irregularSeal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상사의 명령에 절대 복종해야 한다</a:t>
            </a:r>
          </a:p>
        </p:txBody>
      </p:sp>
      <p:pic>
        <p:nvPicPr>
          <p:cNvPr id="7170" name="Picture 2" descr="개 이모티콘에 대한 이미지 검색결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71612"/>
            <a:ext cx="2190752" cy="221266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57950" y="385762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사축</a:t>
            </a:r>
            <a:endParaRPr lang="en-US" altLang="ko-KR" dirty="0"/>
          </a:p>
          <a:p>
            <a:r>
              <a:rPr lang="ko-KR" altLang="en-US" dirty="0"/>
              <a:t>회사에서 기르는 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일본인의 한국인 고용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AutoShape 2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1" name="_x158142208" descr="EMB0000083882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2468563" cy="1851025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5" name="_x158142448" descr="EMB0000083882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141538" cy="21415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928926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구직자 </a:t>
            </a:r>
            <a:r>
              <a:rPr lang="en-US" altLang="ko-KR" dirty="0"/>
              <a:t>: 1</a:t>
            </a:r>
            <a:r>
              <a:rPr lang="ko-KR" altLang="en-US" dirty="0"/>
              <a:t>명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기업 </a:t>
            </a:r>
            <a:r>
              <a:rPr lang="en-US" altLang="ko-KR" dirty="0"/>
              <a:t>: 2</a:t>
            </a:r>
            <a:r>
              <a:rPr lang="ko-KR" altLang="en-US" dirty="0"/>
              <a:t>명을 원합니다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7884" y="171448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오랜 </a:t>
            </a:r>
            <a:r>
              <a:rPr lang="ko-KR" altLang="en-US" dirty="0" err="1"/>
              <a:t>저출산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57884" y="22145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고령화의 여파</a:t>
            </a:r>
          </a:p>
        </p:txBody>
      </p:sp>
      <p:sp>
        <p:nvSpPr>
          <p:cNvPr id="38" name="오른쪽 화살표 37"/>
          <p:cNvSpPr/>
          <p:nvPr/>
        </p:nvSpPr>
        <p:spPr>
          <a:xfrm>
            <a:off x="6000760" y="264318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500826" y="26431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청년 부족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7" name="_x158142688" descr="EMB000008388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2468563" cy="185102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2844" y="63579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기업 </a:t>
            </a:r>
            <a:r>
              <a:rPr lang="en-US" altLang="ko-KR" dirty="0"/>
              <a:t>: </a:t>
            </a:r>
            <a:r>
              <a:rPr lang="ko-KR" altLang="en-US" dirty="0"/>
              <a:t>해외에서 찾자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9" name="_x158141888" descr="EMB000008388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71810"/>
            <a:ext cx="1857388" cy="366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 animBg="1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</a:rPr>
              <a:t>일본인의 한국인 고용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71448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청년 </a:t>
            </a:r>
            <a:r>
              <a:rPr lang="en-US" altLang="ko-KR" dirty="0"/>
              <a:t>: </a:t>
            </a:r>
            <a:r>
              <a:rPr lang="ko-KR" altLang="en-US" dirty="0"/>
              <a:t>해외취업 기피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472" y="221455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한국 청년 </a:t>
            </a:r>
            <a:r>
              <a:rPr lang="en-US" altLang="ko-KR" dirty="0"/>
              <a:t>: </a:t>
            </a:r>
            <a:r>
              <a:rPr lang="ko-KR" altLang="en-US" dirty="0"/>
              <a:t>해외취업 적극적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857620" y="1643050"/>
            <a:ext cx="42862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한국 구인공고</a:t>
            </a:r>
            <a:endParaRPr lang="en-US" altLang="ko-KR" sz="2800" dirty="0"/>
          </a:p>
          <a:p>
            <a:pPr algn="ctr"/>
            <a:r>
              <a:rPr lang="ko-KR" altLang="en-US" sz="2800" dirty="0"/>
              <a:t>작년의 </a:t>
            </a:r>
            <a:r>
              <a:rPr lang="en-US" altLang="ko-KR" sz="2800" dirty="0"/>
              <a:t>2</a:t>
            </a:r>
            <a:r>
              <a:rPr lang="ko-KR" altLang="en-US" sz="2800" dirty="0"/>
              <a:t>배 증가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58141888" descr="EMB000008388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728464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7158" y="442913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대한무역투자진흥공사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43372" y="342900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2013</a:t>
            </a:r>
            <a:r>
              <a:rPr lang="ko-KR" altLang="en-US" dirty="0"/>
              <a:t>년 </a:t>
            </a:r>
            <a:r>
              <a:rPr lang="en-US" altLang="ko-KR" dirty="0"/>
              <a:t>22</a:t>
            </a:r>
            <a:r>
              <a:rPr lang="ko-KR" altLang="en-US" dirty="0"/>
              <a:t>개</a:t>
            </a:r>
          </a:p>
        </p:txBody>
      </p:sp>
      <p:sp>
        <p:nvSpPr>
          <p:cNvPr id="26" name="아래쪽 화살표 25"/>
          <p:cNvSpPr/>
          <p:nvPr/>
        </p:nvSpPr>
        <p:spPr>
          <a:xfrm>
            <a:off x="4929190" y="435769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143372" y="485776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2015</a:t>
            </a:r>
            <a:r>
              <a:rPr lang="ko-KR" altLang="en-US" dirty="0"/>
              <a:t>년 </a:t>
            </a:r>
            <a:r>
              <a:rPr lang="en-US" altLang="ko-KR" dirty="0"/>
              <a:t>96</a:t>
            </a:r>
            <a:r>
              <a:rPr lang="ko-KR" altLang="en-US" dirty="0"/>
              <a:t>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4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Picture 1" descr="C:\Users\kj\Desktop\201705220076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2501" cy="4600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7158" y="607220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2015</a:t>
            </a:r>
            <a:r>
              <a:rPr lang="ko-KR" altLang="en-US" dirty="0"/>
              <a:t>년 한국 주요대학 방문 </a:t>
            </a:r>
            <a:r>
              <a:rPr lang="en-US" altLang="ko-KR" dirty="0"/>
              <a:t>– </a:t>
            </a:r>
            <a:r>
              <a:rPr lang="ko-KR" altLang="en-US" dirty="0" err="1"/>
              <a:t>면접회</a:t>
            </a:r>
            <a:r>
              <a:rPr lang="ko-KR" altLang="en-US" dirty="0"/>
              <a:t> 진행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대졸 초봉 </a:t>
            </a:r>
            <a:r>
              <a:rPr lang="en-US" altLang="ko-KR" dirty="0"/>
              <a:t>250</a:t>
            </a:r>
            <a:r>
              <a:rPr lang="ko-KR" altLang="en-US" dirty="0"/>
              <a:t>만엔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한화 약 </a:t>
            </a:r>
            <a:r>
              <a:rPr lang="en-US" altLang="ko-KR" dirty="0"/>
              <a:t>2462</a:t>
            </a:r>
            <a:r>
              <a:rPr lang="ko-KR" altLang="en-US" dirty="0"/>
              <a:t>만원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대표 편의점업체 </a:t>
            </a:r>
            <a:endParaRPr lang="en-US" altLang="ko-KR" dirty="0"/>
          </a:p>
          <a:p>
            <a:r>
              <a:rPr lang="ko-KR" altLang="en-US" dirty="0"/>
              <a:t>대졸 신입사원 외국인 </a:t>
            </a:r>
            <a:r>
              <a:rPr lang="en-US" altLang="ko-KR" dirty="0"/>
              <a:t>10 ~ 30% </a:t>
            </a:r>
            <a:r>
              <a:rPr lang="ko-KR" altLang="en-US" dirty="0"/>
              <a:t>고용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대졸 초봉 </a:t>
            </a:r>
            <a:r>
              <a:rPr lang="en-US" altLang="ko-KR" dirty="0"/>
              <a:t>249</a:t>
            </a:r>
            <a:r>
              <a:rPr lang="ko-KR" altLang="en-US" dirty="0"/>
              <a:t>만엔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한화 약 </a:t>
            </a:r>
            <a:r>
              <a:rPr lang="en-US" altLang="ko-KR" dirty="0"/>
              <a:t>2451</a:t>
            </a:r>
            <a:r>
              <a:rPr lang="ko-KR" altLang="en-US" dirty="0"/>
              <a:t>만원</a:t>
            </a:r>
          </a:p>
        </p:txBody>
      </p:sp>
      <p:pic>
        <p:nvPicPr>
          <p:cNvPr id="25602" name="Picture 2" descr="C:\Users\kj\Desktop\201705220076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0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ITC</a:t>
            </a:r>
            <a:r>
              <a:rPr lang="ko-KR" altLang="en-US" dirty="0"/>
              <a:t>서비스 사업 </a:t>
            </a:r>
            <a:r>
              <a:rPr lang="en-US" altLang="ko-KR" dirty="0"/>
              <a:t>/ </a:t>
            </a:r>
            <a:r>
              <a:rPr lang="ko-KR" altLang="en-US" dirty="0"/>
              <a:t>해외 </a:t>
            </a:r>
            <a:r>
              <a:rPr lang="en-US" altLang="ko-KR" dirty="0"/>
              <a:t>IT</a:t>
            </a:r>
            <a:r>
              <a:rPr lang="ko-KR" altLang="en-US" dirty="0"/>
              <a:t>인재 다수 재직 중</a:t>
            </a:r>
            <a:endParaRPr lang="en-US" altLang="ko-KR" dirty="0"/>
          </a:p>
          <a:p>
            <a:r>
              <a:rPr lang="ko-KR" altLang="en-US" dirty="0"/>
              <a:t>지난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2018</a:t>
            </a:r>
            <a:r>
              <a:rPr lang="ko-KR" altLang="en-US" dirty="0"/>
              <a:t>년 대졸 신입 채용 마감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대졸 초봉 </a:t>
            </a:r>
            <a:r>
              <a:rPr lang="en-US" altLang="ko-KR" dirty="0"/>
              <a:t>270</a:t>
            </a:r>
            <a:r>
              <a:rPr lang="ko-KR" altLang="en-US" dirty="0"/>
              <a:t>만엔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한화 약 </a:t>
            </a:r>
            <a:r>
              <a:rPr lang="en-US" altLang="ko-KR" dirty="0"/>
              <a:t>2739</a:t>
            </a:r>
            <a:r>
              <a:rPr lang="ko-KR" altLang="en-US" dirty="0"/>
              <a:t>만원</a:t>
            </a:r>
          </a:p>
        </p:txBody>
      </p:sp>
      <p:pic>
        <p:nvPicPr>
          <p:cNvPr id="26626" name="Picture 2" descr="C:\Users\kj\Desktop\201705220076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6297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대표 </a:t>
            </a:r>
            <a:r>
              <a:rPr lang="ko-KR" altLang="en-US" dirty="0" err="1"/>
              <a:t>모바일</a:t>
            </a:r>
            <a:r>
              <a:rPr lang="ko-KR" altLang="en-US" dirty="0"/>
              <a:t> 게임 업체</a:t>
            </a:r>
            <a:endParaRPr lang="en-US" altLang="ko-KR" dirty="0"/>
          </a:p>
          <a:p>
            <a:r>
              <a:rPr lang="ko-KR" altLang="en-US" dirty="0" err="1"/>
              <a:t>닛산</a:t>
            </a:r>
            <a:r>
              <a:rPr lang="ko-KR" altLang="en-US" dirty="0"/>
              <a:t> 등 우량기업 제치고 가장 많은 지원자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대졸 초봉 </a:t>
            </a:r>
            <a:r>
              <a:rPr lang="en-US" altLang="ko-KR" dirty="0"/>
              <a:t>300</a:t>
            </a:r>
            <a:r>
              <a:rPr lang="ko-KR" altLang="en-US" dirty="0"/>
              <a:t>만엔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한화 약 </a:t>
            </a:r>
            <a:r>
              <a:rPr lang="en-US" altLang="ko-KR" dirty="0"/>
              <a:t>2956</a:t>
            </a:r>
            <a:r>
              <a:rPr lang="ko-KR" altLang="en-US" dirty="0"/>
              <a:t>만원</a:t>
            </a:r>
          </a:p>
        </p:txBody>
      </p:sp>
      <p:pic>
        <p:nvPicPr>
          <p:cNvPr id="27650" name="Picture 2" descr="C:\Users\kj\Desktop\201705220076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전역 고급 호텔</a:t>
            </a:r>
            <a:r>
              <a:rPr lang="en-US" altLang="ko-KR" dirty="0"/>
              <a:t> 26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숙박시설 </a:t>
            </a:r>
            <a:r>
              <a:rPr lang="en-US" altLang="ko-KR" dirty="0"/>
              <a:t>60</a:t>
            </a:r>
            <a:r>
              <a:rPr lang="ko-KR" altLang="en-US" dirty="0"/>
              <a:t>개 운영</a:t>
            </a:r>
            <a:endParaRPr lang="en-US" altLang="ko-KR" dirty="0"/>
          </a:p>
          <a:p>
            <a:r>
              <a:rPr lang="en-US" altLang="ko-KR" dirty="0"/>
              <a:t>2018</a:t>
            </a:r>
            <a:r>
              <a:rPr lang="ko-KR" altLang="en-US" dirty="0"/>
              <a:t>년 서울 시내 호텔 개장 </a:t>
            </a:r>
            <a:r>
              <a:rPr lang="en-US" altLang="ko-KR" dirty="0"/>
              <a:t>– </a:t>
            </a:r>
            <a:r>
              <a:rPr lang="ko-KR" altLang="en-US" dirty="0"/>
              <a:t>한국인 더욱 적극적 채용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5074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대졸 초봉 </a:t>
            </a:r>
            <a:r>
              <a:rPr lang="en-US" altLang="ko-KR" dirty="0"/>
              <a:t>232</a:t>
            </a:r>
            <a:r>
              <a:rPr lang="ko-KR" altLang="en-US" dirty="0"/>
              <a:t>만엔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한화 약 </a:t>
            </a:r>
            <a:r>
              <a:rPr lang="en-US" altLang="ko-KR" dirty="0"/>
              <a:t>2286</a:t>
            </a:r>
            <a:r>
              <a:rPr lang="ko-KR" altLang="en-US" dirty="0"/>
              <a:t>만원</a:t>
            </a:r>
          </a:p>
        </p:txBody>
      </p:sp>
      <p:pic>
        <p:nvPicPr>
          <p:cNvPr id="28674" name="Picture 2" descr="C:\Users\kj\Desktop\2017052200766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62975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7974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78632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57488" y="257174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시대적 상황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78632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고령화 시대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2434978" cy="191870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786050" y="371475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사용 화폐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28" y="371475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Picture 2" descr="C:\Users\kj\Desktop\2017052200766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7"/>
            <a:ext cx="8572501" cy="38576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57214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현재 일본 공식 채용 홈페이지에서 </a:t>
            </a:r>
            <a:r>
              <a:rPr lang="en-US" altLang="ko-KR" dirty="0"/>
              <a:t>2018</a:t>
            </a:r>
            <a:r>
              <a:rPr lang="ko-KR" altLang="en-US" dirty="0"/>
              <a:t>년 신입사원 모집 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일본의 현재 시대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5" name="내용 개체 틀 3" descr="75px-Imperial_Seal_of_Japa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000240"/>
            <a:ext cx="2178048" cy="2178048"/>
          </a:xfrm>
        </p:spPr>
      </p:pic>
      <p:sp>
        <p:nvSpPr>
          <p:cNvPr id="17" name="TextBox 16"/>
          <p:cNvSpPr txBox="1"/>
          <p:nvPr/>
        </p:nvSpPr>
        <p:spPr>
          <a:xfrm>
            <a:off x="1785918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일본의 국기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국장</a:t>
            </a:r>
          </a:p>
        </p:txBody>
      </p:sp>
      <p:sp>
        <p:nvSpPr>
          <p:cNvPr id="2" name="AutoShape 2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57021920" descr="EMB00001bf05d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354154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① </a:t>
            </a: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에도 시대</a:t>
            </a:r>
            <a:r>
              <a:rPr lang="en-US" altLang="ko-KR" sz="3600" dirty="0"/>
              <a:t>)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" name="내용 개체 틀 3" descr="Tokugawa_Ieyasu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500174"/>
            <a:ext cx="2095500" cy="2390775"/>
          </a:xfrm>
        </p:spPr>
      </p:pic>
      <p:pic>
        <p:nvPicPr>
          <p:cNvPr id="16" name="그림 15" descr="100px-Tokugawa_family_cres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2119324" cy="2119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89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도쿠가와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이에야스</a:t>
            </a:r>
            <a:endParaRPr lang="ko-KR" altLang="en-US" sz="1500" dirty="0"/>
          </a:p>
        </p:txBody>
      </p:sp>
      <p:pic>
        <p:nvPicPr>
          <p:cNvPr id="18" name="그림 17" descr="300px-Toyotomi_hideyos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500174"/>
            <a:ext cx="1785950" cy="23574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08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도요토미</a:t>
            </a:r>
            <a:r>
              <a:rPr lang="ko-KR" altLang="en-US" sz="1500" dirty="0"/>
              <a:t> </a:t>
            </a:r>
            <a:r>
              <a:rPr lang="ko-KR" altLang="en-US" sz="1500" dirty="0" err="1"/>
              <a:t>히데요시</a:t>
            </a:r>
            <a:endParaRPr lang="ko-KR" altLang="en-US" sz="1500" dirty="0"/>
          </a:p>
        </p:txBody>
      </p:sp>
      <p:pic>
        <p:nvPicPr>
          <p:cNvPr id="20" name="그림 19" descr="220px-KanagawaTreaty.gif"/>
          <p:cNvPicPr>
            <a:picLocks noChangeAspect="1"/>
          </p:cNvPicPr>
          <p:nvPr/>
        </p:nvPicPr>
        <p:blipFill>
          <a:blip r:embed="rId5"/>
          <a:srcRect l="3671" t="21749" r="8216" b="4621"/>
          <a:stretch>
            <a:fillRect/>
          </a:stretch>
        </p:blipFill>
        <p:spPr>
          <a:xfrm>
            <a:off x="5286380" y="4071942"/>
            <a:ext cx="1714512" cy="2357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4942" y="6429396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미일화친조약</a:t>
            </a:r>
          </a:p>
        </p:txBody>
      </p:sp>
      <p:pic>
        <p:nvPicPr>
          <p:cNvPr id="22" name="그림 21" descr="300px-Remains_of_Hara_cast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71942"/>
            <a:ext cx="2928958" cy="21967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2976" y="6357958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시마바라의</a:t>
            </a:r>
            <a:r>
              <a:rPr lang="ko-KR" altLang="en-US" sz="1500" dirty="0"/>
              <a:t> 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에도시대</a:t>
            </a:r>
            <a:r>
              <a:rPr lang="ko-KR" altLang="en-US" sz="3600" dirty="0"/>
              <a:t> 문화</a:t>
            </a:r>
            <a:r>
              <a:rPr lang="en-US" altLang="ko-KR" sz="3600" dirty="0"/>
              <a:t> - </a:t>
            </a:r>
            <a:r>
              <a:rPr lang="ko-KR" altLang="en-US" sz="3600" dirty="0"/>
              <a:t>예술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" name="내용 개체 틀 3" descr="800px-Okuni_kabuki_byobu-z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4500594" cy="1978191"/>
          </a:xfrm>
          <a:prstGeom prst="rect">
            <a:avLst/>
          </a:prstGeom>
        </p:spPr>
      </p:pic>
      <p:pic>
        <p:nvPicPr>
          <p:cNvPr id="27" name="그림 26" descr="600px-Odori_Keiyō_Edo-e_no_sakae_by_Toyokuni_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876"/>
            <a:ext cx="4500594" cy="25908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844" y="442913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가부키공연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44" y="2500306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가부키도 </a:t>
            </a:r>
            <a:r>
              <a:rPr lang="en-US" altLang="ko-KR" sz="1500" dirty="0"/>
              <a:t>(</a:t>
            </a:r>
            <a:r>
              <a:rPr lang="ko-KR" altLang="en-US" sz="1500" dirty="0"/>
              <a:t>병풍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30" name="그림 29" descr="360px-Hokusai-fuji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00306"/>
            <a:ext cx="2857509" cy="17859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00892" y="442913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유키요에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② </a:t>
            </a:r>
            <a:r>
              <a:rPr lang="ko-KR" altLang="en-US" sz="3600" dirty="0"/>
              <a:t>근대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메이지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81065" t="27723" r="1670" b="45544"/>
          <a:stretch>
            <a:fillRect/>
          </a:stretch>
        </p:blipFill>
        <p:spPr bwMode="auto">
          <a:xfrm>
            <a:off x="500034" y="1605613"/>
            <a:ext cx="31987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 descr="800px-Portrait_of_a_man_of_noble_birth_with_a_book.jpg"/>
          <p:cNvPicPr>
            <a:picLocks noChangeAspect="1"/>
          </p:cNvPicPr>
          <p:nvPr/>
        </p:nvPicPr>
        <p:blipFill>
          <a:blip r:embed="rId3" cstate="print"/>
          <a:srcRect t="2273" r="2477"/>
          <a:stretch>
            <a:fillRect/>
          </a:stretch>
        </p:blipFill>
        <p:spPr>
          <a:xfrm>
            <a:off x="3857620" y="1534175"/>
            <a:ext cx="1857388" cy="2852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6248" y="4320257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 </a:t>
            </a:r>
            <a:r>
              <a:rPr lang="ko-KR" altLang="en-US" sz="1500" dirty="0" err="1"/>
              <a:t>촘마게</a:t>
            </a:r>
            <a:endParaRPr lang="en-US" altLang="ko-KR" sz="15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465" y="1619159"/>
            <a:ext cx="2992815" cy="23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143636" y="4034505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그레고리력 </a:t>
            </a:r>
            <a:r>
              <a:rPr lang="en-US" altLang="ko-KR" sz="1500" dirty="0"/>
              <a:t>(</a:t>
            </a:r>
            <a:r>
              <a:rPr lang="ko-KR" altLang="en-US" sz="1500" dirty="0"/>
              <a:t>현재 달력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5" name="그림 14" descr="300px-Seikanro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34571"/>
            <a:ext cx="3870598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2910" y="6534835"/>
            <a:ext cx="3500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메이지 </a:t>
            </a:r>
            <a:r>
              <a:rPr lang="en-US" altLang="ko-KR" sz="1500" dirty="0"/>
              <a:t>6</a:t>
            </a:r>
            <a:r>
              <a:rPr lang="ko-KR" altLang="en-US" sz="1500" dirty="0"/>
              <a:t>년 정변</a:t>
            </a:r>
            <a:r>
              <a:rPr lang="en-US" altLang="ko-KR" sz="1500" dirty="0"/>
              <a:t>=</a:t>
            </a:r>
            <a:r>
              <a:rPr lang="ko-KR" altLang="en-US" sz="1500" dirty="0" err="1"/>
              <a:t>정한론</a:t>
            </a:r>
            <a:r>
              <a:rPr lang="ko-KR" altLang="en-US" sz="1500" dirty="0"/>
              <a:t> 정변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800" dirty="0"/>
              <a:t>일본 시대적 상황</a:t>
            </a:r>
            <a:r>
              <a:rPr lang="en-US" altLang="ko-KR" sz="4800" dirty="0"/>
              <a:t> – </a:t>
            </a:r>
            <a:r>
              <a:rPr lang="en-US" altLang="ko-KR" sz="3600" dirty="0"/>
              <a:t>④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다이쇼</a:t>
            </a:r>
            <a:r>
              <a:rPr lang="ko-KR" altLang="en-US" sz="3600" dirty="0"/>
              <a:t>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Kanto-daishins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3172593" cy="2286016"/>
          </a:xfrm>
        </p:spPr>
      </p:pic>
      <p:sp>
        <p:nvSpPr>
          <p:cNvPr id="11" name="TextBox 10"/>
          <p:cNvSpPr txBox="1"/>
          <p:nvPr/>
        </p:nvSpPr>
        <p:spPr>
          <a:xfrm>
            <a:off x="3643306" y="4000504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간토대지진</a:t>
            </a:r>
            <a:endParaRPr lang="en-US" altLang="ko-KR" sz="1500" dirty="0"/>
          </a:p>
        </p:txBody>
      </p:sp>
      <p:pic>
        <p:nvPicPr>
          <p:cNvPr id="12" name="그림 11" descr="220px-Emperor_Taisho_of_J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2011680" cy="2505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4071942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다이쇼천황</a:t>
            </a:r>
            <a:endParaRPr lang="en-US" altLang="ko-KR" sz="1500" dirty="0"/>
          </a:p>
        </p:txBody>
      </p:sp>
      <p:pic>
        <p:nvPicPr>
          <p:cNvPr id="14" name="그림 13" descr="350px-WWImont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00174"/>
            <a:ext cx="2238379" cy="23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3929067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제 </a:t>
            </a:r>
            <a:r>
              <a:rPr lang="en-US" altLang="ko-KR" sz="1500" dirty="0"/>
              <a:t>1</a:t>
            </a:r>
            <a:r>
              <a:rPr lang="ko-KR" altLang="en-US" sz="1500" dirty="0"/>
              <a:t>차 세계대전</a:t>
            </a:r>
          </a:p>
        </p:txBody>
      </p:sp>
      <p:pic>
        <p:nvPicPr>
          <p:cNvPr id="16" name="그림 15" descr="e568da6d269c200acc045b50af74eb868856079431a55347657e1d8def2c364261b53cc6e728ecfd2b57c9b3e4813a5b1423eb574a8aba8dd85bf70637774874817343cc28db12925863f3f5471c11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459659"/>
            <a:ext cx="3357587" cy="1922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642939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세계 대공황</a:t>
            </a:r>
          </a:p>
        </p:txBody>
      </p:sp>
      <p:pic>
        <p:nvPicPr>
          <p:cNvPr id="18" name="그림 17" descr="250px-Mukden_1931_japan_sheny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429132"/>
            <a:ext cx="2381250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6248" y="6357958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만주사변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⑤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쇼와 전전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1369917574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7"/>
            <a:ext cx="3143272" cy="221915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3643314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중일전쟁</a:t>
            </a:r>
          </a:p>
        </p:txBody>
      </p:sp>
      <p:pic>
        <p:nvPicPr>
          <p:cNvPr id="12" name="그림 11" descr="PacificWar_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1" y="1428736"/>
            <a:ext cx="2928958" cy="2795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16" y="157161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태평양전쟁</a:t>
            </a:r>
          </a:p>
        </p:txBody>
      </p:sp>
      <p:pic>
        <p:nvPicPr>
          <p:cNvPr id="14" name="그림 13" descr="200px-Manchukuo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1785950" cy="2607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8860" y="4929198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만주국</a:t>
            </a:r>
            <a:r>
              <a:rPr lang="ko-KR" altLang="en-US" sz="1500" dirty="0"/>
              <a:t> 제작 포스터</a:t>
            </a:r>
            <a:endParaRPr lang="en-US" altLang="ko-KR" sz="1500" dirty="0"/>
          </a:p>
          <a:p>
            <a:pPr algn="ctr"/>
            <a:r>
              <a:rPr lang="ko-KR" altLang="en-US" sz="1500" dirty="0"/>
              <a:t>일본</a:t>
            </a:r>
            <a:r>
              <a:rPr lang="en-US" altLang="ko-KR" sz="1500" dirty="0"/>
              <a:t>, </a:t>
            </a:r>
            <a:r>
              <a:rPr lang="ko-KR" altLang="en-US" sz="1500" dirty="0"/>
              <a:t>한족</a:t>
            </a:r>
            <a:r>
              <a:rPr lang="en-US" altLang="ko-KR" sz="1500" dirty="0"/>
              <a:t>, </a:t>
            </a:r>
            <a:r>
              <a:rPr lang="ko-KR" altLang="en-US" sz="1500" dirty="0"/>
              <a:t>만주족 우호관계 선전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471</TotalTime>
  <Words>666</Words>
  <Application>Microsoft Office PowerPoint</Application>
  <PresentationFormat>화면 슬라이드 쇼(4:3)</PresentationFormat>
  <Paragraphs>199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일본 시대적 상황 -  현재 시대 (국가 기미가요)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56</cp:revision>
  <dcterms:created xsi:type="dcterms:W3CDTF">2017-10-05T15:35:14Z</dcterms:created>
  <dcterms:modified xsi:type="dcterms:W3CDTF">2017-12-07T13:18:52Z</dcterms:modified>
</cp:coreProperties>
</file>