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5D3A-D1BA-48F6-A98E-12D0FF47A14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D87-78B8-4218-8C2F-408EF7B33F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5D3A-D1BA-48F6-A98E-12D0FF47A14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D87-78B8-4218-8C2F-408EF7B33F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5D3A-D1BA-48F6-A98E-12D0FF47A14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D87-78B8-4218-8C2F-408EF7B33F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5D3A-D1BA-48F6-A98E-12D0FF47A14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D87-78B8-4218-8C2F-408EF7B33F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5D3A-D1BA-48F6-A98E-12D0FF47A14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D87-78B8-4218-8C2F-408EF7B33F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5D3A-D1BA-48F6-A98E-12D0FF47A14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D87-78B8-4218-8C2F-408EF7B33F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5D3A-D1BA-48F6-A98E-12D0FF47A14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D87-78B8-4218-8C2F-408EF7B33F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5D3A-D1BA-48F6-A98E-12D0FF47A14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D87-78B8-4218-8C2F-408EF7B33F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5D3A-D1BA-48F6-A98E-12D0FF47A14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D87-78B8-4218-8C2F-408EF7B33F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5D3A-D1BA-48F6-A98E-12D0FF47A14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D87-78B8-4218-8C2F-408EF7B33F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5D3A-D1BA-48F6-A98E-12D0FF47A14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F2D87-78B8-4218-8C2F-408EF7B33F9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25D3A-D1BA-48F6-A98E-12D0FF47A14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2D87-78B8-4218-8C2F-408EF7B33F9D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557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/>
                </a:solidFill>
              </a:rPr>
              <a:t>일본의 가정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61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이혼율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93790"/>
            <a:ext cx="4211960" cy="428753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61" y="1944129"/>
            <a:ext cx="4032448" cy="4293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가정 교육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150017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시쯔케</a:t>
            </a:r>
            <a:r>
              <a:rPr lang="ko-KR" altLang="en-US" sz="3200" dirty="0"/>
              <a:t> </a:t>
            </a:r>
            <a:r>
              <a:rPr lang="en-US" altLang="ko-KR" sz="3200" dirty="0"/>
              <a:t>(</a:t>
            </a:r>
            <a:r>
              <a:rPr lang="ja-JP" altLang="en-US" sz="3200" b="1" dirty="0"/>
              <a:t>しつけ</a:t>
            </a:r>
            <a:r>
              <a:rPr lang="en-US" altLang="ja-JP" sz="3200" b="1" dirty="0"/>
              <a:t>)</a:t>
            </a:r>
            <a:r>
              <a:rPr lang="ja-JP" altLang="en-US" sz="3200" dirty="0"/>
              <a:t> 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아시나요</a:t>
            </a:r>
            <a:r>
              <a:rPr lang="en-US" altLang="ko-KR" sz="3200" dirty="0"/>
              <a:t>?</a:t>
            </a:r>
            <a:endParaRPr lang="ko-KR" altLang="en-US" sz="3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00306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428868"/>
            <a:ext cx="3500462" cy="237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857752" y="500063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좌석을 혼자 차지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하지말아주세요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”</a:t>
            </a:r>
          </a:p>
          <a:p>
            <a:endParaRPr lang="en-US" altLang="ko-KR" dirty="0"/>
          </a:p>
          <a:p>
            <a:r>
              <a:rPr lang="ko-KR" altLang="en-US" dirty="0"/>
              <a:t>     도쿄 지하철 매너 캠페인 포스터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804" y="428612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3500" dirty="0" err="1"/>
              <a:t>메이와쿠</a:t>
            </a:r>
            <a:r>
              <a:rPr lang="en-US" altLang="ko-KR" sz="3500" dirty="0"/>
              <a:t>(</a:t>
            </a:r>
            <a:r>
              <a:rPr lang="ko-KR" altLang="en-US" sz="3500" dirty="0"/>
              <a:t>迷惑</a:t>
            </a:r>
            <a:r>
              <a:rPr lang="en-US" altLang="ko-KR" sz="3500" dirty="0"/>
              <a:t>)</a:t>
            </a:r>
            <a:endParaRPr lang="ko-KR" altLang="en-US" sz="3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4196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57364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14678" y="550070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2011</a:t>
            </a:r>
            <a:r>
              <a:rPr lang="ko-KR" altLang="en-US" sz="2400" b="1" dirty="0"/>
              <a:t>년 동일본대지진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사회 문제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42926" y="278605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https://www.youtube.com/watch?v=KJLqnYcGhaY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557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/>
                </a:solidFill>
              </a:rPr>
              <a:t>일본 학교의 특성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714752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814" y="250830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814" y="350443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376" y="442913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86050" y="250030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학교의 특성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86050" y="442913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입시 제도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50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86058"/>
            <a:ext cx="2434978" cy="1918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3376" y="3437000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86050" y="342900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중고 일관학교</a:t>
            </a:r>
          </a:p>
        </p:txBody>
      </p:sp>
      <p:pic>
        <p:nvPicPr>
          <p:cNvPr id="17" name="그림 16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714884"/>
            <a:ext cx="2434978" cy="19187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376" y="5429264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04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786050" y="542926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학교 사회의 특성</a:t>
            </a:r>
          </a:p>
        </p:txBody>
      </p:sp>
    </p:spTree>
    <p:extLst>
      <p:ext uri="{BB962C8B-B14F-4D97-AF65-F5344CB8AC3E}">
        <p14:creationId xmlns="" xmlns:p14="http://schemas.microsoft.com/office/powerpoint/2010/main" val="377295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학교의 종류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FD99621-D510-49E1-8DB8-3C7977A08441}"/>
              </a:ext>
            </a:extLst>
          </p:cNvPr>
          <p:cNvSpPr txBox="1"/>
          <p:nvPr/>
        </p:nvSpPr>
        <p:spPr>
          <a:xfrm>
            <a:off x="3371312" y="6093296"/>
            <a:ext cx="21498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dirty="0"/>
              <a:t>커리큘럼</a:t>
            </a:r>
          </a:p>
        </p:txBody>
      </p:sp>
      <p:grpSp>
        <p:nvGrpSpPr>
          <p:cNvPr id="3" name="그룹 9">
            <a:extLst>
              <a:ext uri="{FF2B5EF4-FFF2-40B4-BE49-F238E27FC236}">
                <a16:creationId xmlns="" xmlns:a16="http://schemas.microsoft.com/office/drawing/2014/main" id="{D8928BEC-4AB3-42E9-940D-E0BAA741E97C}"/>
              </a:ext>
            </a:extLst>
          </p:cNvPr>
          <p:cNvGrpSpPr/>
          <p:nvPr/>
        </p:nvGrpSpPr>
        <p:grpSpPr>
          <a:xfrm>
            <a:off x="0" y="1571611"/>
            <a:ext cx="8892480" cy="4445461"/>
            <a:chOff x="0" y="1571611"/>
            <a:chExt cx="8892480" cy="4445461"/>
          </a:xfrm>
        </p:grpSpPr>
        <p:grpSp>
          <p:nvGrpSpPr>
            <p:cNvPr id="7" name="그룹 6">
              <a:extLst>
                <a:ext uri="{FF2B5EF4-FFF2-40B4-BE49-F238E27FC236}">
                  <a16:creationId xmlns="" xmlns:a16="http://schemas.microsoft.com/office/drawing/2014/main" id="{44AA6559-2EDB-4A17-8C05-5B3F40A69FAF}"/>
                </a:ext>
              </a:extLst>
            </p:cNvPr>
            <p:cNvGrpSpPr/>
            <p:nvPr/>
          </p:nvGrpSpPr>
          <p:grpSpPr>
            <a:xfrm>
              <a:off x="0" y="1571611"/>
              <a:ext cx="8892480" cy="4445461"/>
              <a:chOff x="0" y="1571611"/>
              <a:chExt cx="8892480" cy="4445461"/>
            </a:xfrm>
          </p:grpSpPr>
          <p:pic>
            <p:nvPicPr>
              <p:cNvPr id="14" name="Picture 2" descr="C:\Users\user\Desktop\22-0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71611"/>
                <a:ext cx="8892480" cy="4445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직사각형 1">
                <a:extLst>
                  <a:ext uri="{FF2B5EF4-FFF2-40B4-BE49-F238E27FC236}">
                    <a16:creationId xmlns="" xmlns:a16="http://schemas.microsoft.com/office/drawing/2014/main" id="{68DF0F2D-1282-4F0F-8F86-C5AAD696062C}"/>
                  </a:ext>
                </a:extLst>
              </p:cNvPr>
              <p:cNvSpPr/>
              <p:nvPr/>
            </p:nvSpPr>
            <p:spPr>
              <a:xfrm>
                <a:off x="3491880" y="4941168"/>
                <a:ext cx="1296144" cy="864096"/>
              </a:xfrm>
              <a:prstGeom prst="rect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87FFE969-3C30-4A26-9278-BDE3D8209FB5}"/>
                  </a:ext>
                </a:extLst>
              </p:cNvPr>
              <p:cNvSpPr txBox="1"/>
              <p:nvPr/>
            </p:nvSpPr>
            <p:spPr>
              <a:xfrm>
                <a:off x="2339752" y="4941168"/>
                <a:ext cx="1152128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solidFill>
                      <a:schemeClr val="accent5"/>
                    </a:solidFill>
                  </a:rPr>
                  <a:t>의무교육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EF2838D-188E-47D2-AADC-85ADCD19F8DF}"/>
                </a:ext>
              </a:extLst>
            </p:cNvPr>
            <p:cNvSpPr txBox="1"/>
            <p:nvPr/>
          </p:nvSpPr>
          <p:spPr>
            <a:xfrm>
              <a:off x="5643602" y="1772816"/>
              <a:ext cx="3043934" cy="47705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dirty="0">
                  <a:solidFill>
                    <a:schemeClr val="accent3"/>
                  </a:solidFill>
                </a:rPr>
                <a:t>6.3.3.4</a:t>
              </a:r>
              <a:r>
                <a:rPr lang="ko-KR" altLang="en-US" sz="2500" dirty="0">
                  <a:solidFill>
                    <a:schemeClr val="accent3"/>
                  </a:solidFill>
                </a:rPr>
                <a:t>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학교의 종류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" name="그룹 6">
            <a:extLst>
              <a:ext uri="{FF2B5EF4-FFF2-40B4-BE49-F238E27FC236}">
                <a16:creationId xmlns="" xmlns:a16="http://schemas.microsoft.com/office/drawing/2014/main" id="{D61FBC94-3786-48D4-A4B7-A2386B379E4D}"/>
              </a:ext>
            </a:extLst>
          </p:cNvPr>
          <p:cNvGrpSpPr/>
          <p:nvPr/>
        </p:nvGrpSpPr>
        <p:grpSpPr>
          <a:xfrm>
            <a:off x="320675" y="1556792"/>
            <a:ext cx="5959080" cy="2752915"/>
            <a:chOff x="320675" y="1556792"/>
            <a:chExt cx="5959080" cy="275291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FD99621-D510-49E1-8DB8-3C7977A08441}"/>
                </a:ext>
              </a:extLst>
            </p:cNvPr>
            <p:cNvSpPr txBox="1"/>
            <p:nvPr/>
          </p:nvSpPr>
          <p:spPr>
            <a:xfrm>
              <a:off x="3923928" y="2292725"/>
              <a:ext cx="235582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dirty="0"/>
                <a:t>농아학교</a:t>
              </a:r>
            </a:p>
          </p:txBody>
        </p:sp>
        <p:pic>
          <p:nvPicPr>
            <p:cNvPr id="18" name="그림 17">
              <a:extLst>
                <a:ext uri="{FF2B5EF4-FFF2-40B4-BE49-F238E27FC236}">
                  <a16:creationId xmlns="" xmlns:a16="http://schemas.microsoft.com/office/drawing/2014/main" id="{BA1DF25F-C416-4268-B979-E8DF6792D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675" y="1556792"/>
              <a:ext cx="3670553" cy="2752915"/>
            </a:xfrm>
            <a:prstGeom prst="rect">
              <a:avLst/>
            </a:prstGeom>
          </p:spPr>
        </p:pic>
      </p:grpSp>
      <p:grpSp>
        <p:nvGrpSpPr>
          <p:cNvPr id="7" name="그룹 9">
            <a:extLst>
              <a:ext uri="{FF2B5EF4-FFF2-40B4-BE49-F238E27FC236}">
                <a16:creationId xmlns="" xmlns:a16="http://schemas.microsoft.com/office/drawing/2014/main" id="{7092AEC2-DC4C-4F73-A23C-D474BD896BEB}"/>
              </a:ext>
            </a:extLst>
          </p:cNvPr>
          <p:cNvGrpSpPr/>
          <p:nvPr/>
        </p:nvGrpSpPr>
        <p:grpSpPr>
          <a:xfrm>
            <a:off x="971600" y="3861048"/>
            <a:ext cx="7083308" cy="2755294"/>
            <a:chOff x="971600" y="3861048"/>
            <a:chExt cx="7083308" cy="275529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1635D2F-B4E3-4774-A311-609754C5E845}"/>
                </a:ext>
              </a:extLst>
            </p:cNvPr>
            <p:cNvSpPr txBox="1"/>
            <p:nvPr/>
          </p:nvSpPr>
          <p:spPr>
            <a:xfrm>
              <a:off x="5699081" y="4934056"/>
              <a:ext cx="235582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500" dirty="0" err="1"/>
                <a:t>이와테</a:t>
              </a:r>
              <a:r>
                <a:rPr lang="ko-KR" altLang="en-US" sz="2500" dirty="0"/>
                <a:t> </a:t>
              </a:r>
              <a:endParaRPr lang="en-US" altLang="ko-KR" sz="2500" dirty="0"/>
            </a:p>
            <a:p>
              <a:pPr algn="ctr"/>
              <a:r>
                <a:rPr lang="ko-KR" altLang="en-US" sz="2500" dirty="0"/>
                <a:t>맹인학교</a:t>
              </a:r>
            </a:p>
          </p:txBody>
        </p:sp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44AB4B53-209B-4F6B-B4E6-DA101F7B3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3861048"/>
              <a:ext cx="4570394" cy="2755294"/>
            </a:xfrm>
            <a:prstGeom prst="rect">
              <a:avLst/>
            </a:prstGeom>
          </p:spPr>
        </p:pic>
      </p:grpSp>
      <p:grpSp>
        <p:nvGrpSpPr>
          <p:cNvPr id="10" name="그룹 5">
            <a:extLst>
              <a:ext uri="{FF2B5EF4-FFF2-40B4-BE49-F238E27FC236}">
                <a16:creationId xmlns="" xmlns:a16="http://schemas.microsoft.com/office/drawing/2014/main" id="{9FC454CF-DD19-4DC2-8B0E-CC8020B6D17D}"/>
              </a:ext>
            </a:extLst>
          </p:cNvPr>
          <p:cNvGrpSpPr/>
          <p:nvPr/>
        </p:nvGrpSpPr>
        <p:grpSpPr>
          <a:xfrm>
            <a:off x="6327555" y="1583371"/>
            <a:ext cx="2783796" cy="2979383"/>
            <a:chOff x="6101430" y="1829075"/>
            <a:chExt cx="2783796" cy="2979383"/>
          </a:xfrm>
        </p:grpSpPr>
        <p:pic>
          <p:nvPicPr>
            <p:cNvPr id="2" name="그림 1">
              <a:extLst>
                <a:ext uri="{FF2B5EF4-FFF2-40B4-BE49-F238E27FC236}">
                  <a16:creationId xmlns="" xmlns:a16="http://schemas.microsoft.com/office/drawing/2014/main" id="{13E66C2C-D9AA-48CE-BBE3-0254C692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1430" y="3028361"/>
              <a:ext cx="1727353" cy="1780097"/>
            </a:xfrm>
            <a:prstGeom prst="rect">
              <a:avLst/>
            </a:prstGeom>
          </p:spPr>
        </p:pic>
        <p:sp>
          <p:nvSpPr>
            <p:cNvPr id="3" name="말풍선: 타원형 2">
              <a:extLst>
                <a:ext uri="{FF2B5EF4-FFF2-40B4-BE49-F238E27FC236}">
                  <a16:creationId xmlns="" xmlns:a16="http://schemas.microsoft.com/office/drawing/2014/main" id="{D93BE3DF-8D95-47AF-9FF4-A30E136D63E2}"/>
                </a:ext>
              </a:extLst>
            </p:cNvPr>
            <p:cNvSpPr/>
            <p:nvPr/>
          </p:nvSpPr>
          <p:spPr>
            <a:xfrm>
              <a:off x="7229042" y="1829075"/>
              <a:ext cx="1656184" cy="1512168"/>
            </a:xfrm>
            <a:prstGeom prst="wedgeEllipseCallout">
              <a:avLst>
                <a:gd name="adj1" fmla="val -33698"/>
                <a:gd name="adj2" fmla="val 66022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/>
                <a:t>다양한 학교가 있구나</a:t>
              </a:r>
              <a:r>
                <a:rPr lang="en-US" altLang="ko-KR" b="1" dirty="0"/>
                <a:t>!</a:t>
              </a:r>
              <a:endParaRPr lang="ko-KR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학기제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7" name="그룹 10">
            <a:extLst>
              <a:ext uri="{FF2B5EF4-FFF2-40B4-BE49-F238E27FC236}">
                <a16:creationId xmlns="" xmlns:a16="http://schemas.microsoft.com/office/drawing/2014/main" id="{C537C30E-2B5F-47B2-A8BD-BD74C30C5D99}"/>
              </a:ext>
            </a:extLst>
          </p:cNvPr>
          <p:cNvGrpSpPr/>
          <p:nvPr/>
        </p:nvGrpSpPr>
        <p:grpSpPr>
          <a:xfrm>
            <a:off x="214282" y="1714488"/>
            <a:ext cx="8790613" cy="4395973"/>
            <a:chOff x="214282" y="1714488"/>
            <a:chExt cx="8790613" cy="4395973"/>
          </a:xfrm>
        </p:grpSpPr>
        <p:grpSp>
          <p:nvGrpSpPr>
            <p:cNvPr id="10" name="그룹 6">
              <a:extLst>
                <a:ext uri="{FF2B5EF4-FFF2-40B4-BE49-F238E27FC236}">
                  <a16:creationId xmlns="" xmlns:a16="http://schemas.microsoft.com/office/drawing/2014/main" id="{690FA706-B606-432D-867F-B32442B8339F}"/>
                </a:ext>
              </a:extLst>
            </p:cNvPr>
            <p:cNvGrpSpPr/>
            <p:nvPr/>
          </p:nvGrpSpPr>
          <p:grpSpPr>
            <a:xfrm>
              <a:off x="214282" y="1714488"/>
              <a:ext cx="8678198" cy="4071942"/>
              <a:chOff x="214282" y="1714488"/>
              <a:chExt cx="8678198" cy="4071942"/>
            </a:xfrm>
          </p:grpSpPr>
          <p:pic>
            <p:nvPicPr>
              <p:cNvPr id="14" name="그림 13">
                <a:extLst>
                  <a:ext uri="{FF2B5EF4-FFF2-40B4-BE49-F238E27FC236}">
                    <a16:creationId xmlns="" xmlns:a16="http://schemas.microsoft.com/office/drawing/2014/main" id="{3CE7B801-C923-4764-B477-45821E298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282" y="1714488"/>
                <a:ext cx="5797878" cy="4071942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7141C859-DA87-495A-8B23-E2C7D6923274}"/>
                  </a:ext>
                </a:extLst>
              </p:cNvPr>
              <p:cNvSpPr txBox="1"/>
              <p:nvPr/>
            </p:nvSpPr>
            <p:spPr>
              <a:xfrm>
                <a:off x="6012160" y="1714488"/>
                <a:ext cx="28803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ko-KR" altLang="en-US" sz="2000" dirty="0"/>
                  <a:t>입학 시험이 존재</a:t>
                </a:r>
                <a:endParaRPr lang="en-US" altLang="ko-KR" sz="2000" dirty="0"/>
              </a:p>
              <a:p>
                <a:pPr marL="342900" indent="-342900">
                  <a:buAutoNum type="arabicPeriod"/>
                </a:pPr>
                <a:endParaRPr lang="en-US" altLang="ko-KR" sz="2000" dirty="0"/>
              </a:p>
              <a:p>
                <a:pPr marL="342900" indent="-342900">
                  <a:buAutoNum type="arabicPeriod"/>
                </a:pPr>
                <a:r>
                  <a:rPr lang="ko-KR" altLang="en-US" sz="2000" dirty="0"/>
                  <a:t>한국보다 </a:t>
                </a:r>
                <a:r>
                  <a:rPr lang="en-US" altLang="ko-KR" sz="2000" dirty="0"/>
                  <a:t>1</a:t>
                </a:r>
                <a:r>
                  <a:rPr lang="ko-KR" altLang="en-US" sz="2000" dirty="0"/>
                  <a:t>개월 늦음</a:t>
                </a:r>
              </a:p>
            </p:txBody>
          </p:sp>
        </p:grpSp>
        <p:grpSp>
          <p:nvGrpSpPr>
            <p:cNvPr id="11" name="그룹 9">
              <a:extLst>
                <a:ext uri="{FF2B5EF4-FFF2-40B4-BE49-F238E27FC236}">
                  <a16:creationId xmlns="" xmlns:a16="http://schemas.microsoft.com/office/drawing/2014/main" id="{1E2F7CAF-EBA6-4FF6-8693-5EEC42C50727}"/>
                </a:ext>
              </a:extLst>
            </p:cNvPr>
            <p:cNvGrpSpPr/>
            <p:nvPr/>
          </p:nvGrpSpPr>
          <p:grpSpPr>
            <a:xfrm>
              <a:off x="6372200" y="2780928"/>
              <a:ext cx="2632695" cy="3329533"/>
              <a:chOff x="6372200" y="2780928"/>
              <a:chExt cx="2632695" cy="3329533"/>
            </a:xfrm>
          </p:grpSpPr>
          <p:pic>
            <p:nvPicPr>
              <p:cNvPr id="3" name="그림 2">
                <a:extLst>
                  <a:ext uri="{FF2B5EF4-FFF2-40B4-BE49-F238E27FC236}">
                    <a16:creationId xmlns="" xmlns:a16="http://schemas.microsoft.com/office/drawing/2014/main" id="{ADCE1960-C8A9-4BC7-9106-810BB9386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2320" y="4653136"/>
                <a:ext cx="1552575" cy="1457325"/>
              </a:xfrm>
              <a:prstGeom prst="rect">
                <a:avLst/>
              </a:prstGeom>
            </p:spPr>
          </p:pic>
          <p:sp>
            <p:nvSpPr>
              <p:cNvPr id="6" name="말풍선: 타원형 5">
                <a:extLst>
                  <a:ext uri="{FF2B5EF4-FFF2-40B4-BE49-F238E27FC236}">
                    <a16:creationId xmlns="" xmlns:a16="http://schemas.microsoft.com/office/drawing/2014/main" id="{2E77160C-EA99-4612-83B1-D9E3D9931CEA}"/>
                  </a:ext>
                </a:extLst>
              </p:cNvPr>
              <p:cNvSpPr/>
              <p:nvPr/>
            </p:nvSpPr>
            <p:spPr>
              <a:xfrm>
                <a:off x="6372200" y="2780928"/>
                <a:ext cx="2016224" cy="1512168"/>
              </a:xfrm>
              <a:prstGeom prst="wedgeEllipseCallout">
                <a:avLst>
                  <a:gd name="adj1" fmla="val 20997"/>
                  <a:gd name="adj2" fmla="val 7541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/>
                  <a:t>일반적으로 </a:t>
                </a:r>
                <a:r>
                  <a:rPr lang="en-US" altLang="ko-KR" b="1" dirty="0"/>
                  <a:t>3</a:t>
                </a:r>
                <a:r>
                  <a:rPr lang="ko-KR" altLang="en-US" b="1" dirty="0"/>
                  <a:t>학기제야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교과목과 수업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Picture 2" descr="C:\Users\user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571612"/>
            <a:ext cx="6276975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03337" y="6084995"/>
            <a:ext cx="45277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고등학교 필수 교과목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714752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814" y="250830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814" y="350443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376" y="442913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86050" y="250030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가정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86050" y="442913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가정교육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50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86058"/>
            <a:ext cx="2434978" cy="1918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3376" y="3437000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86050" y="342900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결혼</a:t>
            </a:r>
          </a:p>
        </p:txBody>
      </p:sp>
      <p:pic>
        <p:nvPicPr>
          <p:cNvPr id="17" name="그림 16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714884"/>
            <a:ext cx="2434978" cy="19187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376" y="5429264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04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786050" y="542926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사회문제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교과목과 수업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3" descr="C:\Users\user\Desktop\초등학교 시간표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5" y="1645314"/>
            <a:ext cx="5185953" cy="3748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41194" y="5764898"/>
            <a:ext cx="15612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초등학교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7006E2D7-90DD-4572-8EDD-D9EBB7532CE2}"/>
              </a:ext>
            </a:extLst>
          </p:cNvPr>
          <p:cNvGrpSpPr/>
          <p:nvPr/>
        </p:nvGrpSpPr>
        <p:grpSpPr>
          <a:xfrm>
            <a:off x="5868144" y="1813913"/>
            <a:ext cx="2664296" cy="4403123"/>
            <a:chOff x="5868144" y="1813913"/>
            <a:chExt cx="2664296" cy="4403123"/>
          </a:xfrm>
        </p:grpSpPr>
        <p:pic>
          <p:nvPicPr>
            <p:cNvPr id="2" name="그림 1">
              <a:extLst>
                <a:ext uri="{FF2B5EF4-FFF2-40B4-BE49-F238E27FC236}">
                  <a16:creationId xmlns="" xmlns:a16="http://schemas.microsoft.com/office/drawing/2014/main" id="{B83F4B9C-02DA-4534-BA75-30942049D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8144" y="4005064"/>
              <a:ext cx="2384782" cy="2211972"/>
            </a:xfrm>
            <a:prstGeom prst="rect">
              <a:avLst/>
            </a:prstGeom>
          </p:spPr>
        </p:pic>
        <p:sp>
          <p:nvSpPr>
            <p:cNvPr id="3" name="말풍선: 타원형 2">
              <a:extLst>
                <a:ext uri="{FF2B5EF4-FFF2-40B4-BE49-F238E27FC236}">
                  <a16:creationId xmlns="" xmlns:a16="http://schemas.microsoft.com/office/drawing/2014/main" id="{A2B2ED62-410D-4349-AE2A-0503496BC9E9}"/>
                </a:ext>
              </a:extLst>
            </p:cNvPr>
            <p:cNvSpPr/>
            <p:nvPr/>
          </p:nvSpPr>
          <p:spPr>
            <a:xfrm>
              <a:off x="6012160" y="1813913"/>
              <a:ext cx="2520280" cy="1872208"/>
            </a:xfrm>
            <a:prstGeom prst="wedgeEllipseCallout">
              <a:avLst>
                <a:gd name="adj1" fmla="val -6950"/>
                <a:gd name="adj2" fmla="val 75777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dirty="0">
                  <a:solidFill>
                    <a:schemeClr val="accent3"/>
                  </a:solidFill>
                </a:rPr>
                <a:t>여기까지는 </a:t>
              </a:r>
              <a:endParaRPr lang="en-US" altLang="ko-KR" sz="2500" b="1" dirty="0">
                <a:solidFill>
                  <a:schemeClr val="accent3"/>
                </a:solidFill>
              </a:endParaRPr>
            </a:p>
            <a:p>
              <a:pPr algn="ctr"/>
              <a:r>
                <a:rPr lang="ko-KR" altLang="en-US" sz="2500" b="1" dirty="0">
                  <a:solidFill>
                    <a:schemeClr val="accent3"/>
                  </a:solidFill>
                </a:rPr>
                <a:t>한국과</a:t>
              </a:r>
              <a:endParaRPr lang="en-US" altLang="ko-KR" sz="2500" b="1" dirty="0">
                <a:solidFill>
                  <a:schemeClr val="accent3"/>
                </a:solidFill>
              </a:endParaRPr>
            </a:p>
            <a:p>
              <a:pPr algn="ctr"/>
              <a:r>
                <a:rPr lang="ko-KR" altLang="en-US" sz="2500" b="1" dirty="0">
                  <a:solidFill>
                    <a:schemeClr val="accent3"/>
                  </a:solidFill>
                </a:rPr>
                <a:t>비슷하네</a:t>
              </a:r>
              <a:endParaRPr lang="en-US" altLang="ko-KR" sz="25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4007CD5D-7D3E-4008-95D1-FCF2C2A75B60}"/>
              </a:ext>
            </a:extLst>
          </p:cNvPr>
          <p:cNvSpPr/>
          <p:nvPr/>
        </p:nvSpPr>
        <p:spPr>
          <a:xfrm>
            <a:off x="1013972" y="6351313"/>
            <a:ext cx="8119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체육대회 영상 </a:t>
            </a:r>
            <a:r>
              <a:rPr lang="en-US" altLang="ko-KR" dirty="0"/>
              <a:t>:</a:t>
            </a:r>
            <a:r>
              <a:rPr lang="ko-KR" altLang="en-US" dirty="0"/>
              <a:t>https://www.youtube.com/watch?v=xv1kDzwE_Mc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학교 복장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21">
            <a:extLst>
              <a:ext uri="{FF2B5EF4-FFF2-40B4-BE49-F238E27FC236}">
                <a16:creationId xmlns="" xmlns:a16="http://schemas.microsoft.com/office/drawing/2014/main" id="{B3D89100-D837-4288-AF84-2445ADD81D2C}"/>
              </a:ext>
            </a:extLst>
          </p:cNvPr>
          <p:cNvGrpSpPr/>
          <p:nvPr/>
        </p:nvGrpSpPr>
        <p:grpSpPr>
          <a:xfrm>
            <a:off x="357657" y="1641891"/>
            <a:ext cx="3415845" cy="4936205"/>
            <a:chOff x="357657" y="1641891"/>
            <a:chExt cx="3415845" cy="4936205"/>
          </a:xfrm>
        </p:grpSpPr>
        <p:grpSp>
          <p:nvGrpSpPr>
            <p:cNvPr id="3" name="그룹 14">
              <a:extLst>
                <a:ext uri="{FF2B5EF4-FFF2-40B4-BE49-F238E27FC236}">
                  <a16:creationId xmlns="" xmlns:a16="http://schemas.microsoft.com/office/drawing/2014/main" id="{0AC5229E-EF3B-4FF7-BF3E-9D8E7A09A2AD}"/>
                </a:ext>
              </a:extLst>
            </p:cNvPr>
            <p:cNvGrpSpPr/>
            <p:nvPr/>
          </p:nvGrpSpPr>
          <p:grpSpPr>
            <a:xfrm>
              <a:off x="420297" y="4307304"/>
              <a:ext cx="3323605" cy="2270792"/>
              <a:chOff x="168275" y="4307052"/>
              <a:chExt cx="3323605" cy="2270792"/>
            </a:xfrm>
          </p:grpSpPr>
          <p:pic>
            <p:nvPicPr>
              <p:cNvPr id="10" name="Picture 3" descr="C:\Users\user\Desktop\일본교복2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75" y="4307052"/>
                <a:ext cx="3323605" cy="2270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108275" y="6208512"/>
                <a:ext cx="141056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/>
                  <a:t>주름치마</a:t>
                </a:r>
              </a:p>
            </p:txBody>
          </p:sp>
        </p:grpSp>
        <p:grpSp>
          <p:nvGrpSpPr>
            <p:cNvPr id="6" name="그룹 13">
              <a:extLst>
                <a:ext uri="{FF2B5EF4-FFF2-40B4-BE49-F238E27FC236}">
                  <a16:creationId xmlns="" xmlns:a16="http://schemas.microsoft.com/office/drawing/2014/main" id="{0910D80D-E4D5-43A4-B16A-18DA90BB07D9}"/>
                </a:ext>
              </a:extLst>
            </p:cNvPr>
            <p:cNvGrpSpPr/>
            <p:nvPr/>
          </p:nvGrpSpPr>
          <p:grpSpPr>
            <a:xfrm>
              <a:off x="357657" y="1641891"/>
              <a:ext cx="3415845" cy="2418122"/>
              <a:chOff x="105634" y="1603652"/>
              <a:chExt cx="3415845" cy="2418122"/>
            </a:xfrm>
          </p:grpSpPr>
          <p:pic>
            <p:nvPicPr>
              <p:cNvPr id="12" name="Picture 4" descr="C:\Users\user\Desktop\일본교복3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34" y="1603652"/>
                <a:ext cx="3415845" cy="2418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978220" y="3609465"/>
                <a:ext cx="170371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/>
                  <a:t>하복</a:t>
                </a:r>
                <a:r>
                  <a:rPr lang="en-US" altLang="ko-KR" b="1" dirty="0"/>
                  <a:t>·</a:t>
                </a:r>
                <a:r>
                  <a:rPr lang="ko-KR" altLang="en-US" b="1" dirty="0"/>
                  <a:t>동복</a:t>
                </a:r>
              </a:p>
            </p:txBody>
          </p:sp>
        </p:grpSp>
      </p:grpSp>
      <p:grpSp>
        <p:nvGrpSpPr>
          <p:cNvPr id="14" name="그룹 16">
            <a:extLst>
              <a:ext uri="{FF2B5EF4-FFF2-40B4-BE49-F238E27FC236}">
                <a16:creationId xmlns="" xmlns:a16="http://schemas.microsoft.com/office/drawing/2014/main" id="{AE720A29-1D75-4809-BCF7-DB5A67A9F57C}"/>
              </a:ext>
            </a:extLst>
          </p:cNvPr>
          <p:cNvGrpSpPr/>
          <p:nvPr/>
        </p:nvGrpSpPr>
        <p:grpSpPr>
          <a:xfrm>
            <a:off x="3773502" y="1603652"/>
            <a:ext cx="1484050" cy="4974192"/>
            <a:chOff x="3880038" y="1603652"/>
            <a:chExt cx="1484050" cy="4974192"/>
          </a:xfrm>
        </p:grpSpPr>
        <p:cxnSp>
          <p:nvCxnSpPr>
            <p:cNvPr id="7" name="직선 연결선 6">
              <a:extLst>
                <a:ext uri="{FF2B5EF4-FFF2-40B4-BE49-F238E27FC236}">
                  <a16:creationId xmlns="" xmlns:a16="http://schemas.microsoft.com/office/drawing/2014/main" id="{C1AC7A04-49A5-45B3-8F57-CC73A006DDA4}"/>
                </a:ext>
              </a:extLst>
            </p:cNvPr>
            <p:cNvCxnSpPr/>
            <p:nvPr/>
          </p:nvCxnSpPr>
          <p:spPr>
            <a:xfrm>
              <a:off x="4572000" y="1603652"/>
              <a:ext cx="0" cy="49741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44B6702-C2D0-407B-9958-975475C48BCB}"/>
                </a:ext>
              </a:extLst>
            </p:cNvPr>
            <p:cNvSpPr txBox="1"/>
            <p:nvPr/>
          </p:nvSpPr>
          <p:spPr>
            <a:xfrm>
              <a:off x="3880038" y="3906082"/>
              <a:ext cx="1484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chemeClr val="accent5"/>
                  </a:solidFill>
                </a:rPr>
                <a:t>일본</a:t>
              </a:r>
              <a:r>
                <a:rPr lang="ko-KR" altLang="en-US" b="1" dirty="0"/>
                <a:t>    </a:t>
              </a:r>
              <a:r>
                <a:rPr lang="ko-KR" altLang="en-US" b="1" dirty="0">
                  <a:solidFill>
                    <a:srgbClr val="0070C0"/>
                  </a:solidFill>
                </a:rPr>
                <a:t>한국</a:t>
              </a:r>
            </a:p>
          </p:txBody>
        </p:sp>
      </p:grpSp>
      <p:grpSp>
        <p:nvGrpSpPr>
          <p:cNvPr id="15" name="그룹 22">
            <a:extLst>
              <a:ext uri="{FF2B5EF4-FFF2-40B4-BE49-F238E27FC236}">
                <a16:creationId xmlns="" xmlns:a16="http://schemas.microsoft.com/office/drawing/2014/main" id="{7C60C278-EB7C-4084-BEB3-21095F1FC973}"/>
              </a:ext>
            </a:extLst>
          </p:cNvPr>
          <p:cNvGrpSpPr/>
          <p:nvPr/>
        </p:nvGrpSpPr>
        <p:grpSpPr>
          <a:xfrm>
            <a:off x="5187027" y="1603651"/>
            <a:ext cx="3696250" cy="4974193"/>
            <a:chOff x="5187027" y="1603651"/>
            <a:chExt cx="3696250" cy="4974193"/>
          </a:xfrm>
        </p:grpSpPr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711B9876-27A9-4DFB-933A-EA0242C6E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309" y="1603651"/>
              <a:ext cx="3689968" cy="2456361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="" xmlns:a16="http://schemas.microsoft.com/office/drawing/2014/main" id="{5123FF8F-BFAB-4185-880D-A539C16FD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027" y="4281185"/>
              <a:ext cx="3696250" cy="22966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>
                <a:latin typeface="한컴 윤체 L" pitchFamily="18" charset="-127"/>
                <a:ea typeface="한컴 윤체 L" pitchFamily="18" charset="-127"/>
                <a:cs typeface="+mj-cs"/>
              </a:rPr>
              <a:t>부활동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64449B9A-F3C7-4AD0-91B0-C8E85460F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8" y="1643050"/>
            <a:ext cx="4267396" cy="500857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DAB74E47-5017-49FF-A207-A87160F4B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748">
            <a:off x="3309226" y="1986619"/>
            <a:ext cx="3193637" cy="212172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827A60A3-7CBA-4A3D-934F-47FDF59BB7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161"/>
          <a:stretch/>
        </p:blipFill>
        <p:spPr>
          <a:xfrm rot="1017945">
            <a:off x="6111042" y="2296904"/>
            <a:ext cx="1992873" cy="3011644"/>
          </a:xfrm>
          <a:prstGeom prst="rect">
            <a:avLst/>
          </a:prstGeom>
        </p:spPr>
      </p:pic>
      <p:sp>
        <p:nvSpPr>
          <p:cNvPr id="17" name="말풍선: 타원형 10">
            <a:extLst>
              <a:ext uri="{FF2B5EF4-FFF2-40B4-BE49-F238E27FC236}">
                <a16:creationId xmlns="" xmlns:a16="http://schemas.microsoft.com/office/drawing/2014/main" id="{A64ECA40-25A5-4E7A-B14F-5ADE73BCE665}"/>
              </a:ext>
            </a:extLst>
          </p:cNvPr>
          <p:cNvSpPr/>
          <p:nvPr/>
        </p:nvSpPr>
        <p:spPr>
          <a:xfrm>
            <a:off x="7860033" y="1785926"/>
            <a:ext cx="1283967" cy="1326416"/>
          </a:xfrm>
          <a:prstGeom prst="wedgeEllipseCallout">
            <a:avLst>
              <a:gd name="adj1" fmla="val -62440"/>
              <a:gd name="adj2" fmla="val 1564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공부가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전부는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아니야</a:t>
            </a:r>
          </a:p>
        </p:txBody>
      </p:sp>
      <p:sp>
        <p:nvSpPr>
          <p:cNvPr id="18" name="별: 꼭짓점 5개 11">
            <a:extLst>
              <a:ext uri="{FF2B5EF4-FFF2-40B4-BE49-F238E27FC236}">
                <a16:creationId xmlns="" xmlns:a16="http://schemas.microsoft.com/office/drawing/2014/main" id="{7FB77340-7F18-488D-B8CD-226145EDFFD1}"/>
              </a:ext>
            </a:extLst>
          </p:cNvPr>
          <p:cNvSpPr/>
          <p:nvPr/>
        </p:nvSpPr>
        <p:spPr>
          <a:xfrm>
            <a:off x="4643438" y="4000504"/>
            <a:ext cx="2367658" cy="1853424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활동의</a:t>
            </a:r>
            <a:endParaRPr lang="en-US" altLang="ko-KR" b="1" dirty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다양성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79CBAF9E-DDD7-4219-92D6-C8A8E2AE57A7}"/>
              </a:ext>
            </a:extLst>
          </p:cNvPr>
          <p:cNvSpPr/>
          <p:nvPr/>
        </p:nvSpPr>
        <p:spPr>
          <a:xfrm>
            <a:off x="4429124" y="5947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/>
              <a:t>https://www.youtube.com/watch?v=_jX2BWsKE0Y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문화제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" name="그룹 1023">
            <a:extLst>
              <a:ext uri="{FF2B5EF4-FFF2-40B4-BE49-F238E27FC236}">
                <a16:creationId xmlns="" xmlns:a16="http://schemas.microsoft.com/office/drawing/2014/main" id="{B3CD7085-6702-4A79-AB63-9F1D66A50D73}"/>
              </a:ext>
            </a:extLst>
          </p:cNvPr>
          <p:cNvGrpSpPr/>
          <p:nvPr/>
        </p:nvGrpSpPr>
        <p:grpSpPr>
          <a:xfrm>
            <a:off x="129173" y="1468202"/>
            <a:ext cx="8871951" cy="5125443"/>
            <a:chOff x="129173" y="1468202"/>
            <a:chExt cx="8871951" cy="5125443"/>
          </a:xfrm>
        </p:grpSpPr>
        <p:sp>
          <p:nvSpPr>
            <p:cNvPr id="2" name="직사각형 1">
              <a:extLst>
                <a:ext uri="{FF2B5EF4-FFF2-40B4-BE49-F238E27FC236}">
                  <a16:creationId xmlns="" xmlns:a16="http://schemas.microsoft.com/office/drawing/2014/main" id="{79CBAF9E-DDD7-4219-92D6-C8A8E2AE57A7}"/>
                </a:ext>
              </a:extLst>
            </p:cNvPr>
            <p:cNvSpPr/>
            <p:nvPr/>
          </p:nvSpPr>
          <p:spPr>
            <a:xfrm>
              <a:off x="4429124" y="5947314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dirty="0"/>
                <a:t>https://www.youtube.com/watch?v=GWwJYcXDHXY</a:t>
              </a:r>
            </a:p>
          </p:txBody>
        </p:sp>
        <p:grpSp>
          <p:nvGrpSpPr>
            <p:cNvPr id="7" name="그룹 30">
              <a:extLst>
                <a:ext uri="{FF2B5EF4-FFF2-40B4-BE49-F238E27FC236}">
                  <a16:creationId xmlns="" xmlns:a16="http://schemas.microsoft.com/office/drawing/2014/main" id="{71DE2BA4-DC54-40A7-A694-E90EF1C80E35}"/>
                </a:ext>
              </a:extLst>
            </p:cNvPr>
            <p:cNvGrpSpPr/>
            <p:nvPr/>
          </p:nvGrpSpPr>
          <p:grpSpPr>
            <a:xfrm>
              <a:off x="129173" y="1468202"/>
              <a:ext cx="8871951" cy="4973187"/>
              <a:chOff x="129173" y="1468202"/>
              <a:chExt cx="8871951" cy="4973187"/>
            </a:xfrm>
          </p:grpSpPr>
          <p:pic>
            <p:nvPicPr>
              <p:cNvPr id="25" name="그림 24">
                <a:extLst>
                  <a:ext uri="{FF2B5EF4-FFF2-40B4-BE49-F238E27FC236}">
                    <a16:creationId xmlns="" xmlns:a16="http://schemas.microsoft.com/office/drawing/2014/main" id="{E880314F-B545-44C8-BD3E-980F28B07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933" y="4289270"/>
                <a:ext cx="2869492" cy="2152119"/>
              </a:xfrm>
              <a:prstGeom prst="rect">
                <a:avLst/>
              </a:prstGeom>
            </p:spPr>
          </p:pic>
          <p:pic>
            <p:nvPicPr>
              <p:cNvPr id="6" name="그림 5">
                <a:extLst>
                  <a:ext uri="{FF2B5EF4-FFF2-40B4-BE49-F238E27FC236}">
                    <a16:creationId xmlns="" xmlns:a16="http://schemas.microsoft.com/office/drawing/2014/main" id="{517A015D-FF54-49B1-93F3-4E216BC95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173" y="1572957"/>
                <a:ext cx="2657872" cy="1993404"/>
              </a:xfrm>
              <a:prstGeom prst="rect">
                <a:avLst/>
              </a:prstGeom>
            </p:spPr>
          </p:pic>
          <p:pic>
            <p:nvPicPr>
              <p:cNvPr id="10" name="그림 9">
                <a:extLst>
                  <a:ext uri="{FF2B5EF4-FFF2-40B4-BE49-F238E27FC236}">
                    <a16:creationId xmlns="" xmlns:a16="http://schemas.microsoft.com/office/drawing/2014/main" id="{2B6A4136-3A6C-4BB9-B267-8EDF112301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2291" y="3696632"/>
                <a:ext cx="2913680" cy="2185260"/>
              </a:xfrm>
              <a:prstGeom prst="rect">
                <a:avLst/>
              </a:prstGeom>
            </p:spPr>
          </p:pic>
          <p:pic>
            <p:nvPicPr>
              <p:cNvPr id="12" name="그림 11">
                <a:extLst>
                  <a:ext uri="{FF2B5EF4-FFF2-40B4-BE49-F238E27FC236}">
                    <a16:creationId xmlns="" xmlns:a16="http://schemas.microsoft.com/office/drawing/2014/main" id="{138FB6B4-E196-42D6-85F9-BCB846B87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8925" y="1468202"/>
                <a:ext cx="1895131" cy="252431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="" xmlns:a16="http://schemas.microsoft.com/office/drawing/2014/main" id="{8C50976E-5D28-4AF4-8671-66D6AE6D1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2826" y="1597355"/>
                <a:ext cx="2159427" cy="2876356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="" xmlns:a16="http://schemas.microsoft.com/office/drawing/2014/main" id="{09BFEB06-5749-4A35-9DF7-B915EACEC4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62830">
                <a:off x="198457" y="2643009"/>
                <a:ext cx="2662968" cy="1997226"/>
              </a:xfrm>
              <a:prstGeom prst="rect">
                <a:avLst/>
              </a:prstGeom>
            </p:spPr>
          </p:pic>
          <p:pic>
            <p:nvPicPr>
              <p:cNvPr id="28" name="그림 27">
                <a:extLst>
                  <a:ext uri="{FF2B5EF4-FFF2-40B4-BE49-F238E27FC236}">
                    <a16:creationId xmlns="" xmlns:a16="http://schemas.microsoft.com/office/drawing/2014/main" id="{36298C23-84DF-4A20-ACFA-CBA886981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5041" y="2507366"/>
                <a:ext cx="2499631" cy="3329508"/>
              </a:xfrm>
              <a:prstGeom prst="rect">
                <a:avLst/>
              </a:prstGeom>
            </p:spPr>
          </p:pic>
          <p:pic>
            <p:nvPicPr>
              <p:cNvPr id="30" name="그림 29">
                <a:extLst>
                  <a:ext uri="{FF2B5EF4-FFF2-40B4-BE49-F238E27FC236}">
                    <a16:creationId xmlns="" xmlns:a16="http://schemas.microsoft.com/office/drawing/2014/main" id="{E5344B0F-FFA5-4AE6-B769-F9D951EB69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5735" y="1505293"/>
                <a:ext cx="2805389" cy="21040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="" xmlns:p14="http://schemas.microsoft.com/office/powerpoint/2010/main" val="6273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중고 일관학교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4358BC7C-4A5A-4597-B112-6FC43B4FE73D}"/>
              </a:ext>
            </a:extLst>
          </p:cNvPr>
          <p:cNvGrpSpPr/>
          <p:nvPr/>
        </p:nvGrpSpPr>
        <p:grpSpPr>
          <a:xfrm>
            <a:off x="142844" y="1844824"/>
            <a:ext cx="6327222" cy="4522535"/>
            <a:chOff x="188994" y="1568054"/>
            <a:chExt cx="6327222" cy="4522535"/>
          </a:xfrm>
        </p:grpSpPr>
        <p:pic>
          <p:nvPicPr>
            <p:cNvPr id="10" name="그림 9">
              <a:extLst>
                <a:ext uri="{FF2B5EF4-FFF2-40B4-BE49-F238E27FC236}">
                  <a16:creationId xmlns="" xmlns:a16="http://schemas.microsoft.com/office/drawing/2014/main" id="{8EC3D4DF-A1D1-4584-B644-4A22D85BA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4" y="1568054"/>
              <a:ext cx="6327222" cy="4522535"/>
            </a:xfrm>
            <a:prstGeom prst="rect">
              <a:avLst/>
            </a:prstGeom>
          </p:spPr>
        </p:pic>
        <p:sp>
          <p:nvSpPr>
            <p:cNvPr id="2" name="직사각형 1">
              <a:extLst>
                <a:ext uri="{FF2B5EF4-FFF2-40B4-BE49-F238E27FC236}">
                  <a16:creationId xmlns="" xmlns:a16="http://schemas.microsoft.com/office/drawing/2014/main" id="{9B12BBE7-75EC-4CBF-95EA-EFFA7140696C}"/>
                </a:ext>
              </a:extLst>
            </p:cNvPr>
            <p:cNvSpPr/>
            <p:nvPr/>
          </p:nvSpPr>
          <p:spPr>
            <a:xfrm>
              <a:off x="4211960" y="2564904"/>
              <a:ext cx="936104" cy="20882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="" xmlns:a16="http://schemas.microsoft.com/office/drawing/2014/main" id="{2C8CD6E5-9099-4741-8210-58204BE9DF68}"/>
                </a:ext>
              </a:extLst>
            </p:cNvPr>
            <p:cNvSpPr/>
            <p:nvPr/>
          </p:nvSpPr>
          <p:spPr>
            <a:xfrm>
              <a:off x="539552" y="2564904"/>
              <a:ext cx="2016224" cy="20882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16">
            <a:extLst>
              <a:ext uri="{FF2B5EF4-FFF2-40B4-BE49-F238E27FC236}">
                <a16:creationId xmlns="" xmlns:a16="http://schemas.microsoft.com/office/drawing/2014/main" id="{076F4846-C0E0-41A8-9E56-E531D9CDD7E6}"/>
              </a:ext>
            </a:extLst>
          </p:cNvPr>
          <p:cNvGrpSpPr/>
          <p:nvPr/>
        </p:nvGrpSpPr>
        <p:grpSpPr>
          <a:xfrm>
            <a:off x="6347722" y="1970021"/>
            <a:ext cx="2592288" cy="3966977"/>
            <a:chOff x="6347722" y="1970021"/>
            <a:chExt cx="2592288" cy="3966977"/>
          </a:xfrm>
        </p:grpSpPr>
        <p:sp>
          <p:nvSpPr>
            <p:cNvPr id="6" name="말풍선: 사각형 5">
              <a:extLst>
                <a:ext uri="{FF2B5EF4-FFF2-40B4-BE49-F238E27FC236}">
                  <a16:creationId xmlns="" xmlns:a16="http://schemas.microsoft.com/office/drawing/2014/main" id="{0642016E-01E5-4B92-B9A1-770BB62EB4D5}"/>
                </a:ext>
              </a:extLst>
            </p:cNvPr>
            <p:cNvSpPr/>
            <p:nvPr/>
          </p:nvSpPr>
          <p:spPr>
            <a:xfrm>
              <a:off x="6347722" y="1970021"/>
              <a:ext cx="2592288" cy="1440160"/>
            </a:xfrm>
            <a:prstGeom prst="wedgeRectCallout">
              <a:avLst>
                <a:gd name="adj1" fmla="val 399"/>
                <a:gd name="adj2" fmla="val 8226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accent3"/>
                  </a:solidFill>
                </a:rPr>
                <a:t>중등교육과 고등교육을</a:t>
              </a:r>
              <a:endParaRPr lang="en-US" altLang="ko-KR" b="1" dirty="0">
                <a:solidFill>
                  <a:schemeClr val="accent3"/>
                </a:solidFill>
              </a:endParaRPr>
            </a:p>
            <a:p>
              <a:pPr algn="ctr"/>
              <a:r>
                <a:rPr lang="ko-KR" altLang="en-US" b="1" dirty="0">
                  <a:solidFill>
                    <a:schemeClr val="accent3"/>
                  </a:solidFill>
                </a:rPr>
                <a:t>한 학교에</a:t>
              </a:r>
              <a:r>
                <a:rPr lang="en-US" altLang="ko-KR" b="1" dirty="0">
                  <a:solidFill>
                    <a:schemeClr val="accent3"/>
                  </a:solidFill>
                </a:rPr>
                <a:t>!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pic>
          <p:nvPicPr>
            <p:cNvPr id="15" name="그림 14">
              <a:extLst>
                <a:ext uri="{FF2B5EF4-FFF2-40B4-BE49-F238E27FC236}">
                  <a16:creationId xmlns="" xmlns:a16="http://schemas.microsoft.com/office/drawing/2014/main" id="{D9C256CD-2574-4F90-8927-D8DB9FC20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2955" t="4941"/>
            <a:stretch/>
          </p:blipFill>
          <p:spPr>
            <a:xfrm>
              <a:off x="6815701" y="3859407"/>
              <a:ext cx="1457079" cy="2077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79459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중고 일관학교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24">
            <a:extLst>
              <a:ext uri="{FF2B5EF4-FFF2-40B4-BE49-F238E27FC236}">
                <a16:creationId xmlns="" xmlns:a16="http://schemas.microsoft.com/office/drawing/2014/main" id="{F48D1192-0761-4024-BAA1-13E3B9FA6DB3}"/>
              </a:ext>
            </a:extLst>
          </p:cNvPr>
          <p:cNvGrpSpPr/>
          <p:nvPr/>
        </p:nvGrpSpPr>
        <p:grpSpPr>
          <a:xfrm>
            <a:off x="6808846" y="2029996"/>
            <a:ext cx="2173946" cy="4349111"/>
            <a:chOff x="6808846" y="2029996"/>
            <a:chExt cx="2173946" cy="4349111"/>
          </a:xfrm>
        </p:grpSpPr>
        <p:pic>
          <p:nvPicPr>
            <p:cNvPr id="7" name="그림 6">
              <a:extLst>
                <a:ext uri="{FF2B5EF4-FFF2-40B4-BE49-F238E27FC236}">
                  <a16:creationId xmlns="" xmlns:a16="http://schemas.microsoft.com/office/drawing/2014/main" id="{A26CF910-CA40-4C81-B99E-63B16CA47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8846" y="4322784"/>
              <a:ext cx="2159139" cy="2056323"/>
            </a:xfrm>
            <a:prstGeom prst="rect">
              <a:avLst/>
            </a:prstGeom>
          </p:spPr>
        </p:pic>
        <p:sp>
          <p:nvSpPr>
            <p:cNvPr id="11" name="말풍선: 타원형 10">
              <a:extLst>
                <a:ext uri="{FF2B5EF4-FFF2-40B4-BE49-F238E27FC236}">
                  <a16:creationId xmlns="" xmlns:a16="http://schemas.microsoft.com/office/drawing/2014/main" id="{7BBE998A-A5A0-4B8A-A16A-D87D20B6E816}"/>
                </a:ext>
              </a:extLst>
            </p:cNvPr>
            <p:cNvSpPr/>
            <p:nvPr/>
          </p:nvSpPr>
          <p:spPr>
            <a:xfrm>
              <a:off x="7380311" y="2029996"/>
              <a:ext cx="1602481" cy="1840537"/>
            </a:xfrm>
            <a:prstGeom prst="wedgeEllipseCallout">
              <a:avLst>
                <a:gd name="adj1" fmla="val -9625"/>
                <a:gd name="adj2" fmla="val 74242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accent3"/>
                  </a:solidFill>
                </a:rPr>
                <a:t>유치원</a:t>
              </a:r>
              <a:r>
                <a:rPr lang="en-US" altLang="ko-KR" dirty="0">
                  <a:solidFill>
                    <a:schemeClr val="accent3"/>
                  </a:solidFill>
                </a:rPr>
                <a:t>,</a:t>
              </a:r>
              <a:r>
                <a:rPr lang="ko-KR" altLang="en-US" dirty="0">
                  <a:solidFill>
                    <a:schemeClr val="accent3"/>
                  </a:solidFill>
                </a:rPr>
                <a:t> </a:t>
              </a:r>
              <a:endParaRPr lang="en-US" altLang="ko-KR" dirty="0">
                <a:solidFill>
                  <a:schemeClr val="accent3"/>
                </a:solidFill>
              </a:endParaRPr>
            </a:p>
            <a:p>
              <a:pPr algn="ctr"/>
              <a:r>
                <a:rPr lang="ko-KR" altLang="en-US" dirty="0">
                  <a:solidFill>
                    <a:schemeClr val="accent3"/>
                  </a:solidFill>
                </a:rPr>
                <a:t>초등학교부터</a:t>
              </a:r>
              <a:r>
                <a:rPr lang="en-US" altLang="ko-KR" dirty="0">
                  <a:solidFill>
                    <a:schemeClr val="accent3"/>
                  </a:solidFill>
                </a:rPr>
                <a:t>!?</a:t>
              </a:r>
              <a:endParaRPr lang="ko-KR" altLang="en-US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" name="그룹 22">
            <a:extLst>
              <a:ext uri="{FF2B5EF4-FFF2-40B4-BE49-F238E27FC236}">
                <a16:creationId xmlns="" xmlns:a16="http://schemas.microsoft.com/office/drawing/2014/main" id="{0087F5EB-3D5D-42E8-8A63-622318C271B0}"/>
              </a:ext>
            </a:extLst>
          </p:cNvPr>
          <p:cNvGrpSpPr/>
          <p:nvPr/>
        </p:nvGrpSpPr>
        <p:grpSpPr>
          <a:xfrm>
            <a:off x="168275" y="1583647"/>
            <a:ext cx="4355976" cy="5170905"/>
            <a:chOff x="168275" y="1583647"/>
            <a:chExt cx="4355976" cy="5170905"/>
          </a:xfrm>
        </p:grpSpPr>
        <p:pic>
          <p:nvPicPr>
            <p:cNvPr id="14" name="그림 13">
              <a:extLst>
                <a:ext uri="{FF2B5EF4-FFF2-40B4-BE49-F238E27FC236}">
                  <a16:creationId xmlns="" xmlns:a16="http://schemas.microsoft.com/office/drawing/2014/main" id="{AA3BD6E4-0936-4353-92B2-8D5B88884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75" y="1583647"/>
              <a:ext cx="4355976" cy="2286887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="" xmlns:a16="http://schemas.microsoft.com/office/drawing/2014/main" id="{F6E621D5-3BF0-40E2-88E1-A32E28A20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75" y="4005064"/>
              <a:ext cx="4355976" cy="274948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C18B05B-A9C4-47D8-8E88-CB8F4DA0845C}"/>
                </a:ext>
              </a:extLst>
            </p:cNvPr>
            <p:cNvSpPr txBox="1"/>
            <p:nvPr/>
          </p:nvSpPr>
          <p:spPr>
            <a:xfrm>
              <a:off x="878373" y="3632007"/>
              <a:ext cx="3074413" cy="47705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2500" b="1" dirty="0">
                  <a:solidFill>
                    <a:schemeClr val="accent3"/>
                  </a:solidFill>
                </a:rPr>
                <a:t>일본의 사립 대학교</a:t>
              </a:r>
            </a:p>
          </p:txBody>
        </p:sp>
      </p:grpSp>
      <p:grpSp>
        <p:nvGrpSpPr>
          <p:cNvPr id="6" name="그룹 23">
            <a:extLst>
              <a:ext uri="{FF2B5EF4-FFF2-40B4-BE49-F238E27FC236}">
                <a16:creationId xmlns="" xmlns:a16="http://schemas.microsoft.com/office/drawing/2014/main" id="{48AA28CB-D092-466D-AA5F-371E0DF366C0}"/>
              </a:ext>
            </a:extLst>
          </p:cNvPr>
          <p:cNvGrpSpPr/>
          <p:nvPr/>
        </p:nvGrpSpPr>
        <p:grpSpPr>
          <a:xfrm>
            <a:off x="4659924" y="1959710"/>
            <a:ext cx="2360348" cy="4587647"/>
            <a:chOff x="4659924" y="1959710"/>
            <a:chExt cx="2360348" cy="4587647"/>
          </a:xfrm>
        </p:grpSpPr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0C201B14-CBD8-4408-8A43-6F80D4A65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9924" y="4437112"/>
              <a:ext cx="2360348" cy="2110245"/>
            </a:xfrm>
            <a:prstGeom prst="rect">
              <a:avLst/>
            </a:prstGeom>
          </p:spPr>
        </p:pic>
        <p:sp>
          <p:nvSpPr>
            <p:cNvPr id="22" name="말풍선: 타원형 21">
              <a:extLst>
                <a:ext uri="{FF2B5EF4-FFF2-40B4-BE49-F238E27FC236}">
                  <a16:creationId xmlns="" xmlns:a16="http://schemas.microsoft.com/office/drawing/2014/main" id="{C48C85EC-9536-44D8-84AF-2E8DD01A9BB4}"/>
                </a:ext>
              </a:extLst>
            </p:cNvPr>
            <p:cNvSpPr/>
            <p:nvPr/>
          </p:nvSpPr>
          <p:spPr>
            <a:xfrm>
              <a:off x="4659924" y="1959710"/>
              <a:ext cx="2148922" cy="1840537"/>
            </a:xfrm>
            <a:prstGeom prst="wedgeEllipseCallout">
              <a:avLst>
                <a:gd name="adj1" fmla="val 2229"/>
                <a:gd name="adj2" fmla="val 74724"/>
              </a:avLst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accent4">
                      <a:lumMod val="75000"/>
                    </a:schemeClr>
                  </a:solidFill>
                </a:rPr>
                <a:t>처음 입시만 붙으면 </a:t>
              </a:r>
              <a:endParaRPr lang="en-US" altLang="ko-KR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ko-KR" altLang="en-US" dirty="0">
                  <a:solidFill>
                    <a:schemeClr val="accent4">
                      <a:lumMod val="75000"/>
                    </a:schemeClr>
                  </a:solidFill>
                </a:rPr>
                <a:t>대학까지 </a:t>
              </a:r>
              <a:endParaRPr lang="en-US" altLang="ko-KR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ko-KR" altLang="en-US" dirty="0">
                  <a:solidFill>
                    <a:schemeClr val="accent4">
                      <a:lumMod val="75000"/>
                    </a:schemeClr>
                  </a:solidFill>
                </a:rPr>
                <a:t>자동이야</a:t>
              </a:r>
              <a:r>
                <a:rPr lang="en-US" altLang="ko-KR" dirty="0">
                  <a:solidFill>
                    <a:schemeClr val="accent4">
                      <a:lumMod val="75000"/>
                    </a:schemeClr>
                  </a:solidFill>
                </a:rPr>
                <a:t>~</a:t>
              </a:r>
              <a:endParaRPr lang="ko-KR" alt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5890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중고 일관학교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폭발: 8pt 5">
            <a:extLst>
              <a:ext uri="{FF2B5EF4-FFF2-40B4-BE49-F238E27FC236}">
                <a16:creationId xmlns="" xmlns:a16="http://schemas.microsoft.com/office/drawing/2014/main" id="{50A3DE83-7F7C-465E-B30C-51B775343FA0}"/>
              </a:ext>
            </a:extLst>
          </p:cNvPr>
          <p:cNvSpPr/>
          <p:nvPr/>
        </p:nvSpPr>
        <p:spPr>
          <a:xfrm>
            <a:off x="5031876" y="3816503"/>
            <a:ext cx="3509839" cy="2978043"/>
          </a:xfrm>
          <a:prstGeom prst="irregularSeal1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/>
              <a:t>경쟁 사회 촉진</a:t>
            </a:r>
          </a:p>
        </p:txBody>
      </p:sp>
      <p:grpSp>
        <p:nvGrpSpPr>
          <p:cNvPr id="2" name="그룹 15">
            <a:extLst>
              <a:ext uri="{FF2B5EF4-FFF2-40B4-BE49-F238E27FC236}">
                <a16:creationId xmlns="" xmlns:a16="http://schemas.microsoft.com/office/drawing/2014/main" id="{48976421-50AA-477C-82D5-950F9ADCCBC6}"/>
              </a:ext>
            </a:extLst>
          </p:cNvPr>
          <p:cNvGrpSpPr/>
          <p:nvPr/>
        </p:nvGrpSpPr>
        <p:grpSpPr>
          <a:xfrm>
            <a:off x="473075" y="1704686"/>
            <a:ext cx="3541221" cy="2111817"/>
            <a:chOff x="473075" y="1704686"/>
            <a:chExt cx="3541221" cy="21118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7C14B40C-A316-4A13-AC2E-09B3CF143674}"/>
                </a:ext>
              </a:extLst>
            </p:cNvPr>
            <p:cNvSpPr txBox="1"/>
            <p:nvPr/>
          </p:nvSpPr>
          <p:spPr>
            <a:xfrm>
              <a:off x="616605" y="1704686"/>
              <a:ext cx="32403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solidFill>
                    <a:schemeClr val="accent3"/>
                  </a:solidFill>
                </a:rPr>
                <a:t>장점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DF2F7E7-0C4F-41BE-B51D-00F9639B3CE7}"/>
                </a:ext>
              </a:extLst>
            </p:cNvPr>
            <p:cNvSpPr txBox="1"/>
            <p:nvPr/>
          </p:nvSpPr>
          <p:spPr>
            <a:xfrm>
              <a:off x="473075" y="2438811"/>
              <a:ext cx="3527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</a:rPr>
                <a:t>1. </a:t>
              </a:r>
              <a:r>
                <a:rPr lang="ko-KR" altLang="en-US" b="1" dirty="0">
                  <a:solidFill>
                    <a:schemeClr val="accent3"/>
                  </a:solidFill>
                </a:rPr>
                <a:t>여유로운 학교 생활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E6CD9C0-F758-491D-9DE0-0EC912CB5D2F}"/>
                </a:ext>
              </a:extLst>
            </p:cNvPr>
            <p:cNvSpPr txBox="1"/>
            <p:nvPr/>
          </p:nvSpPr>
          <p:spPr>
            <a:xfrm>
              <a:off x="473075" y="2924944"/>
              <a:ext cx="3527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</a:rPr>
                <a:t>2. </a:t>
              </a:r>
              <a:r>
                <a:rPr lang="ko-KR" altLang="en-US" b="1" dirty="0">
                  <a:solidFill>
                    <a:schemeClr val="accent3"/>
                  </a:solidFill>
                </a:rPr>
                <a:t>학업보다 생활에 집중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DCDC6A1-20BE-4360-95D3-097F2B5EC3EB}"/>
                </a:ext>
              </a:extLst>
            </p:cNvPr>
            <p:cNvSpPr txBox="1"/>
            <p:nvPr/>
          </p:nvSpPr>
          <p:spPr>
            <a:xfrm>
              <a:off x="486875" y="3447171"/>
              <a:ext cx="3527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</a:rPr>
                <a:t>3. </a:t>
              </a:r>
              <a:r>
                <a:rPr lang="ko-KR" altLang="en-US" b="1" dirty="0">
                  <a:solidFill>
                    <a:schemeClr val="accent3"/>
                  </a:solidFill>
                </a:rPr>
                <a:t>대학 입학 보장</a:t>
              </a:r>
            </a:p>
          </p:txBody>
        </p:sp>
      </p:grpSp>
      <p:grpSp>
        <p:nvGrpSpPr>
          <p:cNvPr id="7" name="그룹 23">
            <a:extLst>
              <a:ext uri="{FF2B5EF4-FFF2-40B4-BE49-F238E27FC236}">
                <a16:creationId xmlns="" xmlns:a16="http://schemas.microsoft.com/office/drawing/2014/main" id="{4341FFF1-B7D8-407F-880B-E13F520315EF}"/>
              </a:ext>
            </a:extLst>
          </p:cNvPr>
          <p:cNvGrpSpPr/>
          <p:nvPr/>
        </p:nvGrpSpPr>
        <p:grpSpPr>
          <a:xfrm>
            <a:off x="5023086" y="1704686"/>
            <a:ext cx="3545003" cy="2111817"/>
            <a:chOff x="5023086" y="1704686"/>
            <a:chExt cx="3545003" cy="2111817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6EB5E01-D6A9-4133-A515-F6F500D968EA}"/>
                </a:ext>
              </a:extLst>
            </p:cNvPr>
            <p:cNvSpPr txBox="1"/>
            <p:nvPr/>
          </p:nvSpPr>
          <p:spPr>
            <a:xfrm>
              <a:off x="5166616" y="1704686"/>
              <a:ext cx="32403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solidFill>
                    <a:schemeClr val="accent5"/>
                  </a:solidFill>
                </a:rPr>
                <a:t>단점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C201A17-33A9-44F4-A0CA-FF5B24EAC9B9}"/>
                </a:ext>
              </a:extLst>
            </p:cNvPr>
            <p:cNvSpPr txBox="1"/>
            <p:nvPr/>
          </p:nvSpPr>
          <p:spPr>
            <a:xfrm>
              <a:off x="5023086" y="2438811"/>
              <a:ext cx="3527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5"/>
                  </a:solidFill>
                </a:rPr>
                <a:t>1. </a:t>
              </a:r>
              <a:r>
                <a:rPr lang="ko-KR" altLang="en-US" b="1" dirty="0">
                  <a:solidFill>
                    <a:schemeClr val="accent5"/>
                  </a:solidFill>
                </a:rPr>
                <a:t>비싼 수업료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FFE2506-183A-49BF-B645-4293947006F8}"/>
                </a:ext>
              </a:extLst>
            </p:cNvPr>
            <p:cNvSpPr txBox="1"/>
            <p:nvPr/>
          </p:nvSpPr>
          <p:spPr>
            <a:xfrm>
              <a:off x="5023086" y="2934482"/>
              <a:ext cx="3527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5"/>
                  </a:solidFill>
                </a:rPr>
                <a:t>2. </a:t>
              </a:r>
              <a:r>
                <a:rPr lang="ko-KR" altLang="en-US" b="1" dirty="0">
                  <a:solidFill>
                    <a:schemeClr val="accent5"/>
                  </a:solidFill>
                </a:rPr>
                <a:t>학교의 사회 인식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EE0E904-80A4-46CB-BF71-47B4465BAB6B}"/>
                </a:ext>
              </a:extLst>
            </p:cNvPr>
            <p:cNvSpPr txBox="1"/>
            <p:nvPr/>
          </p:nvSpPr>
          <p:spPr>
            <a:xfrm>
              <a:off x="5040668" y="3447171"/>
              <a:ext cx="3527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5"/>
                  </a:solidFill>
                </a:rPr>
                <a:t>3. </a:t>
              </a:r>
              <a:r>
                <a:rPr lang="ko-KR" altLang="en-US" b="1" dirty="0">
                  <a:solidFill>
                    <a:schemeClr val="accent5"/>
                  </a:solidFill>
                </a:rPr>
                <a:t>학과 선택 불가</a:t>
              </a:r>
            </a:p>
          </p:txBody>
        </p:sp>
      </p:grpSp>
      <p:grpSp>
        <p:nvGrpSpPr>
          <p:cNvPr id="11" name="그룹 24">
            <a:extLst>
              <a:ext uri="{FF2B5EF4-FFF2-40B4-BE49-F238E27FC236}">
                <a16:creationId xmlns="" xmlns:a16="http://schemas.microsoft.com/office/drawing/2014/main" id="{2BE82D9C-A0EE-4770-BE9A-8AB3CA4BF2A6}"/>
              </a:ext>
            </a:extLst>
          </p:cNvPr>
          <p:cNvGrpSpPr/>
          <p:nvPr/>
        </p:nvGrpSpPr>
        <p:grpSpPr>
          <a:xfrm>
            <a:off x="486875" y="3450383"/>
            <a:ext cx="4336750" cy="3132134"/>
            <a:chOff x="486875" y="3450383"/>
            <a:chExt cx="4336750" cy="3132134"/>
          </a:xfrm>
        </p:grpSpPr>
        <p:pic>
          <p:nvPicPr>
            <p:cNvPr id="12" name="그림 11">
              <a:extLst>
                <a:ext uri="{FF2B5EF4-FFF2-40B4-BE49-F238E27FC236}">
                  <a16:creationId xmlns="" xmlns:a16="http://schemas.microsoft.com/office/drawing/2014/main" id="{9E11B5E3-50EF-40C8-AD56-43D69EE3A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875" y="4307931"/>
              <a:ext cx="2349163" cy="2274586"/>
            </a:xfrm>
            <a:prstGeom prst="rect">
              <a:avLst/>
            </a:prstGeom>
          </p:spPr>
        </p:pic>
        <p:sp>
          <p:nvSpPr>
            <p:cNvPr id="13" name="말풍선: 타원형 12">
              <a:extLst>
                <a:ext uri="{FF2B5EF4-FFF2-40B4-BE49-F238E27FC236}">
                  <a16:creationId xmlns="" xmlns:a16="http://schemas.microsoft.com/office/drawing/2014/main" id="{4EC2803B-8151-4BDA-A60F-F10779DF1E95}"/>
                </a:ext>
              </a:extLst>
            </p:cNvPr>
            <p:cNvSpPr/>
            <p:nvPr/>
          </p:nvSpPr>
          <p:spPr>
            <a:xfrm>
              <a:off x="2805549" y="3450383"/>
              <a:ext cx="2018076" cy="1628721"/>
            </a:xfrm>
            <a:prstGeom prst="wedgeEllipseCallout">
              <a:avLst>
                <a:gd name="adj1" fmla="val -54093"/>
                <a:gd name="adj2" fmla="val 423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내 스펙은 이미 검증되어 있다고</a:t>
              </a:r>
              <a:r>
                <a:rPr lang="en-US" altLang="ko-KR" b="1" dirty="0">
                  <a:solidFill>
                    <a:schemeClr val="tx1"/>
                  </a:solidFill>
                </a:rPr>
                <a:t>~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748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입시 제도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Picture 2" descr="C:\Users\user\Desktop\일본 센터시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857364"/>
            <a:ext cx="4555600" cy="3214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71868" y="5929330"/>
            <a:ext cx="23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/>
              <a:t>센터시험</a:t>
            </a:r>
          </a:p>
        </p:txBody>
      </p:sp>
      <p:pic>
        <p:nvPicPr>
          <p:cNvPr id="16" name="Picture 3" descr="C:\Users\user\Desktop\센터시험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1928802"/>
            <a:ext cx="4098229" cy="3786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타원형 설명선 16"/>
          <p:cNvSpPr/>
          <p:nvPr/>
        </p:nvSpPr>
        <p:spPr>
          <a:xfrm>
            <a:off x="7429488" y="1428736"/>
            <a:ext cx="1714512" cy="2143140"/>
          </a:xfrm>
          <a:prstGeom prst="wedgeEllipseCallout">
            <a:avLst>
              <a:gd name="adj1" fmla="val -24379"/>
              <a:gd name="adj2" fmla="val 7488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</a:rPr>
              <a:t>더 넓은 </a:t>
            </a:r>
            <a:endParaRPr lang="en-US" altLang="ko-KR" sz="2200" dirty="0">
              <a:solidFill>
                <a:schemeClr val="tx1"/>
              </a:solidFill>
            </a:endParaRPr>
          </a:p>
          <a:p>
            <a:pPr algn="ctr"/>
            <a:r>
              <a:rPr lang="ko-KR" altLang="en-US" sz="2200" dirty="0">
                <a:solidFill>
                  <a:srgbClr val="FF0000"/>
                </a:solidFill>
              </a:rPr>
              <a:t>사회로 </a:t>
            </a:r>
            <a:endParaRPr lang="en-US" altLang="ko-KR" sz="2200" dirty="0">
              <a:solidFill>
                <a:srgbClr val="FF0000"/>
              </a:solidFill>
            </a:endParaRPr>
          </a:p>
          <a:p>
            <a:pPr algn="ctr"/>
            <a:r>
              <a:rPr lang="ko-KR" altLang="en-US" sz="2200" dirty="0">
                <a:solidFill>
                  <a:srgbClr val="FF0000"/>
                </a:solidFill>
              </a:rPr>
              <a:t>향하는 문</a:t>
            </a:r>
          </a:p>
        </p:txBody>
      </p:sp>
      <p:sp>
        <p:nvSpPr>
          <p:cNvPr id="18" name="타원형 설명선 17"/>
          <p:cNvSpPr/>
          <p:nvPr/>
        </p:nvSpPr>
        <p:spPr>
          <a:xfrm>
            <a:off x="3071802" y="1357298"/>
            <a:ext cx="2571768" cy="2428892"/>
          </a:xfrm>
          <a:prstGeom prst="wedgeEllipseCallout">
            <a:avLst>
              <a:gd name="adj1" fmla="val -68941"/>
              <a:gd name="adj2" fmla="val 69036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tx1"/>
                </a:solidFill>
              </a:rPr>
              <a:t>내 점수에 맞는 </a:t>
            </a:r>
            <a:endParaRPr lang="en-US" altLang="ko-KR" sz="3000" dirty="0">
              <a:solidFill>
                <a:schemeClr val="tx1"/>
              </a:solidFill>
            </a:endParaRPr>
          </a:p>
          <a:p>
            <a:pPr algn="ctr"/>
            <a:r>
              <a:rPr lang="ko-KR" altLang="en-US" sz="3000" dirty="0">
                <a:solidFill>
                  <a:schemeClr val="tx1"/>
                </a:solidFill>
              </a:rPr>
              <a:t>대학은</a:t>
            </a:r>
            <a:r>
              <a:rPr lang="en-US" altLang="ko-KR" sz="3000" dirty="0">
                <a:solidFill>
                  <a:schemeClr val="tx1"/>
                </a:solidFill>
              </a:rPr>
              <a:t>?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경쟁과 서열화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Picture 2" descr="C:\Users\user\Desktop\수험전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714620"/>
            <a:ext cx="5049300" cy="3786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구름 모양 설명선 18"/>
          <p:cNvSpPr/>
          <p:nvPr/>
        </p:nvSpPr>
        <p:spPr>
          <a:xfrm>
            <a:off x="2500298" y="1500174"/>
            <a:ext cx="2831691" cy="2256503"/>
          </a:xfrm>
          <a:prstGeom prst="cloudCallout">
            <a:avLst>
              <a:gd name="adj1" fmla="val -50359"/>
              <a:gd name="adj2" fmla="val 4684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dirty="0">
                <a:solidFill>
                  <a:schemeClr val="tx1"/>
                </a:solidFill>
              </a:rPr>
              <a:t>내 </a:t>
            </a:r>
            <a:r>
              <a:rPr lang="ko-KR" altLang="en-US" sz="2300" dirty="0">
                <a:solidFill>
                  <a:srgbClr val="FF0000"/>
                </a:solidFill>
              </a:rPr>
              <a:t>학벌</a:t>
            </a:r>
            <a:r>
              <a:rPr lang="ko-KR" altLang="en-US" sz="2300" dirty="0">
                <a:solidFill>
                  <a:schemeClr val="tx1"/>
                </a:solidFill>
              </a:rPr>
              <a:t>이 곧 </a:t>
            </a:r>
            <a:endParaRPr lang="en-US" altLang="ko-KR" sz="2300" dirty="0">
              <a:solidFill>
                <a:schemeClr val="tx1"/>
              </a:solidFill>
            </a:endParaRPr>
          </a:p>
          <a:p>
            <a:pPr algn="ctr"/>
            <a:r>
              <a:rPr lang="ko-KR" altLang="en-US" sz="2300" dirty="0">
                <a:solidFill>
                  <a:schemeClr val="tx1"/>
                </a:solidFill>
              </a:rPr>
              <a:t>내 </a:t>
            </a:r>
            <a:r>
              <a:rPr lang="ko-KR" altLang="en-US" sz="2300" dirty="0">
                <a:solidFill>
                  <a:srgbClr val="FF0000"/>
                </a:solidFill>
              </a:rPr>
              <a:t>신분</a:t>
            </a:r>
            <a:r>
              <a:rPr lang="ko-KR" altLang="en-US" sz="2300" dirty="0">
                <a:solidFill>
                  <a:schemeClr val="tx1"/>
                </a:solidFill>
              </a:rPr>
              <a:t>이다</a:t>
            </a:r>
            <a:r>
              <a:rPr lang="en-US" altLang="ko-KR" sz="2300" dirty="0">
                <a:solidFill>
                  <a:schemeClr val="tx1"/>
                </a:solidFill>
              </a:rPr>
              <a:t>.</a:t>
            </a:r>
            <a:endParaRPr lang="ko-KR" altLang="en-US" sz="2300" dirty="0">
              <a:solidFill>
                <a:schemeClr val="tx1"/>
              </a:solidFill>
            </a:endParaRPr>
          </a:p>
        </p:txBody>
      </p:sp>
      <p:sp>
        <p:nvSpPr>
          <p:cNvPr id="20" name="폭발 1 19"/>
          <p:cNvSpPr/>
          <p:nvPr/>
        </p:nvSpPr>
        <p:spPr>
          <a:xfrm>
            <a:off x="5214942" y="2214554"/>
            <a:ext cx="4060869" cy="3857652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b="1" dirty="0"/>
              <a:t>수험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지옥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교육의 증가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C:\Users\user\Desktop\교과서 두께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857364"/>
            <a:ext cx="4047297" cy="4500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위쪽 화살표 11"/>
          <p:cNvSpPr/>
          <p:nvPr/>
        </p:nvSpPr>
        <p:spPr>
          <a:xfrm>
            <a:off x="4279792" y="4310959"/>
            <a:ext cx="759371" cy="1557978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/>
                </a:solidFill>
              </a:rPr>
              <a:t>페이지수</a:t>
            </a:r>
          </a:p>
        </p:txBody>
      </p:sp>
      <p:sp>
        <p:nvSpPr>
          <p:cNvPr id="14" name="위쪽 화살표 13"/>
          <p:cNvSpPr/>
          <p:nvPr/>
        </p:nvSpPr>
        <p:spPr>
          <a:xfrm>
            <a:off x="5000628" y="3661699"/>
            <a:ext cx="799869" cy="2207238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/>
                </a:solidFill>
              </a:rPr>
              <a:t>난이도</a:t>
            </a:r>
          </a:p>
        </p:txBody>
      </p:sp>
      <p:sp>
        <p:nvSpPr>
          <p:cNvPr id="15" name="등호 14"/>
          <p:cNvSpPr/>
          <p:nvPr/>
        </p:nvSpPr>
        <p:spPr>
          <a:xfrm>
            <a:off x="6000760" y="3817899"/>
            <a:ext cx="627747" cy="708746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858016" y="2241691"/>
            <a:ext cx="1994615" cy="15168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</a:rPr>
              <a:t>인성 </a:t>
            </a:r>
            <a:endParaRPr lang="en-US" altLang="ko-KR" sz="5000" b="1" dirty="0">
              <a:solidFill>
                <a:schemeClr val="accent1"/>
              </a:solidFill>
            </a:endParaRPr>
          </a:p>
          <a:p>
            <a:pPr algn="ctr"/>
            <a:r>
              <a:rPr lang="ko-KR" altLang="en-US" sz="5000" b="1" dirty="0">
                <a:solidFill>
                  <a:schemeClr val="accent1"/>
                </a:solidFill>
              </a:rPr>
              <a:t>중시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858016" y="4765045"/>
            <a:ext cx="1994615" cy="15168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</a:rPr>
              <a:t>학벌 </a:t>
            </a:r>
            <a:endParaRPr lang="en-US" altLang="ko-KR" sz="5000" b="1" dirty="0">
              <a:solidFill>
                <a:schemeClr val="accent1"/>
              </a:solidFill>
            </a:endParaRPr>
          </a:p>
          <a:p>
            <a:pPr algn="ctr"/>
            <a:r>
              <a:rPr lang="ko-KR" altLang="en-US" sz="5000" b="1" dirty="0">
                <a:solidFill>
                  <a:schemeClr val="accent1"/>
                </a:solidFill>
              </a:rPr>
              <a:t>중시</a:t>
            </a:r>
          </a:p>
        </p:txBody>
      </p:sp>
      <p:sp>
        <p:nvSpPr>
          <p:cNvPr id="18" name="곱셈 기호 17"/>
          <p:cNvSpPr/>
          <p:nvPr/>
        </p:nvSpPr>
        <p:spPr>
          <a:xfrm>
            <a:off x="7000892" y="1785926"/>
            <a:ext cx="1802241" cy="246099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가정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1714488"/>
            <a:ext cx="96931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b="1" dirty="0"/>
              <a:t>의식주 활동을 공유 하는 생활공동체</a:t>
            </a: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r>
              <a:rPr lang="ko-KR" altLang="en-US" sz="2800" b="1" dirty="0"/>
              <a:t>인간이 태어나서 처음 맞닥뜨리는 사회집단</a:t>
            </a: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endParaRPr lang="ko-KR" altLang="en-US" sz="2800" b="1" dirty="0"/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r>
              <a:rPr lang="ko-KR" altLang="en-US" sz="2800" b="1" dirty="0"/>
              <a:t>마음의 </a:t>
            </a:r>
            <a:r>
              <a:rPr lang="en-US" altLang="ko-KR" sz="2800" b="1" dirty="0"/>
              <a:t>‘</a:t>
            </a:r>
            <a:r>
              <a:rPr lang="ko-KR" altLang="en-US" sz="2800" b="1" dirty="0"/>
              <a:t>안식처</a:t>
            </a:r>
            <a:r>
              <a:rPr lang="en-US" altLang="ko-KR" sz="2800" b="1" dirty="0"/>
              <a:t>’</a:t>
            </a:r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r>
              <a:rPr lang="ko-KR" altLang="en-US" sz="2800" b="1" dirty="0"/>
              <a:t> 공동생활이 이루어지는물리적 </a:t>
            </a:r>
            <a:r>
              <a:rPr lang="en-US" altLang="ko-KR" sz="2800" b="1" dirty="0"/>
              <a:t>‘</a:t>
            </a:r>
            <a:r>
              <a:rPr lang="ko-KR" altLang="en-US" sz="2800" b="1" dirty="0"/>
              <a:t>공간</a:t>
            </a:r>
            <a:r>
              <a:rPr lang="en-US" altLang="ko-KR" sz="2800" b="1" dirty="0"/>
              <a:t>’</a:t>
            </a:r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야간 학교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9" name="Picture 2" descr="C:\Users\user\Desktop\오사카 텐노지 야간중학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8358246" cy="4694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14612" y="6380227"/>
            <a:ext cx="381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오사카 야간 중학교</a:t>
            </a:r>
          </a:p>
        </p:txBody>
      </p:sp>
      <p:sp>
        <p:nvSpPr>
          <p:cNvPr id="21" name="타원형 설명선 20"/>
          <p:cNvSpPr/>
          <p:nvPr/>
        </p:nvSpPr>
        <p:spPr>
          <a:xfrm>
            <a:off x="6143636" y="1714488"/>
            <a:ext cx="2802193" cy="1609570"/>
          </a:xfrm>
          <a:prstGeom prst="wedgeEllipseCallout">
            <a:avLst>
              <a:gd name="adj1" fmla="val -36096"/>
              <a:gd name="adj2" fmla="val 73496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FF0000"/>
                </a:solidFill>
              </a:rPr>
              <a:t>다양성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학교와 사회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CEDBB7A1-008E-4E44-92F8-AA2BAF01F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4" y="2143116"/>
            <a:ext cx="5707042" cy="4194184"/>
          </a:xfrm>
          <a:prstGeom prst="rect">
            <a:avLst/>
          </a:prstGeom>
        </p:spPr>
      </p:pic>
      <p:sp>
        <p:nvSpPr>
          <p:cNvPr id="12" name="말풍선: 타원형 5">
            <a:extLst>
              <a:ext uri="{FF2B5EF4-FFF2-40B4-BE49-F238E27FC236}">
                <a16:creationId xmlns="" xmlns:a16="http://schemas.microsoft.com/office/drawing/2014/main" id="{A3BD6037-2733-414A-8201-FFF7A22B3DF4}"/>
              </a:ext>
            </a:extLst>
          </p:cNvPr>
          <p:cNvSpPr/>
          <p:nvPr/>
        </p:nvSpPr>
        <p:spPr>
          <a:xfrm>
            <a:off x="3428992" y="1714488"/>
            <a:ext cx="2323620" cy="1845842"/>
          </a:xfrm>
          <a:prstGeom prst="wedgeEllipseCallout">
            <a:avLst>
              <a:gd name="adj1" fmla="val -32692"/>
              <a:gd name="adj2" fmla="val 649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학교도 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하나의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커다란 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ko-KR" altLang="en-US" sz="2500" dirty="0">
                <a:solidFill>
                  <a:srgbClr val="FF0000"/>
                </a:solidFill>
              </a:rPr>
              <a:t>조직 사회</a:t>
            </a:r>
          </a:p>
        </p:txBody>
      </p:sp>
      <p:grpSp>
        <p:nvGrpSpPr>
          <p:cNvPr id="2" name="그룹 2">
            <a:extLst>
              <a:ext uri="{FF2B5EF4-FFF2-40B4-BE49-F238E27FC236}">
                <a16:creationId xmlns="" xmlns:a16="http://schemas.microsoft.com/office/drawing/2014/main" id="{56F6317A-5BB8-4150-8F11-96C3D2B5249A}"/>
              </a:ext>
            </a:extLst>
          </p:cNvPr>
          <p:cNvGrpSpPr/>
          <p:nvPr/>
        </p:nvGrpSpPr>
        <p:grpSpPr>
          <a:xfrm>
            <a:off x="5866551" y="2122645"/>
            <a:ext cx="3194979" cy="4178696"/>
            <a:chOff x="5866551" y="2122645"/>
            <a:chExt cx="3194979" cy="4178696"/>
          </a:xfrm>
        </p:grpSpPr>
        <p:sp>
          <p:nvSpPr>
            <p:cNvPr id="13" name="직사각형 12">
              <a:extLst>
                <a:ext uri="{FF2B5EF4-FFF2-40B4-BE49-F238E27FC236}">
                  <a16:creationId xmlns="" xmlns:a16="http://schemas.microsoft.com/office/drawing/2014/main" id="{1BC94BBA-A0AB-4E44-B42E-AD0208C0B023}"/>
                </a:ext>
              </a:extLst>
            </p:cNvPr>
            <p:cNvSpPr/>
            <p:nvPr/>
          </p:nvSpPr>
          <p:spPr>
            <a:xfrm>
              <a:off x="5866552" y="2122645"/>
              <a:ext cx="3194978" cy="107047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/>
                <a:t>국가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="" xmlns:a16="http://schemas.microsoft.com/office/drawing/2014/main" id="{90AA6CB3-22E1-45B1-ABE0-54475EB1706D}"/>
                </a:ext>
              </a:extLst>
            </p:cNvPr>
            <p:cNvSpPr/>
            <p:nvPr/>
          </p:nvSpPr>
          <p:spPr>
            <a:xfrm>
              <a:off x="5866551" y="3659230"/>
              <a:ext cx="3194978" cy="107047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dirty="0"/>
                <a:t>교육위원회</a:t>
              </a: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077AB4D0-A8E7-434E-9724-2430502F691F}"/>
                </a:ext>
              </a:extLst>
            </p:cNvPr>
            <p:cNvSpPr/>
            <p:nvPr/>
          </p:nvSpPr>
          <p:spPr>
            <a:xfrm>
              <a:off x="5866552" y="5230866"/>
              <a:ext cx="3194978" cy="107047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b="1" dirty="0"/>
                <a:t>학교</a:t>
              </a:r>
            </a:p>
          </p:txBody>
        </p:sp>
        <p:cxnSp>
          <p:nvCxnSpPr>
            <p:cNvPr id="16" name="직선 화살표 연결선 15">
              <a:extLst>
                <a:ext uri="{FF2B5EF4-FFF2-40B4-BE49-F238E27FC236}">
                  <a16:creationId xmlns="" xmlns:a16="http://schemas.microsoft.com/office/drawing/2014/main" id="{B29186DB-700C-4477-9031-26D3A555D145}"/>
                </a:ext>
              </a:extLst>
            </p:cNvPr>
            <p:cNvCxnSpPr>
              <a:stCxn id="13" idx="2"/>
              <a:endCxn id="14" idx="0"/>
            </p:cNvCxnSpPr>
            <p:nvPr/>
          </p:nvCxnSpPr>
          <p:spPr>
            <a:xfrm flipH="1">
              <a:off x="7464040" y="3193120"/>
              <a:ext cx="1" cy="4661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="" xmlns:a16="http://schemas.microsoft.com/office/drawing/2014/main" id="{9CB858D9-B6BC-450E-9177-6EBBE49EFF6D}"/>
                </a:ext>
              </a:extLst>
            </p:cNvPr>
            <p:cNvCxnSpPr/>
            <p:nvPr/>
          </p:nvCxnSpPr>
          <p:spPr>
            <a:xfrm rot="16200000" flipH="1">
              <a:off x="7214008" y="4966287"/>
              <a:ext cx="500067" cy="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이지매</a:t>
            </a:r>
            <a:r>
              <a:rPr kumimoji="0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(</a:t>
            </a: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왕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따</a:t>
            </a:r>
            <a:r>
              <a:rPr lang="en-US" altLang="ko-KR" sz="3500" dirty="0">
                <a:latin typeface="한컴 윤체 L" pitchFamily="18" charset="-127"/>
                <a:ea typeface="한컴 윤체 L" pitchFamily="18" charset="-127"/>
                <a:cs typeface="+mj-cs"/>
              </a:rPr>
              <a:t>) 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현상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" name="그룹 5">
            <a:extLst>
              <a:ext uri="{FF2B5EF4-FFF2-40B4-BE49-F238E27FC236}">
                <a16:creationId xmlns="" xmlns:a16="http://schemas.microsoft.com/office/drawing/2014/main" id="{3BA69A00-C10C-4356-B2A5-A29C8815B73E}"/>
              </a:ext>
            </a:extLst>
          </p:cNvPr>
          <p:cNvGrpSpPr/>
          <p:nvPr/>
        </p:nvGrpSpPr>
        <p:grpSpPr>
          <a:xfrm>
            <a:off x="71406" y="1500174"/>
            <a:ext cx="8943636" cy="5147304"/>
            <a:chOff x="71406" y="1500174"/>
            <a:chExt cx="8943636" cy="5147304"/>
          </a:xfrm>
        </p:grpSpPr>
        <p:grpSp>
          <p:nvGrpSpPr>
            <p:cNvPr id="6" name="그룹 2">
              <a:extLst>
                <a:ext uri="{FF2B5EF4-FFF2-40B4-BE49-F238E27FC236}">
                  <a16:creationId xmlns="" xmlns:a16="http://schemas.microsoft.com/office/drawing/2014/main" id="{98FA8951-D08B-4D93-98A1-BCEC458509AC}"/>
                </a:ext>
              </a:extLst>
            </p:cNvPr>
            <p:cNvGrpSpPr/>
            <p:nvPr/>
          </p:nvGrpSpPr>
          <p:grpSpPr>
            <a:xfrm>
              <a:off x="142844" y="2000240"/>
              <a:ext cx="8872198" cy="4647238"/>
              <a:chOff x="142844" y="2000240"/>
              <a:chExt cx="8872198" cy="4647238"/>
            </a:xfrm>
          </p:grpSpPr>
          <p:pic>
            <p:nvPicPr>
              <p:cNvPr id="18" name="그림 17">
                <a:extLst>
                  <a:ext uri="{FF2B5EF4-FFF2-40B4-BE49-F238E27FC236}">
                    <a16:creationId xmlns="" xmlns:a16="http://schemas.microsoft.com/office/drawing/2014/main" id="{8ACDC829-1ACF-4FC0-B0D2-9741E29DD9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44" y="2000240"/>
                <a:ext cx="8872198" cy="3472654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E7C4E27-094C-4ECF-98AD-F9C3BA817F0D}"/>
                  </a:ext>
                </a:extLst>
              </p:cNvPr>
              <p:cNvSpPr txBox="1"/>
              <p:nvPr/>
            </p:nvSpPr>
            <p:spPr>
              <a:xfrm>
                <a:off x="3428992" y="5783187"/>
                <a:ext cx="2582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/>
                  <a:t>후쿠시마 </a:t>
                </a:r>
                <a:r>
                  <a:rPr lang="en-US" altLang="ko-KR" b="1" dirty="0"/>
                  <a:t>'</a:t>
                </a:r>
                <a:r>
                  <a:rPr lang="ko-KR" altLang="en-US" b="1" dirty="0"/>
                  <a:t>원전 왕따</a:t>
                </a:r>
                <a:r>
                  <a:rPr lang="en-US" altLang="ko-KR" b="1" dirty="0"/>
                  <a:t>'</a:t>
                </a:r>
                <a:endParaRPr lang="ko-KR" altLang="en-US" b="1" dirty="0"/>
              </a:p>
            </p:txBody>
          </p:sp>
          <p:sp>
            <p:nvSpPr>
              <p:cNvPr id="2" name="직사각형 1">
                <a:extLst>
                  <a:ext uri="{FF2B5EF4-FFF2-40B4-BE49-F238E27FC236}">
                    <a16:creationId xmlns="" xmlns:a16="http://schemas.microsoft.com/office/drawing/2014/main" id="{FC87269D-E765-4C90-8BDB-ADC32D6B2C21}"/>
                  </a:ext>
                </a:extLst>
              </p:cNvPr>
              <p:cNvSpPr/>
              <p:nvPr/>
            </p:nvSpPr>
            <p:spPr>
              <a:xfrm>
                <a:off x="2287029" y="6278146"/>
                <a:ext cx="53509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dirty="0"/>
                  <a:t>https://www.youtube.com/watch?v=jArYNxPR308</a:t>
                </a:r>
              </a:p>
            </p:txBody>
          </p:sp>
        </p:grpSp>
        <p:sp>
          <p:nvSpPr>
            <p:cNvPr id="20" name="생각 풍선: 구름 모양 11">
              <a:extLst>
                <a:ext uri="{FF2B5EF4-FFF2-40B4-BE49-F238E27FC236}">
                  <a16:creationId xmlns="" xmlns:a16="http://schemas.microsoft.com/office/drawing/2014/main" id="{998ED2D8-3EA1-43BA-9E17-8AEE88FCE29E}"/>
                </a:ext>
              </a:extLst>
            </p:cNvPr>
            <p:cNvSpPr/>
            <p:nvPr/>
          </p:nvSpPr>
          <p:spPr>
            <a:xfrm>
              <a:off x="71406" y="1500174"/>
              <a:ext cx="2357454" cy="1714512"/>
            </a:xfrm>
            <a:prstGeom prst="cloudCallout">
              <a:avLst>
                <a:gd name="adj1" fmla="val 60146"/>
                <a:gd name="adj2" fmla="val 4640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학교에서도 </a:t>
              </a:r>
              <a:endParaRPr lang="en-US" altLang="ko-KR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>
                  <a:solidFill>
                    <a:srgbClr val="FF0000"/>
                  </a:solidFill>
                </a:rPr>
                <a:t>사회문제</a:t>
              </a:r>
              <a:r>
                <a:rPr lang="ko-KR" altLang="en-US" dirty="0">
                  <a:solidFill>
                    <a:schemeClr val="tx1"/>
                  </a:solidFill>
                </a:rPr>
                <a:t>가 </a:t>
              </a:r>
              <a:endParaRPr lang="en-US" altLang="ko-KR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발생한다</a:t>
              </a:r>
              <a:r>
                <a:rPr lang="en-US" altLang="ko-KR" dirty="0">
                  <a:solidFill>
                    <a:schemeClr val="tx1"/>
                  </a:solidFill>
                </a:rPr>
                <a:t>.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가정 구성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428860" y="1785925"/>
            <a:ext cx="5572164" cy="10001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대가족 제도</a:t>
            </a:r>
            <a:r>
              <a:rPr lang="en-US" altLang="ko-KR" dirty="0">
                <a:solidFill>
                  <a:schemeClr val="tx1"/>
                </a:solidFill>
              </a:rPr>
              <a:t> ‘</a:t>
            </a:r>
            <a:r>
              <a:rPr lang="ko-KR" altLang="en-US" dirty="0">
                <a:solidFill>
                  <a:schemeClr val="tx1"/>
                </a:solidFill>
              </a:rPr>
              <a:t>이에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家</a:t>
            </a:r>
            <a:r>
              <a:rPr lang="en-US" altLang="ko-KR" dirty="0">
                <a:solidFill>
                  <a:schemeClr val="tx1"/>
                </a:solidFill>
              </a:rPr>
              <a:t>)’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500298" y="5214950"/>
            <a:ext cx="5572164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대부분 한 자녀 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두 자녀 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571473" y="5214950"/>
            <a:ext cx="1428760" cy="100013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자녀 수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500035" y="1785925"/>
            <a:ext cx="1428760" cy="10001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근대적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호적제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428859" y="3500438"/>
            <a:ext cx="5572164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혼자 사는 노인 증가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핵가족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500034" y="3500438"/>
            <a:ext cx="1428760" cy="100013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현대 일본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여성 지위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95" y="1785926"/>
            <a:ext cx="397093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656" y="1785926"/>
            <a:ext cx="38428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0" y="642918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n-US" altLang="ko-KR" sz="3500" dirty="0">
              <a:latin typeface="한컴 윤체 L" pitchFamily="18" charset="-127"/>
              <a:ea typeface="한컴 윤체 L" pitchFamily="18" charset="-127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ko-KR" altLang="en-US" sz="45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가정 내 폭력</a:t>
            </a:r>
            <a:r>
              <a:rPr lang="ko-KR" altLang="en-US" sz="4500" dirty="0"/>
              <a:t> </a:t>
            </a:r>
            <a:r>
              <a:rPr lang="en-US" altLang="ko-KR" sz="4500" dirty="0"/>
              <a:t>(</a:t>
            </a:r>
            <a:r>
              <a:rPr lang="ko-KR" altLang="en-US" sz="4500" dirty="0" err="1"/>
              <a:t>카테에나이</a:t>
            </a:r>
            <a:r>
              <a:rPr lang="ko-KR" altLang="en-US" sz="4500" dirty="0"/>
              <a:t> </a:t>
            </a:r>
            <a:r>
              <a:rPr lang="ko-KR" altLang="en-US" sz="4500" dirty="0" err="1"/>
              <a:t>보오료쿠</a:t>
            </a:r>
            <a:r>
              <a:rPr lang="en-US" altLang="ko-KR" sz="4500" dirty="0"/>
              <a:t>)</a:t>
            </a:r>
            <a:endParaRPr lang="ko-KR" altLang="en-US" sz="4500" dirty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2910" y="2143116"/>
            <a:ext cx="3214710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직사각형 11"/>
          <p:cNvSpPr/>
          <p:nvPr/>
        </p:nvSpPr>
        <p:spPr>
          <a:xfrm>
            <a:off x="4530772" y="2496666"/>
            <a:ext cx="421484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가정 내 폭력이란</a:t>
            </a:r>
            <a:r>
              <a:rPr lang="en-US" altLang="ko-KR" sz="2000" b="1" dirty="0"/>
              <a:t>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/>
              <a:t>자녀가 부모나 그 가족에 대해 지속적으로 폭력을 휘두르는 행위</a:t>
            </a:r>
            <a:endParaRPr lang="en-US" altLang="ko-K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/>
              <a:t>보통 </a:t>
            </a:r>
            <a:r>
              <a:rPr lang="en-US" altLang="ko-KR" dirty="0"/>
              <a:t>15~16</a:t>
            </a:r>
            <a:r>
              <a:rPr lang="ko-KR" altLang="en-US" dirty="0"/>
              <a:t>세의 사춘기 소년이 많음</a:t>
            </a:r>
            <a:endParaRPr lang="en-US" altLang="ko-K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/>
              <a:t>모욕적인 욕</a:t>
            </a:r>
            <a:r>
              <a:rPr lang="en-US" altLang="ko-KR" dirty="0"/>
              <a:t>, </a:t>
            </a:r>
            <a:r>
              <a:rPr lang="ko-KR" altLang="en-US" dirty="0"/>
              <a:t>폭력</a:t>
            </a:r>
            <a:r>
              <a:rPr lang="en-US" altLang="ko-KR" dirty="0"/>
              <a:t>,</a:t>
            </a:r>
            <a:r>
              <a:rPr lang="ko-KR" altLang="en-US" dirty="0"/>
              <a:t>자신감 상실로 야기된 자기통제 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결혼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14488"/>
            <a:ext cx="50720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303847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직사각형 13"/>
          <p:cNvSpPr/>
          <p:nvPr/>
        </p:nvSpPr>
        <p:spPr>
          <a:xfrm>
            <a:off x="142844" y="6143644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https://youtu.be/g5tLy-1CFkA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결혼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350043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대부분 </a:t>
            </a:r>
            <a:r>
              <a:rPr lang="en-US" altLang="ko-KR" sz="2400" dirty="0"/>
              <a:t>87%</a:t>
            </a:r>
            <a:r>
              <a:rPr lang="ko-KR" altLang="en-US" sz="2400" dirty="0"/>
              <a:t>가 연애 결혼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나머지 </a:t>
            </a:r>
            <a:r>
              <a:rPr lang="en-US" altLang="ko-KR" sz="2400" dirty="0"/>
              <a:t>13%</a:t>
            </a:r>
            <a:r>
              <a:rPr lang="ko-KR" altLang="en-US" sz="2400" dirty="0"/>
              <a:t>는 중매 결혼</a:t>
            </a:r>
          </a:p>
        </p:txBody>
      </p:sp>
      <p:sp>
        <p:nvSpPr>
          <p:cNvPr id="13" name="폭발 2 12"/>
          <p:cNvSpPr/>
          <p:nvPr/>
        </p:nvSpPr>
        <p:spPr>
          <a:xfrm>
            <a:off x="428596" y="2285992"/>
            <a:ext cx="3786214" cy="328614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맞선인가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연애인가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청첩장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4290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그룹 11"/>
          <p:cNvGrpSpPr/>
          <p:nvPr/>
        </p:nvGrpSpPr>
        <p:grpSpPr>
          <a:xfrm>
            <a:off x="4786314" y="1500174"/>
            <a:ext cx="3357586" cy="5155678"/>
            <a:chOff x="4714876" y="1071546"/>
            <a:chExt cx="3357586" cy="51556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1071546"/>
              <a:ext cx="3357586" cy="4500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715008" y="5857892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출석의 경우</a:t>
              </a:r>
              <a:endParaRPr lang="en-US" altLang="ko-K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테마1">
  <a:themeElements>
    <a:clrScheme name="사용자 지정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04E6D"/>
      </a:accent1>
      <a:accent2>
        <a:srgbClr val="F5A61C"/>
      </a:accent2>
      <a:accent3>
        <a:srgbClr val="0070C0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4</TotalTime>
  <Words>466</Words>
  <Application>Microsoft Office PowerPoint</Application>
  <PresentationFormat>화면 슬라이드 쇼(4:3)</PresentationFormat>
  <Paragraphs>225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메이와쿠(迷惑)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kj</dc:creator>
  <cp:lastModifiedBy>kj</cp:lastModifiedBy>
  <cp:revision>1</cp:revision>
  <dcterms:created xsi:type="dcterms:W3CDTF">2017-12-07T13:14:50Z</dcterms:created>
  <dcterms:modified xsi:type="dcterms:W3CDTF">2017-12-07T13:19:03Z</dcterms:modified>
</cp:coreProperties>
</file>