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9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</p:sldIdLst>
  <p:sldSz cx="12190413" cy="9001125"/>
  <p:notesSz cx="6858000" cy="9144000"/>
  <p:defaultTextStyle>
    <a:defPPr>
      <a:defRPr lang="ko-KR"/>
    </a:defPPr>
    <a:lvl1pPr marL="0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51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502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753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700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1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26" autoAdjust="0"/>
    <p:restoredTop sz="98611" autoAdjust="0"/>
  </p:normalViewPr>
  <p:slideViewPr>
    <p:cSldViewPr>
      <p:cViewPr varScale="1">
        <p:scale>
          <a:sx n="87" d="100"/>
          <a:sy n="87" d="100"/>
        </p:scale>
        <p:origin x="-1404" y="-78"/>
      </p:cViewPr>
      <p:guideLst>
        <p:guide orient="horz" pos="283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C2EAF-D4E1-46B5-B77C-3A452A6570B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85800"/>
            <a:ext cx="4645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C91DD-C771-46D6-A430-3D794EF218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3966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B106385-8F55-4D40-8B60-8E7F589981FD}" type="slidenum">
              <a:rPr/>
              <a:pPr lvl="0" algn="l" hangingPunct="1"/>
              <a:t>19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685800"/>
            <a:ext cx="4645025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065213" y="812800"/>
            <a:ext cx="542766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슬라이드 노트 개체 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282" y="2796187"/>
            <a:ext cx="10361851" cy="192940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563" y="5100638"/>
            <a:ext cx="8533289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8050" y="360465"/>
            <a:ext cx="2742843" cy="768012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22" y="360465"/>
            <a:ext cx="8025355" cy="76801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2960" y="5784060"/>
            <a:ext cx="10361851" cy="178772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2960" y="3815062"/>
            <a:ext cx="10361851" cy="196899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22" y="2100265"/>
            <a:ext cx="5384099" cy="594032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6794" y="2100265"/>
            <a:ext cx="5384099" cy="594032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2014837"/>
            <a:ext cx="5386216" cy="8396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521" y="2854524"/>
            <a:ext cx="5386216" cy="51860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2565" y="2014837"/>
            <a:ext cx="5388332" cy="83968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2565" y="2854524"/>
            <a:ext cx="5388332" cy="518606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25" y="358378"/>
            <a:ext cx="4010562" cy="152519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114" y="358382"/>
            <a:ext cx="6814779" cy="7682210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525" y="1883573"/>
            <a:ext cx="4010562" cy="6157020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406" y="6300789"/>
            <a:ext cx="7314248" cy="74384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406" y="804268"/>
            <a:ext cx="7314248" cy="5400675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406" y="7044635"/>
            <a:ext cx="7314248" cy="1056382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360464"/>
            <a:ext cx="10971372" cy="1500188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2100265"/>
            <a:ext cx="10971372" cy="5940326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8342712"/>
            <a:ext cx="2844430" cy="479227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7569F-B9B2-46EB-887C-03CC38C90045}" type="datetimeFigureOut">
              <a:rPr lang="ko-KR" altLang="en-US" smtClean="0"/>
              <a:pPr/>
              <a:t>2017-12-07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8342712"/>
            <a:ext cx="3860297" cy="479227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8342712"/>
            <a:ext cx="2844430" cy="479227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8A382-C977-4044-B3D6-76B894B88F8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" y="0"/>
            <a:ext cx="12188297" cy="8999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8502" rtl="0" eaLnBrk="1" latinLnBrk="1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1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1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1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1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1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ity.minamiawaji.hyogo.jp.k.ct.hp.transer.com/soshiki/uzushio/shikumi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www.youtube.com/watch?v=aUd5I0KZ10E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www.youtube.com/watch?v=HAsYnGznGy8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8926" y="2625749"/>
            <a:ext cx="10285690" cy="1125576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6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6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pic>
        <p:nvPicPr>
          <p:cNvPr id="5" name="그림 4" descr="naver_com_20171008_2333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4" y="3239049"/>
            <a:ext cx="4786346" cy="5599183"/>
          </a:xfrm>
          <a:prstGeom prst="rect">
            <a:avLst/>
          </a:prstGeom>
        </p:spPr>
      </p:pic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523966" y="6187894"/>
          <a:ext cx="4340728" cy="2186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0728"/>
              </a:tblGrid>
              <a:tr h="539942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800" dirty="0" smtClean="0"/>
                        <a:t>조장 </a:t>
                      </a:r>
                      <a:r>
                        <a:rPr lang="en-US" altLang="ko-KR" sz="2800" dirty="0" smtClean="0"/>
                        <a:t>21302171 </a:t>
                      </a:r>
                      <a:r>
                        <a:rPr lang="ko-KR" altLang="en-US" sz="2800" dirty="0" smtClean="0"/>
                        <a:t>전경훈</a:t>
                      </a:r>
                      <a:endParaRPr lang="ko-KR" altLang="en-US" sz="2800" dirty="0"/>
                    </a:p>
                  </a:txBody>
                  <a:tcPr marT="59994" marB="59994"/>
                </a:tc>
              </a:tr>
              <a:tr h="539942">
                <a:tc>
                  <a:txBody>
                    <a:bodyPr/>
                    <a:lstStyle/>
                    <a:p>
                      <a:pPr algn="r" latinLnBrk="1"/>
                      <a:r>
                        <a:rPr lang="ko-KR" altLang="en-US" sz="2800" dirty="0" smtClean="0"/>
                        <a:t>부조장 </a:t>
                      </a:r>
                      <a:r>
                        <a:rPr lang="en-US" altLang="ko-KR" sz="2800" dirty="0" smtClean="0"/>
                        <a:t>21302137 </a:t>
                      </a:r>
                      <a:r>
                        <a:rPr lang="ko-KR" altLang="en-US" sz="2800" dirty="0" smtClean="0"/>
                        <a:t>김승한</a:t>
                      </a:r>
                      <a:endParaRPr lang="ko-KR" altLang="en-US" sz="2800" dirty="0"/>
                    </a:p>
                  </a:txBody>
                  <a:tcPr marT="59994" marB="59994"/>
                </a:tc>
              </a:tr>
              <a:tr h="53994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/>
                        <a:t>21401975</a:t>
                      </a:r>
                      <a:r>
                        <a:rPr lang="en-US" altLang="ko-KR" sz="2800" baseline="0" dirty="0" smtClean="0"/>
                        <a:t> </a:t>
                      </a:r>
                      <a:r>
                        <a:rPr lang="ko-KR" altLang="en-US" sz="2800" baseline="0" dirty="0" smtClean="0"/>
                        <a:t>김유리</a:t>
                      </a:r>
                      <a:endParaRPr lang="ko-KR" altLang="en-US" sz="2800" dirty="0"/>
                    </a:p>
                  </a:txBody>
                  <a:tcPr marT="59994" marB="59994"/>
                </a:tc>
              </a:tr>
              <a:tr h="53994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2800" dirty="0" smtClean="0"/>
                        <a:t>21402204 </a:t>
                      </a:r>
                      <a:r>
                        <a:rPr lang="ko-KR" altLang="en-US" sz="2800" dirty="0" smtClean="0"/>
                        <a:t>황보승미</a:t>
                      </a:r>
                      <a:endParaRPr lang="ko-KR" altLang="en-US" sz="2800" dirty="0"/>
                    </a:p>
                  </a:txBody>
                  <a:tcPr marT="59994" marB="59994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67172" y="1011"/>
            <a:ext cx="2000264" cy="134101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8000" b="1" dirty="0">
                <a:solidFill>
                  <a:schemeClr val="bg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8000" b="1" dirty="0">
                <a:solidFill>
                  <a:schemeClr val="bg1"/>
                </a:solidFill>
                <a:latin typeface="한컴 윤체 L"/>
                <a:ea typeface="한컴 윤체 L"/>
              </a:rPr>
              <a:t>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jnto_go_jp_20171003_1012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06" y="1879590"/>
            <a:ext cx="4101827" cy="4469734"/>
          </a:xfrm>
          <a:prstGeom prst="rect">
            <a:avLst/>
          </a:prstGeom>
        </p:spPr>
      </p:pic>
      <p:pic>
        <p:nvPicPr>
          <p:cNvPr id="5" name="그림 4" descr="jnto_go_jp_20171003_101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202" y="1875824"/>
            <a:ext cx="4378355" cy="4456834"/>
          </a:xfrm>
          <a:prstGeom prst="rect">
            <a:avLst/>
          </a:prstGeom>
        </p:spPr>
      </p:pic>
      <p:sp>
        <p:nvSpPr>
          <p:cNvPr id="6" name="모서리가 둥근 직사각형 5"/>
          <p:cNvSpPr/>
          <p:nvPr/>
        </p:nvSpPr>
        <p:spPr>
          <a:xfrm>
            <a:off x="308728" y="6216004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도쿠시마 북동부에 위치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21428" y="6832605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조수가 격렬히 소용돌이치는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우즈시오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’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가 유명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21428" y="7449206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세계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대 조류로 최대 직경 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20m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21428" y="8115802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봄과 가을의 한사리 때에 가장 역동적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8809851" y="2051209"/>
            <a:ext cx="1275079" cy="4799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800" dirty="0">
                <a:solidFill>
                  <a:srgbClr val="7030A0"/>
                </a:solidFill>
                <a:hlinkClick r:id="rId4"/>
              </a:rPr>
              <a:t>*</a:t>
            </a:r>
            <a:r>
              <a:rPr lang="ko-KR" altLang="en-US" sz="1800" dirty="0" smtClean="0">
                <a:solidFill>
                  <a:srgbClr val="7030A0"/>
                </a:solidFill>
                <a:hlinkClick r:id="rId4"/>
              </a:rPr>
              <a:t>우즈시오</a:t>
            </a:r>
            <a:endParaRPr lang="ko-KR" altLang="en-US" sz="1800" dirty="0">
              <a:solidFill>
                <a:srgbClr val="7030A0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8853029" y="2266425"/>
            <a:ext cx="2882900" cy="19331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o-KR" altLang="en-US" sz="1800" dirty="0" smtClean="0">
                <a:solidFill>
                  <a:srgbClr val="7030A0"/>
                </a:solidFill>
              </a:rPr>
              <a:t>태평양과 세토 내해 사이에 낀 좁은 해협으로 </a:t>
            </a:r>
            <a:endParaRPr lang="en-US" altLang="ko-KR" sz="1800" dirty="0" smtClean="0">
              <a:solidFill>
                <a:srgbClr val="7030A0"/>
              </a:solidFill>
            </a:endParaRPr>
          </a:p>
          <a:p>
            <a:r>
              <a:rPr lang="ko-KR" altLang="en-US" sz="1800" dirty="0" smtClean="0">
                <a:solidFill>
                  <a:srgbClr val="7030A0"/>
                </a:solidFill>
              </a:rPr>
              <a:t>흘러 드는 조류가 가장 큰 생성 요인</a:t>
            </a:r>
            <a:endParaRPr lang="ko-KR" altLang="en-US" sz="1800" dirty="0">
              <a:solidFill>
                <a:srgbClr val="7030A0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8926" y="1014744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* </a:t>
            </a:r>
            <a:r>
              <a:rPr lang="ko-KR" altLang="en-US" sz="3200" b="1" dirty="0" err="1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나루토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 해협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google_co_kr_20171003_1034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56" y="2392477"/>
            <a:ext cx="4191001" cy="5482749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5166512" y="2532008"/>
            <a:ext cx="6723066" cy="5707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원래 가는 지형을 통해 이어진 하나의 섬이었으나 근대에 운하를 파 둘로 나누어 짐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대부분이 산지로 이루어져 가용 토지가 적음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생산력이 낮은 땅이란 특성에 한일간 교역 거점의 요인이 됨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>
              <a:buAutoNum type="arabicParenR"/>
            </a:pP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1672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년 오후타코시 운하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1900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년 만제키 운하가 인공적으로 만들어지며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섬으로 분리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/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6498" y="745007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2.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 대마도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5000" dirty="0" smtClean="0">
                <a:solidFill>
                  <a:schemeClr val="bg1"/>
                </a:solidFill>
              </a:rPr>
              <a:t>対馬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835972" y="2486889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일본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본토 보다 한반도와 더 가깝다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835972" y="3620101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한반도와 일본 본토에서도 보이는 섬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835972" y="4753314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부산 및 경상도 지역을 중심으로 한국 관광객 다수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848672" y="5886526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산림으로 둘러싸여 평지가 적어 농업은 전반적으로 미 발전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835972" y="7019739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메이지 시대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화전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조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피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콩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       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현재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감자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고구마 등 재배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오른쪽 화살표 13"/>
          <p:cNvSpPr/>
          <p:nvPr/>
        </p:nvSpPr>
        <p:spPr>
          <a:xfrm>
            <a:off x="5523702" y="7221128"/>
            <a:ext cx="406400" cy="466617"/>
          </a:xfrm>
          <a:prstGeom prst="righ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2" name="그룹 31"/>
          <p:cNvGrpSpPr/>
          <p:nvPr/>
        </p:nvGrpSpPr>
        <p:grpSpPr>
          <a:xfrm>
            <a:off x="6179372" y="2370582"/>
            <a:ext cx="5916626" cy="4108077"/>
            <a:chOff x="6179372" y="1806576"/>
            <a:chExt cx="5916626" cy="313068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6179372" y="1895211"/>
              <a:ext cx="2514600" cy="1333500"/>
            </a:xfrm>
            <a:prstGeom prst="roundRect">
              <a:avLst/>
            </a:prstGeom>
            <a:ln w="254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ko-KR" altLang="en-US" dirty="0" smtClean="0"/>
                <a:t>부산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 약 </a:t>
              </a:r>
              <a:r>
                <a:rPr lang="en-US" altLang="ko-KR" dirty="0" smtClean="0"/>
                <a:t>49.5Km</a:t>
              </a:r>
            </a:p>
            <a:p>
              <a:r>
                <a:rPr lang="ko-KR" altLang="en-US" dirty="0" smtClean="0"/>
                <a:t>이키 섬 </a:t>
              </a:r>
              <a:r>
                <a:rPr lang="en-US" altLang="ko-KR" dirty="0" smtClean="0"/>
                <a:t>: </a:t>
              </a:r>
              <a:r>
                <a:rPr lang="ko-KR" altLang="en-US" dirty="0" smtClean="0"/>
                <a:t>약 </a:t>
              </a:r>
              <a:r>
                <a:rPr lang="en-US" altLang="ko-KR" dirty="0" smtClean="0"/>
                <a:t>47.5Km</a:t>
              </a:r>
            </a:p>
            <a:p>
              <a:r>
                <a:rPr lang="ko-KR" altLang="en-US" dirty="0" smtClean="0"/>
                <a:t>큐슈 </a:t>
              </a:r>
              <a:r>
                <a:rPr lang="en-US" altLang="ko-KR" dirty="0" smtClean="0"/>
                <a:t>:</a:t>
              </a:r>
              <a:r>
                <a:rPr lang="ko-KR" altLang="en-US" dirty="0" smtClean="0"/>
                <a:t> 약 </a:t>
              </a:r>
              <a:r>
                <a:rPr lang="en-US" altLang="ko-KR" dirty="0" smtClean="0"/>
                <a:t>82Km</a:t>
              </a:r>
              <a:endParaRPr lang="ko-KR" altLang="en-US" dirty="0"/>
            </a:p>
          </p:txBody>
        </p:sp>
        <p:pic>
          <p:nvPicPr>
            <p:cNvPr id="16" name="그림 15" descr="google_co_kr_20171003_11334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45183" y="1806576"/>
              <a:ext cx="3350815" cy="3130688"/>
            </a:xfrm>
            <a:prstGeom prst="rect">
              <a:avLst/>
            </a:prstGeom>
          </p:spPr>
        </p:pic>
      </p:grpSp>
      <p:grpSp>
        <p:nvGrpSpPr>
          <p:cNvPr id="17" name="그룹 16"/>
          <p:cNvGrpSpPr/>
          <p:nvPr/>
        </p:nvGrpSpPr>
        <p:grpSpPr>
          <a:xfrm>
            <a:off x="42848" y="2156351"/>
            <a:ext cx="1799720" cy="1500198"/>
            <a:chOff x="642910" y="4000504"/>
            <a:chExt cx="1349966" cy="1143008"/>
          </a:xfrm>
        </p:grpSpPr>
        <p:pic>
          <p:nvPicPr>
            <p:cNvPr id="18" name="그림 17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29078" y="3281239"/>
            <a:ext cx="1799720" cy="1500198"/>
            <a:chOff x="642910" y="4000504"/>
            <a:chExt cx="1349966" cy="1143008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9078" y="4406475"/>
            <a:ext cx="1799720" cy="1500198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29078" y="5531363"/>
            <a:ext cx="1799720" cy="1500198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9078" y="6656251"/>
            <a:ext cx="1799720" cy="1500198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9261802" y="1014744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모서리가 둥근 직사각형 4"/>
          <p:cNvSpPr/>
          <p:nvPr/>
        </p:nvSpPr>
        <p:spPr>
          <a:xfrm>
            <a:off x="1676400" y="2126857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바다로 둘러싸여 난류의 영향으로 따뜻한 해류가 흐름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676400" y="3176745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강수량이 많은 해양성 기후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676400" y="4226634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아시아 대륙으로부터의 계절풍에 황사가 날아오며 삼한사온 현상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689100" y="5276522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여름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한달 간의 장마로 비교적 시원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676400" y="6326410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가을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때때로 태풍의 영향으로 강우량이 많지만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10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월경 부터는 맑은 날 多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663700" y="7392963"/>
            <a:ext cx="8717786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겨울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 강한 계절풍으로 추위가 심하지만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눈이 쌓이는 일은 드물다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8166428" y="1875824"/>
            <a:ext cx="4001009" cy="4405811"/>
            <a:chOff x="7861299" y="1435100"/>
            <a:chExt cx="4215323" cy="3403600"/>
          </a:xfrm>
        </p:grpSpPr>
        <p:pic>
          <p:nvPicPr>
            <p:cNvPr id="18" name="그림 17" descr="tsushima-busan_or_kr_20171003_11382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525001" y="3108996"/>
              <a:ext cx="2551621" cy="1729704"/>
            </a:xfrm>
            <a:prstGeom prst="rect">
              <a:avLst/>
            </a:prstGeom>
          </p:spPr>
        </p:pic>
        <p:pic>
          <p:nvPicPr>
            <p:cNvPr id="19" name="그림 18" descr="tsushima-busan_or_kr_20171003_11384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1299" y="1435100"/>
              <a:ext cx="2536608" cy="1659900"/>
            </a:xfrm>
            <a:prstGeom prst="rect">
              <a:avLst/>
            </a:prstGeom>
          </p:spPr>
        </p:pic>
      </p:grpSp>
      <p:grpSp>
        <p:nvGrpSpPr>
          <p:cNvPr id="20" name="그룹 19"/>
          <p:cNvGrpSpPr/>
          <p:nvPr/>
        </p:nvGrpSpPr>
        <p:grpSpPr>
          <a:xfrm>
            <a:off x="-133670" y="1781041"/>
            <a:ext cx="1799720" cy="1500198"/>
            <a:chOff x="642910" y="4000504"/>
            <a:chExt cx="1349966" cy="1143008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-133670" y="2812536"/>
            <a:ext cx="1799720" cy="1500198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-147440" y="3844031"/>
            <a:ext cx="1799720" cy="1500198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-147440" y="4875178"/>
            <a:ext cx="1799720" cy="1500198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-147440" y="5906326"/>
            <a:ext cx="1799720" cy="1500198"/>
            <a:chOff x="642910" y="4000504"/>
            <a:chExt cx="1349966" cy="1143008"/>
          </a:xfrm>
        </p:grpSpPr>
        <p:pic>
          <p:nvPicPr>
            <p:cNvPr id="33" name="그림 32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-133670" y="7031214"/>
            <a:ext cx="1799720" cy="1500198"/>
            <a:chOff x="642910" y="4000504"/>
            <a:chExt cx="1349966" cy="1143008"/>
          </a:xfrm>
        </p:grpSpPr>
        <p:pic>
          <p:nvPicPr>
            <p:cNvPr id="36" name="그림 35" descr="11-1.png"/>
            <p:cNvPicPr>
              <a:picLocks noChangeAspect="1"/>
            </p:cNvPicPr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6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261802" y="1014744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" y="0"/>
            <a:ext cx="12188297" cy="9001125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399163" y="625634"/>
            <a:ext cx="2573230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900" b="1" dirty="0" smtClean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  <a:endParaRPr lang="ko-KR" altLang="en-US" sz="29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5323" y="3215787"/>
            <a:ext cx="5615893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r"/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혼슈</a:t>
            </a:r>
            <a:endParaRPr lang="en-US" altLang="ko-KR" sz="4800" b="1" dirty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85163" y="1742083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81156" y="4500563"/>
            <a:ext cx="3571900" cy="749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21302317 </a:t>
            </a:r>
            <a:r>
              <a:rPr lang="ko-KR" altLang="en-US" dirty="0" smtClean="0">
                <a:solidFill>
                  <a:schemeClr val="tx1"/>
                </a:solidFill>
              </a:rPr>
              <a:t>김승한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직사각형 4"/>
          <p:cNvSpPr/>
          <p:nvPr/>
        </p:nvSpPr>
        <p:spPr>
          <a:xfrm>
            <a:off x="9809443" y="843885"/>
            <a:ext cx="2380490" cy="7498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sz="6400" b="1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순서</a:t>
            </a:r>
          </a:p>
        </p:txBody>
      </p:sp>
      <p:sp>
        <p:nvSpPr>
          <p:cNvPr id="6" name="TextBox 27"/>
          <p:cNvSpPr/>
          <p:nvPr/>
        </p:nvSpPr>
        <p:spPr>
          <a:xfrm>
            <a:off x="2880496" y="2532009"/>
            <a:ext cx="4929222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행 정 구 역</a:t>
            </a:r>
          </a:p>
        </p:txBody>
      </p:sp>
      <p:sp>
        <p:nvSpPr>
          <p:cNvPr id="7" name="TextBox 28"/>
          <p:cNvSpPr/>
          <p:nvPr/>
        </p:nvSpPr>
        <p:spPr>
          <a:xfrm>
            <a:off x="2880496" y="3656897"/>
            <a:ext cx="4929222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기 </a:t>
            </a:r>
            <a:r>
              <a:rPr 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후</a:t>
            </a:r>
          </a:p>
        </p:txBody>
      </p:sp>
      <p:sp>
        <p:nvSpPr>
          <p:cNvPr id="8" name="TextBox 29"/>
          <p:cNvSpPr/>
          <p:nvPr/>
        </p:nvSpPr>
        <p:spPr>
          <a:xfrm>
            <a:off x="2880496" y="4781785"/>
            <a:ext cx="4943356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인 </a:t>
            </a:r>
            <a:r>
              <a:rPr 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</a:t>
            </a: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구</a:t>
            </a:r>
          </a:p>
        </p:txBody>
      </p:sp>
      <p:sp>
        <p:nvSpPr>
          <p:cNvPr id="12" name="TextBox 1"/>
          <p:cNvSpPr/>
          <p:nvPr/>
        </p:nvSpPr>
        <p:spPr>
          <a:xfrm>
            <a:off x="2880496" y="5906673"/>
            <a:ext cx="4943356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주 요 도 시</a:t>
            </a:r>
          </a:p>
        </p:txBody>
      </p:sp>
      <p:sp>
        <p:nvSpPr>
          <p:cNvPr id="19" name="TextBox 20"/>
          <p:cNvSpPr/>
          <p:nvPr/>
        </p:nvSpPr>
        <p:spPr>
          <a:xfrm>
            <a:off x="2880496" y="7031561"/>
            <a:ext cx="4943356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관 광 지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094546" y="2157047"/>
            <a:ext cx="1799720" cy="1500198"/>
            <a:chOff x="642910" y="4000504"/>
            <a:chExt cx="1349966" cy="1143008"/>
          </a:xfrm>
        </p:grpSpPr>
        <p:pic>
          <p:nvPicPr>
            <p:cNvPr id="21" name="그림 20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1080776" y="3281935"/>
            <a:ext cx="1799720" cy="1500198"/>
            <a:chOff x="642910" y="4000504"/>
            <a:chExt cx="1349966" cy="1143008"/>
          </a:xfrm>
        </p:grpSpPr>
        <p:pic>
          <p:nvPicPr>
            <p:cNvPr id="24" name="그림 23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1080776" y="4407170"/>
            <a:ext cx="1799720" cy="1500198"/>
            <a:chOff x="642910" y="4000504"/>
            <a:chExt cx="1349966" cy="1143008"/>
          </a:xfrm>
        </p:grpSpPr>
        <p:pic>
          <p:nvPicPr>
            <p:cNvPr id="27" name="그림 26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1080776" y="5532058"/>
            <a:ext cx="1799720" cy="1500198"/>
            <a:chOff x="642910" y="4000504"/>
            <a:chExt cx="1349966" cy="1143008"/>
          </a:xfrm>
        </p:grpSpPr>
        <p:pic>
          <p:nvPicPr>
            <p:cNvPr id="30" name="그림 29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그룹 31"/>
          <p:cNvGrpSpPr/>
          <p:nvPr/>
        </p:nvGrpSpPr>
        <p:grpSpPr>
          <a:xfrm>
            <a:off x="1080776" y="6656946"/>
            <a:ext cx="1799720" cy="1500198"/>
            <a:chOff x="642910" y="4000504"/>
            <a:chExt cx="1349966" cy="1143008"/>
          </a:xfrm>
        </p:grpSpPr>
        <p:pic>
          <p:nvPicPr>
            <p:cNvPr id="33" name="그림 32" descr="11-1.png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" y="0"/>
            <a:ext cx="7523501" cy="74985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3" name="직사각형 4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4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행정 구역</a:t>
            </a:r>
          </a:p>
        </p:txBody>
      </p:sp>
      <p:sp>
        <p:nvSpPr>
          <p:cNvPr id="5" name="TextBox 14"/>
          <p:cNvSpPr/>
          <p:nvPr/>
        </p:nvSpPr>
        <p:spPr>
          <a:xfrm>
            <a:off x="952197" y="8157241"/>
            <a:ext cx="10380569" cy="5072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>
              <a:defRPr sz="1800"/>
            </a:pPr>
            <a:endParaRPr lang="en-US" dirty="0">
              <a:solidFill>
                <a:srgbClr val="000000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55393" y="4063028"/>
            <a:ext cx="1714817" cy="201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791" y="2184838"/>
            <a:ext cx="5981941" cy="448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380290" y="2204684"/>
            <a:ext cx="5418015" cy="59719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직사각형 1"/>
          <p:cNvSpPr/>
          <p:nvPr/>
        </p:nvSpPr>
        <p:spPr>
          <a:xfrm>
            <a:off x="1625549" y="6993001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혼 </a:t>
            </a: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슈</a:t>
            </a:r>
            <a:endParaRPr lang="ko-KR" altLang="en-US" dirty="0">
              <a:solidFill>
                <a:srgbClr val="FFFFFF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ac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행정 구역</a:t>
            </a:r>
          </a:p>
        </p:txBody>
      </p:sp>
      <p:sp>
        <p:nvSpPr>
          <p:cNvPr id="4" name="TextBox 17417"/>
          <p:cNvSpPr/>
          <p:nvPr/>
        </p:nvSpPr>
        <p:spPr>
          <a:xfrm rot="165600">
            <a:off x="2015432" y="2527392"/>
            <a:ext cx="7535499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5" name="TextBox 17418"/>
          <p:cNvSpPr/>
          <p:nvPr/>
        </p:nvSpPr>
        <p:spPr>
          <a:xfrm>
            <a:off x="575445" y="2374311"/>
            <a:ext cx="4943356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TextBox 17420"/>
          <p:cNvSpPr/>
          <p:nvPr/>
        </p:nvSpPr>
        <p:spPr>
          <a:xfrm>
            <a:off x="5279313" y="3117555"/>
            <a:ext cx="335476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7" name="TextBox 17426"/>
          <p:cNvSpPr/>
          <p:nvPr/>
        </p:nvSpPr>
        <p:spPr>
          <a:xfrm>
            <a:off x="1967264" y="2468812"/>
            <a:ext cx="6479636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8" name="TextBox 17427"/>
          <p:cNvSpPr/>
          <p:nvPr/>
        </p:nvSpPr>
        <p:spPr>
          <a:xfrm>
            <a:off x="1967264" y="3744561"/>
            <a:ext cx="6527630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9" name="TextBox 17428"/>
          <p:cNvSpPr/>
          <p:nvPr/>
        </p:nvSpPr>
        <p:spPr>
          <a:xfrm>
            <a:off x="2015259" y="3224812"/>
            <a:ext cx="5903231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10" name="TextBox 17429"/>
          <p:cNvSpPr/>
          <p:nvPr/>
        </p:nvSpPr>
        <p:spPr>
          <a:xfrm>
            <a:off x="4175455" y="3366561"/>
            <a:ext cx="4319438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6405" y="2184838"/>
            <a:ext cx="3721915" cy="468011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직사각형 1"/>
          <p:cNvSpPr/>
          <p:nvPr/>
        </p:nvSpPr>
        <p:spPr>
          <a:xfrm>
            <a:off x="1254557" y="7167826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도호쿠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 지방</a:t>
            </a: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479158" y="1991589"/>
            <a:ext cx="4031475" cy="50670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직사각형 2"/>
          <p:cNvSpPr/>
          <p:nvPr/>
        </p:nvSpPr>
        <p:spPr>
          <a:xfrm>
            <a:off x="6675451" y="7148453"/>
            <a:ext cx="3839500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간토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 지방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행정 구역</a:t>
            </a:r>
          </a:p>
        </p:txBody>
      </p:sp>
      <p:sp>
        <p:nvSpPr>
          <p:cNvPr id="4" name="TextBox 18440"/>
          <p:cNvSpPr/>
          <p:nvPr/>
        </p:nvSpPr>
        <p:spPr>
          <a:xfrm>
            <a:off x="863408" y="2326588"/>
            <a:ext cx="383470" cy="45827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025035" y="2562368"/>
            <a:ext cx="3490106" cy="3118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3409" y="2413057"/>
            <a:ext cx="2793235" cy="35125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1"/>
          <p:cNvSpPr/>
          <p:nvPr/>
        </p:nvSpPr>
        <p:spPr>
          <a:xfrm>
            <a:off x="863409" y="6532314"/>
            <a:ext cx="3068719" cy="11807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주부 지방</a:t>
            </a:r>
          </a:p>
        </p:txBody>
      </p:sp>
      <p:sp>
        <p:nvSpPr>
          <p:cNvPr id="8" name="직사각형 2"/>
          <p:cNvSpPr/>
          <p:nvPr/>
        </p:nvSpPr>
        <p:spPr>
          <a:xfrm>
            <a:off x="4675550" y="6501602"/>
            <a:ext cx="2927619" cy="11807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긴키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 지방</a:t>
            </a:r>
          </a:p>
        </p:txBody>
      </p:sp>
      <p:sp>
        <p:nvSpPr>
          <p:cNvPr id="9" name="직사각형 5"/>
          <p:cNvSpPr/>
          <p:nvPr/>
        </p:nvSpPr>
        <p:spPr>
          <a:xfrm>
            <a:off x="8479536" y="6501602"/>
            <a:ext cx="3023606" cy="11807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주고쿠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 지방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463421" y="2326588"/>
            <a:ext cx="2793235" cy="351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기 후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22418" y="2016156"/>
            <a:ext cx="7618528" cy="45988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15424" y="6915512"/>
            <a:ext cx="3455550" cy="1838496"/>
          </a:xfrm>
          <a:prstGeom prst="rect">
            <a:avLst/>
          </a:prstGeom>
          <a:noFill/>
          <a:ln>
            <a:noFill/>
          </a:ln>
        </p:spPr>
        <p:txBody>
          <a:bodyPr vert="horz" wrap="none" lIns="107136" tIns="53568" rIns="107136" bIns="53568" anchorCtr="0" compatLnSpc="0"/>
          <a:lstStyle/>
          <a:p>
            <a:pPr hangingPunct="0"/>
            <a:r>
              <a:rPr lang="en-US" dirty="0">
                <a:latin typeface="굴림" pitchFamily="18"/>
                <a:ea typeface="굴림" pitchFamily="2"/>
                <a:cs typeface="Mangal" pitchFamily="2"/>
              </a:rPr>
              <a:t>&lt;11월의 </a:t>
            </a:r>
            <a:r>
              <a:rPr lang="en-US" dirty="0" err="1">
                <a:latin typeface="굴림" pitchFamily="18"/>
                <a:ea typeface="굴림" pitchFamily="2"/>
                <a:cs typeface="Mangal" pitchFamily="2"/>
              </a:rPr>
              <a:t>평균</a:t>
            </a:r>
            <a:r>
              <a:rPr lang="en-US" dirty="0">
                <a:latin typeface="굴림" pitchFamily="18"/>
                <a:ea typeface="굴림" pitchFamily="2"/>
                <a:cs typeface="Mangal" pitchFamily="2"/>
              </a:rPr>
              <a:t> </a:t>
            </a:r>
            <a:r>
              <a:rPr lang="en-US" dirty="0" err="1">
                <a:latin typeface="굴림" pitchFamily="18"/>
                <a:ea typeface="굴림" pitchFamily="2"/>
                <a:cs typeface="Mangal" pitchFamily="2"/>
              </a:rPr>
              <a:t>기온</a:t>
            </a:r>
            <a:r>
              <a:rPr lang="en-US" dirty="0">
                <a:latin typeface="굴림" pitchFamily="18"/>
                <a:ea typeface="굴림" pitchFamily="2"/>
                <a:cs typeface="Mangal" pitchFamily="2"/>
              </a:rPr>
              <a:t>&gt;</a:t>
            </a:r>
          </a:p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  <a:p>
            <a:pPr hangingPunct="0"/>
            <a:r>
              <a:rPr lang="ko-KR" altLang="en-US" dirty="0">
                <a:latin typeface="굴림" pitchFamily="18"/>
                <a:ea typeface="굴림" pitchFamily="2"/>
                <a:cs typeface="Mangal" pitchFamily="2"/>
              </a:rPr>
              <a:t>도쿄 </a:t>
            </a:r>
            <a:r>
              <a:rPr lang="en-US" altLang="ko-KR" dirty="0">
                <a:latin typeface="굴림" pitchFamily="18"/>
                <a:ea typeface="굴림" pitchFamily="2"/>
                <a:cs typeface="Mangal" pitchFamily="2"/>
              </a:rPr>
              <a:t>: 12.6</a:t>
            </a:r>
            <a:r>
              <a:rPr lang="ko-KR" altLang="en-US" dirty="0">
                <a:latin typeface="굴림" pitchFamily="18"/>
                <a:ea typeface="굴림" pitchFamily="2"/>
                <a:cs typeface="Mangal" pitchFamily="2"/>
              </a:rPr>
              <a:t>도</a:t>
            </a:r>
          </a:p>
          <a:p>
            <a:pPr hangingPunct="0"/>
            <a:r>
              <a:rPr lang="ko-KR" altLang="en-US" dirty="0">
                <a:latin typeface="굴림" pitchFamily="18"/>
                <a:ea typeface="굴림" pitchFamily="2"/>
                <a:cs typeface="Mangal" pitchFamily="2"/>
              </a:rPr>
              <a:t>오사카 </a:t>
            </a:r>
            <a:r>
              <a:rPr lang="en-US" altLang="ko-KR" dirty="0">
                <a:latin typeface="굴림" pitchFamily="18"/>
                <a:ea typeface="굴림" pitchFamily="2"/>
                <a:cs typeface="Mangal" pitchFamily="2"/>
              </a:rPr>
              <a:t>: 12.9</a:t>
            </a:r>
            <a:r>
              <a:rPr lang="ko-KR" altLang="en-US" dirty="0">
                <a:latin typeface="굴림" pitchFamily="18"/>
                <a:ea typeface="굴림" pitchFamily="2"/>
                <a:cs typeface="Mangal" pitchFamily="2"/>
              </a:rPr>
              <a:t>도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" y="0"/>
            <a:ext cx="12188297" cy="9001125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485163" y="1742083"/>
            <a:ext cx="10285690" cy="1033243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일본의</a:t>
            </a:r>
            <a:r>
              <a:rPr lang="en-US" altLang="ko-KR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6000" b="1" dirty="0">
                <a:solidFill>
                  <a:schemeClr val="accent1"/>
                </a:solidFill>
                <a:latin typeface="한컴 윤체 L"/>
                <a:ea typeface="한컴 윤체 L"/>
              </a:rPr>
              <a:t>지리적 특징</a:t>
            </a:r>
            <a:endParaRPr lang="en-US" altLang="ko-KR" sz="6000" b="1" dirty="0">
              <a:solidFill>
                <a:schemeClr val="accent1"/>
              </a:solidFill>
              <a:latin typeface="한컴 윤체 L"/>
              <a:ea typeface="한컴 윤체 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9163" y="625636"/>
            <a:ext cx="2573230" cy="556189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algn="r">
              <a:defRPr lang="ko-KR" altLang="en-US"/>
            </a:pPr>
            <a:r>
              <a:rPr lang="en-US" altLang="ko-KR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5</a:t>
            </a:r>
            <a:r>
              <a:rPr lang="ko-KR" altLang="en-US" sz="2900" b="1" dirty="0">
                <a:solidFill>
                  <a:schemeClr val="accent1"/>
                </a:solidFill>
                <a:latin typeface="한컴 윤체 L"/>
                <a:ea typeface="한컴 윤체 L"/>
              </a:rPr>
              <a:t>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08602" y="3215787"/>
            <a:ext cx="5615893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pPr algn="r"/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시코쿠</a:t>
            </a:r>
            <a:r>
              <a:rPr lang="en-US" altLang="ko-KR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&amp;</a:t>
            </a:r>
            <a:r>
              <a:rPr lang="ko-KR" altLang="en-US" sz="4800" b="1" dirty="0" smtClean="0">
                <a:solidFill>
                  <a:schemeClr val="accent2"/>
                </a:solidFill>
                <a:latin typeface="한컴 윤체 L" pitchFamily="18" charset="-127"/>
                <a:ea typeface="한컴 윤체 L" pitchFamily="18" charset="-127"/>
              </a:rPr>
              <a:t>대마도</a:t>
            </a:r>
            <a:endParaRPr lang="en-US" altLang="ko-KR" sz="4800" b="1" dirty="0" smtClean="0">
              <a:solidFill>
                <a:schemeClr val="accent2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7881156" y="4500563"/>
            <a:ext cx="3571900" cy="749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dirty="0" smtClean="0">
                <a:solidFill>
                  <a:schemeClr val="tx1"/>
                </a:solidFill>
              </a:rPr>
              <a:t>21302171 </a:t>
            </a:r>
            <a:r>
              <a:rPr lang="ko-KR" altLang="en-US" dirty="0" smtClean="0">
                <a:solidFill>
                  <a:schemeClr val="tx1"/>
                </a:solidFill>
              </a:rPr>
              <a:t>전경훈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인 구</a:t>
            </a:r>
          </a:p>
        </p:txBody>
      </p:sp>
      <p:sp>
        <p:nvSpPr>
          <p:cNvPr id="4" name="Rectangle 2"/>
          <p:cNvSpPr/>
          <p:nvPr/>
        </p:nvSpPr>
        <p:spPr>
          <a:xfrm>
            <a:off x="1" y="1"/>
            <a:ext cx="12189933" cy="59960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224132" y="-189473"/>
            <a:ext cx="406027" cy="3997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t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sp>
        <p:nvSpPr>
          <p:cNvPr id="6" name="AutoShape 7"/>
          <p:cNvSpPr/>
          <p:nvPr/>
        </p:nvSpPr>
        <p:spPr>
          <a:xfrm>
            <a:off x="224132" y="-189473"/>
            <a:ext cx="406027" cy="39973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t" anchorCtr="0" compatLnSpc="0"/>
          <a:lstStyle/>
          <a:p>
            <a:pPr hangingPunct="0"/>
            <a:endParaRPr lang="en-US" dirty="0">
              <a:latin typeface="굴림" pitchFamily="18"/>
              <a:ea typeface="굴림" pitchFamily="2"/>
              <a:cs typeface="Mangal" pitchFamily="2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83315" y="2468812"/>
            <a:ext cx="8678709" cy="3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직사각형 1"/>
          <p:cNvSpPr/>
          <p:nvPr/>
        </p:nvSpPr>
        <p:spPr>
          <a:xfrm>
            <a:off x="2762041" y="6674536"/>
            <a:ext cx="6094727" cy="130543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>
              <a:defRPr sz="1800"/>
            </a:pPr>
            <a:r>
              <a:rPr lang="ko-KR" altLang="en-US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혼슈는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일본 전체 면적의 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60%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를 차지하고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일본 전체 인구의 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81%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를 점한다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.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혼슈의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인구는 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1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억 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400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만 명으로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인도네시아 </a:t>
            </a:r>
            <a:r>
              <a:rPr lang="ko-KR" altLang="en-US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자바섬에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이어 세계의 섬 인구 가운데 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2</a:t>
            </a:r>
            <a:r>
              <a:rPr lang="ko-KR" alt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위이다</a:t>
            </a: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주요 도시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378" y="2835000"/>
            <a:ext cx="4870885" cy="35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6179677" y="2835000"/>
            <a:ext cx="5242837" cy="35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1"/>
          <p:cNvSpPr/>
          <p:nvPr/>
        </p:nvSpPr>
        <p:spPr>
          <a:xfrm>
            <a:off x="1254557" y="7167826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도 </a:t>
            </a: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쿄</a:t>
            </a:r>
            <a:endParaRPr lang="ko-KR" altLang="en-US" dirty="0">
              <a:solidFill>
                <a:srgbClr val="FFFFFF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sp>
        <p:nvSpPr>
          <p:cNvPr id="7" name="직사각형 1"/>
          <p:cNvSpPr/>
          <p:nvPr/>
        </p:nvSpPr>
        <p:spPr>
          <a:xfrm>
            <a:off x="6712886" y="7182001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 </a:t>
            </a: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오사카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주요 도시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53638" y="3024001"/>
            <a:ext cx="4421663" cy="2966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527150" y="3023999"/>
            <a:ext cx="4607400" cy="30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직사각형 1"/>
          <p:cNvSpPr/>
          <p:nvPr/>
        </p:nvSpPr>
        <p:spPr>
          <a:xfrm>
            <a:off x="6911100" y="6993001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요코하마</a:t>
            </a:r>
          </a:p>
        </p:txBody>
      </p:sp>
      <p:sp>
        <p:nvSpPr>
          <p:cNvPr id="7" name="직사각형 1"/>
          <p:cNvSpPr/>
          <p:nvPr/>
        </p:nvSpPr>
        <p:spPr>
          <a:xfrm>
            <a:off x="1439813" y="6993001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히로시마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3"/>
          <p:cNvSpPr/>
          <p:nvPr/>
        </p:nvSpPr>
        <p:spPr>
          <a:xfrm>
            <a:off x="190536" y="93555"/>
            <a:ext cx="5142531" cy="4682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일본의 지리적 특징</a:t>
            </a:r>
          </a:p>
        </p:txBody>
      </p:sp>
      <p:sp>
        <p:nvSpPr>
          <p:cNvPr id="3" name="제목 7"/>
          <p:cNvSpPr/>
          <p:nvPr/>
        </p:nvSpPr>
        <p:spPr>
          <a:xfrm>
            <a:off x="914280" y="814591"/>
            <a:ext cx="10361370" cy="101540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8850" tIns="54425" rIns="108850" bIns="54425" anchor="ctr" anchorCtr="0" compatLnSpc="0"/>
          <a:lstStyle/>
          <a:p>
            <a:pPr algn="ctr">
              <a:defRPr sz="1800"/>
            </a:pPr>
            <a:r>
              <a:rPr lang="ko-KR" altLang="en-US" sz="4200" dirty="0">
                <a:solidFill>
                  <a:srgbClr val="000000"/>
                </a:solidFill>
                <a:latin typeface="한컴 윤체 L" pitchFamily="18"/>
                <a:ea typeface="한컴 윤체 L" pitchFamily="2"/>
                <a:cs typeface="Mangal" pitchFamily="2"/>
              </a:rPr>
              <a:t>관광지</a:t>
            </a:r>
          </a:p>
        </p:txBody>
      </p:sp>
      <p:sp>
        <p:nvSpPr>
          <p:cNvPr id="4" name="직사각형 2"/>
          <p:cNvSpPr/>
          <p:nvPr/>
        </p:nvSpPr>
        <p:spPr>
          <a:xfrm>
            <a:off x="3167108" y="7666786"/>
            <a:ext cx="6094727" cy="50726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>
              <a:defRPr sz="1800"/>
            </a:pPr>
            <a:r>
              <a:rPr lang="en-US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  <a:hlinkClick r:id="rId3"/>
              </a:rPr>
              <a:t>https://www.youtube.com/watch?v=aUd5I0KZ10E</a:t>
            </a:r>
          </a:p>
        </p:txBody>
      </p:sp>
      <p:sp>
        <p:nvSpPr>
          <p:cNvPr id="5" name="직사각형 1"/>
          <p:cNvSpPr/>
          <p:nvPr/>
        </p:nvSpPr>
        <p:spPr>
          <a:xfrm>
            <a:off x="1049624" y="2079001"/>
            <a:ext cx="3653764" cy="103902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도 </a:t>
            </a:r>
            <a:r>
              <a:rPr lang="ko-KR" altLang="en-US" dirty="0" err="1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쿄</a:t>
            </a:r>
            <a:endParaRPr lang="ko-KR" altLang="en-US" dirty="0">
              <a:solidFill>
                <a:srgbClr val="FFFFFF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6527150" y="2079001"/>
            <a:ext cx="3653764" cy="1039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F81BD"/>
          </a:solidFill>
          <a:ln w="25560">
            <a:solidFill>
              <a:srgbClr val="3A5F8B"/>
            </a:solidFill>
            <a:prstDash val="solid"/>
          </a:ln>
        </p:spPr>
        <p:txBody>
          <a:bodyPr vert="horz" wrap="square" lIns="107136" tIns="53568" rIns="107136" bIns="53568" anchor="ctr" anchorCtr="0" compatLnSpc="0"/>
          <a:lstStyle/>
          <a:p>
            <a:pPr algn="ctr">
              <a:defRPr sz="1800"/>
            </a:pPr>
            <a:r>
              <a:rPr lang="ko-KR" altLang="en-US" dirty="0">
                <a:solidFill>
                  <a:srgbClr val="FFFFFF"/>
                </a:solidFill>
                <a:latin typeface="맑은 고딕" pitchFamily="18"/>
                <a:ea typeface="나눔고딕" pitchFamily="2"/>
                <a:cs typeface="Mangal" pitchFamily="2"/>
              </a:rPr>
              <a:t>오사카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1343825" y="3307500"/>
            <a:ext cx="2211071" cy="14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20"/>
          <p:cNvSpPr/>
          <p:nvPr/>
        </p:nvSpPr>
        <p:spPr>
          <a:xfrm>
            <a:off x="3554897" y="3685500"/>
            <a:ext cx="1628428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신주쿠</a:t>
            </a:r>
            <a:endParaRPr lang="ko-KR" altLang="en-US" sz="2400" b="1" dirty="0">
              <a:solidFill>
                <a:srgbClr val="000000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>
            <a:lum/>
            <a:alphaModFix/>
          </a:blip>
          <a:srcRect/>
          <a:stretch>
            <a:fillRect/>
          </a:stretch>
        </p:blipFill>
        <p:spPr>
          <a:xfrm>
            <a:off x="1303510" y="4819499"/>
            <a:ext cx="2248026" cy="12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20"/>
          <p:cNvSpPr/>
          <p:nvPr/>
        </p:nvSpPr>
        <p:spPr>
          <a:xfrm>
            <a:off x="3554897" y="5197501"/>
            <a:ext cx="1628428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시부야</a:t>
            </a:r>
            <a:endParaRPr lang="ko-KR" altLang="en-US" sz="2400" b="1" dirty="0">
              <a:solidFill>
                <a:srgbClr val="000000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 cstate="print">
            <a:lum/>
            <a:alphaModFix/>
          </a:blip>
          <a:srcRect/>
          <a:stretch>
            <a:fillRect/>
          </a:stretch>
        </p:blipFill>
        <p:spPr>
          <a:xfrm>
            <a:off x="1247838" y="6331500"/>
            <a:ext cx="2307058" cy="1319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20"/>
          <p:cNvSpPr/>
          <p:nvPr/>
        </p:nvSpPr>
        <p:spPr>
          <a:xfrm>
            <a:off x="3650884" y="6709501"/>
            <a:ext cx="1916391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디즈니랜드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 cstate="print">
            <a:lum/>
            <a:alphaModFix/>
          </a:blip>
          <a:srcRect/>
          <a:stretch>
            <a:fillRect/>
          </a:stretch>
        </p:blipFill>
        <p:spPr>
          <a:xfrm>
            <a:off x="6815113" y="3357113"/>
            <a:ext cx="2270104" cy="127338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20"/>
          <p:cNvSpPr/>
          <p:nvPr/>
        </p:nvSpPr>
        <p:spPr>
          <a:xfrm>
            <a:off x="9214800" y="3639195"/>
            <a:ext cx="1628428" cy="117257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유니버셜</a:t>
            </a:r>
            <a:r>
              <a:rPr lang="ko-KR" altLang="en-US" sz="2400" b="1" dirty="0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 스튜디오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8" cstate="print">
            <a:lum/>
            <a:alphaModFix/>
          </a:blip>
          <a:srcRect/>
          <a:stretch>
            <a:fillRect/>
          </a:stretch>
        </p:blipFill>
        <p:spPr>
          <a:xfrm>
            <a:off x="6815113" y="4725000"/>
            <a:ext cx="2303700" cy="12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20"/>
          <p:cNvSpPr/>
          <p:nvPr/>
        </p:nvSpPr>
        <p:spPr>
          <a:xfrm>
            <a:off x="9314147" y="5103000"/>
            <a:ext cx="1628428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도톤보리</a:t>
            </a:r>
            <a:endParaRPr lang="ko-KR" altLang="en-US" sz="2400" b="1" dirty="0">
              <a:solidFill>
                <a:srgbClr val="000000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9" cstate="print">
            <a:lum/>
            <a:alphaModFix/>
          </a:blip>
          <a:srcRect/>
          <a:stretch>
            <a:fillRect/>
          </a:stretch>
        </p:blipFill>
        <p:spPr>
          <a:xfrm>
            <a:off x="6755602" y="6142501"/>
            <a:ext cx="2363211" cy="1322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20"/>
          <p:cNvSpPr/>
          <p:nvPr/>
        </p:nvSpPr>
        <p:spPr>
          <a:xfrm>
            <a:off x="9406775" y="6474195"/>
            <a:ext cx="1628428" cy="6403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107136" tIns="53568" rIns="107136" bIns="53568" anchor="t" anchorCtr="0" compatLnSpc="0">
            <a:spAutoFit/>
          </a:bodyPr>
          <a:lstStyle/>
          <a:p>
            <a:pPr algn="ctr">
              <a:defRPr sz="1800"/>
            </a:pPr>
            <a:r>
              <a:rPr lang="ko-KR" altLang="en-US" sz="2400" b="1" dirty="0" err="1">
                <a:solidFill>
                  <a:srgbClr val="000000"/>
                </a:solidFill>
                <a:latin typeface="맑은 고딕" pitchFamily="18"/>
                <a:ea typeface="나눔고딕" pitchFamily="2"/>
                <a:cs typeface="Mangal" pitchFamily="2"/>
              </a:rPr>
              <a:t>오사카성</a:t>
            </a:r>
            <a:endParaRPr lang="ko-KR" altLang="en-US" sz="2400" b="1" dirty="0">
              <a:solidFill>
                <a:srgbClr val="000000"/>
              </a:solidFill>
              <a:latin typeface="맑은 고딕" pitchFamily="18"/>
              <a:ea typeface="나눔고딕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809457" y="843832"/>
            <a:ext cx="2380957" cy="75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anchor="ctr"/>
          <a:lstStyle/>
          <a:p>
            <a:pPr algn="ctr">
              <a:defRPr lang="ko-KR" altLang="en-US"/>
            </a:pPr>
            <a:r>
              <a:rPr lang="ko-KR" altLang="en-US" sz="6400" b="1" dirty="0"/>
              <a:t>순서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68759" y="3157952"/>
            <a:ext cx="4175920" cy="756244"/>
          </a:xfrm>
          <a:prstGeom prst="rect">
            <a:avLst/>
          </a:prstGeom>
          <a:noFill/>
        </p:spPr>
        <p:txBody>
          <a:bodyPr wrap="square" lIns="108850" tIns="54425" rIns="108850" bIns="54425">
            <a:spAutoFit/>
          </a:bodyPr>
          <a:lstStyle/>
          <a:p>
            <a:pPr lvl="0" algn="dist">
              <a:defRPr lang="ko-KR" altLang="en-US"/>
            </a:pPr>
            <a:r>
              <a:rPr lang="en-US" altLang="ko-KR" sz="4200" b="1" dirty="0">
                <a:solidFill>
                  <a:schemeClr val="bg1"/>
                </a:solidFill>
                <a:latin typeface="한컴 윤체 L"/>
                <a:ea typeface="한컴 윤체 L"/>
              </a:rPr>
              <a:t>01</a:t>
            </a:r>
            <a:endParaRPr lang="ko-KR" altLang="en-US" sz="4200" b="1" dirty="0">
              <a:solidFill>
                <a:schemeClr val="bg1"/>
              </a:solidFill>
              <a:latin typeface="한컴 윤체 L"/>
              <a:ea typeface="한컴 윤체 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4727" y="2812253"/>
            <a:ext cx="573860" cy="433078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1</a:t>
            </a:r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962147" y="5531363"/>
            <a:ext cx="1799720" cy="1500198"/>
            <a:chOff x="642910" y="4000504"/>
            <a:chExt cx="1349966" cy="1143008"/>
          </a:xfrm>
        </p:grpSpPr>
        <p:pic>
          <p:nvPicPr>
            <p:cNvPr id="14" name="그림 13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357290" y="4357876"/>
              <a:ext cx="330745" cy="398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2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681545" y="2437791"/>
            <a:ext cx="7487857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 시코쿠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四國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02595" y="5681436"/>
            <a:ext cx="7487857" cy="848577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ko-KR" altLang="en-US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 대마도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4800" dirty="0">
                <a:solidFill>
                  <a:schemeClr val="accent6">
                    <a:lumMod val="50000"/>
                  </a:schemeClr>
                </a:solidFill>
              </a:rPr>
              <a:t>対馬</a:t>
            </a:r>
            <a:r>
              <a:rPr lang="en-US" altLang="ko-KR" sz="4800" b="1" dirty="0">
                <a:solidFill>
                  <a:schemeClr val="accent6">
                    <a:lumMod val="50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94876" y="3378447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94876" y="4092052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605859" y="4805655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94877" y="6646876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94876" y="7360478"/>
            <a:ext cx="3778436" cy="617744"/>
          </a:xfrm>
          <a:prstGeom prst="rect">
            <a:avLst/>
          </a:prstGeom>
          <a:noFill/>
        </p:spPr>
        <p:txBody>
          <a:bodyPr wrap="square" lIns="108850" tIns="54425" rIns="108850" bIns="54425" rtlCol="0">
            <a:spAutoFit/>
          </a:bodyPr>
          <a:lstStyle/>
          <a:p>
            <a:r>
              <a:rPr lang="en-US" altLang="ko-KR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2. </a:t>
            </a:r>
            <a:r>
              <a:rPr lang="ko-KR" altLang="en-US" sz="3300" b="1" dirty="0">
                <a:solidFill>
                  <a:schemeClr val="accent4">
                    <a:lumMod val="75000"/>
                  </a:schemeClr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300" b="1" dirty="0">
              <a:solidFill>
                <a:schemeClr val="accent4">
                  <a:lumMod val="75000"/>
                </a:schemeClr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grpSp>
        <p:nvGrpSpPr>
          <p:cNvPr id="40" name="그룹 39"/>
          <p:cNvGrpSpPr/>
          <p:nvPr/>
        </p:nvGrpSpPr>
        <p:grpSpPr>
          <a:xfrm>
            <a:off x="1047578" y="2249681"/>
            <a:ext cx="1799720" cy="1500198"/>
            <a:chOff x="642910" y="4000504"/>
            <a:chExt cx="1349966" cy="1143008"/>
          </a:xfrm>
        </p:grpSpPr>
        <p:pic>
          <p:nvPicPr>
            <p:cNvPr id="41" name="그림 40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65520" y="4358454"/>
              <a:ext cx="330745" cy="398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dirty="0">
                  <a:solidFill>
                    <a:schemeClr val="bg1"/>
                  </a:solidFill>
                </a:rPr>
                <a:t>1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9" name="그림 18" descr="%B4븶%B5%B5_%C1%F6%B5%B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962" y="3081553"/>
            <a:ext cx="2039285" cy="4043748"/>
          </a:xfrm>
          <a:prstGeom prst="rect">
            <a:avLst/>
          </a:prstGeom>
        </p:spPr>
      </p:pic>
      <p:pic>
        <p:nvPicPr>
          <p:cNvPr id="20" name="그림 19" descr="google_co_kr_20171002_1256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407" y="3128148"/>
            <a:ext cx="2701660" cy="3878215"/>
          </a:xfrm>
          <a:prstGeom prst="rect">
            <a:avLst/>
          </a:prstGeom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479374" y="745007"/>
            <a:ext cx="5616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시코쿠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(</a:t>
            </a:r>
            <a:r>
              <a:rPr lang="ko-KR" altLang="en-US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四國</a:t>
            </a:r>
            <a:r>
              <a:rPr lang="en-US" altLang="ko-KR" sz="5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)</a:t>
            </a:r>
          </a:p>
        </p:txBody>
      </p:sp>
      <p:pic>
        <p:nvPicPr>
          <p:cNvPr id="9" name="그림 8" descr="naver_com_20171001_1829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36" y="2166437"/>
            <a:ext cx="4961735" cy="532533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5588000" y="2166436"/>
            <a:ext cx="6293684" cy="5332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고키시치도의 난카이도 中 아와국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사누키 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이요국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 ·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도사국의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구니가 소재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근세 이후는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구니가 있었다는 뜻에서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'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시코쿠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'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이라고 불리기 시작</a:t>
            </a:r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ko-KR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오늘날에는 도쿠시마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에히메 현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고치 현의 </a:t>
            </a:r>
            <a:r>
              <a:rPr lang="en-US" altLang="ko-KR" sz="24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400" dirty="0" smtClean="0">
                <a:solidFill>
                  <a:schemeClr val="accent6">
                    <a:lumMod val="50000"/>
                  </a:schemeClr>
                </a:solidFill>
              </a:rPr>
              <a:t>개의 현으로 구성</a:t>
            </a:r>
          </a:p>
          <a:p>
            <a:endParaRPr lang="ko-KR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6200" y="7715844"/>
            <a:ext cx="7518400" cy="1116548"/>
          </a:xfrm>
          <a:prstGeom prst="round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고키시치도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五畿七道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) : </a:t>
            </a:r>
            <a:r>
              <a:rPr lang="ko-KR" altLang="en-US" sz="2000" dirty="0" smtClean="0">
                <a:solidFill>
                  <a:schemeClr val="tx1"/>
                </a:solidFill>
              </a:rPr>
              <a:t>아스카 시대부터 사용된 일본의 옛 광역 행정 구역으로</a:t>
            </a:r>
            <a:r>
              <a:rPr lang="en-US" altLang="ko-KR" sz="2000" dirty="0" smtClean="0">
                <a:solidFill>
                  <a:schemeClr val="tx1"/>
                </a:solidFill>
              </a:rPr>
              <a:t> </a:t>
            </a:r>
            <a:r>
              <a:rPr lang="ko-KR" altLang="en-US" sz="2000" dirty="0" smtClean="0">
                <a:solidFill>
                  <a:schemeClr val="tx1"/>
                </a:solidFill>
              </a:rPr>
              <a:t>기나이의 다섯 구니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国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와 일곱 도</a:t>
            </a:r>
            <a:r>
              <a:rPr lang="en-US" altLang="ko-KR" sz="2000" dirty="0" smtClean="0">
                <a:solidFill>
                  <a:schemeClr val="tx1"/>
                </a:solidFill>
              </a:rPr>
              <a:t>(</a:t>
            </a:r>
            <a:r>
              <a:rPr lang="ko-KR" altLang="en-US" sz="2000" dirty="0" smtClean="0">
                <a:solidFill>
                  <a:schemeClr val="tx1"/>
                </a:solidFill>
              </a:rPr>
              <a:t>道</a:t>
            </a:r>
            <a:r>
              <a:rPr lang="en-US" altLang="ko-KR" sz="2000" dirty="0" smtClean="0">
                <a:solidFill>
                  <a:schemeClr val="tx1"/>
                </a:solidFill>
              </a:rPr>
              <a:t>)</a:t>
            </a:r>
            <a:r>
              <a:rPr lang="ko-KR" altLang="en-US" sz="2000" dirty="0" smtClean="0">
                <a:solidFill>
                  <a:schemeClr val="tx1"/>
                </a:solidFill>
              </a:rPr>
              <a:t>라는 뜻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61802" y="1014744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지리적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27300" y="2299755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일본 본토 中 가장 면적이 좁음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527300" y="3432968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도쿠시마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가가와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에히메 현은 산요 지방과 교류 多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527300" y="4566180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세토 내해를 두고 긴키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산요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큐슈 세 육지에 둘러싸임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540000" y="5699393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섬 중부에 시코쿠 산지나 사누키 산맥으로 인해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개 현 교류에 어려움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527300" y="6832605"/>
            <a:ext cx="83185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대륙을 제외한 섬 中 세계에서 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</a:rPr>
              <a:t>49</a:t>
            </a:r>
            <a:r>
              <a:rPr lang="ko-KR" altLang="en-US" sz="2000" dirty="0" smtClean="0">
                <a:solidFill>
                  <a:schemeClr val="accent6">
                    <a:lumMod val="50000"/>
                  </a:schemeClr>
                </a:solidFill>
              </a:rPr>
              <a:t>위로 넓음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594480" y="1968870"/>
            <a:ext cx="1799720" cy="1500198"/>
            <a:chOff x="642910" y="4000504"/>
            <a:chExt cx="1349966" cy="1143008"/>
          </a:xfrm>
        </p:grpSpPr>
        <p:pic>
          <p:nvPicPr>
            <p:cNvPr id="16" name="그림 15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1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594480" y="3093758"/>
            <a:ext cx="1799720" cy="1500198"/>
            <a:chOff x="642910" y="4000504"/>
            <a:chExt cx="1349966" cy="1143008"/>
          </a:xfrm>
        </p:grpSpPr>
        <p:pic>
          <p:nvPicPr>
            <p:cNvPr id="19" name="그림 18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2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594480" y="4218994"/>
            <a:ext cx="1799720" cy="1500198"/>
            <a:chOff x="642910" y="4000504"/>
            <a:chExt cx="1349966" cy="1143008"/>
          </a:xfrm>
        </p:grpSpPr>
        <p:pic>
          <p:nvPicPr>
            <p:cNvPr id="22" name="그림 21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3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594480" y="5343882"/>
            <a:ext cx="1799720" cy="1500198"/>
            <a:chOff x="642910" y="4000504"/>
            <a:chExt cx="1349966" cy="1143008"/>
          </a:xfrm>
        </p:grpSpPr>
        <p:pic>
          <p:nvPicPr>
            <p:cNvPr id="25" name="그림 24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bg1"/>
                  </a:solidFill>
                </a:rPr>
                <a:t>4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594480" y="6468770"/>
            <a:ext cx="1799720" cy="1500198"/>
            <a:chOff x="642910" y="4000504"/>
            <a:chExt cx="1349966" cy="1143008"/>
          </a:xfrm>
        </p:grpSpPr>
        <p:pic>
          <p:nvPicPr>
            <p:cNvPr id="28" name="그림 27" descr="11-1.png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42910" y="4000504"/>
              <a:ext cx="1349966" cy="114300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57290" y="4429132"/>
              <a:ext cx="330745" cy="31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>
                  <a:solidFill>
                    <a:schemeClr val="bg1"/>
                  </a:solidFill>
                </a:rPr>
                <a:t>5</a:t>
              </a:r>
              <a:endParaRPr lang="ko-KR" altLang="en-US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3457240"/>
              </p:ext>
            </p:extLst>
          </p:nvPr>
        </p:nvGraphicFramePr>
        <p:xfrm>
          <a:off x="8675470" y="2164475"/>
          <a:ext cx="3349091" cy="233608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49091"/>
              </a:tblGrid>
              <a:tr h="5840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dirty="0" smtClean="0"/>
                        <a:t>혼슈 </a:t>
                      </a:r>
                      <a:r>
                        <a:rPr lang="en-US" altLang="ko-KR" sz="2000" b="0" dirty="0" smtClean="0"/>
                        <a:t>– </a:t>
                      </a:r>
                      <a:r>
                        <a:rPr lang="ko-KR" altLang="en-US" sz="2000" b="0" dirty="0" smtClean="0"/>
                        <a:t>약 </a:t>
                      </a:r>
                      <a:r>
                        <a:rPr lang="en-US" altLang="ko-KR" sz="2000" b="0" dirty="0" smtClean="0"/>
                        <a:t>227,943.05km</a:t>
                      </a:r>
                      <a:r>
                        <a:rPr lang="en-US" altLang="ko-KR" sz="2000" b="0" baseline="30000" dirty="0" smtClean="0"/>
                        <a:t>2</a:t>
                      </a:r>
                      <a:endParaRPr lang="ko-KR" altLang="en-US" sz="2000" b="0" dirty="0"/>
                    </a:p>
                  </a:txBody>
                  <a:tcPr marT="59994" marB="59994"/>
                </a:tc>
              </a:tr>
              <a:tr h="5840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dirty="0" smtClean="0"/>
                        <a:t>홋카이도 </a:t>
                      </a:r>
                      <a:r>
                        <a:rPr lang="en-US" altLang="ko-KR" sz="2000" b="0" dirty="0" smtClean="0"/>
                        <a:t>– 83,453.04km</a:t>
                      </a:r>
                      <a:r>
                        <a:rPr lang="en-US" altLang="ko-KR" sz="2000" b="0" baseline="30000" dirty="0" smtClean="0"/>
                        <a:t>2</a:t>
                      </a:r>
                      <a:endParaRPr lang="ko-KR" altLang="en-US" sz="2000" b="0" dirty="0"/>
                    </a:p>
                  </a:txBody>
                  <a:tcPr marT="59994" marB="59994"/>
                </a:tc>
              </a:tr>
              <a:tr h="5840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dirty="0" smtClean="0"/>
                        <a:t>큐슈 </a:t>
                      </a:r>
                      <a:r>
                        <a:rPr lang="en-US" altLang="ko-KR" sz="2000" b="0" dirty="0" smtClean="0"/>
                        <a:t>– 42,163km</a:t>
                      </a:r>
                      <a:r>
                        <a:rPr lang="en-US" altLang="ko-KR" sz="2000" b="0" baseline="30000" dirty="0" smtClean="0"/>
                        <a:t>2</a:t>
                      </a:r>
                      <a:endParaRPr lang="ko-KR" altLang="en-US" sz="2000" b="0" dirty="0"/>
                    </a:p>
                  </a:txBody>
                  <a:tcPr marT="59994" marB="59994"/>
                </a:tc>
              </a:tr>
              <a:tr h="58402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b="0" dirty="0" smtClean="0"/>
                        <a:t>시코쿠</a:t>
                      </a:r>
                      <a:r>
                        <a:rPr lang="en-US" altLang="ko-KR" sz="2000" b="0" baseline="0" dirty="0" smtClean="0"/>
                        <a:t> – 18,795</a:t>
                      </a:r>
                      <a:r>
                        <a:rPr lang="en-US" altLang="ko-KR" sz="2000" b="0" dirty="0" smtClean="0"/>
                        <a:t>km</a:t>
                      </a:r>
                      <a:r>
                        <a:rPr lang="en-US" altLang="ko-KR" sz="2000" b="0" baseline="30000" dirty="0" smtClean="0"/>
                        <a:t>2</a:t>
                      </a:r>
                      <a:endParaRPr lang="ko-KR" altLang="en-US" sz="2000" b="0" dirty="0"/>
                    </a:p>
                  </a:txBody>
                  <a:tcPr marT="59994" marB="59994"/>
                </a:tc>
              </a:tr>
            </a:tbl>
          </a:graphicData>
        </a:graphic>
      </p:graphicFrame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19092" y="2719491"/>
            <a:ext cx="4961735" cy="5325334"/>
            <a:chOff x="374135" y="1651000"/>
            <a:chExt cx="4961735" cy="4058337"/>
          </a:xfrm>
        </p:grpSpPr>
        <p:pic>
          <p:nvPicPr>
            <p:cNvPr id="6" name="그림 5" descr="naver_com_20171001_1829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35" y="1651000"/>
              <a:ext cx="4961735" cy="4058337"/>
            </a:xfrm>
            <a:prstGeom prst="rect">
              <a:avLst/>
            </a:prstGeom>
          </p:spPr>
        </p:pic>
        <p:cxnSp>
          <p:nvCxnSpPr>
            <p:cNvPr id="7" name="직선 연결선 6"/>
            <p:cNvCxnSpPr/>
            <p:nvPr/>
          </p:nvCxnSpPr>
          <p:spPr>
            <a:xfrm rot="10800000">
              <a:off x="381000" y="2997200"/>
              <a:ext cx="4927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모서리가 둥근 직사각형 7"/>
            <p:cNvSpPr/>
            <p:nvPr/>
          </p:nvSpPr>
          <p:spPr>
            <a:xfrm>
              <a:off x="533400" y="1943100"/>
              <a:ext cx="17526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키타 시코쿠</a:t>
              </a:r>
              <a:endParaRPr lang="ko-KR" alt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5790402" y="2446640"/>
            <a:ext cx="2463800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키타 시코쿠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23702" y="3188193"/>
            <a:ext cx="642942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도쿠시마 현 일부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에히메 현 동부지방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3702" y="4138092"/>
            <a:ext cx="61214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세토 내해식 기후에 속하는 온난다우의 기후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23702" y="5104656"/>
            <a:ext cx="61341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태풍 피해가 적어 올리브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귤 재배가 번성 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536402" y="6071219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대규모 하천은 적어 수자원이 적음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536402" y="7037783"/>
            <a:ext cx="6475413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예로부터 물 부족에 시달려 연못과 저수지가 많음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61802" y="1014744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1.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419092" y="2719491"/>
            <a:ext cx="4961735" cy="5325334"/>
            <a:chOff x="374135" y="1651000"/>
            <a:chExt cx="4961735" cy="4058337"/>
          </a:xfrm>
        </p:grpSpPr>
        <p:pic>
          <p:nvPicPr>
            <p:cNvPr id="5" name="그림 4" descr="naver_com_20171001_18291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135" y="1651000"/>
              <a:ext cx="4961735" cy="4058337"/>
            </a:xfrm>
            <a:prstGeom prst="rect">
              <a:avLst/>
            </a:prstGeom>
          </p:spPr>
        </p:pic>
        <p:cxnSp>
          <p:nvCxnSpPr>
            <p:cNvPr id="6" name="직선 연결선 5"/>
            <p:cNvCxnSpPr/>
            <p:nvPr/>
          </p:nvCxnSpPr>
          <p:spPr>
            <a:xfrm rot="10800000">
              <a:off x="381000" y="2997200"/>
              <a:ext cx="49276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모서리가 둥근 직사각형 6"/>
            <p:cNvSpPr/>
            <p:nvPr/>
          </p:nvSpPr>
          <p:spPr>
            <a:xfrm>
              <a:off x="3225800" y="4914900"/>
              <a:ext cx="1854200" cy="381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000" dirty="0" smtClean="0">
                  <a:solidFill>
                    <a:schemeClr val="accent6">
                      <a:lumMod val="50000"/>
                    </a:schemeClr>
                  </a:solidFill>
                </a:rPr>
                <a:t>미나미 시코쿠</a:t>
              </a:r>
              <a:endParaRPr lang="ko-KR" altLang="en-US" sz="20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>
          <a:xfrm>
            <a:off x="5523702" y="3281934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도쿠시마현 대부분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에히메현 남부</a:t>
            </a:r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고치현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5523702" y="4231833"/>
            <a:ext cx="6337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태평양측 기후에 속해 쿠로시오 해류의 영향을 받아 온난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523702" y="5198396"/>
            <a:ext cx="6489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고치현은 봄이 빨리 찾아와 본토에서 최초의 벚꽃 개화 선언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536402" y="6164960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강수량이 비교적 많아 임업이 번성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5536402" y="7131524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accent6">
                    <a:lumMod val="50000"/>
                  </a:schemeClr>
                </a:solidFill>
              </a:rPr>
              <a:t>5)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태풍이나 집중호우가 잦아 홍수피해가 잦음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61802" y="1014744"/>
            <a:ext cx="283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2</a:t>
            </a:r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기후적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790402" y="2446640"/>
            <a:ext cx="2876572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미나미 시코쿠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wikipedia_org_20171003_091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90" y="2767441"/>
            <a:ext cx="2124000" cy="1867360"/>
          </a:xfrm>
          <a:prstGeom prst="rect">
            <a:avLst/>
          </a:prstGeom>
        </p:spPr>
      </p:pic>
      <p:sp>
        <p:nvSpPr>
          <p:cNvPr id="5" name="모서리가 둥근 직사각형 4"/>
          <p:cNvSpPr/>
          <p:nvPr/>
        </p:nvSpPr>
        <p:spPr>
          <a:xfrm>
            <a:off x="313490" y="2125844"/>
            <a:ext cx="2120900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에히메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그림 5" descr="wikipedia_org_20171003_0915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0" y="4592248"/>
            <a:ext cx="2667000" cy="1366521"/>
          </a:xfrm>
          <a:prstGeom prst="rect">
            <a:avLst/>
          </a:prstGeom>
        </p:spPr>
      </p:pic>
      <p:sp>
        <p:nvSpPr>
          <p:cNvPr id="7" name="모서리가 둥근 직사각형 6"/>
          <p:cNvSpPr/>
          <p:nvPr/>
        </p:nvSpPr>
        <p:spPr>
          <a:xfrm>
            <a:off x="237290" y="5942104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내륙의 높은 산지와 긴 해안선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9990" y="6558705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u="sng" dirty="0" smtClean="0">
                <a:solidFill>
                  <a:schemeClr val="accent6">
                    <a:lumMod val="50000"/>
                  </a:schemeClr>
                </a:solidFill>
              </a:rPr>
              <a:t>세토 내해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의 많은 섬들을 포함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49990" y="7175306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최서단의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  <a:hlinkClick r:id="rId4"/>
              </a:rPr>
              <a:t>사다미사키 반도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는 일본 中 가장 좁은 반도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49990" y="7841902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일본을 대표하는 감귤 생산지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5888790" y="2225357"/>
            <a:ext cx="2120900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가가와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그림 11" descr="wikipedia_org_20171003_0924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390" y="2833625"/>
            <a:ext cx="2124000" cy="1867360"/>
          </a:xfrm>
          <a:prstGeom prst="rect">
            <a:avLst/>
          </a:prstGeom>
        </p:spPr>
      </p:pic>
      <p:pic>
        <p:nvPicPr>
          <p:cNvPr id="13" name="그림 12" descr="wikipedia_org_20171003_09243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690" y="4649147"/>
            <a:ext cx="2717800" cy="1316526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837990" y="5924963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북쪽은 사누키 평야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남쪽은 사누키 산맥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809455" y="6541564"/>
            <a:ext cx="6459623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도우치 해협은 세계에서 가장 좁은 것으로 기네스북 등재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8315727" y="2236515"/>
            <a:ext cx="3550773" cy="3553701"/>
            <a:chOff x="8497536" y="1367402"/>
            <a:chExt cx="3550773" cy="2708209"/>
          </a:xfrm>
        </p:grpSpPr>
        <p:pic>
          <p:nvPicPr>
            <p:cNvPr id="17" name="그림 16" descr="japanhoppers_com_20171003_093943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497536" y="1367402"/>
              <a:ext cx="3550773" cy="2368574"/>
            </a:xfrm>
            <a:prstGeom prst="rect">
              <a:avLst/>
            </a:prstGeom>
          </p:spPr>
        </p:pic>
        <p:sp>
          <p:nvSpPr>
            <p:cNvPr id="18" name="직사각형 17"/>
            <p:cNvSpPr/>
            <p:nvPr/>
          </p:nvSpPr>
          <p:spPr>
            <a:xfrm>
              <a:off x="8503920" y="3709851"/>
              <a:ext cx="1773624" cy="3657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rgbClr val="7030A0"/>
                  </a:solidFill>
                </a:rPr>
                <a:t>도우치 해협</a:t>
              </a:r>
              <a:endParaRPr lang="ko-KR" altLang="en-US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2705083" y="2173456"/>
            <a:ext cx="2939141" cy="3869603"/>
            <a:chOff x="2886892" y="1306284"/>
            <a:chExt cx="2939141" cy="2948952"/>
          </a:xfrm>
        </p:grpSpPr>
        <p:pic>
          <p:nvPicPr>
            <p:cNvPr id="20" name="그림 19" descr="namu_wiki_20171003_102046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98650" y="1841862"/>
              <a:ext cx="2827383" cy="2413374"/>
            </a:xfrm>
            <a:prstGeom prst="rect">
              <a:avLst/>
            </a:prstGeom>
          </p:spPr>
        </p:pic>
        <p:sp>
          <p:nvSpPr>
            <p:cNvPr id="21" name="직사각형 20"/>
            <p:cNvSpPr/>
            <p:nvPr/>
          </p:nvSpPr>
          <p:spPr>
            <a:xfrm>
              <a:off x="2886892" y="1306284"/>
              <a:ext cx="2532868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800" dirty="0" smtClean="0"/>
                <a:t>*</a:t>
              </a:r>
              <a:r>
                <a:rPr lang="ko-KR" altLang="en-US" sz="1800" dirty="0" smtClean="0"/>
                <a:t>큐슈</a:t>
              </a:r>
              <a:r>
                <a:rPr lang="en-US" altLang="ko-KR" sz="1800" dirty="0" smtClean="0"/>
                <a:t>, </a:t>
              </a:r>
              <a:r>
                <a:rPr lang="ko-KR" altLang="en-US" sz="1800" dirty="0" smtClean="0"/>
                <a:t>시코쿠</a:t>
              </a:r>
              <a:r>
                <a:rPr lang="en-US" altLang="ko-KR" sz="1800" dirty="0" smtClean="0"/>
                <a:t>, </a:t>
              </a:r>
              <a:r>
                <a:rPr lang="ko-KR" altLang="en-US" sz="1800" dirty="0" smtClean="0"/>
                <a:t>혼슈로 둘러싸인 바다를 의미</a:t>
              </a:r>
              <a:endParaRPr lang="ko-KR" altLang="en-US" sz="18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118926" y="1014744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456366" y="2071682"/>
            <a:ext cx="2120900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고치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688766" y="2055017"/>
            <a:ext cx="2565400" cy="6166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 smtClean="0">
                <a:solidFill>
                  <a:schemeClr val="accent6">
                    <a:lumMod val="50000"/>
                  </a:schemeClr>
                </a:solidFill>
              </a:rPr>
              <a:t>도쿠시마 현</a:t>
            </a:r>
            <a:endParaRPr lang="ko-KR" alt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그림 5" descr="wikipedia_org_20171003_0955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66" y="2763275"/>
            <a:ext cx="2124000" cy="1867360"/>
          </a:xfrm>
          <a:prstGeom prst="rect">
            <a:avLst/>
          </a:prstGeom>
        </p:spPr>
      </p:pic>
      <p:pic>
        <p:nvPicPr>
          <p:cNvPr id="7" name="그림 6" descr="wikipedia_org_20171003_0955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66" y="4626594"/>
            <a:ext cx="2821800" cy="1283197"/>
          </a:xfrm>
          <a:prstGeom prst="rect">
            <a:avLst/>
          </a:prstGeom>
        </p:spPr>
      </p:pic>
      <p:sp>
        <p:nvSpPr>
          <p:cNvPr id="8" name="모서리가 둥근 직사각형 7"/>
          <p:cNvSpPr/>
          <p:nvPr/>
        </p:nvSpPr>
        <p:spPr>
          <a:xfrm>
            <a:off x="380166" y="5754623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시코쿠 남서부에 위치해 태평양과 만남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2866" y="6371224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4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현 中 가장 면적이 넓지만 인구가 가장 적음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92866" y="6987825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대부분은 산지</a:t>
            </a:r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 약간의 해안 평야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2866" y="7654421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강이 많은 것으로 유명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그림 11" descr="wikipedia_org_20171003_1004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169" y="2738278"/>
            <a:ext cx="2057141" cy="1889562"/>
          </a:xfrm>
          <a:prstGeom prst="rect">
            <a:avLst/>
          </a:prstGeom>
        </p:spPr>
      </p:pic>
      <p:pic>
        <p:nvPicPr>
          <p:cNvPr id="13" name="그림 12" descr="wikipedia_org_20171003_1004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066" y="4626593"/>
            <a:ext cx="2921000" cy="1261349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/>
        </p:nvSpPr>
        <p:spPr>
          <a:xfrm>
            <a:off x="5612566" y="5754623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전체적 산지가 많은 지형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25266" y="6371224"/>
            <a:ext cx="60833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풍부한 하천이 여럿 흘러 수자원이 풍부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625266" y="6987825"/>
            <a:ext cx="610870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3)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남부는 태평양측 기후에 속해 온난다우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625266" y="7654421"/>
            <a:ext cx="6184980" cy="783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800" dirty="0" smtClean="0">
                <a:solidFill>
                  <a:schemeClr val="accent6">
                    <a:lumMod val="50000"/>
                  </a:schemeClr>
                </a:solidFill>
              </a:rPr>
              <a:t>4) </a:t>
            </a:r>
            <a:r>
              <a:rPr lang="ko-KR" altLang="en-US" sz="1800" dirty="0" smtClean="0">
                <a:solidFill>
                  <a:schemeClr val="accent6">
                    <a:lumMod val="50000"/>
                  </a:schemeClr>
                </a:solidFill>
              </a:rPr>
              <a:t>북부는 세토 내해식 기후지만 일부 지역은 대륙성 기후</a:t>
            </a:r>
            <a:endParaRPr lang="ko-KR" altLang="en-US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18926" y="1014744"/>
            <a:ext cx="297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3. </a:t>
            </a:r>
            <a:r>
              <a:rPr lang="ko-KR" altLang="en-US" sz="32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각 현의 특징</a:t>
            </a:r>
            <a:endParaRPr lang="en-US" altLang="ko-KR" sz="3200" b="1" dirty="0" smtClean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90476" y="93763"/>
            <a:ext cx="5142830" cy="468808"/>
          </a:xfrm>
          <a:prstGeom prst="rect">
            <a:avLst/>
          </a:prstGeom>
          <a:noFill/>
          <a:ln w="25560" cap="flat">
            <a:noFill/>
            <a:round/>
            <a:headEnd/>
            <a:tailEnd/>
          </a:ln>
          <a:effectLst/>
        </p:spPr>
        <p:txBody>
          <a:bodyPr lIns="107136" tIns="53568" rIns="107136" bIns="53568" anchor="ctr"/>
          <a:lstStyle/>
          <a:p>
            <a:pPr algn="ctr">
              <a:tabLst>
                <a:tab pos="861731" algn="l"/>
                <a:tab pos="1723461" algn="l"/>
                <a:tab pos="2585192" algn="l"/>
                <a:tab pos="3446922" algn="l"/>
                <a:tab pos="4308653" algn="l"/>
              </a:tabLst>
            </a:pPr>
            <a:r>
              <a:rPr lang="ko-KR" dirty="0">
                <a:solidFill>
                  <a:srgbClr val="FFFFFF"/>
                </a:solidFill>
                <a:latin typeface="맑은 고딕" charset="0"/>
              </a:rPr>
              <a:t>일본의 지리적 특징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878</Words>
  <Application>Microsoft Office PowerPoint</Application>
  <PresentationFormat>사용자 지정</PresentationFormat>
  <Paragraphs>193</Paragraphs>
  <Slides>23</Slides>
  <Notes>9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4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</dc:creator>
  <cp:lastModifiedBy>my</cp:lastModifiedBy>
  <cp:revision>29</cp:revision>
  <dcterms:created xsi:type="dcterms:W3CDTF">2017-10-07T09:33:22Z</dcterms:created>
  <dcterms:modified xsi:type="dcterms:W3CDTF">2017-12-07T13:20:30Z</dcterms:modified>
</cp:coreProperties>
</file>