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00" r:id="rId2"/>
    <p:sldId id="304" r:id="rId3"/>
    <p:sldId id="289" r:id="rId4"/>
    <p:sldId id="305" r:id="rId5"/>
    <p:sldId id="301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</p:sldIdLst>
  <p:sldSz cx="9144000" cy="6858000" type="screen4x3"/>
  <p:notesSz cx="6858000" cy="9144000"/>
  <p:embeddedFontLst>
    <p:embeddedFont>
      <p:font typeface="HY강B" panose="02030600000101010101" pitchFamily="18" charset="-127"/>
      <p:regular r:id="rId25"/>
    </p:embeddedFont>
    <p:embeddedFont>
      <p:font typeface="맑은 고딕" panose="020B0503020000020004" pitchFamily="50" charset="-127"/>
      <p:regular r:id="rId26"/>
      <p:bold r:id="rId27"/>
    </p:embeddedFont>
    <p:embeddedFont>
      <p:font typeface="나눔고딕" panose="020B0600000101010101" charset="-127"/>
      <p:regular r:id="rId28"/>
      <p:bold r:id="rId29"/>
    </p:embeddedFont>
    <p:embeddedFont>
      <p:font typeface="나눔명조" panose="020B0600000101010101" charset="-127"/>
      <p:regular r:id="rId30"/>
      <p:bold r:id="rId31"/>
    </p:embeddedFont>
    <p:embeddedFont>
      <p:font typeface="HY견고딕" panose="02030600000101010101" pitchFamily="18" charset="-127"/>
      <p:regular r:id="rId32"/>
    </p:embeddedFont>
    <p:embeddedFont>
      <p:font typeface="HY궁서B" panose="02030600000101010101" pitchFamily="18" charset="-127"/>
      <p:regular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2A1D1C"/>
    <a:srgbClr val="5D5635"/>
    <a:srgbClr val="9966FF"/>
    <a:srgbClr val="7747B7"/>
    <a:srgbClr val="9999FF"/>
    <a:srgbClr val="1FE5EF"/>
    <a:srgbClr val="5C56D8"/>
    <a:srgbClr val="01ABB3"/>
    <a:srgbClr val="02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8" autoAdjust="0"/>
    <p:restoredTop sz="94660"/>
  </p:normalViewPr>
  <p:slideViewPr>
    <p:cSldViewPr>
      <p:cViewPr varScale="1">
        <p:scale>
          <a:sx n="67" d="100"/>
          <a:sy n="67" d="100"/>
        </p:scale>
        <p:origin x="-1824" y="-90"/>
      </p:cViewPr>
      <p:guideLst>
        <p:guide orient="horz" pos="2160"/>
        <p:guide orient="horz" pos="663"/>
        <p:guide orient="horz" pos="3385"/>
        <p:guide pos="2880"/>
        <p:guide pos="703"/>
        <p:guide pos="401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02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youtu.be/TAnyKybTebw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&#45800;&#45432;&#50864;&#46972;%20&#51204;&#53804;.mp4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228184" y="5271591"/>
            <a:ext cx="1955249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  <a:r>
              <a:rPr lang="ko-KR" altLang="en-US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</a:t>
            </a:r>
            <a:endParaRPr lang="en-US" altLang="ko-KR" b="1" u="sng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21402181   </a:t>
            </a:r>
            <a:r>
              <a:rPr lang="ko-KR" altLang="en-US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황지환</a:t>
            </a:r>
            <a:endParaRPr lang="en-US" altLang="ko-KR" b="1" u="sng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98181" y="908720"/>
            <a:ext cx="801630" cy="3823982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무사시대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400"/>
              </a:lnSpc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중세 일본의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2304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원의 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침입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(1274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,1281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16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1" y="1404772"/>
            <a:ext cx="4351289" cy="238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2" y="4206963"/>
            <a:ext cx="43835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41335" y="2116939"/>
            <a:ext cx="41404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차 침입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1274) 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분노에이키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쿠빌라이칸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조공요구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 거절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폭풍우로 실패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9445" y="4491800"/>
            <a:ext cx="4132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차 침입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(1281) -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고안노에키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규슈의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하카타만에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상륙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폭풍으로 실패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69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원의 침략 이후 변화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6" y="1484784"/>
            <a:ext cx="806489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25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싯켄</a:t>
            </a:r>
            <a:r>
              <a:rPr lang="ko-KR" altLang="en-US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정치체제의 붕괴</a:t>
            </a: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    - </a:t>
            </a:r>
            <a:r>
              <a:rPr lang="ko-KR" altLang="en-US" sz="25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고케닌에</a:t>
            </a:r>
            <a:r>
              <a:rPr lang="ko-KR" altLang="en-US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대한 </a:t>
            </a:r>
            <a:r>
              <a:rPr lang="ko-KR" altLang="en-US" sz="25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보상 </a:t>
            </a:r>
            <a:r>
              <a:rPr lang="en-US" altLang="ko-KR" sz="25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X</a:t>
            </a: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    - </a:t>
            </a:r>
            <a:r>
              <a:rPr lang="ko-KR" altLang="en-US" sz="2500" b="1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호조씨의</a:t>
            </a:r>
            <a:r>
              <a:rPr lang="ko-KR" altLang="en-US" sz="2500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독재성향</a:t>
            </a:r>
            <a:endParaRPr lang="en-US" altLang="ko-KR" sz="2500" b="1" dirty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신흥무사의 등장</a:t>
            </a: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ko-KR" altLang="en-US" sz="25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막부의 멸망</a:t>
            </a: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endParaRPr lang="ko-KR" altLang="en-US" sz="25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1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막부의 멸망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(1333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0" y="1736815"/>
            <a:ext cx="3456384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7944" y="2305618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고다이고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천황 막부타도 실행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번의 실패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고케닌의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호죠 불만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신흥무사 세력 집결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막부 공격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막부의 멸망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8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9144000" cy="54864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2429698"/>
            <a:ext cx="9144000" cy="193330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784219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남북조시대와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무로마치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막부의 수립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263893"/>
            <a:ext cx="6858000" cy="1655763"/>
          </a:xfrm>
        </p:spPr>
        <p:txBody>
          <a:bodyPr>
            <a:normAutofit fontScale="47500" lnSpcReduction="20000"/>
          </a:bodyPr>
          <a:lstStyle/>
          <a:p>
            <a:pPr algn="r"/>
            <a:endParaRPr lang="en-US" altLang="ko-KR" dirty="0" smtClean="0"/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r>
              <a:rPr lang="en-US" altLang="ko-KR" dirty="0" smtClean="0"/>
              <a:t>21135241</a:t>
            </a:r>
          </a:p>
          <a:p>
            <a:pPr algn="r"/>
            <a:r>
              <a:rPr lang="ko-KR" altLang="en-US" dirty="0" smtClean="0"/>
              <a:t>하태욱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0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1" y="330927"/>
            <a:ext cx="291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막부 타도 운동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8" name="Picture 4" descr="파일:Emperor Goda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1645920"/>
            <a:ext cx="3385156" cy="33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356" y="5083307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막부 타도 운동을 시행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4305417" y="3039291"/>
            <a:ext cx="1195537" cy="592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0406" y="3709851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/>
              <a:t>실패를</a:t>
            </a:r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반복하다</a:t>
            </a:r>
            <a:endParaRPr lang="ko-KR" altLang="en-US" dirty="0"/>
          </a:p>
        </p:txBody>
      </p:sp>
      <p:pic>
        <p:nvPicPr>
          <p:cNvPr id="1032" name="Picture 8" descr="http://cfile231.uf.daum.net/image/2377C53752CDD84E0B7C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73" y="1692319"/>
            <a:ext cx="2495550" cy="328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1443" y="5083307"/>
            <a:ext cx="207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/>
              <a:t>오키섬으로</a:t>
            </a:r>
            <a:r>
              <a:rPr lang="ko-KR" altLang="en-US" dirty="0" smtClean="0"/>
              <a:t> 유배됨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4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39" y="330927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가마쿠라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시대의 끝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 descr="파일:external/userdisk.webry.biglobe.ne.jp/c03_IMG_1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998440"/>
            <a:ext cx="4615757" cy="30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81" y="4158348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구스노키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마사시게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楠木正成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052" name="Picture 4" descr="아시카가 다카우지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78" y="998440"/>
            <a:ext cx="2869083" cy="30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88704" y="4158348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아시카가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다카우지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足利</a:t>
            </a:r>
            <a:r>
              <a:rPr lang="ko-KR" altLang="en-US" dirty="0"/>
              <a:t> </a:t>
            </a:r>
            <a:r>
              <a:rPr lang="ko-KR" altLang="en-US" dirty="0" err="1" smtClean="0"/>
              <a:t>尊氏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988" y="5016138"/>
            <a:ext cx="7486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당시의 악당들과 다양한 인물들의 도움을 받아</a:t>
            </a:r>
            <a:r>
              <a:rPr lang="en-US" altLang="ko-KR" sz="2800" b="1" dirty="0" smtClean="0"/>
              <a:t>,</a:t>
            </a:r>
          </a:p>
          <a:p>
            <a:r>
              <a:rPr lang="ko-KR" altLang="en-US" sz="2800" b="1" dirty="0" smtClean="0"/>
              <a:t>결국 </a:t>
            </a:r>
            <a:r>
              <a:rPr lang="ko-KR" altLang="en-US" sz="2800" b="1" dirty="0" err="1" smtClean="0"/>
              <a:t>가마쿠라</a:t>
            </a:r>
            <a:r>
              <a:rPr lang="ko-KR" altLang="en-US" sz="2800" b="1" dirty="0" smtClean="0"/>
              <a:t> 막부를 멸망시킨다</a:t>
            </a:r>
            <a:r>
              <a:rPr lang="en-US" altLang="ko-KR" sz="2800" b="1" dirty="0" smtClean="0"/>
              <a:t>.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39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9559" y="5646282"/>
            <a:ext cx="346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3</a:t>
            </a:r>
            <a:r>
              <a:rPr lang="ko-KR" altLang="en-US" dirty="0" smtClean="0"/>
              <a:t>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초</a:t>
            </a:r>
            <a:r>
              <a:rPr lang="en-US" altLang="ko-KR" dirty="0" smtClean="0"/>
              <a:t> </a:t>
            </a:r>
            <a:r>
              <a:rPr lang="ko-KR" altLang="en-US" dirty="0" smtClean="0"/>
              <a:t>부터</a:t>
            </a:r>
            <a:endParaRPr lang="en-US" altLang="ko-KR" dirty="0" smtClean="0"/>
          </a:p>
          <a:p>
            <a:pPr algn="ctr"/>
            <a:r>
              <a:rPr lang="en-US" altLang="ko-KR" dirty="0">
                <a:hlinkClick r:id="rId2"/>
              </a:rPr>
              <a:t>https://youtu.be/TAnyKybTebw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39" y="330927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가마쿠라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시대의 끝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1110627"/>
            <a:ext cx="7476564" cy="43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39" y="330927"/>
            <a:ext cx="3842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겐무신정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建武新政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4" descr="파일:Emperor Goda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1854924"/>
            <a:ext cx="3385156" cy="33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8190" y="915701"/>
            <a:ext cx="5012911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막부의 재설치를 금지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/>
              <a:t>인세이</a:t>
            </a:r>
            <a:r>
              <a:rPr lang="en-US" altLang="ko-KR" dirty="0"/>
              <a:t>(</a:t>
            </a:r>
            <a:r>
              <a:rPr lang="ko-KR" altLang="en-US" dirty="0"/>
              <a:t>院政</a:t>
            </a:r>
            <a:r>
              <a:rPr lang="en-US" altLang="ko-KR" dirty="0" smtClean="0"/>
              <a:t>) </a:t>
            </a:r>
            <a:r>
              <a:rPr lang="ko-KR" altLang="en-US" dirty="0" smtClean="0"/>
              <a:t>폐지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※</a:t>
            </a:r>
            <a:r>
              <a:rPr lang="ko-KR" altLang="en-US" dirty="0" smtClean="0"/>
              <a:t>상황이 천황을 대신하여 정무를 행하는 정치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셋쇼</a:t>
            </a:r>
            <a:r>
              <a:rPr lang="en-US" altLang="ko-KR" dirty="0"/>
              <a:t>(</a:t>
            </a:r>
            <a:r>
              <a:rPr lang="ko-KR" altLang="en-US" dirty="0"/>
              <a:t>攝政</a:t>
            </a:r>
            <a:r>
              <a:rPr lang="en-US" altLang="ko-KR" dirty="0" smtClean="0"/>
              <a:t>) </a:t>
            </a:r>
            <a:r>
              <a:rPr lang="ko-KR" altLang="en-US" dirty="0" smtClean="0"/>
              <a:t>폐지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※</a:t>
            </a:r>
            <a:r>
              <a:rPr lang="ko-KR" altLang="en-US" dirty="0" smtClean="0"/>
              <a:t>군주가 통치능력이 없을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대신 국가를 통치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간파쿠</a:t>
            </a:r>
            <a:r>
              <a:rPr lang="en-US" altLang="ko-KR" dirty="0"/>
              <a:t>(</a:t>
            </a:r>
            <a:r>
              <a:rPr lang="ko-KR" altLang="en-US" dirty="0" err="1"/>
              <a:t>關白</a:t>
            </a:r>
            <a:r>
              <a:rPr lang="en-US" altLang="ko-KR" dirty="0" smtClean="0"/>
              <a:t>) </a:t>
            </a:r>
            <a:r>
              <a:rPr lang="ko-KR" altLang="en-US" dirty="0" smtClean="0"/>
              <a:t>폐지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※</a:t>
            </a:r>
            <a:r>
              <a:rPr lang="ko-KR" altLang="en-US" dirty="0" smtClean="0"/>
              <a:t>정무를 총괄하는 관직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사실상 최고위직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영토의 소유권을 인정받으려면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천황의 승인이 필요함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2174" y="5364482"/>
            <a:ext cx="3078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/>
              <a:t>막부로 인해 뺏겼던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권력을 다시 되찾으려는 전략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460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330927"/>
            <a:ext cx="827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아시카가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다카우지의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배반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무로마치의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수립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 descr="파일:Ashikaga Takauji Jōdo-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754781"/>
            <a:ext cx="3962402" cy="396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228" y="5717183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아시카가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다카우지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足利</a:t>
            </a:r>
            <a:r>
              <a:rPr lang="ko-KR" altLang="en-US" dirty="0"/>
              <a:t> </a:t>
            </a:r>
            <a:r>
              <a:rPr lang="ko-KR" altLang="en-US" dirty="0" err="1" smtClean="0"/>
              <a:t>尊氏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861" y="1612324"/>
            <a:ext cx="42146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뚜렷한 기준도 없이 기득권 세력들의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권력만을 제한하는 신정체제에 </a:t>
            </a:r>
            <a:r>
              <a:rPr lang="ko-KR" altLang="en-US" smtClean="0"/>
              <a:t>반발</a:t>
            </a:r>
            <a:r>
              <a:rPr lang="en-US" altLang="ko-KR" smtClean="0"/>
              <a:t>.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아시카가는</a:t>
            </a:r>
            <a:r>
              <a:rPr lang="ko-KR" altLang="en-US" dirty="0" smtClean="0"/>
              <a:t> 군사를 일으켜서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고묘 천황을 앞세우고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자신이 권력을 쥐게 </a:t>
            </a:r>
            <a:r>
              <a:rPr lang="ko-KR" altLang="en-US" smtClean="0"/>
              <a:t>된다</a:t>
            </a:r>
            <a:r>
              <a:rPr lang="en-US" altLang="ko-KR" smtClean="0"/>
              <a:t>.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이로써 </a:t>
            </a:r>
            <a:r>
              <a:rPr lang="ko-KR" altLang="en-US" dirty="0" err="1" smtClean="0"/>
              <a:t>겐무신정은</a:t>
            </a:r>
            <a:r>
              <a:rPr lang="ko-KR" altLang="en-US" dirty="0" smtClean="0"/>
              <a:t> 약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년만에</a:t>
            </a:r>
            <a:r>
              <a:rPr lang="ko-KR" altLang="en-US" dirty="0" smtClean="0"/>
              <a:t> 붕괴되고</a:t>
            </a:r>
            <a:r>
              <a:rPr lang="en-US" altLang="ko-KR" dirty="0" smtClean="0"/>
              <a:t>,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고다이고</a:t>
            </a:r>
            <a:r>
              <a:rPr lang="ko-KR" altLang="en-US" dirty="0" smtClean="0"/>
              <a:t> 천황은 </a:t>
            </a:r>
            <a:r>
              <a:rPr lang="ko-KR" altLang="en-US" dirty="0" err="1" smtClean="0"/>
              <a:t>카잔원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花山院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유폐되게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5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39" y="330927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탈출하는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고다이고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천황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24" name="Picture 4" descr="http://cfile9.uf.tistory.com/image/19546E334E8421DB19F6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7" y="998991"/>
            <a:ext cx="7620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6947" y="5084140"/>
            <a:ext cx="712566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카잔원에</a:t>
            </a:r>
            <a:r>
              <a:rPr lang="ko-KR" altLang="en-US" dirty="0" smtClean="0"/>
              <a:t> 유폐되어 모든걸 포기하고 있던 </a:t>
            </a:r>
            <a:r>
              <a:rPr lang="ko-KR" altLang="en-US" dirty="0" err="1" smtClean="0"/>
              <a:t>고다이고</a:t>
            </a:r>
            <a:r>
              <a:rPr lang="ko-KR" altLang="en-US" dirty="0" smtClean="0"/>
              <a:t> 천황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탈출을 도와주려는 자들이 찾아오고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받아들여 </a:t>
            </a:r>
            <a:r>
              <a:rPr lang="ko-KR" altLang="en-US" dirty="0" err="1" smtClean="0"/>
              <a:t>고다이고</a:t>
            </a:r>
            <a:r>
              <a:rPr lang="ko-KR" altLang="en-US" dirty="0" smtClean="0"/>
              <a:t> 천황은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여장을 하고선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일 밤에 </a:t>
            </a:r>
            <a:r>
              <a:rPr lang="ko-KR" altLang="en-US" dirty="0" err="1" smtClean="0"/>
              <a:t>삼신기를</a:t>
            </a:r>
            <a:r>
              <a:rPr lang="ko-KR" altLang="en-US" dirty="0" smtClean="0"/>
              <a:t> 가지고 탈출하게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77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019654" y="734476"/>
            <a:ext cx="621406" cy="1045897"/>
          </a:xfrm>
        </p:spPr>
        <p:txBody>
          <a:bodyPr>
            <a:noAutofit/>
          </a:bodyPr>
          <a:lstStyle/>
          <a:p>
            <a:pPr indent="-514350"/>
            <a:r>
              <a:rPr lang="ko-KR" altLang="en-US" sz="2400" b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순</a:t>
            </a:r>
            <a:r>
              <a:rPr lang="ko-KR" altLang="en-US" sz="2400" b="1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서</a:t>
            </a:r>
            <a:endParaRPr lang="ko-KR" altLang="en-US" sz="2400" b="1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2411760" y="1700808"/>
            <a:ext cx="4248472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호겐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헤이지의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겐페이전쟁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막부의 지배제도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싯켄정치와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조큐의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원의 침략과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막부의 멸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망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330927"/>
            <a:ext cx="4971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요시노에서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남조를 세우다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 descr="http://cfile5.uf.tistory.com/image/13290E3A51092C171D79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84" y="1184049"/>
            <a:ext cx="4762500" cy="34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238" y="4890921"/>
            <a:ext cx="7915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탈출한 </a:t>
            </a:r>
            <a:r>
              <a:rPr lang="ko-KR" altLang="en-US" dirty="0" err="1" smtClean="0"/>
              <a:t>고다이고</a:t>
            </a:r>
            <a:r>
              <a:rPr lang="ko-KR" altLang="en-US" dirty="0" smtClean="0"/>
              <a:t> 천황은 </a:t>
            </a:r>
            <a:r>
              <a:rPr lang="ko-KR" altLang="en-US" dirty="0" err="1" smtClean="0"/>
              <a:t>요시노로</a:t>
            </a:r>
            <a:r>
              <a:rPr lang="ko-KR" altLang="en-US" dirty="0" smtClean="0"/>
              <a:t> 도망쳤고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이곳에서 새로운 조정을 세웠고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일본은 또 다시 남조와 </a:t>
            </a:r>
            <a:r>
              <a:rPr lang="ko-KR" altLang="en-US" dirty="0" err="1" smtClean="0"/>
              <a:t>북조로</a:t>
            </a:r>
            <a:r>
              <a:rPr lang="ko-KR" altLang="en-US" dirty="0" smtClean="0"/>
              <a:t> 나뉘게 된다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5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39" y="330927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약 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50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간의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남북조시대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57"/>
            <a:ext cx="4441371" cy="3935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0886" y="1879769"/>
            <a:ext cx="46506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북조는</a:t>
            </a:r>
            <a:r>
              <a:rPr lang="ko-KR" altLang="en-US" dirty="0" smtClean="0"/>
              <a:t> 강력한 군사력을 가지고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있음에도 불구하고</a:t>
            </a:r>
            <a:r>
              <a:rPr lang="en-US" altLang="ko-KR" dirty="0" smtClean="0"/>
              <a:t>, </a:t>
            </a:r>
            <a:r>
              <a:rPr lang="ko-KR" altLang="en-US" dirty="0"/>
              <a:t>남</a:t>
            </a:r>
            <a:r>
              <a:rPr lang="ko-KR" altLang="en-US" dirty="0" smtClean="0"/>
              <a:t>조를 </a:t>
            </a:r>
            <a:r>
              <a:rPr lang="ko-KR" altLang="en-US" dirty="0" err="1" smtClean="0"/>
              <a:t>함부러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공격하지 못했는데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천황의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상징적인 물건이라고 할 수 있는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삼신기를</a:t>
            </a:r>
            <a:r>
              <a:rPr lang="ko-KR" altLang="en-US" dirty="0" smtClean="0"/>
              <a:t> 남조가 가지고 있었기 때문이다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 때문에 서로의 눈치만 볼 뿐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큰 싸움은 일어나지 않는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년이 지속되었다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9234" y="5072896"/>
            <a:ext cx="29290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/>
              <a:t>야타의</a:t>
            </a:r>
            <a:r>
              <a:rPr lang="ko-KR" altLang="en-US" dirty="0"/>
              <a:t> 거울</a:t>
            </a:r>
            <a:r>
              <a:rPr lang="en-US" altLang="ko-KR" dirty="0"/>
              <a:t>(</a:t>
            </a:r>
            <a:r>
              <a:rPr lang="ko-KR" altLang="en-US" dirty="0" err="1"/>
              <a:t>八咫鏡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err="1"/>
              <a:t>쿠사나기의</a:t>
            </a:r>
            <a:r>
              <a:rPr lang="ko-KR" altLang="en-US" dirty="0"/>
              <a:t> 검</a:t>
            </a:r>
            <a:r>
              <a:rPr lang="en-US" altLang="ko-KR" dirty="0"/>
              <a:t>(</a:t>
            </a:r>
            <a:r>
              <a:rPr lang="ko-KR" altLang="en-US" dirty="0" err="1"/>
              <a:t>草雉劍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err="1"/>
              <a:t>야사카니의</a:t>
            </a:r>
            <a:r>
              <a:rPr lang="ko-KR" altLang="en-US" dirty="0"/>
              <a:t> 곡옥</a:t>
            </a:r>
            <a:r>
              <a:rPr lang="en-US" altLang="ko-KR" dirty="0"/>
              <a:t>(</a:t>
            </a:r>
            <a:r>
              <a:rPr lang="ko-KR" altLang="en-US" dirty="0"/>
              <a:t>八坂璟玉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752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39" y="33092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남북조통일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6" name="Picture 2" descr="파일:external/upload.wikimedia.org/Han-no_Gos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90" y="1106625"/>
            <a:ext cx="4724400" cy="27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394" y="3928210"/>
            <a:ext cx="784221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약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년간 서로 대립해오던 </a:t>
            </a:r>
            <a:r>
              <a:rPr lang="ko-KR" altLang="en-US" dirty="0" err="1" smtClean="0"/>
              <a:t>남북조는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1392</a:t>
            </a:r>
            <a:r>
              <a:rPr lang="ko-KR" altLang="en-US" dirty="0" smtClean="0"/>
              <a:t>년 통일을 서로 합의하기로 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천황의 자리는 </a:t>
            </a:r>
            <a:r>
              <a:rPr lang="ko-KR" altLang="en-US" dirty="0" err="1"/>
              <a:t>무로마치</a:t>
            </a:r>
            <a:r>
              <a:rPr lang="ko-KR" altLang="en-US" dirty="0"/>
              <a:t> 막부가 있는 </a:t>
            </a:r>
            <a:r>
              <a:rPr lang="ko-KR" altLang="en-US" dirty="0" err="1"/>
              <a:t>북조에게</a:t>
            </a:r>
            <a:r>
              <a:rPr lang="ko-KR" altLang="en-US" dirty="0"/>
              <a:t> 양보한 뒤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남조의 </a:t>
            </a:r>
            <a:r>
              <a:rPr lang="ko-KR" altLang="en-US" dirty="0" err="1"/>
              <a:t>천황가의</a:t>
            </a:r>
            <a:r>
              <a:rPr lang="ko-KR" altLang="en-US" dirty="0"/>
              <a:t> 후예를 황태자로 삼아 평화적으로 정권을 이어가기로 했고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따라서 </a:t>
            </a:r>
            <a:r>
              <a:rPr lang="ko-KR" altLang="en-US" dirty="0" err="1"/>
              <a:t>천황가는</a:t>
            </a:r>
            <a:r>
              <a:rPr lang="ko-KR" altLang="en-US" dirty="0"/>
              <a:t> 계속 명백을 유지할 수 있게 되었으며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무로마치</a:t>
            </a:r>
            <a:r>
              <a:rPr lang="ko-KR" altLang="en-US" dirty="0" smtClean="0"/>
              <a:t> </a:t>
            </a:r>
            <a:r>
              <a:rPr lang="ko-KR" altLang="en-US" dirty="0"/>
              <a:t>막부는 전국을 통일한 막부로서 실권을 가질 수 있게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83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2" y="703742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역사적 순서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39552" y="1393151"/>
            <a:ext cx="1944216" cy="105150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호겐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헤이지의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(1156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,1159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491880" y="1393152"/>
            <a:ext cx="1944216" cy="10997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겐페이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전쟁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(1180~1185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372200" y="1393151"/>
            <a:ext cx="1944216" cy="109974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싯켄정치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조큐의난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(1221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372200" y="4572932"/>
            <a:ext cx="1944216" cy="101630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원의 침략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(1274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,1281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482735" y="4581127"/>
            <a:ext cx="1944216" cy="10081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막부 멸망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(1333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39552" y="4581127"/>
            <a:ext cx="1944216" cy="100811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겐무신정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(1334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565124" y="1918903"/>
            <a:ext cx="8302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5541916" y="1945578"/>
            <a:ext cx="8302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7344308" y="270892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28" idx="3"/>
          </p:cNvCxnSpPr>
          <p:nvPr/>
        </p:nvCxnSpPr>
        <p:spPr>
          <a:xfrm flipH="1">
            <a:off x="5426951" y="5085183"/>
            <a:ext cx="8732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H="1">
            <a:off x="2543645" y="5078702"/>
            <a:ext cx="8732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막부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(1180~1185)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8103"/>
            <a:ext cx="3597275" cy="323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090960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미나모토노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요리토모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(1147~1199.2.9</a:t>
            </a: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일본 최초의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무신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 쇼군</a:t>
            </a:r>
          </a:p>
          <a:p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호겐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헤이지의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3828" y="1783447"/>
            <a:ext cx="42484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고시라카와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천황   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스토쿠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상황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헤이시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)              (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겐지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호겐의난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(1156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endParaRPr lang="en-US" altLang="ko-KR" sz="11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036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3" y="3933056"/>
            <a:ext cx="363378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4" y="4581128"/>
            <a:ext cx="30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헤이지의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(1159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겐페이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전쟁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(1180~1185)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3843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384376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7944" y="1658837"/>
            <a:ext cx="507605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헤이시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겐지</a:t>
            </a:r>
            <a:endParaRPr lang="en-US" altLang="ko-KR" sz="20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endParaRPr lang="en-US" altLang="ko-KR" sz="20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단노우라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전투 승     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헤이시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멸망</a:t>
            </a:r>
            <a:endParaRPr lang="en-US" altLang="ko-KR" sz="20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endParaRPr lang="en-US" altLang="ko-KR" sz="20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미나모토노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요리토모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주축 승</a:t>
            </a:r>
            <a:endParaRPr lang="en-US" altLang="ko-KR" sz="20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endParaRPr lang="en-US" altLang="ko-KR" sz="20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막부 성립</a:t>
            </a:r>
            <a:endParaRPr lang="ko-KR" altLang="en-US" sz="20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폭발 1 2"/>
          <p:cNvSpPr/>
          <p:nvPr/>
        </p:nvSpPr>
        <p:spPr>
          <a:xfrm>
            <a:off x="5688898" y="1658837"/>
            <a:ext cx="1187358" cy="61206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</a:t>
            </a:r>
            <a:r>
              <a:rPr lang="ko-KR" altLang="en-US" dirty="0"/>
              <a:t>립</a:t>
            </a: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6156176" y="2564904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73920" y="5159501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단노우라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전투 영상</a:t>
            </a:r>
            <a:endParaRPr lang="ko-KR" altLang="en-US" sz="20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3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막부의 봉건적 지배제도</a:t>
            </a:r>
          </a:p>
          <a:p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6" y="1916832"/>
            <a:ext cx="3587080" cy="352839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81" y="1916832"/>
            <a:ext cx="36724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   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싯켄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정치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" y="1502818"/>
            <a:ext cx="4139948" cy="3870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69139" y="1700808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호조 막부 실권 장악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요리토모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사망       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요리이에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요리이에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독주 제동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유폐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호조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도키마사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싯켄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83" y="5591341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호조 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마사코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미나모토노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요리토모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정부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56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조큐의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(1221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21125"/>
            <a:ext cx="3072997" cy="284880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20" y="1538645"/>
            <a:ext cx="3305944" cy="2848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840" y="4725144"/>
            <a:ext cx="8585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호죠                                                   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고토바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덴노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고토바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덴노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막부 토벌군 패배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조정 권력 약화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막부 권력 장악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폭발 2 1"/>
          <p:cNvSpPr/>
          <p:nvPr/>
        </p:nvSpPr>
        <p:spPr>
          <a:xfrm>
            <a:off x="3540541" y="2206964"/>
            <a:ext cx="1901979" cy="1512168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대립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44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636</Words>
  <Application>Microsoft Office PowerPoint</Application>
  <PresentationFormat>화면 슬라이드 쇼(4:3)</PresentationFormat>
  <Paragraphs>175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1" baseType="lpstr">
      <vt:lpstr>굴림</vt:lpstr>
      <vt:lpstr>Arial</vt:lpstr>
      <vt:lpstr>HY강B</vt:lpstr>
      <vt:lpstr>맑은 고딕</vt:lpstr>
      <vt:lpstr>나눔고딕</vt:lpstr>
      <vt:lpstr>나눔명조</vt:lpstr>
      <vt:lpstr>HY견고딕</vt:lpstr>
      <vt:lpstr>HY궁서B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남북조시대와 무로마치 막부의 수립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Seung min</cp:lastModifiedBy>
  <cp:revision>13</cp:revision>
  <dcterms:created xsi:type="dcterms:W3CDTF">2011-08-23T09:33:59Z</dcterms:created>
  <dcterms:modified xsi:type="dcterms:W3CDTF">2017-12-09T10:11:01Z</dcterms:modified>
</cp:coreProperties>
</file>