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308" r:id="rId2"/>
    <p:sldId id="313" r:id="rId3"/>
    <p:sldId id="321" r:id="rId4"/>
    <p:sldId id="368" r:id="rId5"/>
    <p:sldId id="369" r:id="rId6"/>
    <p:sldId id="374" r:id="rId7"/>
    <p:sldId id="370" r:id="rId8"/>
    <p:sldId id="375" r:id="rId9"/>
    <p:sldId id="372" r:id="rId10"/>
    <p:sldId id="373" r:id="rId11"/>
  </p:sldIdLst>
  <p:sldSz cx="9144000" cy="6858000" type="screen4x3"/>
  <p:notesSz cx="6858000" cy="9144000"/>
  <p:embeddedFontLst>
    <p:embeddedFont>
      <p:font typeface="나눔명조 ExtraBold" panose="020B0600000101010101" charset="-127"/>
      <p:bold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나눔바른고딕" panose="020B0600000101010101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CAB"/>
    <a:srgbClr val="FF9999"/>
    <a:srgbClr val="FF079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488"/>
  </p:normalViewPr>
  <p:slideViewPr>
    <p:cSldViewPr snapToObjects="1">
      <p:cViewPr varScale="1">
        <p:scale>
          <a:sx n="74" d="100"/>
          <a:sy n="74" d="100"/>
        </p:scale>
        <p:origin x="684" y="54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htw1w8lYQdQ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9" y="-41998"/>
            <a:ext cx="9211399" cy="7041097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-54260" y="-193858"/>
            <a:ext cx="932452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4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2516" y="2924943"/>
            <a:ext cx="8172908" cy="1584177"/>
            <a:chOff x="-72516" y="2924943"/>
            <a:chExt cx="8172908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전후 일본의 정당과</a:t>
              </a:r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15616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4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1955</a:t>
              </a:r>
              <a:r>
                <a:rPr lang="ko-KR" altLang="en-US" sz="54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 체제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6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포스트 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1955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년 체제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46D5EE9-2333-4082-8BFF-A8C21F8AD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4" y="1468771"/>
            <a:ext cx="4859073" cy="509257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1E5F4DB-D95A-49E6-8764-EDDDA767E07B}"/>
              </a:ext>
            </a:extLst>
          </p:cNvPr>
          <p:cNvGrpSpPr/>
          <p:nvPr/>
        </p:nvGrpSpPr>
        <p:grpSpPr>
          <a:xfrm>
            <a:off x="5149021" y="1468771"/>
            <a:ext cx="3851471" cy="5092577"/>
            <a:chOff x="5149021" y="1468771"/>
            <a:chExt cx="3851471" cy="50925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501E1DF-A433-473F-9CAF-1B8C3DFE5E0D}"/>
                </a:ext>
              </a:extLst>
            </p:cNvPr>
            <p:cNvSpPr txBox="1"/>
            <p:nvPr/>
          </p:nvSpPr>
          <p:spPr>
            <a:xfrm>
              <a:off x="5292081" y="1989446"/>
              <a:ext cx="3564396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후 단독 정권 구성에 실패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공명당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및 보수당과 연립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이념이나 원칙보다 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정책합의를 우선시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연립정권의 불안함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잦은 정권교체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야당의 교섭 방식이 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물밑협상에서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공개화</a:t>
              </a:r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투명화</a:t>
              </a:r>
              <a:endPara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모서리가 둥근 직사각형 4">
              <a:extLst>
                <a:ext uri="{FF2B5EF4-FFF2-40B4-BE49-F238E27FC236}">
                  <a16:creationId xmlns:a16="http://schemas.microsoft.com/office/drawing/2014/main" xmlns="" id="{1B3583BE-0069-45AB-BE6A-F3F8FC0A0C0A}"/>
                </a:ext>
              </a:extLst>
            </p:cNvPr>
            <p:cNvSpPr/>
            <p:nvPr/>
          </p:nvSpPr>
          <p:spPr>
            <a:xfrm>
              <a:off x="5149021" y="1468771"/>
              <a:ext cx="3851471" cy="5092577"/>
            </a:xfrm>
            <a:prstGeom prst="roundRect">
              <a:avLst/>
            </a:prstGeom>
            <a:noFill/>
            <a:ln w="34925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18619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전후 일본의 정치 상황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71600" y="27559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전후 정당의 부활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588" y="402641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1955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년 체제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529687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포스트 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55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년 체제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전후 일본의 정치 상황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67A55DF-F29A-40CF-B47E-52356F079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7" y="1700808"/>
            <a:ext cx="3376480" cy="3960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29D239-B81B-4456-8430-A3CA661047B4}"/>
              </a:ext>
            </a:extLst>
          </p:cNvPr>
          <p:cNvSpPr txBox="1"/>
          <p:nvPr/>
        </p:nvSpPr>
        <p:spPr>
          <a:xfrm>
            <a:off x="4067944" y="1592796"/>
            <a:ext cx="51746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1945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미국의 점령군정 실시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1947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ko-KR" alt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일본국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헌법 발효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1947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사회당 혁신 정부 출범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1951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2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미군정의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종료 </a:t>
            </a:r>
            <a:r>
              <a: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+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일본은 주권회복 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2584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전후 정당의 부활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4AE2FEB8-FE4F-4684-8C29-AF56C018CA2C}"/>
              </a:ext>
            </a:extLst>
          </p:cNvPr>
          <p:cNvGrpSpPr/>
          <p:nvPr/>
        </p:nvGrpSpPr>
        <p:grpSpPr>
          <a:xfrm>
            <a:off x="221893" y="1496796"/>
            <a:ext cx="8691074" cy="4513976"/>
            <a:chOff x="626076" y="1874502"/>
            <a:chExt cx="11178535" cy="31665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4935D50-D08C-4E45-95F1-BAB4FC27C48A}"/>
                </a:ext>
              </a:extLst>
            </p:cNvPr>
            <p:cNvSpPr txBox="1"/>
            <p:nvPr/>
          </p:nvSpPr>
          <p:spPr>
            <a:xfrm>
              <a:off x="2412414" y="3795595"/>
              <a:ext cx="1530266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2F8CA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9999"/>
                  </a:highlight>
                </a:rPr>
                <a:t>보수 계열</a:t>
              </a:r>
              <a:endParaRPr lang="en-US" altLang="ko-KR" b="1" dirty="0">
                <a:solidFill>
                  <a:srgbClr val="2F8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690687-942E-4014-8270-076CF13E46CF}"/>
                </a:ext>
              </a:extLst>
            </p:cNvPr>
            <p:cNvSpPr txBox="1"/>
            <p:nvPr/>
          </p:nvSpPr>
          <p:spPr>
            <a:xfrm>
              <a:off x="10082599" y="4781976"/>
              <a:ext cx="1722012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일본공산당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F03BBC5-EBE3-44CB-B445-C4BE32859D19}"/>
                </a:ext>
              </a:extLst>
            </p:cNvPr>
            <p:cNvSpPr txBox="1"/>
            <p:nvPr/>
          </p:nvSpPr>
          <p:spPr>
            <a:xfrm>
              <a:off x="7065619" y="4775842"/>
              <a:ext cx="1722012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일본사회당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E3400A-27EE-45EB-9074-FE58C909F0E8}"/>
                </a:ext>
              </a:extLst>
            </p:cNvPr>
            <p:cNvSpPr txBox="1"/>
            <p:nvPr/>
          </p:nvSpPr>
          <p:spPr>
            <a:xfrm>
              <a:off x="2337357" y="4775842"/>
              <a:ext cx="1722012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일본진보당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87BF725-FF7B-4EBD-920A-E1D39AF8DA3E}"/>
                </a:ext>
              </a:extLst>
            </p:cNvPr>
            <p:cNvSpPr txBox="1"/>
            <p:nvPr/>
          </p:nvSpPr>
          <p:spPr>
            <a:xfrm>
              <a:off x="4718054" y="1874502"/>
              <a:ext cx="2662191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</a:rPr>
                <a:t>1945</a:t>
              </a:r>
              <a:r>
                <a:rPr lang="ko-KR" altLang="en-US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</a:rPr>
                <a:t>년 </a:t>
              </a:r>
              <a:r>
                <a:rPr lang="en-US" altLang="ko-KR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</a:rPr>
                <a:t>11</a:t>
              </a:r>
              <a:r>
                <a:rPr lang="ko-KR" altLang="en-US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</a:rPr>
                <a:t>월 창당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02414EA-2E93-443D-9066-B4355945BB8D}"/>
                </a:ext>
              </a:extLst>
            </p:cNvPr>
            <p:cNvSpPr txBox="1"/>
            <p:nvPr/>
          </p:nvSpPr>
          <p:spPr>
            <a:xfrm>
              <a:off x="4048640" y="4775842"/>
              <a:ext cx="1722012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일본협동당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CF239E-8E0C-4401-BCE1-15EB4E3DDE1D}"/>
                </a:ext>
              </a:extLst>
            </p:cNvPr>
            <p:cNvSpPr txBox="1"/>
            <p:nvPr/>
          </p:nvSpPr>
          <p:spPr>
            <a:xfrm>
              <a:off x="626076" y="4775842"/>
              <a:ext cx="1722012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일본자유당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46ED4AE-6B1A-4088-A4C4-8FACF40C5654}"/>
                </a:ext>
              </a:extLst>
            </p:cNvPr>
            <p:cNvSpPr txBox="1"/>
            <p:nvPr/>
          </p:nvSpPr>
          <p:spPr>
            <a:xfrm>
              <a:off x="8212494" y="3795595"/>
              <a:ext cx="2124063" cy="25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2F8CA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9999"/>
                  </a:highlight>
                </a:rPr>
                <a:t>사회주의 계열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xmlns="" id="{39FE44E8-7AF1-4C01-BC43-3C677AACA8BD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>
              <a:off x="6049150" y="2133589"/>
              <a:ext cx="3225375" cy="1662006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850ECE7E-ABD4-4E16-929A-B3D72C2296E6}"/>
                </a:ext>
              </a:extLst>
            </p:cNvPr>
            <p:cNvCxnSpPr>
              <a:stCxn id="14" idx="2"/>
              <a:endCxn id="8" idx="0"/>
            </p:cNvCxnSpPr>
            <p:nvPr/>
          </p:nvCxnSpPr>
          <p:spPr>
            <a:xfrm flipH="1">
              <a:off x="3177548" y="2133589"/>
              <a:ext cx="2871603" cy="1662006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xmlns="" id="{4D53550F-B934-4C98-982E-9A1F85BE7639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>
              <a:off x="3177548" y="4054682"/>
              <a:ext cx="20816" cy="721160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B6F0DD28-D267-4607-BA73-451262471A39}"/>
                </a:ext>
              </a:extLst>
            </p:cNvPr>
            <p:cNvCxnSpPr>
              <a:stCxn id="8" idx="2"/>
              <a:endCxn id="15" idx="0"/>
            </p:cNvCxnSpPr>
            <p:nvPr/>
          </p:nvCxnSpPr>
          <p:spPr>
            <a:xfrm>
              <a:off x="3177548" y="4054682"/>
              <a:ext cx="1732099" cy="721160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xmlns="" id="{D1EA3BED-BEA5-4E71-83A7-993F61C621CC}"/>
                </a:ext>
              </a:extLst>
            </p:cNvPr>
            <p:cNvCxnSpPr>
              <a:stCxn id="8" idx="2"/>
              <a:endCxn id="16" idx="0"/>
            </p:cNvCxnSpPr>
            <p:nvPr/>
          </p:nvCxnSpPr>
          <p:spPr>
            <a:xfrm flipH="1">
              <a:off x="1487082" y="4054682"/>
              <a:ext cx="1690465" cy="721160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xmlns="" id="{8078AB78-999F-4BB2-8113-178C9B26CB05}"/>
                </a:ext>
              </a:extLst>
            </p:cNvPr>
            <p:cNvCxnSpPr>
              <a:stCxn id="17" idx="2"/>
              <a:endCxn id="10" idx="0"/>
            </p:cNvCxnSpPr>
            <p:nvPr/>
          </p:nvCxnSpPr>
          <p:spPr>
            <a:xfrm flipH="1">
              <a:off x="7926625" y="4054682"/>
              <a:ext cx="1347900" cy="721160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xmlns="" id="{328132FC-A449-49FC-9340-E9C18D5AD97E}"/>
                </a:ext>
              </a:extLst>
            </p:cNvPr>
            <p:cNvCxnSpPr>
              <a:stCxn id="17" idx="2"/>
              <a:endCxn id="9" idx="0"/>
            </p:cNvCxnSpPr>
            <p:nvPr/>
          </p:nvCxnSpPr>
          <p:spPr>
            <a:xfrm>
              <a:off x="9274525" y="4054682"/>
              <a:ext cx="1669080" cy="727294"/>
            </a:xfrm>
            <a:prstGeom prst="line">
              <a:avLst/>
            </a:prstGeom>
            <a:ln w="50800">
              <a:solidFill>
                <a:srgbClr val="2F8C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3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전후 정당의 부활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CFA8FA-A9E7-4343-9752-504C828C947A}"/>
              </a:ext>
            </a:extLst>
          </p:cNvPr>
          <p:cNvSpPr txBox="1"/>
          <p:nvPr/>
        </p:nvSpPr>
        <p:spPr>
          <a:xfrm>
            <a:off x="2257731" y="1636769"/>
            <a:ext cx="462853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</a:t>
            </a:r>
            <a:r>
              <a:rPr lang="en-US" altLang="ko-KR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년간 군소정당의 난립</a:t>
            </a:r>
            <a:endParaRPr lang="en-US" altLang="ko-KR" sz="30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45E6172-AA00-4CFB-B136-26713A5D061A}"/>
              </a:ext>
            </a:extLst>
          </p:cNvPr>
          <p:cNvGrpSpPr/>
          <p:nvPr/>
        </p:nvGrpSpPr>
        <p:grpSpPr>
          <a:xfrm>
            <a:off x="683027" y="2721895"/>
            <a:ext cx="7287083" cy="2988157"/>
            <a:chOff x="519295" y="2721895"/>
            <a:chExt cx="7287083" cy="29881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252EC0-A5D5-4AAB-A900-044BC2248966}"/>
                </a:ext>
              </a:extLst>
            </p:cNvPr>
            <p:cNvSpPr txBox="1"/>
            <p:nvPr/>
          </p:nvSpPr>
          <p:spPr>
            <a:xfrm>
              <a:off x="519295" y="370962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일본자유당</a:t>
              </a:r>
            </a:p>
          </p:txBody>
        </p:sp>
        <p:sp>
          <p:nvSpPr>
            <p:cNvPr id="33" name="오른쪽 화살표 1">
              <a:extLst>
                <a:ext uri="{FF2B5EF4-FFF2-40B4-BE49-F238E27FC236}">
                  <a16:creationId xmlns:a16="http://schemas.microsoft.com/office/drawing/2014/main" xmlns="" id="{465601D5-7E8C-4710-8303-E54B7FC332B3}"/>
                </a:ext>
              </a:extLst>
            </p:cNvPr>
            <p:cNvSpPr/>
            <p:nvPr/>
          </p:nvSpPr>
          <p:spPr>
            <a:xfrm>
              <a:off x="1858123" y="3766608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F7DFE5-38CE-42DF-A632-035998B06EA3}"/>
                </a:ext>
              </a:extLst>
            </p:cNvPr>
            <p:cNvSpPr txBox="1"/>
            <p:nvPr/>
          </p:nvSpPr>
          <p:spPr>
            <a:xfrm>
              <a:off x="2887853" y="370962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자유당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F68C4B3-DDC9-4F8F-B1CE-44D6EC23D903}"/>
                </a:ext>
              </a:extLst>
            </p:cNvPr>
            <p:cNvSpPr txBox="1"/>
            <p:nvPr/>
          </p:nvSpPr>
          <p:spPr>
            <a:xfrm>
              <a:off x="519295" y="425332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일본진보당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9E3B875-2182-485F-BF77-FA98606BC43B}"/>
                </a:ext>
              </a:extLst>
            </p:cNvPr>
            <p:cNvSpPr txBox="1"/>
            <p:nvPr/>
          </p:nvSpPr>
          <p:spPr>
            <a:xfrm>
              <a:off x="519295" y="53407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일본협동당</a:t>
              </a:r>
            </a:p>
          </p:txBody>
        </p:sp>
        <p:sp>
          <p:nvSpPr>
            <p:cNvPr id="37" name="오른쪽 화살표 11">
              <a:extLst>
                <a:ext uri="{FF2B5EF4-FFF2-40B4-BE49-F238E27FC236}">
                  <a16:creationId xmlns:a16="http://schemas.microsoft.com/office/drawing/2014/main" xmlns="" id="{1B7E19C1-E1D1-4D66-862A-06BC2369108B}"/>
                </a:ext>
              </a:extLst>
            </p:cNvPr>
            <p:cNvSpPr/>
            <p:nvPr/>
          </p:nvSpPr>
          <p:spPr>
            <a:xfrm rot="1800000">
              <a:off x="1858123" y="4553664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오른쪽 화살표 12">
              <a:extLst>
                <a:ext uri="{FF2B5EF4-FFF2-40B4-BE49-F238E27FC236}">
                  <a16:creationId xmlns:a16="http://schemas.microsoft.com/office/drawing/2014/main" xmlns="" id="{A534B967-184C-49EE-A291-799029DC26FA}"/>
                </a:ext>
              </a:extLst>
            </p:cNvPr>
            <p:cNvSpPr/>
            <p:nvPr/>
          </p:nvSpPr>
          <p:spPr>
            <a:xfrm rot="19800000">
              <a:off x="1858124" y="5213033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1A48A0B-05C0-452E-B751-55F1B64846BE}"/>
                </a:ext>
              </a:extLst>
            </p:cNvPr>
            <p:cNvSpPr txBox="1"/>
            <p:nvPr/>
          </p:nvSpPr>
          <p:spPr>
            <a:xfrm>
              <a:off x="2882718" y="482504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일본민주당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546A0F9-D677-4660-9501-04F7DF8CF8F6}"/>
                </a:ext>
              </a:extLst>
            </p:cNvPr>
            <p:cNvSpPr txBox="1"/>
            <p:nvPr/>
          </p:nvSpPr>
          <p:spPr>
            <a:xfrm>
              <a:off x="1572237" y="2721895"/>
              <a:ext cx="154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보수 계열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D793FD4-24F2-4CF8-BD12-2FE33DFD219A}"/>
                </a:ext>
              </a:extLst>
            </p:cNvPr>
            <p:cNvSpPr txBox="1"/>
            <p:nvPr/>
          </p:nvSpPr>
          <p:spPr>
            <a:xfrm>
              <a:off x="5566870" y="2721895"/>
              <a:ext cx="2226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사회주의</a:t>
              </a: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계열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3D2A896-B1A1-441A-9343-9300DC7A7281}"/>
                </a:ext>
              </a:extLst>
            </p:cNvPr>
            <p:cNvSpPr txBox="1"/>
            <p:nvPr/>
          </p:nvSpPr>
          <p:spPr>
            <a:xfrm>
              <a:off x="4801758" y="425332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일본사회당</a:t>
              </a:r>
            </a:p>
          </p:txBody>
        </p:sp>
        <p:sp>
          <p:nvSpPr>
            <p:cNvPr id="43" name="오른쪽 화살표 18">
              <a:extLst>
                <a:ext uri="{FF2B5EF4-FFF2-40B4-BE49-F238E27FC236}">
                  <a16:creationId xmlns:a16="http://schemas.microsoft.com/office/drawing/2014/main" xmlns="" id="{69911E70-E2E6-4D60-81F0-2353ED79133F}"/>
                </a:ext>
              </a:extLst>
            </p:cNvPr>
            <p:cNvSpPr/>
            <p:nvPr/>
          </p:nvSpPr>
          <p:spPr>
            <a:xfrm rot="19800000">
              <a:off x="6135449" y="3991776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오른쪽 화살표 19">
              <a:extLst>
                <a:ext uri="{FF2B5EF4-FFF2-40B4-BE49-F238E27FC236}">
                  <a16:creationId xmlns:a16="http://schemas.microsoft.com/office/drawing/2014/main" xmlns="" id="{D9A05CFB-6908-4C9F-9EEF-236EF636074A}"/>
                </a:ext>
              </a:extLst>
            </p:cNvPr>
            <p:cNvSpPr/>
            <p:nvPr/>
          </p:nvSpPr>
          <p:spPr>
            <a:xfrm rot="1800000">
              <a:off x="6135450" y="4651145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3672939-A02E-45E2-A49E-0DAA186F915E}"/>
                </a:ext>
              </a:extLst>
            </p:cNvPr>
            <p:cNvSpPr txBox="1"/>
            <p:nvPr/>
          </p:nvSpPr>
          <p:spPr>
            <a:xfrm>
              <a:off x="7160047" y="370391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좌파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40E6EEF-D4E4-4D0D-9FCC-09350F92B4A7}"/>
                </a:ext>
              </a:extLst>
            </p:cNvPr>
            <p:cNvSpPr txBox="1"/>
            <p:nvPr/>
          </p:nvSpPr>
          <p:spPr>
            <a:xfrm>
              <a:off x="7160047" y="482504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우파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전후 정당의 부활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CFA8FA-A9E7-4343-9752-504C828C947A}"/>
              </a:ext>
            </a:extLst>
          </p:cNvPr>
          <p:cNvSpPr txBox="1"/>
          <p:nvPr/>
        </p:nvSpPr>
        <p:spPr>
          <a:xfrm>
            <a:off x="2822190" y="1636769"/>
            <a:ext cx="348964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1955</a:t>
            </a:r>
            <a:r>
              <a:rPr lang="ko-KR" altLang="en-US" sz="3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체제의 확립</a:t>
            </a:r>
            <a:endParaRPr lang="en-US" altLang="ko-KR" sz="30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45E6172-AA00-4CFB-B136-26713A5D061A}"/>
              </a:ext>
            </a:extLst>
          </p:cNvPr>
          <p:cNvGrpSpPr/>
          <p:nvPr/>
        </p:nvGrpSpPr>
        <p:grpSpPr>
          <a:xfrm>
            <a:off x="683027" y="2721895"/>
            <a:ext cx="7334356" cy="2472486"/>
            <a:chOff x="519295" y="2721895"/>
            <a:chExt cx="7334356" cy="24724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252EC0-A5D5-4AAB-A900-044BC2248966}"/>
                </a:ext>
              </a:extLst>
            </p:cNvPr>
            <p:cNvSpPr txBox="1"/>
            <p:nvPr/>
          </p:nvSpPr>
          <p:spPr>
            <a:xfrm>
              <a:off x="519295" y="370962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자유당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F7DFE5-38CE-42DF-A632-035998B06EA3}"/>
                </a:ext>
              </a:extLst>
            </p:cNvPr>
            <p:cNvSpPr txBox="1"/>
            <p:nvPr/>
          </p:nvSpPr>
          <p:spPr>
            <a:xfrm>
              <a:off x="2887853" y="425332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자유민주당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오른쪽 화살표 11">
              <a:extLst>
                <a:ext uri="{FF2B5EF4-FFF2-40B4-BE49-F238E27FC236}">
                  <a16:creationId xmlns:a16="http://schemas.microsoft.com/office/drawing/2014/main" xmlns="" id="{1B7E19C1-E1D1-4D66-862A-06BC2369108B}"/>
                </a:ext>
              </a:extLst>
            </p:cNvPr>
            <p:cNvSpPr/>
            <p:nvPr/>
          </p:nvSpPr>
          <p:spPr>
            <a:xfrm rot="1800000">
              <a:off x="1858123" y="3992319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오른쪽 화살표 12">
              <a:extLst>
                <a:ext uri="{FF2B5EF4-FFF2-40B4-BE49-F238E27FC236}">
                  <a16:creationId xmlns:a16="http://schemas.microsoft.com/office/drawing/2014/main" xmlns="" id="{A534B967-184C-49EE-A291-799029DC26FA}"/>
                </a:ext>
              </a:extLst>
            </p:cNvPr>
            <p:cNvSpPr/>
            <p:nvPr/>
          </p:nvSpPr>
          <p:spPr>
            <a:xfrm rot="19800000">
              <a:off x="1858124" y="4651688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546A0F9-D677-4660-9501-04F7DF8CF8F6}"/>
                </a:ext>
              </a:extLst>
            </p:cNvPr>
            <p:cNvSpPr txBox="1"/>
            <p:nvPr/>
          </p:nvSpPr>
          <p:spPr>
            <a:xfrm>
              <a:off x="1572237" y="2721895"/>
              <a:ext cx="154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보수 계열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3D2A896-B1A1-441A-9343-9300DC7A7281}"/>
                </a:ext>
              </a:extLst>
            </p:cNvPr>
            <p:cNvSpPr txBox="1"/>
            <p:nvPr/>
          </p:nvSpPr>
          <p:spPr>
            <a:xfrm>
              <a:off x="6514823" y="425332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일본사회당</a:t>
              </a:r>
            </a:p>
          </p:txBody>
        </p:sp>
        <p:sp>
          <p:nvSpPr>
            <p:cNvPr id="43" name="오른쪽 화살표 18">
              <a:extLst>
                <a:ext uri="{FF2B5EF4-FFF2-40B4-BE49-F238E27FC236}">
                  <a16:creationId xmlns:a16="http://schemas.microsoft.com/office/drawing/2014/main" xmlns="" id="{69911E70-E2E6-4D60-81F0-2353ED79133F}"/>
                </a:ext>
              </a:extLst>
            </p:cNvPr>
            <p:cNvSpPr/>
            <p:nvPr/>
          </p:nvSpPr>
          <p:spPr>
            <a:xfrm rot="1800000">
              <a:off x="5492702" y="3991776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오른쪽 화살표 19">
              <a:extLst>
                <a:ext uri="{FF2B5EF4-FFF2-40B4-BE49-F238E27FC236}">
                  <a16:creationId xmlns:a16="http://schemas.microsoft.com/office/drawing/2014/main" xmlns="" id="{D9A05CFB-6908-4C9F-9EEF-236EF636074A}"/>
                </a:ext>
              </a:extLst>
            </p:cNvPr>
            <p:cNvSpPr/>
            <p:nvPr/>
          </p:nvSpPr>
          <p:spPr>
            <a:xfrm rot="19800000">
              <a:off x="5492703" y="4651145"/>
              <a:ext cx="1029730" cy="255373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3672939-A02E-45E2-A49E-0DAA186F915E}"/>
                </a:ext>
              </a:extLst>
            </p:cNvPr>
            <p:cNvSpPr txBox="1"/>
            <p:nvPr/>
          </p:nvSpPr>
          <p:spPr>
            <a:xfrm>
              <a:off x="4851507" y="370391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좌파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40E6EEF-D4E4-4D0D-9FCC-09350F92B4A7}"/>
                </a:ext>
              </a:extLst>
            </p:cNvPr>
            <p:cNvSpPr txBox="1"/>
            <p:nvPr/>
          </p:nvSpPr>
          <p:spPr>
            <a:xfrm>
              <a:off x="4844988" y="482504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우파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3252EC0-A5D5-4AAB-A900-044BC2248966}"/>
              </a:ext>
            </a:extLst>
          </p:cNvPr>
          <p:cNvSpPr txBox="1"/>
          <p:nvPr/>
        </p:nvSpPr>
        <p:spPr>
          <a:xfrm>
            <a:off x="679957" y="47970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일본민주당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793FD4-24F2-4CF8-BD12-2FE33DFD219A}"/>
              </a:ext>
            </a:extLst>
          </p:cNvPr>
          <p:cNvSpPr txBox="1"/>
          <p:nvPr/>
        </p:nvSpPr>
        <p:spPr>
          <a:xfrm>
            <a:off x="5730602" y="2721895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사회주의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계열</a:t>
            </a:r>
          </a:p>
        </p:txBody>
      </p:sp>
    </p:spTree>
    <p:extLst>
      <p:ext uri="{BB962C8B-B14F-4D97-AF65-F5344CB8AC3E}">
        <p14:creationId xmlns:p14="http://schemas.microsoft.com/office/powerpoint/2010/main" val="1315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1955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년 체제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CFA8FA-A9E7-4343-9752-504C828C947A}"/>
              </a:ext>
            </a:extLst>
          </p:cNvPr>
          <p:cNvSpPr txBox="1"/>
          <p:nvPr/>
        </p:nvSpPr>
        <p:spPr>
          <a:xfrm>
            <a:off x="-13038" y="1636769"/>
            <a:ext cx="917007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자유민주당이 집권하는 실질적 일당우위제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algn="ctr"/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재계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정계간의 긴밀한 협력체제 구축</a:t>
            </a:r>
            <a:endParaRPr lang="en-US" altLang="ko-KR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5" name="Picture 4" descr="1955년체제에 대한 이미지 검색결과">
            <a:extLst>
              <a:ext uri="{FF2B5EF4-FFF2-40B4-BE49-F238E27FC236}">
                <a16:creationId xmlns:a16="http://schemas.microsoft.com/office/drawing/2014/main" xmlns="" id="{AE46BAF3-E179-45E7-8AFE-E16C277B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720118"/>
            <a:ext cx="7272807" cy="37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아래쪽 화살표 설명선 4"/>
          <p:cNvSpPr/>
          <p:nvPr/>
        </p:nvSpPr>
        <p:spPr>
          <a:xfrm>
            <a:off x="3273374" y="4068452"/>
            <a:ext cx="3294365" cy="1520786"/>
          </a:xfrm>
          <a:prstGeom prst="downArrowCallout">
            <a:avLst>
              <a:gd name="adj1" fmla="val 7309"/>
              <a:gd name="adj2" fmla="val 11625"/>
              <a:gd name="adj3" fmla="val 15577"/>
              <a:gd name="adj4" fmla="val 259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오일쇼크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록히드</a:t>
            </a:r>
            <a:r>
              <a:rPr lang="ko-KR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사건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아래쪽 화살표 설명선 11"/>
          <p:cNvSpPr/>
          <p:nvPr/>
        </p:nvSpPr>
        <p:spPr>
          <a:xfrm>
            <a:off x="2747421" y="4581128"/>
            <a:ext cx="1406638" cy="1008111"/>
          </a:xfrm>
          <a:prstGeom prst="downArrowCallout">
            <a:avLst>
              <a:gd name="adj1" fmla="val 9189"/>
              <a:gd name="adj2" fmla="val 16425"/>
              <a:gd name="adj3" fmla="val 22504"/>
              <a:gd name="adj4" fmla="val 382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안보투쟁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2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1955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년 체제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71909432" descr="EMB0000062852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30" y="2220026"/>
            <a:ext cx="4894152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hlinkClick r:id="rId5"/>
          </p:cNvPr>
          <p:cNvSpPr/>
          <p:nvPr/>
        </p:nvSpPr>
        <p:spPr>
          <a:xfrm>
            <a:off x="2747421" y="5992529"/>
            <a:ext cx="364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https://youtu.be/htw1w8lYQdQ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6A0F9-D677-4660-9501-04F7DF8CF8F6}"/>
              </a:ext>
            </a:extLst>
          </p:cNvPr>
          <p:cNvSpPr txBox="1"/>
          <p:nvPr/>
        </p:nvSpPr>
        <p:spPr>
          <a:xfrm>
            <a:off x="1377366" y="1425994"/>
            <a:ext cx="6385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1960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아사누마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사회당 위원장 암살사건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6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포스트 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1955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년 체제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5D95FA38-0B02-4A83-B9CF-BED60CCEBE0F}"/>
              </a:ext>
            </a:extLst>
          </p:cNvPr>
          <p:cNvGrpSpPr/>
          <p:nvPr/>
        </p:nvGrpSpPr>
        <p:grpSpPr>
          <a:xfrm>
            <a:off x="171491" y="1651557"/>
            <a:ext cx="8801018" cy="4564135"/>
            <a:chOff x="1969939" y="1498082"/>
            <a:chExt cx="8801018" cy="45641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4857F8A-8455-446E-9398-CD8DCF62DCAB}"/>
                </a:ext>
              </a:extLst>
            </p:cNvPr>
            <p:cNvSpPr txBox="1"/>
            <p:nvPr/>
          </p:nvSpPr>
          <p:spPr>
            <a:xfrm>
              <a:off x="4646140" y="1498082"/>
              <a:ext cx="34486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1993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</a:t>
              </a:r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자유민주당 분열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8A62B01-33A3-414C-A470-AB9543C86A7A}"/>
                </a:ext>
              </a:extLst>
            </p:cNvPr>
            <p:cNvSpPr txBox="1"/>
            <p:nvPr/>
          </p:nvSpPr>
          <p:spPr>
            <a:xfrm>
              <a:off x="4646139" y="2532672"/>
              <a:ext cx="34486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신당사키가케와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신생당 결성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9F25A20-BD3A-4863-9214-E0FC8B550F0C}"/>
                </a:ext>
              </a:extLst>
            </p:cNvPr>
            <p:cNvSpPr txBox="1"/>
            <p:nvPr/>
          </p:nvSpPr>
          <p:spPr>
            <a:xfrm>
              <a:off x="4646140" y="3567262"/>
              <a:ext cx="34486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7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총선거에서 과반수 실패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C53D508-291F-4344-B47F-596B95449AAD}"/>
                </a:ext>
              </a:extLst>
            </p:cNvPr>
            <p:cNvSpPr txBox="1"/>
            <p:nvPr/>
          </p:nvSpPr>
          <p:spPr>
            <a:xfrm>
              <a:off x="4646140" y="4606991"/>
              <a:ext cx="34486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8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비자민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연립정권 수립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7C79F8C-D92A-4C8D-976C-A636A524CC4E}"/>
                </a:ext>
              </a:extLst>
            </p:cNvPr>
            <p:cNvSpPr txBox="1"/>
            <p:nvPr/>
          </p:nvSpPr>
          <p:spPr>
            <a:xfrm>
              <a:off x="1969939" y="5646719"/>
              <a:ext cx="88010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1994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</a:t>
              </a:r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2F8CAB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 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일본사회당과 </a:t>
              </a:r>
              <a:r>
                <a:rPr lang="ko-KR" altLang="en-US" sz="2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신당사키가케를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파트너로 자유민주당이 정권탈환</a:t>
              </a:r>
              <a:endPara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8" name="아래쪽 화살표 12">
            <a:extLst>
              <a:ext uri="{FF2B5EF4-FFF2-40B4-BE49-F238E27FC236}">
                <a16:creationId xmlns:a16="http://schemas.microsoft.com/office/drawing/2014/main" xmlns="" id="{B9AA03EF-DFB3-4E84-9188-2CF5DB3A73D9}"/>
              </a:ext>
            </a:extLst>
          </p:cNvPr>
          <p:cNvSpPr/>
          <p:nvPr/>
        </p:nvSpPr>
        <p:spPr>
          <a:xfrm>
            <a:off x="4306719" y="2129468"/>
            <a:ext cx="486054" cy="556679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아래쪽 화살표 12">
            <a:extLst>
              <a:ext uri="{FF2B5EF4-FFF2-40B4-BE49-F238E27FC236}">
                <a16:creationId xmlns:a16="http://schemas.microsoft.com/office/drawing/2014/main" xmlns="" id="{8040EC29-9A6C-4D7F-91A5-0376263D55FA}"/>
              </a:ext>
            </a:extLst>
          </p:cNvPr>
          <p:cNvSpPr/>
          <p:nvPr/>
        </p:nvSpPr>
        <p:spPr>
          <a:xfrm>
            <a:off x="4328973" y="3212865"/>
            <a:ext cx="486054" cy="556679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아래쪽 화살표 12">
            <a:extLst>
              <a:ext uri="{FF2B5EF4-FFF2-40B4-BE49-F238E27FC236}">
                <a16:creationId xmlns:a16="http://schemas.microsoft.com/office/drawing/2014/main" xmlns="" id="{598F43FC-7733-43DF-BAB2-FE920C326F27}"/>
              </a:ext>
            </a:extLst>
          </p:cNvPr>
          <p:cNvSpPr/>
          <p:nvPr/>
        </p:nvSpPr>
        <p:spPr>
          <a:xfrm>
            <a:off x="4328973" y="4198533"/>
            <a:ext cx="486054" cy="556679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아래쪽 화살표 12">
            <a:extLst>
              <a:ext uri="{FF2B5EF4-FFF2-40B4-BE49-F238E27FC236}">
                <a16:creationId xmlns:a16="http://schemas.microsoft.com/office/drawing/2014/main" xmlns="" id="{41FCBB8F-BADF-453B-9C67-6722DB4947FF}"/>
              </a:ext>
            </a:extLst>
          </p:cNvPr>
          <p:cNvSpPr/>
          <p:nvPr/>
        </p:nvSpPr>
        <p:spPr>
          <a:xfrm>
            <a:off x="4306719" y="5244224"/>
            <a:ext cx="486054" cy="556679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9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203</Words>
  <Application>Microsoft Office PowerPoint</Application>
  <PresentationFormat>화면 슬라이드 쇼(4:3)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Arial</vt:lpstr>
      <vt:lpstr>나눔명조 ExtraBold</vt:lpstr>
      <vt:lpstr>맑은 고딕</vt:lpstr>
      <vt:lpstr>나눔바른고딕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Thames0</cp:lastModifiedBy>
  <cp:revision>300</cp:revision>
  <dcterms:created xsi:type="dcterms:W3CDTF">2016-04-02T13:07:11Z</dcterms:created>
  <dcterms:modified xsi:type="dcterms:W3CDTF">2017-12-10T11:07:42Z</dcterms:modified>
  <cp:version>0906.0100.01</cp:version>
</cp:coreProperties>
</file>