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72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0B"/>
    <a:srgbClr val="DEB2BC"/>
    <a:srgbClr val="109CEB"/>
    <a:srgbClr val="0C0D7D"/>
    <a:srgbClr val="FFFFFF"/>
    <a:srgbClr val="ED1F24"/>
    <a:srgbClr val="809FF5"/>
    <a:srgbClr val="767171"/>
    <a:srgbClr val="BC6378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84375" autoAdjust="0"/>
  </p:normalViewPr>
  <p:slideViewPr>
    <p:cSldViewPr snapToGrid="0">
      <p:cViewPr varScale="1">
        <p:scale>
          <a:sx n="79" d="100"/>
          <a:sy n="79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013B-C112-4548-A4A1-2C07C918B78D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4726-6CC6-43AC-9CEE-04625E9EF1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66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500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06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45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61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26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83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146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98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24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44726-6CC6-43AC-9CEE-04625E9EF16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3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9C9380-7E97-4CD4-B699-0EB4931F2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7151ACF-47D2-4800-B4FF-722FAE16B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F4D904-C1C3-44BA-9907-15D46D84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EF1E58-8942-4150-A4AA-B2D33D9B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AE1CA4-A488-4B3B-998E-00CDE945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A56789-CB9A-4EEF-B6DC-2AACFD75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C03A89-8A36-4DD1-BE70-4AD91F871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B9C0FB-E814-4D37-B4AE-6B8EC5FD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8F5D97-84CF-4346-80F3-F6445412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3737F-27B4-48A4-AB49-00033643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84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3D0F08E-3AF1-4C98-8D6A-5F732868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B5F56B-3C0A-4ACF-B1D5-9CF06A571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58CAE1-28E2-4480-B504-104B254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F98A33-2F73-43E8-940D-4FC79F9D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2C952-FCBC-4FDA-81CB-900A2B38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03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4E76CC-D7F1-484F-8B64-E743DA68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26C97-6F2E-4B5B-9E90-26C0144FE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E2E516-27E7-4C20-9842-A8059ACB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D55AFF-444D-447A-914E-E8BC3825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D3DC8D-19D6-4A39-A3B1-9835DF33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85787-0E90-4388-9048-9653C392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1D07D6-A4D3-4AE2-A9B4-E300994A8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56C4F4-CF94-4C67-B95D-59401D00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834DB0-A79D-4125-A0AF-D11D056E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86AD79-9547-49CA-8E8C-C09D927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30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AE1299-3A3D-4079-8E9D-3F921159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CED87F-A304-4A3F-A63E-C4966CA6E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9C5443-6180-4DAA-BED1-5B583E5C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7C645B-6DA4-430B-B56E-D34F92AF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5D2020-E207-451C-9395-15A318E0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CBE3DA-DD69-4683-A0BC-FD0EAFD9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16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43A140-0597-41BF-B15A-1A5F9B9D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B5DFD7-8E50-48A1-8FD0-119607B8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B59BC34-119E-40DB-8216-BBAC02EF2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1CE28C0-BCE1-483B-BB19-B7FCAC09B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65EEB9-F277-488E-8D38-11DAD48E7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B790F1D-FCE8-4EAB-8A7C-8C010DE8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BA3EF7-55AA-4E37-87D4-45BCB3FD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354708-47F3-447B-AFC0-024E0C29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623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A797C4-BD1A-4A61-813F-2BC8591B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440F580-C5FE-4F18-98C3-39895D4C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65F577B-8768-4997-95E5-9FF98E54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AF414-C53D-431E-9DC2-8E54788D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63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7AD0090-772A-4924-97AA-E9920C57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D1F0DE-5047-453F-9152-09382FA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8D048E-B59A-40F6-BCD2-B3D7F1DC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0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D9593D-58C5-43B2-846F-4D37A4B0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146D4-05F0-4432-AE42-7DD11730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41F8A4-987F-4999-A18D-60E06C566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407B45-06CF-4B0D-8984-2998883A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13931C-8624-4353-AD85-958A7970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6FC8F8-885D-4EEA-84EB-D6305CE4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33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9A0A45-993A-46E1-9E10-7FB94800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616B7D-FB55-4099-80D4-671865D73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247F28-B89A-4BE5-9D3E-9F25B6091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68E327-6522-42E0-9DC5-C2A8F573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51EBEB-5AA8-4185-ACAF-5FA506A5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03EF6C-CF3F-4707-AA77-2143C69B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2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3F8A147-09BB-4CDA-BB08-C4BBDBE9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A81CED-A04A-43DB-8606-CF3B5281D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B5D18-5BEB-464F-BBF6-0621117C8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D55B-9C76-41CB-B13B-623DA675ADA7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F4F61C-8CA7-4282-8381-F7AEB79D4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B8B70F-5748-427C-9890-A9CA91BC2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F19E-F87B-42D7-AD53-8ACFF5A545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07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A477F2B4-5339-4C9C-B771-FE459E3A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" y="-9395"/>
            <a:ext cx="12745752" cy="716948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8BA078AE-5E79-48CB-9C01-51E228BDC6A4}"/>
              </a:ext>
            </a:extLst>
          </p:cNvPr>
          <p:cNvGrpSpPr/>
          <p:nvPr/>
        </p:nvGrpSpPr>
        <p:grpSpPr>
          <a:xfrm>
            <a:off x="4488091" y="1587500"/>
            <a:ext cx="3238500" cy="3822700"/>
            <a:chOff x="4488091" y="1587500"/>
            <a:chExt cx="3238500" cy="382270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F9A0F42-4ABA-4B67-91F6-6383EDCD4F99}"/>
                </a:ext>
              </a:extLst>
            </p:cNvPr>
            <p:cNvSpPr/>
            <p:nvPr/>
          </p:nvSpPr>
          <p:spPr>
            <a:xfrm>
              <a:off x="4488091" y="1587500"/>
              <a:ext cx="3238500" cy="382270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E020B8-EAF8-476C-A98A-E2DD4B0A406F}"/>
                </a:ext>
              </a:extLst>
            </p:cNvPr>
            <p:cNvSpPr txBox="1"/>
            <p:nvPr/>
          </p:nvSpPr>
          <p:spPr>
            <a:xfrm>
              <a:off x="5812909" y="1701800"/>
              <a:ext cx="5661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</a:rPr>
                <a:t>4</a:t>
              </a:r>
              <a:endParaRPr lang="ko-KR" altLang="en-US" sz="54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CEE3914A-AB46-478F-B0A5-052B3DA3C7AB}"/>
                </a:ext>
              </a:extLst>
            </p:cNvPr>
            <p:cNvCxnSpPr/>
            <p:nvPr/>
          </p:nvCxnSpPr>
          <p:spPr>
            <a:xfrm>
              <a:off x="4775200" y="3310930"/>
              <a:ext cx="264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A9ABFA-6EDA-4DE5-9C7E-9031F745243B}"/>
                </a:ext>
              </a:extLst>
            </p:cNvPr>
            <p:cNvSpPr txBox="1"/>
            <p:nvPr/>
          </p:nvSpPr>
          <p:spPr>
            <a:xfrm>
              <a:off x="5645833" y="262513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>
                  <a:solidFill>
                    <a:schemeClr val="bg1"/>
                  </a:solidFill>
                </a:rPr>
                <a:t>건축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8CC299-DF18-404D-879C-8D71592848F8}"/>
                </a:ext>
              </a:extLst>
            </p:cNvPr>
            <p:cNvSpPr txBox="1"/>
            <p:nvPr/>
          </p:nvSpPr>
          <p:spPr>
            <a:xfrm>
              <a:off x="5556515" y="35753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근세시대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AA7019-FB0B-4584-A50B-A32D0660F4EB}"/>
                </a:ext>
              </a:extLst>
            </p:cNvPr>
            <p:cNvSpPr txBox="1"/>
            <p:nvPr/>
          </p:nvSpPr>
          <p:spPr>
            <a:xfrm>
              <a:off x="5556515" y="414788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근대시대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032141-8376-4286-9680-53C732DF9B07}"/>
                </a:ext>
              </a:extLst>
            </p:cNvPr>
            <p:cNvSpPr txBox="1"/>
            <p:nvPr/>
          </p:nvSpPr>
          <p:spPr>
            <a:xfrm>
              <a:off x="5392988" y="4725214"/>
              <a:ext cx="1433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</a:rPr>
                <a:t>현대 </a:t>
              </a:r>
              <a:r>
                <a:rPr lang="en-US" altLang="ko-KR" dirty="0">
                  <a:solidFill>
                    <a:schemeClr val="bg1"/>
                  </a:solidFill>
                </a:rPr>
                <a:t>~ </a:t>
              </a:r>
              <a:r>
                <a:rPr lang="ko-KR" altLang="en-US" dirty="0">
                  <a:solidFill>
                    <a:schemeClr val="bg1"/>
                  </a:solidFill>
                </a:rPr>
                <a:t>현제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294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36310" y="241300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8" y="174368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경제발전에 따른 건축의 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현대</a:t>
            </a:r>
            <a:r>
              <a:rPr lang="en-US" altLang="ko-KR" dirty="0"/>
              <a:t>~</a:t>
            </a:r>
            <a:r>
              <a:rPr lang="ko-KR" altLang="en-US" dirty="0"/>
              <a:t>현재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381500" y="1181100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&lt;</a:t>
            </a:r>
            <a:r>
              <a:rPr lang="ko-KR" altLang="en-US" sz="4000" b="1" dirty="0"/>
              <a:t>친환경 건축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  <p:pic>
        <p:nvPicPr>
          <p:cNvPr id="5126" name="Picture 6" descr="C:\Users\Administrator\Desktop\KakaoTalk_20171004_150123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2171700"/>
            <a:ext cx="4237317" cy="274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C:\Users\Administrator\Desktop\KakaoTalk_20171004_1511154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3025" y="3386138"/>
            <a:ext cx="5200650" cy="3019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8" name="그룹 17"/>
          <p:cNvGrpSpPr/>
          <p:nvPr/>
        </p:nvGrpSpPr>
        <p:grpSpPr>
          <a:xfrm>
            <a:off x="6229350" y="1885950"/>
            <a:ext cx="5619750" cy="4176415"/>
            <a:chOff x="6953250" y="2176462"/>
            <a:chExt cx="4648200" cy="3352503"/>
          </a:xfrm>
        </p:grpSpPr>
        <p:pic>
          <p:nvPicPr>
            <p:cNvPr id="5127" name="Picture 7" descr="C:\Users\Administrator\Desktop\KakaoTalk_20171004_15045098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53250" y="2176462"/>
              <a:ext cx="4613592" cy="28527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8686800" y="5067300"/>
              <a:ext cx="2914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err="1"/>
                <a:t>솔라아크</a:t>
              </a:r>
              <a:r>
                <a:rPr lang="ko-KR" altLang="en-US" sz="2400" dirty="0"/>
                <a:t> 빌딩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37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9C736A52-01A3-418A-A71F-734E53E54D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B64D222-95D7-4D23-9F70-3B7B5E1D493F}"/>
              </a:ext>
            </a:extLst>
          </p:cNvPr>
          <p:cNvGrpSpPr/>
          <p:nvPr/>
        </p:nvGrpSpPr>
        <p:grpSpPr>
          <a:xfrm>
            <a:off x="3690334" y="2053555"/>
            <a:ext cx="4998008" cy="1213376"/>
            <a:chOff x="3083000" y="1475462"/>
            <a:chExt cx="4998008" cy="12133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2026DD-D910-4C18-BD61-80C958F81B33}"/>
                </a:ext>
              </a:extLst>
            </p:cNvPr>
            <p:cNvSpPr txBox="1"/>
            <p:nvPr/>
          </p:nvSpPr>
          <p:spPr>
            <a:xfrm>
              <a:off x="3087333" y="1488509"/>
              <a:ext cx="49936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dirty="0">
                  <a:ln w="165100">
                    <a:solidFill>
                      <a:srgbClr val="DEB2BC"/>
                    </a:solidFill>
                  </a:ln>
                  <a:solidFill>
                    <a:srgbClr val="DEB2BC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감사합니다</a:t>
              </a:r>
              <a:r>
                <a:rPr lang="en-US" altLang="ko-KR" sz="7200" b="1" dirty="0">
                  <a:ln w="165100">
                    <a:solidFill>
                      <a:srgbClr val="DEB2BC"/>
                    </a:solidFill>
                  </a:ln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.</a:t>
              </a:r>
              <a:endParaRPr lang="ko-KR" altLang="en-US" sz="7200" b="1" dirty="0"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A993F6-5ADC-4B9D-891E-4676207BD58C}"/>
                </a:ext>
              </a:extLst>
            </p:cNvPr>
            <p:cNvSpPr txBox="1"/>
            <p:nvPr/>
          </p:nvSpPr>
          <p:spPr>
            <a:xfrm>
              <a:off x="3083000" y="1475462"/>
              <a:ext cx="49936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200" b="1" dirty="0">
                  <a:ln w="12700">
                    <a:solidFill>
                      <a:srgbClr val="767171"/>
                    </a:solidFill>
                  </a:ln>
                  <a:solidFill>
                    <a:srgbClr val="767171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감사합니다</a:t>
              </a:r>
              <a:r>
                <a:rPr lang="en-US" altLang="ko-KR" sz="7200" b="1" dirty="0">
                  <a:ln w="12700">
                    <a:solidFill>
                      <a:srgbClr val="767171"/>
                    </a:solidFill>
                  </a:ln>
                  <a:solidFill>
                    <a:srgbClr val="767171"/>
                  </a:solidFill>
                  <a:latin typeface="1훈점보맘보 B" panose="02020603020101020101" pitchFamily="18" charset="-127"/>
                  <a:ea typeface="1훈점보맘보 B" panose="02020603020101020101" pitchFamily="18" charset="-127"/>
                </a:rPr>
                <a:t>.</a:t>
              </a:r>
              <a:endParaRPr lang="ko-KR" altLang="en-US" sz="7200" b="1" dirty="0">
                <a:ln w="12700">
                  <a:solidFill>
                    <a:srgbClr val="767171"/>
                  </a:solidFill>
                </a:ln>
                <a:solidFill>
                  <a:srgbClr val="767171"/>
                </a:solidFill>
                <a:latin typeface="1훈점보맘보 B" panose="02020603020101020101" pitchFamily="18" charset="-127"/>
                <a:ea typeface="1훈점보맘보 B" panose="02020603020101020101" pitchFamily="18" charset="-127"/>
              </a:endParaRPr>
            </a:p>
          </p:txBody>
        </p:sp>
      </p:grp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4C131C9-A112-4E9E-8C3F-33E2535F72F6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AAD54D-6A64-49D0-BEFA-1C7C0EB7E095}"/>
              </a:ext>
            </a:extLst>
          </p:cNvPr>
          <p:cNvSpPr/>
          <p:nvPr/>
        </p:nvSpPr>
        <p:spPr>
          <a:xfrm>
            <a:off x="3753566" y="3503861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>
                <a:solidFill>
                  <a:srgbClr val="DEB2BC"/>
                </a:solidFill>
              </a:rPr>
              <a:t>ありがとうございます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6B696-C01A-4145-989D-DB625668AB3F}"/>
              </a:ext>
            </a:extLst>
          </p:cNvPr>
          <p:cNvSpPr txBox="1"/>
          <p:nvPr/>
        </p:nvSpPr>
        <p:spPr>
          <a:xfrm>
            <a:off x="5827082" y="589297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2</a:t>
            </a:r>
            <a:r>
              <a:rPr lang="ko-KR" altLang="en-US" b="1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조</a:t>
            </a:r>
            <a:endParaRPr lang="ko-KR" altLang="en-US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44433B-DD81-4BF4-9D1D-45BEDDA54103}"/>
              </a:ext>
            </a:extLst>
          </p:cNvPr>
          <p:cNvSpPr txBox="1"/>
          <p:nvPr/>
        </p:nvSpPr>
        <p:spPr>
          <a:xfrm>
            <a:off x="5410766" y="6180878"/>
            <a:ext cx="138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혜군</a:t>
            </a:r>
            <a:r>
              <a:rPr lang="en-US" altLang="ko-KR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유진</a:t>
            </a:r>
            <a:r>
              <a:rPr lang="en-US" altLang="ko-KR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지윤</a:t>
            </a:r>
            <a:r>
              <a:rPr lang="en-US" altLang="ko-KR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, </a:t>
            </a:r>
            <a:r>
              <a:rPr lang="ko-KR" altLang="en-US" sz="1200" b="1" dirty="0">
                <a:latin typeface="1훈새마을운동 R" panose="02020603020101020101" pitchFamily="18" charset="-127"/>
                <a:ea typeface="1훈새마을운동 R" panose="02020603020101020101" pitchFamily="18" charset="-127"/>
              </a:rPr>
              <a:t>화수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D3857FD-2E12-4539-8651-95F000CB7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73" r="32980" b="54959"/>
          <a:stretch/>
        </p:blipFill>
        <p:spPr>
          <a:xfrm>
            <a:off x="5928609" y="5532138"/>
            <a:ext cx="349629" cy="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36310" y="241300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8" y="174368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경제발전에 따른 건축의 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근세시대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076450" y="1352550"/>
            <a:ext cx="805815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/>
              <a:t>&lt;</a:t>
            </a:r>
            <a:r>
              <a:rPr lang="ko-KR" altLang="en-US" sz="4000" b="1" dirty="0"/>
              <a:t>근대화 이전의 일본의 건축양식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  <p:pic>
        <p:nvPicPr>
          <p:cNvPr id="1026" name="Picture 2" descr="C:\Users\Administrator\Desktop\KakaoTalk_20171004_122827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247900"/>
            <a:ext cx="2971800" cy="41910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1027" name="Picture 3" descr="C:\Users\Administrator\Desktop\KakaoTalk_20171004_1228270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2519363"/>
            <a:ext cx="4000500" cy="300037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1028" name="Picture 4" descr="C:\Users\Administrator\Desktop\KakaoTalk_20171004_1228270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7650" y="2500313"/>
            <a:ext cx="4000500" cy="3938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47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36310" y="241300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8" y="174368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경제발전에 따른 건축의 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근세시대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19350" y="1219200"/>
            <a:ext cx="760095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/>
              <a:t>&lt;</a:t>
            </a:r>
            <a:r>
              <a:rPr lang="ko-KR" altLang="en-US" sz="4000" b="1" dirty="0"/>
              <a:t>최초의 건축 기업의 등장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  <p:sp>
        <p:nvSpPr>
          <p:cNvPr id="58" name="타원 57"/>
          <p:cNvSpPr/>
          <p:nvPr/>
        </p:nvSpPr>
        <p:spPr>
          <a:xfrm>
            <a:off x="4762500" y="5143500"/>
            <a:ext cx="1905000" cy="13906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/>
              <a:t>사찰</a:t>
            </a:r>
          </a:p>
        </p:txBody>
      </p:sp>
      <p:sp>
        <p:nvSpPr>
          <p:cNvPr id="59" name="타원 58"/>
          <p:cNvSpPr/>
          <p:nvPr/>
        </p:nvSpPr>
        <p:spPr>
          <a:xfrm>
            <a:off x="9010650" y="5200650"/>
            <a:ext cx="1885950" cy="1295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/>
              <a:t>가옥</a:t>
            </a:r>
          </a:p>
        </p:txBody>
      </p:sp>
      <p:sp>
        <p:nvSpPr>
          <p:cNvPr id="60" name="타원 59"/>
          <p:cNvSpPr/>
          <p:nvPr/>
        </p:nvSpPr>
        <p:spPr>
          <a:xfrm>
            <a:off x="6972300" y="5181600"/>
            <a:ext cx="1638300" cy="127635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/>
              <a:t>성</a:t>
            </a:r>
          </a:p>
        </p:txBody>
      </p:sp>
      <p:grpSp>
        <p:nvGrpSpPr>
          <p:cNvPr id="83" name="그룹 82"/>
          <p:cNvGrpSpPr/>
          <p:nvPr/>
        </p:nvGrpSpPr>
        <p:grpSpPr>
          <a:xfrm>
            <a:off x="0" y="2305050"/>
            <a:ext cx="11887200" cy="1485900"/>
            <a:chOff x="0" y="4114800"/>
            <a:chExt cx="11887200" cy="1485900"/>
          </a:xfrm>
        </p:grpSpPr>
        <p:grpSp>
          <p:nvGrpSpPr>
            <p:cNvPr id="82" name="그룹 81"/>
            <p:cNvGrpSpPr/>
            <p:nvPr/>
          </p:nvGrpSpPr>
          <p:grpSpPr>
            <a:xfrm>
              <a:off x="0" y="4114800"/>
              <a:ext cx="11753850" cy="1371600"/>
              <a:chOff x="133350" y="2305050"/>
              <a:chExt cx="11753850" cy="1371600"/>
            </a:xfrm>
          </p:grpSpPr>
          <p:grpSp>
            <p:nvGrpSpPr>
              <p:cNvPr id="67" name="그룹 66"/>
              <p:cNvGrpSpPr/>
              <p:nvPr/>
            </p:nvGrpSpPr>
            <p:grpSpPr>
              <a:xfrm>
                <a:off x="133350" y="2305050"/>
                <a:ext cx="11753850" cy="1371600"/>
                <a:chOff x="133350" y="2305050"/>
                <a:chExt cx="11753850" cy="1371600"/>
              </a:xfrm>
            </p:grpSpPr>
            <p:grpSp>
              <p:nvGrpSpPr>
                <p:cNvPr id="51" name="그룹 50"/>
                <p:cNvGrpSpPr/>
                <p:nvPr/>
              </p:nvGrpSpPr>
              <p:grpSpPr>
                <a:xfrm>
                  <a:off x="266700" y="2305050"/>
                  <a:ext cx="11620500" cy="1296194"/>
                  <a:chOff x="342900" y="2152650"/>
                  <a:chExt cx="11563350" cy="1334294"/>
                </a:xfrm>
              </p:grpSpPr>
              <p:grpSp>
                <p:nvGrpSpPr>
                  <p:cNvPr id="29" name="그룹 28"/>
                  <p:cNvGrpSpPr/>
                  <p:nvPr/>
                </p:nvGrpSpPr>
                <p:grpSpPr>
                  <a:xfrm>
                    <a:off x="342900" y="2705894"/>
                    <a:ext cx="11563350" cy="781050"/>
                    <a:chOff x="1352550" y="2629694"/>
                    <a:chExt cx="9544050" cy="781050"/>
                  </a:xfrm>
                </p:grpSpPr>
                <p:grpSp>
                  <p:nvGrpSpPr>
                    <p:cNvPr id="22" name="그룹 21"/>
                    <p:cNvGrpSpPr/>
                    <p:nvPr/>
                  </p:nvGrpSpPr>
                  <p:grpSpPr>
                    <a:xfrm>
                      <a:off x="1352550" y="2743200"/>
                      <a:ext cx="9544050" cy="609600"/>
                      <a:chOff x="1352550" y="2971800"/>
                      <a:chExt cx="9544050" cy="609600"/>
                    </a:xfrm>
                  </p:grpSpPr>
                  <p:cxnSp>
                    <p:nvCxnSpPr>
                      <p:cNvPr id="18" name="직선 연결선 17"/>
                      <p:cNvCxnSpPr/>
                      <p:nvPr/>
                    </p:nvCxnSpPr>
                    <p:spPr>
                      <a:xfrm>
                        <a:off x="1352550" y="3219450"/>
                        <a:ext cx="9544050" cy="38100"/>
                      </a:xfrm>
                      <a:prstGeom prst="line">
                        <a:avLst/>
                      </a:prstGeom>
                      <a:ln w="76200" cmpd="sng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직선 연결선 19"/>
                      <p:cNvCxnSpPr/>
                      <p:nvPr/>
                    </p:nvCxnSpPr>
                    <p:spPr>
                      <a:xfrm rot="5400000">
                        <a:off x="10591800" y="3276600"/>
                        <a:ext cx="590550" cy="19050"/>
                      </a:xfrm>
                      <a:prstGeom prst="line">
                        <a:avLst/>
                      </a:prstGeom>
                      <a:ln w="76200" cmpd="sng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직선 연결선 20"/>
                      <p:cNvCxnSpPr/>
                      <p:nvPr/>
                    </p:nvCxnSpPr>
                    <p:spPr>
                      <a:xfrm rot="5400000">
                        <a:off x="1066800" y="3257550"/>
                        <a:ext cx="590550" cy="19050"/>
                      </a:xfrm>
                      <a:prstGeom prst="line">
                        <a:avLst/>
                      </a:prstGeom>
                      <a:ln w="76200" cmpd="sng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4" name="직선 연결선 23"/>
                    <p:cNvCxnSpPr/>
                    <p:nvPr/>
                  </p:nvCxnSpPr>
                  <p:spPr>
                    <a:xfrm rot="5400000">
                      <a:off x="4019550" y="3028950"/>
                      <a:ext cx="762000" cy="1588"/>
                    </a:xfrm>
                    <a:prstGeom prst="line">
                      <a:avLst/>
                    </a:prstGeom>
                    <a:ln w="762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직선 연결선 27"/>
                    <p:cNvCxnSpPr/>
                    <p:nvPr/>
                  </p:nvCxnSpPr>
                  <p:spPr>
                    <a:xfrm rot="5400000">
                      <a:off x="7943850" y="3009900"/>
                      <a:ext cx="762000" cy="1588"/>
                    </a:xfrm>
                    <a:prstGeom prst="line">
                      <a:avLst/>
                    </a:prstGeom>
                    <a:ln w="762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486400" y="2419350"/>
                    <a:ext cx="19431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2800" b="1" dirty="0" err="1">
                        <a:solidFill>
                          <a:srgbClr val="0070C0"/>
                        </a:solidFill>
                      </a:rPr>
                      <a:t>에도시대</a:t>
                    </a:r>
                    <a:endParaRPr lang="en-US" altLang="ko-KR" sz="28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9391650" y="2438400"/>
                    <a:ext cx="234315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2800" b="1" dirty="0" err="1">
                        <a:solidFill>
                          <a:srgbClr val="0070C0"/>
                        </a:solidFill>
                      </a:rPr>
                      <a:t>메이지시대</a:t>
                    </a:r>
                    <a:endParaRPr lang="en-US" altLang="ko-KR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486150" y="2152650"/>
                    <a:ext cx="146685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3200" b="1" dirty="0"/>
                      <a:t>1603</a:t>
                    </a: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8248650" y="2171700"/>
                    <a:ext cx="14478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3200" b="1" dirty="0"/>
                      <a:t>1867</a:t>
                    </a: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47700" y="2381250"/>
                    <a:ext cx="27432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2800" b="1" dirty="0" err="1">
                        <a:solidFill>
                          <a:srgbClr val="0070C0"/>
                        </a:solidFill>
                      </a:rPr>
                      <a:t>아즈치모모야마</a:t>
                    </a:r>
                    <a:r>
                      <a:rPr lang="ko-KR" altLang="en-US" sz="2800" b="1" dirty="0">
                        <a:solidFill>
                          <a:srgbClr val="0070C0"/>
                        </a:solidFill>
                      </a:rPr>
                      <a:t> </a:t>
                    </a:r>
                    <a:endParaRPr lang="en-US" altLang="ko-KR" sz="2800" b="1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sp>
              <p:nvSpPr>
                <p:cNvPr id="65" name="직사각형 64"/>
                <p:cNvSpPr/>
                <p:nvPr/>
              </p:nvSpPr>
              <p:spPr>
                <a:xfrm>
                  <a:off x="133350" y="2628900"/>
                  <a:ext cx="190500" cy="10477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72" name="그룹 71"/>
              <p:cNvGrpSpPr/>
              <p:nvPr/>
            </p:nvGrpSpPr>
            <p:grpSpPr>
              <a:xfrm>
                <a:off x="304800" y="2971800"/>
                <a:ext cx="285750" cy="438150"/>
                <a:chOff x="361950" y="4191000"/>
                <a:chExt cx="342900" cy="609600"/>
              </a:xfrm>
            </p:grpSpPr>
            <p:cxnSp>
              <p:nvCxnSpPr>
                <p:cNvPr id="69" name="직선 연결선 68"/>
                <p:cNvCxnSpPr/>
                <p:nvPr/>
              </p:nvCxnSpPr>
              <p:spPr>
                <a:xfrm rot="10800000" flipV="1">
                  <a:off x="381000" y="4191000"/>
                  <a:ext cx="323850" cy="30480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직선 연결선 70"/>
                <p:cNvCxnSpPr/>
                <p:nvPr/>
              </p:nvCxnSpPr>
              <p:spPr>
                <a:xfrm rot="16200000" flipH="1">
                  <a:off x="361950" y="4457700"/>
                  <a:ext cx="342900" cy="34290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그룹 80"/>
              <p:cNvGrpSpPr/>
              <p:nvPr/>
            </p:nvGrpSpPr>
            <p:grpSpPr>
              <a:xfrm>
                <a:off x="11391900" y="3009900"/>
                <a:ext cx="342900" cy="533400"/>
                <a:chOff x="304800" y="4438650"/>
                <a:chExt cx="342900" cy="533400"/>
              </a:xfrm>
            </p:grpSpPr>
            <p:cxnSp>
              <p:nvCxnSpPr>
                <p:cNvPr id="74" name="직선 연결선 73"/>
                <p:cNvCxnSpPr/>
                <p:nvPr/>
              </p:nvCxnSpPr>
              <p:spPr>
                <a:xfrm>
                  <a:off x="304800" y="4438650"/>
                  <a:ext cx="342900" cy="24765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직선 연결선 75"/>
                <p:cNvCxnSpPr/>
                <p:nvPr/>
              </p:nvCxnSpPr>
              <p:spPr>
                <a:xfrm rot="5400000">
                  <a:off x="304800" y="4667250"/>
                  <a:ext cx="323850" cy="28575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직사각형 65"/>
            <p:cNvSpPr/>
            <p:nvPr/>
          </p:nvSpPr>
          <p:spPr>
            <a:xfrm>
              <a:off x="11563350" y="4648200"/>
              <a:ext cx="323850" cy="95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2647953" y="2933700"/>
            <a:ext cx="1142996" cy="1600200"/>
            <a:chOff x="2876553" y="3009900"/>
            <a:chExt cx="1142996" cy="1104900"/>
          </a:xfrm>
        </p:grpSpPr>
        <p:sp>
          <p:nvSpPr>
            <p:cNvPr id="84" name="타원 83"/>
            <p:cNvSpPr/>
            <p:nvPr/>
          </p:nvSpPr>
          <p:spPr>
            <a:xfrm>
              <a:off x="3276600" y="3009900"/>
              <a:ext cx="247650" cy="381000"/>
            </a:xfrm>
            <a:prstGeom prst="ellipse">
              <a:avLst/>
            </a:prstGeom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8" name="꺾인 연결선 87"/>
            <p:cNvCxnSpPr/>
            <p:nvPr/>
          </p:nvCxnSpPr>
          <p:spPr>
            <a:xfrm>
              <a:off x="2876553" y="3219453"/>
              <a:ext cx="1142996" cy="895347"/>
            </a:xfrm>
            <a:prstGeom prst="bentConnector3">
              <a:avLst>
                <a:gd name="adj1" fmla="val 50000"/>
              </a:avLst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그룹 63"/>
          <p:cNvGrpSpPr/>
          <p:nvPr/>
        </p:nvGrpSpPr>
        <p:grpSpPr>
          <a:xfrm>
            <a:off x="1181100" y="3028950"/>
            <a:ext cx="3448050" cy="3829050"/>
            <a:chOff x="1200150" y="3009900"/>
            <a:chExt cx="3448050" cy="3156525"/>
          </a:xfrm>
        </p:grpSpPr>
        <p:grpSp>
          <p:nvGrpSpPr>
            <p:cNvPr id="57" name="그룹 56"/>
            <p:cNvGrpSpPr/>
            <p:nvPr/>
          </p:nvGrpSpPr>
          <p:grpSpPr>
            <a:xfrm>
              <a:off x="2571750" y="3009900"/>
              <a:ext cx="400050" cy="1466850"/>
              <a:chOff x="2571750" y="3009900"/>
              <a:chExt cx="400050" cy="1466850"/>
            </a:xfrm>
          </p:grpSpPr>
          <p:cxnSp>
            <p:nvCxnSpPr>
              <p:cNvPr id="55" name="직선 화살표 연결선 54"/>
              <p:cNvCxnSpPr/>
              <p:nvPr/>
            </p:nvCxnSpPr>
            <p:spPr>
              <a:xfrm rot="16200000" flipH="1">
                <a:off x="2057400" y="3752850"/>
                <a:ext cx="1428750" cy="19050"/>
              </a:xfrm>
              <a:prstGeom prst="straightConnector1">
                <a:avLst/>
              </a:prstGeom>
              <a:ln w="60325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타원 55"/>
              <p:cNvSpPr/>
              <p:nvPr/>
            </p:nvSpPr>
            <p:spPr>
              <a:xfrm>
                <a:off x="2571750" y="3009900"/>
                <a:ext cx="400050" cy="4572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3" name="그룹 62"/>
            <p:cNvGrpSpPr/>
            <p:nvPr/>
          </p:nvGrpSpPr>
          <p:grpSpPr>
            <a:xfrm>
              <a:off x="1200150" y="4572000"/>
              <a:ext cx="3448050" cy="1594425"/>
              <a:chOff x="1200150" y="4572000"/>
              <a:chExt cx="3448050" cy="159442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200150" y="4572000"/>
                <a:ext cx="34480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/>
                  <a:t>1586</a:t>
                </a:r>
                <a:r>
                  <a:rPr lang="ko-KR" altLang="en-US" sz="3200" b="1" dirty="0"/>
                  <a:t>년</a:t>
                </a:r>
                <a:endParaRPr lang="en-US" altLang="ko-KR" sz="3200" b="1" dirty="0"/>
              </a:p>
              <a:p>
                <a:pPr algn="ctr"/>
                <a:r>
                  <a:rPr lang="ko-KR" altLang="en-US" sz="3200" b="1" dirty="0" err="1"/>
                  <a:t>마쓰이건설</a:t>
                </a:r>
                <a:r>
                  <a:rPr lang="ko-KR" altLang="en-US" sz="3200" b="1" dirty="0"/>
                  <a:t> 창업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390650" y="5581650"/>
                <a:ext cx="1581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/>
                  <a:t>(</a:t>
                </a:r>
                <a:r>
                  <a:rPr lang="ko-KR" altLang="en-US" sz="3200" b="1" dirty="0"/>
                  <a:t>松井</a:t>
                </a:r>
                <a:r>
                  <a:rPr lang="en-US" altLang="ko-KR" sz="3200" b="1" dirty="0"/>
                  <a:t>)</a:t>
                </a:r>
                <a:endParaRPr lang="ko-KR" altLang="en-US" sz="3200" b="1" dirty="0"/>
              </a:p>
            </p:txBody>
          </p:sp>
        </p:grpSp>
      </p:grpSp>
      <p:sp>
        <p:nvSpPr>
          <p:cNvPr id="116" name="TextBox 115"/>
          <p:cNvSpPr txBox="1"/>
          <p:nvPr/>
        </p:nvSpPr>
        <p:spPr>
          <a:xfrm>
            <a:off x="2952750" y="4305300"/>
            <a:ext cx="278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0070C0"/>
                </a:solidFill>
              </a:rPr>
              <a:t>1592</a:t>
            </a:r>
            <a:r>
              <a:rPr lang="ko-KR" altLang="en-US" sz="2400" b="1" dirty="0">
                <a:solidFill>
                  <a:srgbClr val="0070C0"/>
                </a:solidFill>
              </a:rPr>
              <a:t>년</a:t>
            </a:r>
            <a:endParaRPr lang="en-US" altLang="ko-KR" sz="2000" b="1" dirty="0">
              <a:solidFill>
                <a:srgbClr val="0070C0"/>
              </a:solidFill>
            </a:endParaRPr>
          </a:p>
          <a:p>
            <a:pPr algn="ctr"/>
            <a:r>
              <a:rPr lang="ko-KR" altLang="en-US" sz="2400" b="1" dirty="0">
                <a:solidFill>
                  <a:srgbClr val="0070C0"/>
                </a:solidFill>
              </a:rPr>
              <a:t>임진왜란</a:t>
            </a:r>
            <a:endParaRPr lang="ko-KR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1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36310" y="241300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8" y="174368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경제발전에 따른 건축의 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근대시대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428750" y="1352550"/>
            <a:ext cx="994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&lt;</a:t>
            </a:r>
            <a:r>
              <a:rPr lang="ko-KR" altLang="en-US" sz="4000" b="1" dirty="0"/>
              <a:t>건축에도 영향을 끼친 유럽화의 시작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  <p:grpSp>
        <p:nvGrpSpPr>
          <p:cNvPr id="59" name="그룹 58"/>
          <p:cNvGrpSpPr/>
          <p:nvPr/>
        </p:nvGrpSpPr>
        <p:grpSpPr>
          <a:xfrm>
            <a:off x="495300" y="2190750"/>
            <a:ext cx="11772900" cy="1372399"/>
            <a:chOff x="590550" y="2152650"/>
            <a:chExt cx="11772900" cy="1372399"/>
          </a:xfrm>
        </p:grpSpPr>
        <p:grpSp>
          <p:nvGrpSpPr>
            <p:cNvPr id="42" name="그룹 41"/>
            <p:cNvGrpSpPr/>
            <p:nvPr/>
          </p:nvGrpSpPr>
          <p:grpSpPr>
            <a:xfrm>
              <a:off x="590550" y="2152650"/>
              <a:ext cx="11772900" cy="1372397"/>
              <a:chOff x="819969" y="2362200"/>
              <a:chExt cx="11266740" cy="1372397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819969" y="2952750"/>
                <a:ext cx="10590981" cy="781847"/>
                <a:chOff x="629469" y="1638300"/>
                <a:chExt cx="10590981" cy="781847"/>
              </a:xfrm>
            </p:grpSpPr>
            <p:grpSp>
              <p:nvGrpSpPr>
                <p:cNvPr id="23" name="그룹 22"/>
                <p:cNvGrpSpPr/>
                <p:nvPr/>
              </p:nvGrpSpPr>
              <p:grpSpPr>
                <a:xfrm>
                  <a:off x="629469" y="1714500"/>
                  <a:ext cx="10590981" cy="609600"/>
                  <a:chOff x="629469" y="1695450"/>
                  <a:chExt cx="10590981" cy="609600"/>
                </a:xfrm>
              </p:grpSpPr>
              <p:cxnSp>
                <p:nvCxnSpPr>
                  <p:cNvPr id="12" name="직선 연결선 11"/>
                  <p:cNvCxnSpPr/>
                  <p:nvPr/>
                </p:nvCxnSpPr>
                <p:spPr>
                  <a:xfrm>
                    <a:off x="629469" y="2000250"/>
                    <a:ext cx="10572750" cy="1588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직선 연결선 16"/>
                  <p:cNvCxnSpPr/>
                  <p:nvPr/>
                </p:nvCxnSpPr>
                <p:spPr>
                  <a:xfrm rot="16200000" flipH="1">
                    <a:off x="10896600" y="1714500"/>
                    <a:ext cx="342900" cy="30480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직선 연결선 18"/>
                  <p:cNvCxnSpPr/>
                  <p:nvPr/>
                </p:nvCxnSpPr>
                <p:spPr>
                  <a:xfrm rot="10800000" flipV="1">
                    <a:off x="10896600" y="2019300"/>
                    <a:ext cx="323850" cy="28575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직선 연결선 24"/>
                <p:cNvCxnSpPr/>
                <p:nvPr/>
              </p:nvCxnSpPr>
              <p:spPr>
                <a:xfrm rot="5400000">
                  <a:off x="773163" y="2047878"/>
                  <a:ext cx="742950" cy="15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직선 연결선 28"/>
                <p:cNvCxnSpPr/>
                <p:nvPr/>
              </p:nvCxnSpPr>
              <p:spPr>
                <a:xfrm rot="16200000" flipH="1">
                  <a:off x="9420225" y="1990725"/>
                  <a:ext cx="723900" cy="1905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857250" y="2381250"/>
                <a:ext cx="1238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/>
                  <a:t>1859</a:t>
                </a:r>
                <a:endParaRPr lang="ko-KR" altLang="en-US" sz="32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391650" y="2362200"/>
                <a:ext cx="1238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/>
                  <a:t>1912</a:t>
                </a:r>
                <a:endParaRPr lang="ko-KR" altLang="en-US" sz="32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945022" y="2495551"/>
                <a:ext cx="2686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b="1" dirty="0" err="1">
                    <a:solidFill>
                      <a:srgbClr val="0070C0"/>
                    </a:solidFill>
                  </a:rPr>
                  <a:t>메이지시대</a:t>
                </a:r>
                <a:endParaRPr lang="ko-KR" altLang="en-US" sz="36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124559" y="2762250"/>
                <a:ext cx="19621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b="1">
                    <a:solidFill>
                      <a:srgbClr val="0070C0"/>
                    </a:solidFill>
                  </a:rPr>
                  <a:t>다이쇼시대</a:t>
                </a:r>
                <a:endParaRPr lang="en-US" altLang="ko-KR" sz="2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1810606" y="2152650"/>
              <a:ext cx="12938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/>
                <a:t>1867</a:t>
              </a:r>
              <a:endParaRPr lang="ko-KR" altLang="en-US" sz="3200" b="1" dirty="0"/>
            </a:p>
          </p:txBody>
        </p:sp>
        <p:cxnSp>
          <p:nvCxnSpPr>
            <p:cNvPr id="58" name="직선 연결선 57"/>
            <p:cNvCxnSpPr/>
            <p:nvPr/>
          </p:nvCxnSpPr>
          <p:spPr>
            <a:xfrm rot="5400000">
              <a:off x="1995640" y="3152744"/>
              <a:ext cx="742950" cy="165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59"/>
          <p:cNvGrpSpPr/>
          <p:nvPr/>
        </p:nvGrpSpPr>
        <p:grpSpPr>
          <a:xfrm>
            <a:off x="3276600" y="2914650"/>
            <a:ext cx="2686050" cy="2267129"/>
            <a:chOff x="3276600" y="2914650"/>
            <a:chExt cx="2686050" cy="2267129"/>
          </a:xfrm>
        </p:grpSpPr>
        <p:sp>
          <p:nvSpPr>
            <p:cNvPr id="55" name="TextBox 54"/>
            <p:cNvSpPr txBox="1"/>
            <p:nvPr/>
          </p:nvSpPr>
          <p:spPr>
            <a:xfrm>
              <a:off x="3276600" y="3981450"/>
              <a:ext cx="2686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/>
                <a:t>1894</a:t>
              </a:r>
              <a:r>
                <a:rPr lang="ko-KR" altLang="en-US" sz="3600" b="1" dirty="0"/>
                <a:t>년</a:t>
              </a:r>
              <a:endParaRPr lang="en-US" altLang="ko-KR" sz="3600" b="1" dirty="0"/>
            </a:p>
            <a:p>
              <a:pPr algn="ctr"/>
              <a:r>
                <a:rPr lang="ko-KR" altLang="en-US" sz="3600" b="1" dirty="0"/>
                <a:t>청일전쟁</a:t>
              </a: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4286250" y="2914650"/>
              <a:ext cx="381000" cy="1066800"/>
              <a:chOff x="4476750" y="3009900"/>
              <a:chExt cx="381000" cy="1066800"/>
            </a:xfrm>
          </p:grpSpPr>
          <p:sp>
            <p:nvSpPr>
              <p:cNvPr id="46" name="타원 45"/>
              <p:cNvSpPr/>
              <p:nvPr/>
            </p:nvSpPr>
            <p:spPr>
              <a:xfrm>
                <a:off x="4476750" y="3009900"/>
                <a:ext cx="381000" cy="4191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8" name="직선 화살표 연결선 47"/>
              <p:cNvCxnSpPr/>
              <p:nvPr/>
            </p:nvCxnSpPr>
            <p:spPr>
              <a:xfrm rot="16200000" flipH="1">
                <a:off x="4267994" y="3658394"/>
                <a:ext cx="818356" cy="18256"/>
              </a:xfrm>
              <a:prstGeom prst="straightConnector1">
                <a:avLst/>
              </a:prstGeom>
              <a:ln w="50800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그룹 60"/>
          <p:cNvGrpSpPr/>
          <p:nvPr/>
        </p:nvGrpSpPr>
        <p:grpSpPr>
          <a:xfrm>
            <a:off x="5734050" y="2895600"/>
            <a:ext cx="2686050" cy="2324279"/>
            <a:chOff x="6419850" y="2895600"/>
            <a:chExt cx="2686050" cy="2324279"/>
          </a:xfrm>
        </p:grpSpPr>
        <p:sp>
          <p:nvSpPr>
            <p:cNvPr id="56" name="TextBox 55"/>
            <p:cNvSpPr txBox="1"/>
            <p:nvPr/>
          </p:nvSpPr>
          <p:spPr>
            <a:xfrm>
              <a:off x="6419850" y="4019550"/>
              <a:ext cx="26860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/>
                <a:t>1904</a:t>
              </a:r>
              <a:r>
                <a:rPr lang="ko-KR" altLang="en-US" sz="3600" b="1" dirty="0"/>
                <a:t>년</a:t>
              </a:r>
              <a:endParaRPr lang="en-US" altLang="ko-KR" sz="3600" b="1" dirty="0"/>
            </a:p>
            <a:p>
              <a:pPr algn="ctr"/>
              <a:r>
                <a:rPr lang="ko-KR" altLang="en-US" sz="3600" b="1" dirty="0"/>
                <a:t>러일전쟁</a:t>
              </a: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7581900" y="2895600"/>
              <a:ext cx="381000" cy="1085852"/>
              <a:chOff x="4476750" y="3009900"/>
              <a:chExt cx="381000" cy="1085852"/>
            </a:xfrm>
          </p:grpSpPr>
          <p:sp>
            <p:nvSpPr>
              <p:cNvPr id="53" name="타원 52"/>
              <p:cNvSpPr/>
              <p:nvPr/>
            </p:nvSpPr>
            <p:spPr>
              <a:xfrm>
                <a:off x="4476750" y="3009900"/>
                <a:ext cx="381000" cy="4191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54" name="직선 화살표 연결선 53"/>
              <p:cNvCxnSpPr/>
              <p:nvPr/>
            </p:nvCxnSpPr>
            <p:spPr>
              <a:xfrm rot="5400000">
                <a:off x="4258471" y="3667128"/>
                <a:ext cx="837407" cy="19842"/>
              </a:xfrm>
              <a:prstGeom prst="straightConnector1">
                <a:avLst/>
              </a:prstGeom>
              <a:ln w="50800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TextBox 61"/>
          <p:cNvSpPr txBox="1"/>
          <p:nvPr/>
        </p:nvSpPr>
        <p:spPr>
          <a:xfrm>
            <a:off x="756097" y="3752850"/>
            <a:ext cx="615553" cy="2705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800" b="1" dirty="0"/>
              <a:t>요코하마 개항</a:t>
            </a:r>
          </a:p>
        </p:txBody>
      </p:sp>
      <p:grpSp>
        <p:nvGrpSpPr>
          <p:cNvPr id="72" name="그룹 71"/>
          <p:cNvGrpSpPr/>
          <p:nvPr/>
        </p:nvGrpSpPr>
        <p:grpSpPr>
          <a:xfrm>
            <a:off x="7472598" y="2857499"/>
            <a:ext cx="2738201" cy="2883721"/>
            <a:chOff x="6883527" y="2895600"/>
            <a:chExt cx="3860864" cy="2477524"/>
          </a:xfrm>
        </p:grpSpPr>
        <p:sp>
          <p:nvSpPr>
            <p:cNvPr id="73" name="TextBox 72"/>
            <p:cNvSpPr txBox="1"/>
            <p:nvPr/>
          </p:nvSpPr>
          <p:spPr>
            <a:xfrm>
              <a:off x="8058341" y="4183217"/>
              <a:ext cx="2686050" cy="118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1905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 err="1"/>
                <a:t>미츠코시</a:t>
              </a:r>
              <a:r>
                <a:rPr lang="ko-KR" altLang="en-US" sz="2800" b="1" dirty="0"/>
                <a:t> 백화점</a:t>
              </a:r>
              <a:endParaRPr lang="en-US" altLang="ko-KR" sz="2800" b="1" dirty="0"/>
            </a:p>
          </p:txBody>
        </p:sp>
        <p:grpSp>
          <p:nvGrpSpPr>
            <p:cNvPr id="74" name="그룹 51"/>
            <p:cNvGrpSpPr/>
            <p:nvPr/>
          </p:nvGrpSpPr>
          <p:grpSpPr>
            <a:xfrm>
              <a:off x="6883527" y="2895600"/>
              <a:ext cx="2061212" cy="1276600"/>
              <a:chOff x="3778377" y="3009900"/>
              <a:chExt cx="2061212" cy="1276600"/>
            </a:xfrm>
          </p:grpSpPr>
          <p:sp>
            <p:nvSpPr>
              <p:cNvPr id="75" name="타원 74"/>
              <p:cNvSpPr/>
              <p:nvPr/>
            </p:nvSpPr>
            <p:spPr>
              <a:xfrm>
                <a:off x="3778377" y="3009900"/>
                <a:ext cx="381001" cy="4191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6" name="직선 화살표 연결선 75"/>
              <p:cNvCxnSpPr/>
              <p:nvPr/>
            </p:nvCxnSpPr>
            <p:spPr>
              <a:xfrm>
                <a:off x="4042443" y="3291076"/>
                <a:ext cx="1797146" cy="995424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4" name="Picture 2" descr="C:\Users\Administrator\Desktop\KakaoTalk_20171004_140736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1100" y="3803904"/>
            <a:ext cx="1854200" cy="282549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13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36310" y="241300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8" y="174368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경제발전에 따른 건축의 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근대시대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C:\Users\Administrator\Desktop\KakaoTalk_20171004_1410313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4019550"/>
            <a:ext cx="4343400" cy="272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09" name="그룹 108"/>
          <p:cNvGrpSpPr/>
          <p:nvPr/>
        </p:nvGrpSpPr>
        <p:grpSpPr>
          <a:xfrm>
            <a:off x="1581150" y="1943100"/>
            <a:ext cx="4457700" cy="2032695"/>
            <a:chOff x="19050" y="1619250"/>
            <a:chExt cx="4457700" cy="2032695"/>
          </a:xfrm>
        </p:grpSpPr>
        <p:sp>
          <p:nvSpPr>
            <p:cNvPr id="110" name="TextBox 109"/>
            <p:cNvSpPr txBox="1"/>
            <p:nvPr/>
          </p:nvSpPr>
          <p:spPr>
            <a:xfrm>
              <a:off x="819150" y="2266950"/>
              <a:ext cx="3657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1914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en-US" altLang="ko-KR" sz="2800" b="1" dirty="0"/>
                <a:t>1</a:t>
              </a:r>
              <a:r>
                <a:rPr lang="ko-KR" altLang="en-US" sz="2800" b="1" dirty="0" err="1"/>
                <a:t>차세계대전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/>
                <a:t>발발</a:t>
              </a:r>
            </a:p>
          </p:txBody>
        </p:sp>
        <p:grpSp>
          <p:nvGrpSpPr>
            <p:cNvPr id="111" name="그룹 50"/>
            <p:cNvGrpSpPr/>
            <p:nvPr/>
          </p:nvGrpSpPr>
          <p:grpSpPr>
            <a:xfrm>
              <a:off x="19050" y="1619250"/>
              <a:ext cx="1866900" cy="914400"/>
              <a:chOff x="209550" y="1714500"/>
              <a:chExt cx="1866900" cy="914400"/>
            </a:xfrm>
          </p:grpSpPr>
          <p:sp>
            <p:nvSpPr>
              <p:cNvPr id="112" name="타원 111"/>
              <p:cNvSpPr/>
              <p:nvPr/>
            </p:nvSpPr>
            <p:spPr>
              <a:xfrm>
                <a:off x="209550" y="1714500"/>
                <a:ext cx="800100" cy="74295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13" name="직선 화살표 연결선 112"/>
              <p:cNvCxnSpPr/>
              <p:nvPr/>
            </p:nvCxnSpPr>
            <p:spPr>
              <a:xfrm>
                <a:off x="816278" y="2196248"/>
                <a:ext cx="1260172" cy="432652"/>
              </a:xfrm>
              <a:prstGeom prst="straightConnector1">
                <a:avLst/>
              </a:prstGeom>
              <a:ln w="50800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그룹 79"/>
          <p:cNvGrpSpPr/>
          <p:nvPr/>
        </p:nvGrpSpPr>
        <p:grpSpPr>
          <a:xfrm>
            <a:off x="285750" y="1238251"/>
            <a:ext cx="13097937" cy="1486697"/>
            <a:chOff x="248506" y="2076451"/>
            <a:chExt cx="13097937" cy="1486697"/>
          </a:xfrm>
        </p:grpSpPr>
        <p:grpSp>
          <p:nvGrpSpPr>
            <p:cNvPr id="44" name="그룹 41"/>
            <p:cNvGrpSpPr/>
            <p:nvPr/>
          </p:nvGrpSpPr>
          <p:grpSpPr>
            <a:xfrm>
              <a:off x="248506" y="2076451"/>
              <a:ext cx="11313576" cy="1486697"/>
              <a:chOff x="583786" y="2247901"/>
              <a:chExt cx="10827164" cy="1486697"/>
            </a:xfrm>
          </p:grpSpPr>
          <p:grpSp>
            <p:nvGrpSpPr>
              <p:cNvPr id="49" name="그룹 30"/>
              <p:cNvGrpSpPr/>
              <p:nvPr/>
            </p:nvGrpSpPr>
            <p:grpSpPr>
              <a:xfrm>
                <a:off x="819969" y="2952750"/>
                <a:ext cx="10590981" cy="781848"/>
                <a:chOff x="629469" y="1638300"/>
                <a:chExt cx="10590981" cy="781848"/>
              </a:xfrm>
            </p:grpSpPr>
            <p:grpSp>
              <p:nvGrpSpPr>
                <p:cNvPr id="60" name="그룹 22"/>
                <p:cNvGrpSpPr/>
                <p:nvPr/>
              </p:nvGrpSpPr>
              <p:grpSpPr>
                <a:xfrm>
                  <a:off x="629469" y="1714500"/>
                  <a:ext cx="10590981" cy="609600"/>
                  <a:chOff x="629469" y="1695450"/>
                  <a:chExt cx="10590981" cy="609600"/>
                </a:xfrm>
              </p:grpSpPr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629469" y="2000250"/>
                    <a:ext cx="10572750" cy="1588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직선 연결선 67"/>
                  <p:cNvCxnSpPr/>
                  <p:nvPr/>
                </p:nvCxnSpPr>
                <p:spPr>
                  <a:xfrm rot="16200000" flipH="1">
                    <a:off x="10896600" y="1714500"/>
                    <a:ext cx="342900" cy="30480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/>
                  <p:nvPr/>
                </p:nvCxnSpPr>
                <p:spPr>
                  <a:xfrm rot="10800000" flipV="1">
                    <a:off x="10896600" y="2019300"/>
                    <a:ext cx="323850" cy="28575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" name="직선 연결선 60"/>
                <p:cNvCxnSpPr/>
                <p:nvPr/>
              </p:nvCxnSpPr>
              <p:spPr>
                <a:xfrm rot="5400000">
                  <a:off x="445005" y="2047879"/>
                  <a:ext cx="742950" cy="15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직선 연결선 65"/>
                <p:cNvCxnSpPr/>
                <p:nvPr/>
              </p:nvCxnSpPr>
              <p:spPr>
                <a:xfrm rot="16200000" flipH="1">
                  <a:off x="9711920" y="1990725"/>
                  <a:ext cx="723900" cy="1905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583786" y="2381250"/>
                <a:ext cx="1238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/>
                  <a:t>1912</a:t>
                </a:r>
                <a:endParaRPr lang="ko-KR" altLang="en-US" sz="32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756270" y="2343150"/>
                <a:ext cx="1238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/>
                  <a:t>1926</a:t>
                </a:r>
                <a:endParaRPr lang="ko-KR" altLang="en-US" sz="3200" b="1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780944" y="2247901"/>
                <a:ext cx="2686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b="1" dirty="0" err="1">
                    <a:solidFill>
                      <a:srgbClr val="0070C0"/>
                    </a:solidFill>
                  </a:rPr>
                  <a:t>다이쇼시대</a:t>
                </a:r>
                <a:endParaRPr lang="ko-KR" altLang="en-US" sz="36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0539722" y="2533651"/>
              <a:ext cx="2806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 err="1">
                  <a:solidFill>
                    <a:srgbClr val="0070C0"/>
                  </a:solidFill>
                </a:rPr>
                <a:t>쇼와시대</a:t>
              </a:r>
              <a:endParaRPr lang="ko-KR" alt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781050" y="2076454"/>
            <a:ext cx="2400299" cy="1957528"/>
            <a:chOff x="5426015" y="2895600"/>
            <a:chExt cx="3384423" cy="1681792"/>
          </a:xfrm>
        </p:grpSpPr>
        <p:sp>
          <p:nvSpPr>
            <p:cNvPr id="100" name="TextBox 99"/>
            <p:cNvSpPr txBox="1"/>
            <p:nvPr/>
          </p:nvSpPr>
          <p:spPr>
            <a:xfrm>
              <a:off x="5426015" y="3757680"/>
              <a:ext cx="3384423" cy="81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1914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 err="1"/>
                <a:t>도쿄역</a:t>
              </a:r>
              <a:r>
                <a:rPr lang="ko-KR" altLang="en-US" sz="2800" b="1" dirty="0"/>
                <a:t> 완공</a:t>
              </a:r>
              <a:endParaRPr lang="en-US" altLang="ko-KR" sz="2800" b="1" dirty="0"/>
            </a:p>
          </p:txBody>
        </p:sp>
        <p:grpSp>
          <p:nvGrpSpPr>
            <p:cNvPr id="101" name="그룹 51"/>
            <p:cNvGrpSpPr/>
            <p:nvPr/>
          </p:nvGrpSpPr>
          <p:grpSpPr>
            <a:xfrm>
              <a:off x="6883527" y="2895600"/>
              <a:ext cx="381001" cy="900164"/>
              <a:chOff x="3778377" y="3009900"/>
              <a:chExt cx="381001" cy="900164"/>
            </a:xfrm>
          </p:grpSpPr>
          <p:sp>
            <p:nvSpPr>
              <p:cNvPr id="102" name="타원 101"/>
              <p:cNvSpPr/>
              <p:nvPr/>
            </p:nvSpPr>
            <p:spPr>
              <a:xfrm>
                <a:off x="3778377" y="3009900"/>
                <a:ext cx="381001" cy="4191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03" name="직선 화살표 연결선 102"/>
              <p:cNvCxnSpPr/>
              <p:nvPr/>
            </p:nvCxnSpPr>
            <p:spPr>
              <a:xfrm rot="5400000">
                <a:off x="3642935" y="3591131"/>
                <a:ext cx="635357" cy="2510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직사각형 117"/>
          <p:cNvSpPr/>
          <p:nvPr/>
        </p:nvSpPr>
        <p:spPr>
          <a:xfrm>
            <a:off x="3314700" y="5067300"/>
            <a:ext cx="1726692" cy="1543050"/>
          </a:xfrm>
          <a:prstGeom prst="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err="1">
                <a:solidFill>
                  <a:schemeClr val="bg1"/>
                </a:solidFill>
              </a:rPr>
              <a:t>미쓰이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5238750" y="5067300"/>
            <a:ext cx="1915058" cy="15621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>
                <a:solidFill>
                  <a:schemeClr val="bg1"/>
                </a:solidFill>
              </a:rPr>
              <a:t>미쓰비시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7315200" y="5067300"/>
            <a:ext cx="1962150" cy="1524000"/>
          </a:xfrm>
          <a:prstGeom prst="rect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>
                <a:solidFill>
                  <a:schemeClr val="bg1"/>
                </a:solidFill>
              </a:rPr>
              <a:t>스미모토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93" name="그룹 92"/>
          <p:cNvGrpSpPr/>
          <p:nvPr/>
        </p:nvGrpSpPr>
        <p:grpSpPr>
          <a:xfrm>
            <a:off x="6210299" y="2019300"/>
            <a:ext cx="1905000" cy="2693221"/>
            <a:chOff x="5184269" y="2895600"/>
            <a:chExt cx="2686051" cy="2313857"/>
          </a:xfrm>
        </p:grpSpPr>
        <p:sp>
          <p:nvSpPr>
            <p:cNvPr id="94" name="TextBox 93"/>
            <p:cNvSpPr txBox="1"/>
            <p:nvPr/>
          </p:nvSpPr>
          <p:spPr>
            <a:xfrm>
              <a:off x="5184269" y="4019550"/>
              <a:ext cx="2686051" cy="118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1924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 err="1"/>
                <a:t>마츠자카</a:t>
              </a:r>
              <a:r>
                <a:rPr lang="ko-KR" altLang="en-US" sz="2800" b="1" dirty="0"/>
                <a:t> 백화점</a:t>
              </a:r>
              <a:endParaRPr lang="en-US" altLang="ko-KR" sz="2800" b="1" dirty="0"/>
            </a:p>
          </p:txBody>
        </p:sp>
        <p:grpSp>
          <p:nvGrpSpPr>
            <p:cNvPr id="95" name="그룹 51"/>
            <p:cNvGrpSpPr/>
            <p:nvPr/>
          </p:nvGrpSpPr>
          <p:grpSpPr>
            <a:xfrm>
              <a:off x="6742179" y="2895600"/>
              <a:ext cx="522349" cy="1047466"/>
              <a:chOff x="3637029" y="3009900"/>
              <a:chExt cx="522349" cy="1047466"/>
            </a:xfrm>
          </p:grpSpPr>
          <p:sp>
            <p:nvSpPr>
              <p:cNvPr id="96" name="타원 95"/>
              <p:cNvSpPr/>
              <p:nvPr/>
            </p:nvSpPr>
            <p:spPr>
              <a:xfrm>
                <a:off x="3778377" y="3009900"/>
                <a:ext cx="381001" cy="4191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97" name="직선 화살표 연결선 96"/>
              <p:cNvCxnSpPr/>
              <p:nvPr/>
            </p:nvCxnSpPr>
            <p:spPr>
              <a:xfrm rot="5400000">
                <a:off x="3413367" y="3482006"/>
                <a:ext cx="799022" cy="351697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그룹 121"/>
          <p:cNvGrpSpPr/>
          <p:nvPr/>
        </p:nvGrpSpPr>
        <p:grpSpPr>
          <a:xfrm>
            <a:off x="7853597" y="2038352"/>
            <a:ext cx="2414353" cy="1950268"/>
            <a:chOff x="6883527" y="2895600"/>
            <a:chExt cx="3404239" cy="1675555"/>
          </a:xfrm>
        </p:grpSpPr>
        <p:sp>
          <p:nvSpPr>
            <p:cNvPr id="123" name="TextBox 122"/>
            <p:cNvSpPr txBox="1"/>
            <p:nvPr/>
          </p:nvSpPr>
          <p:spPr>
            <a:xfrm>
              <a:off x="7601715" y="3381249"/>
              <a:ext cx="2686051" cy="1189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1929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 err="1"/>
                <a:t>미쓰이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/>
                <a:t>본관 완공</a:t>
              </a:r>
              <a:endParaRPr lang="en-US" altLang="ko-KR" sz="2800" b="1" dirty="0"/>
            </a:p>
          </p:txBody>
        </p:sp>
        <p:grpSp>
          <p:nvGrpSpPr>
            <p:cNvPr id="124" name="그룹 51"/>
            <p:cNvGrpSpPr/>
            <p:nvPr/>
          </p:nvGrpSpPr>
          <p:grpSpPr>
            <a:xfrm>
              <a:off x="6883527" y="2895600"/>
              <a:ext cx="1121100" cy="769234"/>
              <a:chOff x="3778377" y="3009900"/>
              <a:chExt cx="1121100" cy="769234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3778377" y="3009900"/>
                <a:ext cx="381001" cy="4191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6" name="직선 화살표 연결선 125"/>
              <p:cNvCxnSpPr/>
              <p:nvPr/>
            </p:nvCxnSpPr>
            <p:spPr>
              <a:xfrm>
                <a:off x="3961866" y="3274708"/>
                <a:ext cx="937611" cy="504426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3" name="Picture 5" descr="C:\Users\Administrator\Desktop\KakaoTalk_20171004_152614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7300" y="4140200"/>
            <a:ext cx="3219450" cy="2527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34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36310" y="241300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8" y="174368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경제발전에 따른 건축의 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근대시대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285750" y="895351"/>
            <a:ext cx="13010294" cy="2705897"/>
            <a:chOff x="248506" y="857251"/>
            <a:chExt cx="13010294" cy="2705897"/>
          </a:xfrm>
        </p:grpSpPr>
        <p:grpSp>
          <p:nvGrpSpPr>
            <p:cNvPr id="13" name="그룹 41"/>
            <p:cNvGrpSpPr/>
            <p:nvPr/>
          </p:nvGrpSpPr>
          <p:grpSpPr>
            <a:xfrm>
              <a:off x="248506" y="2114550"/>
              <a:ext cx="13010294" cy="1448598"/>
              <a:chOff x="583786" y="2286000"/>
              <a:chExt cx="12450935" cy="1448598"/>
            </a:xfrm>
          </p:grpSpPr>
          <p:grpSp>
            <p:nvGrpSpPr>
              <p:cNvPr id="20" name="그룹 30"/>
              <p:cNvGrpSpPr/>
              <p:nvPr/>
            </p:nvGrpSpPr>
            <p:grpSpPr>
              <a:xfrm>
                <a:off x="819969" y="2952750"/>
                <a:ext cx="11158175" cy="781848"/>
                <a:chOff x="629469" y="1638300"/>
                <a:chExt cx="11158175" cy="781848"/>
              </a:xfrm>
            </p:grpSpPr>
            <p:grpSp>
              <p:nvGrpSpPr>
                <p:cNvPr id="25" name="그룹 22"/>
                <p:cNvGrpSpPr/>
                <p:nvPr/>
              </p:nvGrpSpPr>
              <p:grpSpPr>
                <a:xfrm>
                  <a:off x="629469" y="1714501"/>
                  <a:ext cx="11158175" cy="609600"/>
                  <a:chOff x="629469" y="1695451"/>
                  <a:chExt cx="11158175" cy="609600"/>
                </a:xfrm>
              </p:grpSpPr>
              <p:cxnSp>
                <p:nvCxnSpPr>
                  <p:cNvPr id="28" name="직선 연결선 27"/>
                  <p:cNvCxnSpPr/>
                  <p:nvPr/>
                </p:nvCxnSpPr>
                <p:spPr>
                  <a:xfrm>
                    <a:off x="629469" y="2000250"/>
                    <a:ext cx="11158174" cy="1588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 rot="16200000" flipH="1">
                    <a:off x="11463794" y="1714501"/>
                    <a:ext cx="342900" cy="30480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직선 연결선 29"/>
                  <p:cNvCxnSpPr/>
                  <p:nvPr/>
                </p:nvCxnSpPr>
                <p:spPr>
                  <a:xfrm rot="10800000" flipV="1">
                    <a:off x="11463794" y="2019301"/>
                    <a:ext cx="323850" cy="28575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" name="직선 연결선 25"/>
                <p:cNvCxnSpPr/>
                <p:nvPr/>
              </p:nvCxnSpPr>
              <p:spPr>
                <a:xfrm rot="5400000">
                  <a:off x="445005" y="2047879"/>
                  <a:ext cx="742950" cy="15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직선 연결선 26"/>
                <p:cNvCxnSpPr/>
                <p:nvPr/>
              </p:nvCxnSpPr>
              <p:spPr>
                <a:xfrm rot="16200000" flipH="1">
                  <a:off x="10477621" y="1990725"/>
                  <a:ext cx="723900" cy="1905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10357893" y="2286000"/>
                <a:ext cx="12382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/>
                  <a:t>1986</a:t>
                </a:r>
                <a:endParaRPr lang="ko-KR" altLang="en-US" sz="32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072571" y="2495550"/>
                <a:ext cx="1962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b="1" dirty="0">
                    <a:solidFill>
                      <a:srgbClr val="0070C0"/>
                    </a:solidFill>
                  </a:rPr>
                  <a:t>현대</a:t>
                </a:r>
                <a:endParaRPr lang="en-US" altLang="ko-KR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83786" y="2381250"/>
                <a:ext cx="1238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/>
                  <a:t>1926</a:t>
                </a:r>
                <a:endParaRPr lang="ko-KR" altLang="en-US" sz="3200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767572" y="857251"/>
              <a:ext cx="28067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/>
                <a:t>&lt;</a:t>
              </a:r>
              <a:r>
                <a:rPr lang="ko-KR" altLang="en-US" sz="3600" b="1" dirty="0" err="1"/>
                <a:t>쇼와시대</a:t>
              </a:r>
              <a:r>
                <a:rPr lang="en-US" altLang="ko-KR" sz="3600" b="1" dirty="0"/>
                <a:t>&gt;</a:t>
              </a:r>
              <a:endParaRPr lang="ko-KR" altLang="en-US" sz="3600" b="1" dirty="0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619500" y="3028951"/>
            <a:ext cx="1905000" cy="2343150"/>
            <a:chOff x="6419850" y="2895600"/>
            <a:chExt cx="2686050" cy="2618662"/>
          </a:xfrm>
        </p:grpSpPr>
        <p:sp>
          <p:nvSpPr>
            <p:cNvPr id="32" name="TextBox 31"/>
            <p:cNvSpPr txBox="1"/>
            <p:nvPr/>
          </p:nvSpPr>
          <p:spPr>
            <a:xfrm>
              <a:off x="6419850" y="4019550"/>
              <a:ext cx="2686050" cy="1494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1945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/>
                <a:t>히로시마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/>
                <a:t>원자폭탄</a:t>
              </a:r>
            </a:p>
          </p:txBody>
        </p:sp>
        <p:grpSp>
          <p:nvGrpSpPr>
            <p:cNvPr id="33" name="그룹 51"/>
            <p:cNvGrpSpPr/>
            <p:nvPr/>
          </p:nvGrpSpPr>
          <p:grpSpPr>
            <a:xfrm>
              <a:off x="7581900" y="2895600"/>
              <a:ext cx="381000" cy="1085852"/>
              <a:chOff x="4476750" y="3009900"/>
              <a:chExt cx="381000" cy="1085852"/>
            </a:xfrm>
          </p:grpSpPr>
          <p:sp>
            <p:nvSpPr>
              <p:cNvPr id="34" name="타원 33"/>
              <p:cNvSpPr/>
              <p:nvPr/>
            </p:nvSpPr>
            <p:spPr>
              <a:xfrm>
                <a:off x="4476750" y="3009900"/>
                <a:ext cx="381000" cy="4191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5" name="직선 화살표 연결선 34"/>
              <p:cNvCxnSpPr/>
              <p:nvPr/>
            </p:nvCxnSpPr>
            <p:spPr>
              <a:xfrm rot="5400000">
                <a:off x="4258471" y="3667128"/>
                <a:ext cx="837407" cy="19842"/>
              </a:xfrm>
              <a:prstGeom prst="straightConnector1">
                <a:avLst/>
              </a:prstGeom>
              <a:ln w="50800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그룹 35"/>
          <p:cNvGrpSpPr/>
          <p:nvPr/>
        </p:nvGrpSpPr>
        <p:grpSpPr>
          <a:xfrm>
            <a:off x="5086350" y="3028950"/>
            <a:ext cx="1905000" cy="3555613"/>
            <a:chOff x="6607874" y="2895600"/>
            <a:chExt cx="2686050" cy="3941751"/>
          </a:xfrm>
        </p:grpSpPr>
        <p:sp>
          <p:nvSpPr>
            <p:cNvPr id="37" name="TextBox 36"/>
            <p:cNvSpPr txBox="1"/>
            <p:nvPr/>
          </p:nvSpPr>
          <p:spPr>
            <a:xfrm>
              <a:off x="6607874" y="5301946"/>
              <a:ext cx="2686050" cy="153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1959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/>
                <a:t>도쿄타워 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/>
                <a:t>완공</a:t>
              </a:r>
              <a:endParaRPr lang="en-US" altLang="ko-KR" sz="2800" b="1" dirty="0"/>
            </a:p>
          </p:txBody>
        </p:sp>
        <p:grpSp>
          <p:nvGrpSpPr>
            <p:cNvPr id="38" name="그룹 51"/>
            <p:cNvGrpSpPr/>
            <p:nvPr/>
          </p:nvGrpSpPr>
          <p:grpSpPr>
            <a:xfrm>
              <a:off x="7447597" y="2895600"/>
              <a:ext cx="381000" cy="2365310"/>
              <a:chOff x="4342447" y="3009900"/>
              <a:chExt cx="381000" cy="2365310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4342447" y="3009900"/>
                <a:ext cx="381000" cy="4191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0" name="직선 화살표 연결선 39"/>
              <p:cNvCxnSpPr/>
              <p:nvPr/>
            </p:nvCxnSpPr>
            <p:spPr>
              <a:xfrm rot="16200000" flipH="1">
                <a:off x="3560260" y="4224019"/>
                <a:ext cx="2116867" cy="185516"/>
              </a:xfrm>
              <a:prstGeom prst="straightConnector1">
                <a:avLst/>
              </a:prstGeom>
              <a:ln w="508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그룹 44"/>
          <p:cNvGrpSpPr/>
          <p:nvPr/>
        </p:nvGrpSpPr>
        <p:grpSpPr>
          <a:xfrm>
            <a:off x="6781801" y="3048001"/>
            <a:ext cx="2114550" cy="1940755"/>
            <a:chOff x="6876480" y="2895600"/>
            <a:chExt cx="2981516" cy="2168951"/>
          </a:xfrm>
        </p:grpSpPr>
        <p:sp>
          <p:nvSpPr>
            <p:cNvPr id="46" name="TextBox 45"/>
            <p:cNvSpPr txBox="1"/>
            <p:nvPr/>
          </p:nvSpPr>
          <p:spPr>
            <a:xfrm>
              <a:off x="6876480" y="3998259"/>
              <a:ext cx="2981516" cy="106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1964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/>
                <a:t>도쿄올림픽</a:t>
              </a:r>
              <a:endParaRPr lang="en-US" altLang="ko-KR" sz="2800" b="1" dirty="0"/>
            </a:p>
          </p:txBody>
        </p:sp>
        <p:grpSp>
          <p:nvGrpSpPr>
            <p:cNvPr id="47" name="그룹 51"/>
            <p:cNvGrpSpPr/>
            <p:nvPr/>
          </p:nvGrpSpPr>
          <p:grpSpPr>
            <a:xfrm>
              <a:off x="7581900" y="2895600"/>
              <a:ext cx="530163" cy="1043204"/>
              <a:chOff x="4476750" y="3009900"/>
              <a:chExt cx="530163" cy="1043204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4476750" y="3009900"/>
                <a:ext cx="381000" cy="4191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9" name="직선 화살표 연결선 48"/>
              <p:cNvCxnSpPr/>
              <p:nvPr/>
            </p:nvCxnSpPr>
            <p:spPr>
              <a:xfrm rot="16200000" flipH="1">
                <a:off x="4449624" y="3495815"/>
                <a:ext cx="794760" cy="319818"/>
              </a:xfrm>
              <a:prstGeom prst="straightConnector1">
                <a:avLst/>
              </a:prstGeom>
              <a:ln w="50800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그룹 77"/>
          <p:cNvGrpSpPr/>
          <p:nvPr/>
        </p:nvGrpSpPr>
        <p:grpSpPr>
          <a:xfrm>
            <a:off x="895350" y="1695450"/>
            <a:ext cx="6667500" cy="1517650"/>
            <a:chOff x="895350" y="1695450"/>
            <a:chExt cx="6667500" cy="1517650"/>
          </a:xfrm>
        </p:grpSpPr>
        <p:sp>
          <p:nvSpPr>
            <p:cNvPr id="57" name="자유형 56"/>
            <p:cNvSpPr/>
            <p:nvPr/>
          </p:nvSpPr>
          <p:spPr>
            <a:xfrm>
              <a:off x="895350" y="2225675"/>
              <a:ext cx="6667500" cy="987425"/>
            </a:xfrm>
            <a:custGeom>
              <a:avLst/>
              <a:gdLst>
                <a:gd name="connsiteX0" fmla="*/ 0 w 5038725"/>
                <a:gd name="connsiteY0" fmla="*/ 860425 h 987425"/>
                <a:gd name="connsiteX1" fmla="*/ 2209800 w 5038725"/>
                <a:gd name="connsiteY1" fmla="*/ 3175 h 987425"/>
                <a:gd name="connsiteX2" fmla="*/ 4629150 w 5038725"/>
                <a:gd name="connsiteY2" fmla="*/ 841375 h 987425"/>
                <a:gd name="connsiteX3" fmla="*/ 4667250 w 5038725"/>
                <a:gd name="connsiteY3" fmla="*/ 879475 h 98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725" h="987425">
                  <a:moveTo>
                    <a:pt x="0" y="860425"/>
                  </a:moveTo>
                  <a:cubicBezTo>
                    <a:pt x="719137" y="433387"/>
                    <a:pt x="1438275" y="6350"/>
                    <a:pt x="2209800" y="3175"/>
                  </a:cubicBezTo>
                  <a:cubicBezTo>
                    <a:pt x="2981325" y="0"/>
                    <a:pt x="4219575" y="695325"/>
                    <a:pt x="4629150" y="841375"/>
                  </a:cubicBezTo>
                  <a:cubicBezTo>
                    <a:pt x="5038725" y="987425"/>
                    <a:pt x="4852987" y="933450"/>
                    <a:pt x="4667250" y="879475"/>
                  </a:cubicBezTo>
                </a:path>
              </a:pathLst>
            </a:cu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62300" y="169545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solidFill>
                    <a:srgbClr val="0070C0"/>
                  </a:solidFill>
                </a:rPr>
                <a:t>제</a:t>
              </a:r>
              <a:r>
                <a:rPr lang="en-US" altLang="ko-KR" sz="2800" b="1" dirty="0">
                  <a:solidFill>
                    <a:srgbClr val="0070C0"/>
                  </a:solidFill>
                </a:rPr>
                <a:t>1</a:t>
              </a:r>
              <a:r>
                <a:rPr lang="ko-KR" altLang="en-US" sz="2800" b="1" dirty="0">
                  <a:solidFill>
                    <a:srgbClr val="0070C0"/>
                  </a:solidFill>
                </a:rPr>
                <a:t>시기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7277100" y="1752600"/>
            <a:ext cx="2076450" cy="1498600"/>
            <a:chOff x="7277100" y="1752600"/>
            <a:chExt cx="2076450" cy="1498600"/>
          </a:xfrm>
        </p:grpSpPr>
        <p:sp>
          <p:nvSpPr>
            <p:cNvPr id="59" name="자유형 58"/>
            <p:cNvSpPr/>
            <p:nvPr/>
          </p:nvSpPr>
          <p:spPr>
            <a:xfrm>
              <a:off x="7277100" y="2263775"/>
              <a:ext cx="1943100" cy="987425"/>
            </a:xfrm>
            <a:custGeom>
              <a:avLst/>
              <a:gdLst>
                <a:gd name="connsiteX0" fmla="*/ 0 w 5038725"/>
                <a:gd name="connsiteY0" fmla="*/ 860425 h 987425"/>
                <a:gd name="connsiteX1" fmla="*/ 2209800 w 5038725"/>
                <a:gd name="connsiteY1" fmla="*/ 3175 h 987425"/>
                <a:gd name="connsiteX2" fmla="*/ 4629150 w 5038725"/>
                <a:gd name="connsiteY2" fmla="*/ 841375 h 987425"/>
                <a:gd name="connsiteX3" fmla="*/ 4667250 w 5038725"/>
                <a:gd name="connsiteY3" fmla="*/ 879475 h 98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725" h="987425">
                  <a:moveTo>
                    <a:pt x="0" y="860425"/>
                  </a:moveTo>
                  <a:cubicBezTo>
                    <a:pt x="719137" y="433387"/>
                    <a:pt x="1438275" y="6350"/>
                    <a:pt x="2209800" y="3175"/>
                  </a:cubicBezTo>
                  <a:cubicBezTo>
                    <a:pt x="2981325" y="0"/>
                    <a:pt x="4219575" y="695325"/>
                    <a:pt x="4629150" y="841375"/>
                  </a:cubicBezTo>
                  <a:cubicBezTo>
                    <a:pt x="5038725" y="987425"/>
                    <a:pt x="4852987" y="933450"/>
                    <a:pt x="4667250" y="879475"/>
                  </a:cubicBezTo>
                </a:path>
              </a:pathLst>
            </a:cu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10450" y="17526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solidFill>
                    <a:srgbClr val="0070C0"/>
                  </a:solidFill>
                </a:rPr>
                <a:t>제</a:t>
              </a:r>
              <a:r>
                <a:rPr lang="en-US" altLang="ko-KR" sz="2800" b="1" dirty="0">
                  <a:solidFill>
                    <a:srgbClr val="0070C0"/>
                  </a:solidFill>
                </a:rPr>
                <a:t>2</a:t>
              </a:r>
              <a:r>
                <a:rPr lang="ko-KR" altLang="en-US" sz="2800" b="1" dirty="0">
                  <a:solidFill>
                    <a:srgbClr val="0070C0"/>
                  </a:solidFill>
                </a:rPr>
                <a:t>시기</a:t>
              </a: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9182100" y="1752600"/>
            <a:ext cx="2057400" cy="1536700"/>
            <a:chOff x="9182100" y="1752600"/>
            <a:chExt cx="2057400" cy="1536700"/>
          </a:xfrm>
        </p:grpSpPr>
        <p:sp>
          <p:nvSpPr>
            <p:cNvPr id="60" name="자유형 59"/>
            <p:cNvSpPr/>
            <p:nvPr/>
          </p:nvSpPr>
          <p:spPr>
            <a:xfrm>
              <a:off x="9182100" y="2301875"/>
              <a:ext cx="2038350" cy="987425"/>
            </a:xfrm>
            <a:custGeom>
              <a:avLst/>
              <a:gdLst>
                <a:gd name="connsiteX0" fmla="*/ 0 w 5038725"/>
                <a:gd name="connsiteY0" fmla="*/ 860425 h 987425"/>
                <a:gd name="connsiteX1" fmla="*/ 2209800 w 5038725"/>
                <a:gd name="connsiteY1" fmla="*/ 3175 h 987425"/>
                <a:gd name="connsiteX2" fmla="*/ 4629150 w 5038725"/>
                <a:gd name="connsiteY2" fmla="*/ 841375 h 987425"/>
                <a:gd name="connsiteX3" fmla="*/ 4667250 w 5038725"/>
                <a:gd name="connsiteY3" fmla="*/ 879475 h 98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38725" h="987425">
                  <a:moveTo>
                    <a:pt x="0" y="860425"/>
                  </a:moveTo>
                  <a:cubicBezTo>
                    <a:pt x="719137" y="433387"/>
                    <a:pt x="1438275" y="6350"/>
                    <a:pt x="2209800" y="3175"/>
                  </a:cubicBezTo>
                  <a:cubicBezTo>
                    <a:pt x="2981325" y="0"/>
                    <a:pt x="4219575" y="695325"/>
                    <a:pt x="4629150" y="841375"/>
                  </a:cubicBezTo>
                  <a:cubicBezTo>
                    <a:pt x="5038725" y="987425"/>
                    <a:pt x="4852987" y="933450"/>
                    <a:pt x="4667250" y="879475"/>
                  </a:cubicBezTo>
                </a:path>
              </a:pathLst>
            </a:cu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296400" y="1752600"/>
              <a:ext cx="1943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solidFill>
                    <a:srgbClr val="0070C0"/>
                  </a:solidFill>
                </a:rPr>
                <a:t>제</a:t>
              </a:r>
              <a:r>
                <a:rPr lang="en-US" altLang="ko-KR" sz="2800" b="1" dirty="0">
                  <a:solidFill>
                    <a:srgbClr val="0070C0"/>
                  </a:solidFill>
                </a:rPr>
                <a:t>3</a:t>
              </a:r>
              <a:r>
                <a:rPr lang="ko-KR" altLang="en-US" sz="2800" b="1" dirty="0">
                  <a:solidFill>
                    <a:srgbClr val="0070C0"/>
                  </a:solidFill>
                </a:rPr>
                <a:t>시기</a:t>
              </a: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895350" y="2990852"/>
            <a:ext cx="1905000" cy="2821579"/>
            <a:chOff x="6419850" y="2895600"/>
            <a:chExt cx="2686050" cy="3153344"/>
          </a:xfrm>
        </p:grpSpPr>
        <p:sp>
          <p:nvSpPr>
            <p:cNvPr id="65" name="TextBox 64"/>
            <p:cNvSpPr txBox="1"/>
            <p:nvPr/>
          </p:nvSpPr>
          <p:spPr>
            <a:xfrm>
              <a:off x="6419850" y="4019548"/>
              <a:ext cx="2686050" cy="2029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1939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/>
                <a:t>제</a:t>
              </a:r>
              <a:r>
                <a:rPr lang="en-US" altLang="ko-KR" sz="2800" b="1" dirty="0"/>
                <a:t>2</a:t>
              </a:r>
              <a:r>
                <a:rPr lang="ko-KR" altLang="en-US" sz="2800" b="1" dirty="0"/>
                <a:t>차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/>
                <a:t>세계대전 발발</a:t>
              </a:r>
            </a:p>
          </p:txBody>
        </p:sp>
        <p:grpSp>
          <p:nvGrpSpPr>
            <p:cNvPr id="66" name="그룹 51"/>
            <p:cNvGrpSpPr/>
            <p:nvPr/>
          </p:nvGrpSpPr>
          <p:grpSpPr>
            <a:xfrm>
              <a:off x="7581900" y="2895600"/>
              <a:ext cx="381000" cy="1085852"/>
              <a:chOff x="4476750" y="3009900"/>
              <a:chExt cx="381000" cy="1085852"/>
            </a:xfrm>
          </p:grpSpPr>
          <p:sp>
            <p:nvSpPr>
              <p:cNvPr id="67" name="타원 66"/>
              <p:cNvSpPr/>
              <p:nvPr/>
            </p:nvSpPr>
            <p:spPr>
              <a:xfrm>
                <a:off x="4476750" y="3009900"/>
                <a:ext cx="381000" cy="4191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68" name="직선 화살표 연결선 67"/>
              <p:cNvCxnSpPr/>
              <p:nvPr/>
            </p:nvCxnSpPr>
            <p:spPr>
              <a:xfrm rot="5400000">
                <a:off x="4258471" y="3667128"/>
                <a:ext cx="837407" cy="19842"/>
              </a:xfrm>
              <a:prstGeom prst="straightConnector1">
                <a:avLst/>
              </a:prstGeom>
              <a:ln w="50800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그룹 69"/>
          <p:cNvGrpSpPr/>
          <p:nvPr/>
        </p:nvGrpSpPr>
        <p:grpSpPr>
          <a:xfrm>
            <a:off x="7519711" y="3028950"/>
            <a:ext cx="3453088" cy="2476499"/>
            <a:chOff x="7581900" y="2895600"/>
            <a:chExt cx="4782683" cy="2791720"/>
          </a:xfrm>
        </p:grpSpPr>
        <p:sp>
          <p:nvSpPr>
            <p:cNvPr id="71" name="TextBox 70"/>
            <p:cNvSpPr txBox="1"/>
            <p:nvPr/>
          </p:nvSpPr>
          <p:spPr>
            <a:xfrm>
              <a:off x="9383067" y="4621028"/>
              <a:ext cx="2981516" cy="106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/>
                <a:t>1964</a:t>
              </a:r>
              <a:r>
                <a:rPr lang="ko-KR" altLang="en-US" sz="2800" b="1" dirty="0"/>
                <a:t>년</a:t>
              </a:r>
              <a:endParaRPr lang="en-US" altLang="ko-KR" sz="2800" b="1" dirty="0"/>
            </a:p>
            <a:p>
              <a:pPr algn="ctr"/>
              <a:r>
                <a:rPr lang="ko-KR" altLang="en-US" sz="2800" b="1" dirty="0" err="1"/>
                <a:t>신칸센</a:t>
              </a:r>
              <a:r>
                <a:rPr lang="ko-KR" altLang="en-US" sz="2800" b="1" dirty="0"/>
                <a:t> 개통</a:t>
              </a:r>
              <a:endParaRPr lang="en-US" altLang="ko-KR" sz="2800" b="1" dirty="0"/>
            </a:p>
          </p:txBody>
        </p:sp>
        <p:grpSp>
          <p:nvGrpSpPr>
            <p:cNvPr id="72" name="그룹 51"/>
            <p:cNvGrpSpPr/>
            <p:nvPr/>
          </p:nvGrpSpPr>
          <p:grpSpPr>
            <a:xfrm>
              <a:off x="7581900" y="2895600"/>
              <a:ext cx="2381640" cy="1760932"/>
              <a:chOff x="4476750" y="3009900"/>
              <a:chExt cx="2381640" cy="1760932"/>
            </a:xfrm>
          </p:grpSpPr>
          <p:sp>
            <p:nvSpPr>
              <p:cNvPr id="73" name="타원 72"/>
              <p:cNvSpPr/>
              <p:nvPr/>
            </p:nvSpPr>
            <p:spPr>
              <a:xfrm>
                <a:off x="4476750" y="3009900"/>
                <a:ext cx="381000" cy="419100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4" name="직선 화살표 연결선 73"/>
              <p:cNvCxnSpPr/>
              <p:nvPr/>
            </p:nvCxnSpPr>
            <p:spPr>
              <a:xfrm>
                <a:off x="4687097" y="3258345"/>
                <a:ext cx="2171293" cy="1512487"/>
              </a:xfrm>
              <a:prstGeom prst="straightConnector1">
                <a:avLst/>
              </a:prstGeom>
              <a:ln w="50800">
                <a:solidFill>
                  <a:srgbClr val="FF00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22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36310" y="241300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8" y="174368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경제발전에 따른 건축의 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근대시대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52700" y="10477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&lt;</a:t>
            </a:r>
            <a:r>
              <a:rPr lang="ko-KR" altLang="en-US" sz="4000" b="1" dirty="0"/>
              <a:t>근대시대 유럽화된 건축 양식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  <p:pic>
        <p:nvPicPr>
          <p:cNvPr id="4101" name="Picture 5" descr="C:\Users\Administrator\Desktop\KakaoTalk_20171004_1058270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1" y="2743200"/>
            <a:ext cx="3752850" cy="3848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2" name="Picture 6" descr="C:\Users\Administrator\Desktop\KakaoTalk_20171004_1058266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900" y="1899856"/>
            <a:ext cx="4533900" cy="3015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3" name="Picture 7" descr="C:\Users\Administrator\Desktop\KakaoTalk_20171004_1058262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5150" y="1771650"/>
            <a:ext cx="4898572" cy="3257550"/>
          </a:xfrm>
          <a:prstGeom prst="rect">
            <a:avLst/>
          </a:prstGeom>
          <a:noFill/>
        </p:spPr>
      </p:pic>
      <p:pic>
        <p:nvPicPr>
          <p:cNvPr id="4104" name="Picture 8" descr="C:\Users\Administrator\Desktop\KakaoTalk_20171004_1058257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3950" y="2457450"/>
            <a:ext cx="5562600" cy="4171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6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36310" y="241300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8" y="174368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경제발전에 따른 건축의 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현대</a:t>
            </a:r>
            <a:r>
              <a:rPr lang="en-US" altLang="ko-KR" dirty="0"/>
              <a:t>~</a:t>
            </a:r>
            <a:r>
              <a:rPr lang="ko-KR" altLang="en-US" dirty="0"/>
              <a:t>현재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514350" y="2190750"/>
            <a:ext cx="13364637" cy="1372398"/>
            <a:chOff x="248506" y="2190750"/>
            <a:chExt cx="13364637" cy="1372398"/>
          </a:xfrm>
        </p:grpSpPr>
        <p:grpSp>
          <p:nvGrpSpPr>
            <p:cNvPr id="12" name="그룹 41"/>
            <p:cNvGrpSpPr/>
            <p:nvPr/>
          </p:nvGrpSpPr>
          <p:grpSpPr>
            <a:xfrm>
              <a:off x="248506" y="2190750"/>
              <a:ext cx="11313576" cy="1372398"/>
              <a:chOff x="583786" y="2362200"/>
              <a:chExt cx="10827164" cy="1372398"/>
            </a:xfrm>
          </p:grpSpPr>
          <p:grpSp>
            <p:nvGrpSpPr>
              <p:cNvPr id="17" name="그룹 30"/>
              <p:cNvGrpSpPr/>
              <p:nvPr/>
            </p:nvGrpSpPr>
            <p:grpSpPr>
              <a:xfrm>
                <a:off x="819969" y="2933700"/>
                <a:ext cx="10590981" cy="800898"/>
                <a:chOff x="629469" y="1619250"/>
                <a:chExt cx="10590981" cy="800898"/>
              </a:xfrm>
            </p:grpSpPr>
            <p:grpSp>
              <p:nvGrpSpPr>
                <p:cNvPr id="21" name="그룹 22"/>
                <p:cNvGrpSpPr/>
                <p:nvPr/>
              </p:nvGrpSpPr>
              <p:grpSpPr>
                <a:xfrm>
                  <a:off x="629469" y="1714500"/>
                  <a:ext cx="10590981" cy="609600"/>
                  <a:chOff x="629469" y="1695450"/>
                  <a:chExt cx="10590981" cy="609600"/>
                </a:xfrm>
              </p:grpSpPr>
              <p:cxnSp>
                <p:nvCxnSpPr>
                  <p:cNvPr id="24" name="직선 연결선 23"/>
                  <p:cNvCxnSpPr/>
                  <p:nvPr/>
                </p:nvCxnSpPr>
                <p:spPr>
                  <a:xfrm>
                    <a:off x="629469" y="2000250"/>
                    <a:ext cx="10572750" cy="1588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직선 연결선 24"/>
                  <p:cNvCxnSpPr/>
                  <p:nvPr/>
                </p:nvCxnSpPr>
                <p:spPr>
                  <a:xfrm rot="16200000" flipH="1">
                    <a:off x="10896600" y="1714500"/>
                    <a:ext cx="342900" cy="30480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직선 연결선 25"/>
                  <p:cNvCxnSpPr/>
                  <p:nvPr/>
                </p:nvCxnSpPr>
                <p:spPr>
                  <a:xfrm rot="10800000" flipV="1">
                    <a:off x="10896600" y="2019300"/>
                    <a:ext cx="323850" cy="285750"/>
                  </a:xfrm>
                  <a:prstGeom prst="line">
                    <a:avLst/>
                  </a:prstGeom>
                  <a:ln w="762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" name="직선 연결선 21"/>
                <p:cNvCxnSpPr/>
                <p:nvPr/>
              </p:nvCxnSpPr>
              <p:spPr>
                <a:xfrm rot="5400000">
                  <a:off x="445005" y="2047879"/>
                  <a:ext cx="742950" cy="1588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22"/>
                <p:cNvCxnSpPr/>
                <p:nvPr/>
              </p:nvCxnSpPr>
              <p:spPr>
                <a:xfrm rot="16200000" flipH="1">
                  <a:off x="9620765" y="1971675"/>
                  <a:ext cx="723900" cy="1905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583786" y="2381250"/>
                <a:ext cx="1238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/>
                  <a:t>1986</a:t>
                </a:r>
                <a:endParaRPr lang="ko-KR" altLang="en-US" sz="32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756270" y="2362200"/>
                <a:ext cx="12382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b="1" dirty="0"/>
                  <a:t>1926</a:t>
                </a:r>
                <a:endParaRPr lang="ko-KR" altLang="en-US" sz="32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27332" y="2552701"/>
                <a:ext cx="2686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600" b="1" dirty="0" err="1">
                    <a:solidFill>
                      <a:srgbClr val="0070C0"/>
                    </a:solidFill>
                  </a:rPr>
                  <a:t>헤이세이</a:t>
                </a:r>
                <a:endParaRPr lang="ko-KR" altLang="en-US" sz="36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806422" y="2457451"/>
              <a:ext cx="2806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b="1" dirty="0">
                  <a:solidFill>
                    <a:srgbClr val="0070C0"/>
                  </a:solidFill>
                </a:rPr>
                <a:t>현재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48000" y="11620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&lt;</a:t>
            </a:r>
            <a:r>
              <a:rPr lang="ko-KR" altLang="en-US" sz="4000" b="1" dirty="0"/>
              <a:t>제</a:t>
            </a:r>
            <a:r>
              <a:rPr lang="en-US" altLang="ko-KR" sz="4000" b="1" dirty="0"/>
              <a:t>4</a:t>
            </a:r>
            <a:r>
              <a:rPr lang="ko-KR" altLang="en-US" sz="4000" b="1" dirty="0"/>
              <a:t>의 시기인 현대시대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  <p:sp>
        <p:nvSpPr>
          <p:cNvPr id="28" name="타원 27"/>
          <p:cNvSpPr/>
          <p:nvPr/>
        </p:nvSpPr>
        <p:spPr>
          <a:xfrm>
            <a:off x="952500" y="4591050"/>
            <a:ext cx="2038350" cy="2114550"/>
          </a:xfrm>
          <a:prstGeom prst="ellipse">
            <a:avLst/>
          </a:prstGeom>
          <a:solidFill>
            <a:srgbClr val="2C09FF">
              <a:alpha val="70000"/>
            </a:srgbClr>
          </a:solidFill>
          <a:ln>
            <a:solidFill>
              <a:srgbClr val="2C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/>
              <a:t>개성</a:t>
            </a:r>
          </a:p>
        </p:txBody>
      </p:sp>
      <p:sp>
        <p:nvSpPr>
          <p:cNvPr id="29" name="타원 28"/>
          <p:cNvSpPr/>
          <p:nvPr/>
        </p:nvSpPr>
        <p:spPr>
          <a:xfrm>
            <a:off x="2647950" y="4686300"/>
            <a:ext cx="2095500" cy="2019300"/>
          </a:xfrm>
          <a:prstGeom prst="ellipse">
            <a:avLst/>
          </a:prstGeom>
          <a:solidFill>
            <a:srgbClr val="FFC000">
              <a:alpha val="7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/>
              <a:t>전통</a:t>
            </a:r>
          </a:p>
        </p:txBody>
      </p:sp>
      <p:sp>
        <p:nvSpPr>
          <p:cNvPr id="30" name="타원 29"/>
          <p:cNvSpPr/>
          <p:nvPr/>
        </p:nvSpPr>
        <p:spPr>
          <a:xfrm>
            <a:off x="1790700" y="3352800"/>
            <a:ext cx="2171700" cy="2133600"/>
          </a:xfrm>
          <a:prstGeom prst="ellipse">
            <a:avLst/>
          </a:prstGeom>
          <a:solidFill>
            <a:srgbClr val="FF0066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/>
              <a:t>세계화</a:t>
            </a:r>
            <a:endParaRPr lang="ko-KR" altLang="en-US" sz="4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457700" y="4000500"/>
            <a:ext cx="316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err="1"/>
              <a:t>단게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겐조</a:t>
            </a:r>
            <a:endParaRPr lang="ko-KR" altLang="en-US" sz="4800" b="1" dirty="0"/>
          </a:p>
        </p:txBody>
      </p:sp>
      <p:grpSp>
        <p:nvGrpSpPr>
          <p:cNvPr id="41" name="그룹 40"/>
          <p:cNvGrpSpPr/>
          <p:nvPr/>
        </p:nvGrpSpPr>
        <p:grpSpPr>
          <a:xfrm>
            <a:off x="7391400" y="3981450"/>
            <a:ext cx="3124200" cy="769441"/>
            <a:chOff x="7391400" y="3981450"/>
            <a:chExt cx="3105150" cy="769441"/>
          </a:xfrm>
        </p:grpSpPr>
        <p:cxnSp>
          <p:nvCxnSpPr>
            <p:cNvPr id="35" name="직선 화살표 연결선 34"/>
            <p:cNvCxnSpPr/>
            <p:nvPr/>
          </p:nvCxnSpPr>
          <p:spPr>
            <a:xfrm>
              <a:off x="7391400" y="4400550"/>
              <a:ext cx="762000" cy="1588"/>
            </a:xfrm>
            <a:prstGeom prst="straightConnector1">
              <a:avLst/>
            </a:prstGeom>
            <a:ln w="825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248650" y="3981450"/>
              <a:ext cx="2247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/>
                <a:t>상징적</a:t>
              </a:r>
              <a:endParaRPr lang="ko-KR" altLang="en-US" sz="3600" b="1" dirty="0"/>
            </a:p>
          </p:txBody>
        </p:sp>
      </p:grpSp>
      <p:pic>
        <p:nvPicPr>
          <p:cNvPr id="7171" name="Picture 3" descr="C:\Users\Administrator\Desktop\KakaoTalk_20171004_151928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434" y="3105150"/>
            <a:ext cx="4737566" cy="3393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0" name="Picture 2" descr="C:\Users\Administrator\Desktop\KakaoTalk_20171004_1519285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5045" y="1947863"/>
            <a:ext cx="4278337" cy="4243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55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FFC27439-6286-4B29-9CBF-A73D6C7A5849}"/>
              </a:ext>
            </a:extLst>
          </p:cNvPr>
          <p:cNvSpPr/>
          <p:nvPr/>
        </p:nvSpPr>
        <p:spPr>
          <a:xfrm>
            <a:off x="342900" y="-165100"/>
            <a:ext cx="800100" cy="1435100"/>
          </a:xfrm>
          <a:prstGeom prst="roundRect">
            <a:avLst/>
          </a:prstGeom>
          <a:solidFill>
            <a:srgbClr val="DEB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4ED85-CB4B-4984-BEED-A381CBC1F93A}"/>
              </a:ext>
            </a:extLst>
          </p:cNvPr>
          <p:cNvSpPr txBox="1"/>
          <p:nvPr/>
        </p:nvSpPr>
        <p:spPr>
          <a:xfrm>
            <a:off x="436310" y="241300"/>
            <a:ext cx="609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dirty="0"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4</a:t>
            </a:r>
            <a:endParaRPr lang="ko-KR" altLang="en-US" sz="2800" b="1" dirty="0"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01A6-BC2A-485A-AEB3-6DBFD275A662}"/>
              </a:ext>
            </a:extLst>
          </p:cNvPr>
          <p:cNvSpPr txBox="1"/>
          <p:nvPr/>
        </p:nvSpPr>
        <p:spPr>
          <a:xfrm flipH="1">
            <a:off x="1142998" y="174368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/>
              <a:t>경제발전에 따른 건축의 발전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A08A9-BCD5-4967-9891-A69D904E128E}"/>
              </a:ext>
            </a:extLst>
          </p:cNvPr>
          <p:cNvSpPr txBox="1"/>
          <p:nvPr/>
        </p:nvSpPr>
        <p:spPr>
          <a:xfrm>
            <a:off x="1176589" y="697588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현대</a:t>
            </a:r>
            <a:r>
              <a:rPr lang="en-US" altLang="ko-KR" dirty="0"/>
              <a:t>~</a:t>
            </a:r>
            <a:r>
              <a:rPr lang="ko-KR" altLang="en-US" dirty="0"/>
              <a:t>현재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F0786D9-14F1-4944-959A-217D59E1D720}"/>
              </a:ext>
            </a:extLst>
          </p:cNvPr>
          <p:cNvSpPr/>
          <p:nvPr/>
        </p:nvSpPr>
        <p:spPr>
          <a:xfrm>
            <a:off x="11722101" y="273050"/>
            <a:ext cx="133350" cy="133350"/>
          </a:xfrm>
          <a:prstGeom prst="ellipse">
            <a:avLst/>
          </a:prstGeom>
          <a:solidFill>
            <a:srgbClr val="DEB2BC"/>
          </a:solidFill>
          <a:ln>
            <a:solidFill>
              <a:srgbClr val="DEB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81EFFBB-5EA2-4DC1-924C-4D10BFFC2DC6}"/>
              </a:ext>
            </a:extLst>
          </p:cNvPr>
          <p:cNvSpPr/>
          <p:nvPr/>
        </p:nvSpPr>
        <p:spPr>
          <a:xfrm>
            <a:off x="112014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6B38593-778E-4BD1-B144-390E1AF3A29D}"/>
              </a:ext>
            </a:extLst>
          </p:cNvPr>
          <p:cNvSpPr/>
          <p:nvPr/>
        </p:nvSpPr>
        <p:spPr>
          <a:xfrm>
            <a:off x="106807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9BB4749-6C44-4DE7-82D6-FB589F572E73}"/>
              </a:ext>
            </a:extLst>
          </p:cNvPr>
          <p:cNvSpPr/>
          <p:nvPr/>
        </p:nvSpPr>
        <p:spPr>
          <a:xfrm>
            <a:off x="10160001" y="273050"/>
            <a:ext cx="133350" cy="133350"/>
          </a:xfrm>
          <a:prstGeom prst="ellipse">
            <a:avLst/>
          </a:prstGeom>
          <a:solidFill>
            <a:srgbClr val="767171"/>
          </a:solidFill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2057400" y="1181100"/>
            <a:ext cx="942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/>
              <a:t>&lt;</a:t>
            </a:r>
            <a:r>
              <a:rPr lang="ko-KR" altLang="en-US" sz="4000" b="1" dirty="0"/>
              <a:t>예술작품으로 승화된 현재 건축물</a:t>
            </a:r>
            <a:r>
              <a:rPr lang="en-US" altLang="ko-KR" sz="4000" b="1" dirty="0"/>
              <a:t>&gt;</a:t>
            </a:r>
            <a:endParaRPr lang="ko-KR" altLang="en-US" sz="4000" b="1" dirty="0"/>
          </a:p>
        </p:txBody>
      </p:sp>
      <p:pic>
        <p:nvPicPr>
          <p:cNvPr id="5122" name="Picture 2" descr="C:\Users\Administrator\Desktop\KakaoTalk_20171004_150001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3139440" cy="392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3" name="Picture 3" descr="C:\Users\Administrator\Desktop\KakaoTalk_20171004_150004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3675" y="2266950"/>
            <a:ext cx="3243263" cy="4324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4" name="Picture 4" descr="C:\Users\Administrator\Desktop\KakaoTalk_20171004_150122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50" y="2343150"/>
            <a:ext cx="4114800" cy="3086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5" name="Picture 5" descr="C:\Users\Administrator\Desktop\KakaoTalk_20171004_1501231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9525" y="2016979"/>
            <a:ext cx="4181475" cy="453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6" name="Picture 6" descr="C:\Users\Administrator\Desktop\KakaoTalk_20171004_1501236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0" y="-514350"/>
            <a:ext cx="4237317" cy="2747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7" name="Picture 7" descr="C:\Users\Administrator\Desktop\KakaoTalk_20171004_1504509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0" y="3033712"/>
            <a:ext cx="4120654" cy="2547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242</Words>
  <Application>Microsoft Office PowerPoint</Application>
  <PresentationFormat>와이드스크린</PresentationFormat>
  <Paragraphs>126</Paragraphs>
  <Slides>11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1훈새마을운동 R</vt:lpstr>
      <vt:lpstr>1훈점보맘보 B</vt:lpstr>
      <vt:lpstr>210 맨발의청춘 B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74</cp:revision>
  <dcterms:created xsi:type="dcterms:W3CDTF">2017-09-14T12:59:06Z</dcterms:created>
  <dcterms:modified xsi:type="dcterms:W3CDTF">2017-10-09T08:19:10Z</dcterms:modified>
</cp:coreProperties>
</file>