
<file path=[Content_Types].xml><?xml version="1.0" encoding="utf-8"?>
<Types xmlns="http://schemas.openxmlformats.org/package/2006/content-types">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Default Extension="jpeg" ContentType="image/jpeg"/>
  <Default Extension="png" ContentType="image/png"/>
  <Default Extension="rels" ContentType="application/vnd.openxmlformats-package.relationships+xml"/>
  <Default Extension="xml" ContentType="application/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officeDocument/2006/relationships/extended-properties" Target="docProps/app.xml"  /><Relationship Id="rId3" Type="http://schemas.openxmlformats.org/package/2006/relationships/metadata/core-properties" Target="docProps/core.xml"  /><Relationship Id="rId4" Type="http://schemas.openxmlformats.org/package/2006/relationships/metadata/thumbnail" Target="docProps/thumbnail.jpeg"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696" r:id="rId32"/>
  </p:sldMasterIdLst>
  <p:sldIdLst>
    <p:sldId id="257" r:id="rId1"/>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p:present/>
    <p:sldAll/>
    <p:penClr>
      <a:prstClr val="red"/>
    </p:penClr>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lastView="sldThumbnailView">
  <p:normalViewPr showOutlineIcons="0" vertBarState="minimized">
    <p:restoredLeft sz="4494"/>
    <p:restoredTop sz="97658"/>
  </p:normalViewPr>
  <p:slideViewPr>
    <p:cSldViewPr>
      <p:cViewPr varScale="1">
        <p:scale>
          <a:sx n="83" d="100"/>
          <a:sy n="83" d="100"/>
        </p:scale>
        <p:origin x="1454" y="67"/>
      </p:cViewPr>
      <p:guideLst>
        <p:guide orient="horz" pos="2154"/>
        <p:guide pos="2878"/>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 Type="http://schemas.openxmlformats.org/officeDocument/2006/relationships/slide" Target="slides/slide1.xml"  /><Relationship Id="rId10" Type="http://schemas.openxmlformats.org/officeDocument/2006/relationships/slide" Target="slides/slide10.xml"  /><Relationship Id="rId11" Type="http://schemas.openxmlformats.org/officeDocument/2006/relationships/slide" Target="slides/slide11.xml"  /><Relationship Id="rId12" Type="http://schemas.openxmlformats.org/officeDocument/2006/relationships/slide" Target="slides/slide12.xml"  /><Relationship Id="rId13" Type="http://schemas.openxmlformats.org/officeDocument/2006/relationships/slide" Target="slides/slide13.xml"  /><Relationship Id="rId14" Type="http://schemas.openxmlformats.org/officeDocument/2006/relationships/slide" Target="slides/slide14.xml"  /><Relationship Id="rId15" Type="http://schemas.openxmlformats.org/officeDocument/2006/relationships/slide" Target="slides/slide15.xml"  /><Relationship Id="rId16" Type="http://schemas.openxmlformats.org/officeDocument/2006/relationships/slide" Target="slides/slide16.xml"  /><Relationship Id="rId17" Type="http://schemas.openxmlformats.org/officeDocument/2006/relationships/slide" Target="slides/slide17.xml"  /><Relationship Id="rId18" Type="http://schemas.openxmlformats.org/officeDocument/2006/relationships/slide" Target="slides/slide18.xml"  /><Relationship Id="rId19" Type="http://schemas.openxmlformats.org/officeDocument/2006/relationships/slide" Target="slides/slide19.xml"  /><Relationship Id="rId2" Type="http://schemas.openxmlformats.org/officeDocument/2006/relationships/slide" Target="slides/slide2.xml"  /><Relationship Id="rId20" Type="http://schemas.openxmlformats.org/officeDocument/2006/relationships/slide" Target="slides/slide20.xml"  /><Relationship Id="rId21" Type="http://schemas.openxmlformats.org/officeDocument/2006/relationships/slide" Target="slides/slide21.xml"  /><Relationship Id="rId22" Type="http://schemas.openxmlformats.org/officeDocument/2006/relationships/slide" Target="slides/slide22.xml"  /><Relationship Id="rId23" Type="http://schemas.openxmlformats.org/officeDocument/2006/relationships/slide" Target="slides/slide23.xml"  /><Relationship Id="rId24" Type="http://schemas.openxmlformats.org/officeDocument/2006/relationships/slide" Target="slides/slide24.xml"  /><Relationship Id="rId25" Type="http://schemas.openxmlformats.org/officeDocument/2006/relationships/slide" Target="slides/slide25.xml"  /><Relationship Id="rId26" Type="http://schemas.openxmlformats.org/officeDocument/2006/relationships/slide" Target="slides/slide26.xml"  /><Relationship Id="rId27" Type="http://schemas.openxmlformats.org/officeDocument/2006/relationships/slide" Target="slides/slide27.xml"  /><Relationship Id="rId28" Type="http://schemas.openxmlformats.org/officeDocument/2006/relationships/slide" Target="slides/slide28.xml"  /><Relationship Id="rId29" Type="http://schemas.openxmlformats.org/officeDocument/2006/relationships/slide" Target="slides/slide29.xml"  /><Relationship Id="rId3" Type="http://schemas.openxmlformats.org/officeDocument/2006/relationships/slide" Target="slides/slide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slideMaster" Target="slideMasters/slideMaster1.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4.xml"  /><Relationship Id="rId5" Type="http://schemas.openxmlformats.org/officeDocument/2006/relationships/slide" Target="slides/slide5.xml"  /><Relationship Id="rId6" Type="http://schemas.openxmlformats.org/officeDocument/2006/relationships/slide" Target="slides/slide6.xml"  /><Relationship Id="rId7" Type="http://schemas.openxmlformats.org/officeDocument/2006/relationships/slide" Target="slides/slide7.xml"  /><Relationship Id="rId8" Type="http://schemas.openxmlformats.org/officeDocument/2006/relationships/slide" Target="slides/slide8.xml"  /><Relationship Id="rId9" Type="http://schemas.openxmlformats.org/officeDocument/2006/relationships/slide" Target="slides/slide9.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4"/>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8" name="바닥글 개체 틀 7"/>
          <p:cNvSpPr>
            <a:spLocks noGrp="1"/>
          </p:cNvSpPr>
          <p:nvPr>
            <p:ph type="ftr" sz="quarter" idx="11"/>
          </p:nvPr>
        </p:nvSpPr>
        <p:spPr/>
        <p:txBody>
          <a:bodyPr/>
          <a:lstStyle/>
          <a:p>
            <a:pPr lvl="0">
              <a:defRPr lang="ko-KR" altLang="en-US"/>
            </a:pPr>
            <a:endParaRPr lang="ko-KR" altLang="en-US"/>
          </a:p>
        </p:txBody>
      </p:sp>
      <p:sp>
        <p:nvSpPr>
          <p:cNvPr id="9" name="슬라이드 번호 개체 틀 8"/>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4" name="바닥글 개체 틀 3"/>
          <p:cNvSpPr>
            <a:spLocks noGrp="1"/>
          </p:cNvSpPr>
          <p:nvPr>
            <p:ph type="ftr" sz="quarter" idx="11"/>
          </p:nvPr>
        </p:nvSpPr>
        <p:spPr/>
        <p:txBody>
          <a:bodyPr/>
          <a:lstStyle/>
          <a:p>
            <a:pPr lvl="0">
              <a:defRPr lang="ko-KR" altLang="en-US"/>
            </a:pP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3" name="바닥글 개체 틀 2"/>
          <p:cNvSpPr>
            <a:spLocks noGrp="1"/>
          </p:cNvSpPr>
          <p:nvPr>
            <p:ph type="ftr" sz="quarter" idx="11"/>
          </p:nvPr>
        </p:nvSpPr>
        <p:spPr/>
        <p:txBody>
          <a:bodyPr/>
          <a:lstStyle/>
          <a:p>
            <a:pPr lvl="0">
              <a:defRPr lang="ko-KR" altLang="en-US"/>
            </a:pPr>
            <a:endParaRPr lang="ko-KR" altLang="en-US"/>
          </a:p>
        </p:txBody>
      </p:sp>
      <p:sp>
        <p:nvSpPr>
          <p:cNvPr id="4" name="슬라이드 번호 개체 틀 3"/>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pPr lvl="0">
              <a:defRPr lang="ko-KR" altLang="en-US"/>
            </a:pPr>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B855F4FD-5171-4F9F-9D88-340B4A3697FD}" type="datetimeFigureOut">
              <a:rPr lang="ko-KR" altLang="en-US"/>
              <a:pPr lvl="0">
                <a:defRPr lang="ko-KR" altLang="en-US"/>
              </a:pPr>
              <a:t>2017-09-28</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9749DA06-8688-4659-87DC-18F07D7217B3}" type="slidenum">
              <a:rPr lang="ko-KR" altLang="en-US"/>
              <a:pPr lvl="0">
                <a:defRPr lang="ko-KR" altLang="en-US"/>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  /><Relationship Id="rId10" Type="http://schemas.openxmlformats.org/officeDocument/2006/relationships/slideLayout" Target="../slideLayouts/slideLayout9.xml"  /><Relationship Id="rId11" Type="http://schemas.openxmlformats.org/officeDocument/2006/relationships/slideLayout" Target="../slideLayouts/slideLayout10.xml"  /><Relationship Id="rId12" Type="http://schemas.openxmlformats.org/officeDocument/2006/relationships/slideLayout" Target="../slideLayouts/slideLayout11.xml"  /><Relationship Id="rId2" Type="http://schemas.openxmlformats.org/officeDocument/2006/relationships/slideLayout" Target="../slideLayouts/slideLayout1.xml"  /><Relationship Id="rId3" Type="http://schemas.openxmlformats.org/officeDocument/2006/relationships/slideLayout" Target="../slideLayouts/slideLayout2.xml"  /><Relationship Id="rId4" Type="http://schemas.openxmlformats.org/officeDocument/2006/relationships/slideLayout" Target="../slideLayouts/slideLayout3.xml"  /><Relationship Id="rId5" Type="http://schemas.openxmlformats.org/officeDocument/2006/relationships/slideLayout" Target="../slideLayouts/slideLayout4.xml"  /><Relationship Id="rId6" Type="http://schemas.openxmlformats.org/officeDocument/2006/relationships/slideLayout" Target="../slideLayouts/slideLayout5.xml"  /><Relationship Id="rId7" Type="http://schemas.openxmlformats.org/officeDocument/2006/relationships/slideLayout" Target="../slideLayouts/slideLayout6.xml"  /><Relationship Id="rId8" Type="http://schemas.openxmlformats.org/officeDocument/2006/relationships/slideLayout" Target="../slideLayouts/slideLayout7.xml"  /><Relationship Id="rId9" Type="http://schemas.openxmlformats.org/officeDocument/2006/relationships/slideLayout" Target="../slideLayouts/slideLayout8.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name="Office 테마">
    <p:bg>
      <p:bgPr shadeToTitle="0">
        <a:gradFill flip="none" rotWithShape="1">
          <a:gsLst>
            <a:gs pos="98000">
              <a:schemeClr val="bg1">
                <a:lumMod val="78000"/>
              </a:schemeClr>
            </a:gs>
            <a:gs pos="0">
              <a:schemeClr val="bg1"/>
            </a:gs>
            <a:gs pos="57000">
              <a:schemeClr val="bg1">
                <a:lumMod val="95000"/>
              </a:schemeClr>
            </a:gs>
          </a:gsLst>
          <a:lin ang="5400000" scaled="1"/>
          <a:tileRect/>
        </a:gradFill>
      </p:bgPr>
    </p:bg>
    <p:spTree>
      <p:nvGrpSpPr>
        <p:cNvPr id="1" name=""/>
        <p:cNvGrpSpPr/>
        <p:nvPr/>
      </p:nvGrpSpPr>
      <p:grpSpPr>
        <a:xfrm>
          <a:off x="0" y="0"/>
          <a:ext cx="0" cy="0"/>
          <a:chOff x="0" y="0"/>
          <a:chExt cx="0" cy="0"/>
        </a:xfrm>
      </p:grpSpPr>
      <p:sp>
        <p:nvSpPr>
          <p:cNvPr id="2" name="제목 개체 틀 1"/>
          <p:cNvSpPr>
            <a:spLocks noGrp="1"/>
          </p:cNvSpPr>
          <p:nvPr>
            <p:ph type="title" idx="0"/>
          </p:nvPr>
        </p:nvSpPr>
        <p:spPr>
          <a:xfrm>
            <a:off x="457200" y="274638"/>
            <a:ext cx="8229600" cy="1143000"/>
          </a:xfrm>
          <a:prstGeom prst="rect">
            <a:avLst/>
          </a:prstGeom>
        </p:spPr>
        <p:txBody>
          <a:bodyPr vert="horz" lIns="91440" tIns="45720" rIns="91440" bIns="45720" anchor="ctr">
            <a:normAutofit lnSpcReduction="0"/>
          </a:bodyPr>
          <a:lstStyle/>
          <a:p>
            <a:pPr lvl="0"/>
            <a:r>
              <a:rPr lang="ko-KR" altLang="en-US"/>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lnSpcReduction="0"/>
          </a:bodyPr>
          <a:lstStyle/>
          <a:p>
            <a:pPr lvl="0"/>
            <a:r>
              <a:rPr lang="ko-KR" altLang="en-US"/>
              <a:t>마스터 텍스트 스타일을 편집합니다</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fld id="{B855F4FD-5171-4F9F-9D88-340B4A3697FD}" type="datetimeFigureOut">
              <a:rPr lang="ko-KR" altLang="en-US"/>
              <a:pPr lvl="0"/>
              <a:t>2017-12-13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r>
              <a:rPr lang="ko-KR" altLang="en-US"/>
              <a:t/>
            </a: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fld id="{9749DA06-8688-4659-87DC-18F07D7217B3}" type="slidenum">
              <a:rPr lang="ko-KR" altLang="en-US"/>
              <a:pPr lvl="0"/>
              <a:t>‹#›</a:t>
            </a:fld>
            <a:endParaRPr lang="ko-KR" altLang="en-US"/>
          </a:p>
        </p:txBody>
      </p:sp>
    </p:spTree>
  </p:cSld>
  <p:clrMap bg1="lt1" tx1="dk1" bg2="lt2" tx2="dk2" accent1="accent1" accent2="accent2" accent3="accent3" accent4="accent4" accent5="accent5" accent6="accent6" hlink="hlink" folHlink="fol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 Id="rId3" Type="http://schemas.openxmlformats.org/officeDocument/2006/relationships/image" Target="../media/image19.png"  /><Relationship Id="rId4" Type="http://schemas.openxmlformats.org/officeDocument/2006/relationships/image" Target="../media/image20.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 Id="rId3" Type="http://schemas.openxmlformats.org/officeDocument/2006/relationships/image" Target="../media/image23.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png"  /><Relationship Id="rId3" Type="http://schemas.openxmlformats.org/officeDocument/2006/relationships/image" Target="../media/image25.jpeg"  /><Relationship Id="rId4" Type="http://schemas.openxmlformats.org/officeDocument/2006/relationships/image" Target="../media/image26.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png"  /><Relationship Id="rId3" Type="http://schemas.openxmlformats.org/officeDocument/2006/relationships/image" Target="../media/image31.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png"  /><Relationship Id="rId3" Type="http://schemas.openxmlformats.org/officeDocument/2006/relationships/image" Target="../media/image33.jpe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4.png"  /><Relationship Id="rId3" Type="http://schemas.openxmlformats.org/officeDocument/2006/relationships/hyperlink" Target="http://m.blog.daum.net/_blog/_m/articleView.do?blogid=03SBF&amp;articleno=15816152" TargetMode="External" /><Relationship Id="rId4" Type="http://schemas.openxmlformats.org/officeDocument/2006/relationships/hyperlink" Target="http://kin.naver.com/qna/detail.nhn?d1id=11&amp;dirId=111001&amp;docId=216983603&amp;qb=6rCE64+EIOykkeq1rSDso7zsnqUg7KeA64+E&amp;enc=utf8&amp;section=kin&amp;rank=1&amp;search_sort=0&amp;spq=1&amp;pid=TNYUtspySEssss2yZrKssssssul-388588&amp;sid=tCSj80H/mUuMYwq3AjX5jw%3D%3D" TargetMode="External" /><Relationship Id="rId5" Type="http://schemas.openxmlformats.org/officeDocument/2006/relationships/image" Target="../media/image35.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png"  /><Relationship Id="rId3" Type="http://schemas.openxmlformats.org/officeDocument/2006/relationships/hyperlink" Target="http://weekly.chosun.com/client/news/viw.asp?ctcd=c02&amp;nNewsNumb=002314100012" TargetMode="External" /><Relationship Id="rId4" Type="http://schemas.openxmlformats.org/officeDocument/2006/relationships/hyperlink" Target="https://ko.wikipedia.org/wiki/%EB%B0%B1%EB%91%90%EC%82%B0%EC%A0%95%EA%B3%84%EB%B9%84" TargetMode="External" /><Relationship Id="rId5" Type="http://schemas.openxmlformats.org/officeDocument/2006/relationships/image" Target="../media/image37.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8.png"  /><Relationship Id="rId3" Type="http://schemas.openxmlformats.org/officeDocument/2006/relationships/hyperlink" Target="http://m.blog.daum.net/_blog/_m/articleView.do?blogid=03SBF&amp;articleno=15816152" TargetMode="External" /><Relationship Id="rId4" Type="http://schemas.openxmlformats.org/officeDocument/2006/relationships/hyperlink" Target="http://blog.joins.com/media/folderlistslide.asp?uid=sakun&amp;folder=2&amp;list_id=3021140" TargetMode="External" /><Relationship Id="rId5" Type="http://schemas.openxmlformats.org/officeDocument/2006/relationships/image" Target="../media/image39.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0.png"  /><Relationship Id="rId3" Type="http://schemas.openxmlformats.org/officeDocument/2006/relationships/hyperlink" Target="http://weekly.chosun.com/client/news/viw.asp?ctcd=c02&amp;nNewsNumb=002315100011" TargetMode="Externa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1.png"  /><Relationship Id="rId3" Type="http://schemas.openxmlformats.org/officeDocument/2006/relationships/hyperlink" Target="http://m.blog.daum.net/_blog/_m/articleView.do?blogid=03SBF&amp;articleno=15816152" TargetMode="External" /><Relationship Id="rId4" Type="http://schemas.openxmlformats.org/officeDocument/2006/relationships/hyperlink" Target="https://www.youtube.com/watch?v=FrFkZjtYICo" TargetMode="External" /><Relationship Id="rId5" Type="http://schemas.openxmlformats.org/officeDocument/2006/relationships/image" Target="../media/image42.jpe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3.png"  /><Relationship Id="rId3" Type="http://schemas.openxmlformats.org/officeDocument/2006/relationships/hyperlink" Target="http://m.blog.daum.net/_blog/_m/articleView.do?blogid=03SBF&amp;articleno=15816152" TargetMode="External" /><Relationship Id="rId4" Type="http://schemas.openxmlformats.org/officeDocument/2006/relationships/hyperlink" Target="http://blog.daum.net/ilovepk/27?nil_profile=tot&amp;srchid=IIMkQmZZ000" TargetMode="External" /><Relationship Id="rId5" Type="http://schemas.openxmlformats.org/officeDocument/2006/relationships/image" Target="../media/image44.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5.pn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6.pn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7.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 Id="rId3" Type="http://schemas.openxmlformats.org/officeDocument/2006/relationships/hyperlink" Target="http://geozoonee.tistory.com/883" TargetMode="External" /><Relationship Id="rId4" Type="http://schemas.openxmlformats.org/officeDocument/2006/relationships/image" Target="../media/image9.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hyperlink" Target="http://geozoonee.tistory.com/883" TargetMode="External" /><Relationship Id="rId4" Type="http://schemas.openxmlformats.org/officeDocument/2006/relationships/image" Target="../media/image11.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 Id="rId3" Type="http://schemas.openxmlformats.org/officeDocument/2006/relationships/image" Target="../media/image13.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hyperlink" Target="https://youtu.be/j09-XCQa4V0" TargetMode="External"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2" name="직사각형 11"/>
          <p:cNvSpPr/>
          <p:nvPr/>
        </p:nvSpPr>
        <p:spPr>
          <a:xfrm>
            <a:off x="1944000" y="1592900"/>
            <a:ext cx="5256000" cy="936000"/>
          </a:xfrm>
          <a:prstGeom prst="rect">
            <a:avLst/>
          </a:prstGeom>
          <a:solidFill>
            <a:schemeClr val="bg1">
              <a:alpha val="0"/>
            </a:schemeClr>
          </a:solidFill>
          <a:ln>
            <a:solidFill>
              <a:schemeClr val="bg1">
                <a:alpha val="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r>
              <a:rPr lang="ko-KR" altLang="en-US" sz="3600" b="1">
                <a:solidFill>
                  <a:srgbClr val="000000"/>
                </a:solidFill>
              </a:rPr>
              <a:t>간도문제 해결방안</a:t>
            </a:r>
            <a:endParaRPr lang="ko-KR" altLang="en-US" sz="3600" b="1">
              <a:solidFill>
                <a:srgbClr val="000000"/>
              </a:solidFill>
            </a:endParaRPr>
          </a:p>
        </p:txBody>
      </p:sp>
      <p:sp>
        <p:nvSpPr>
          <p:cNvPr id="13" name="직사각형 11"/>
          <p:cNvSpPr/>
          <p:nvPr/>
        </p:nvSpPr>
        <p:spPr>
          <a:xfrm>
            <a:off x="3383868" y="3753036"/>
            <a:ext cx="5256000" cy="936000"/>
          </a:xfrm>
          <a:prstGeom prst="rect">
            <a:avLst/>
          </a:prstGeom>
          <a:solidFill>
            <a:schemeClr val="bg1">
              <a:alpha val="0"/>
            </a:schemeClr>
          </a:solidFill>
          <a:ln>
            <a:solidFill>
              <a:schemeClr val="bg1">
                <a:alpha val="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r"/>
            <a:r>
              <a:rPr lang="ko-KR" altLang="en-US" sz="2000" b="1">
                <a:solidFill>
                  <a:srgbClr val="000000"/>
                </a:solidFill>
              </a:rPr>
              <a:t>7조</a:t>
            </a:r>
            <a:endParaRPr lang="ko-KR" altLang="en-US" sz="2000" b="1">
              <a:solidFill>
                <a:srgbClr val="000000"/>
              </a:solidFill>
            </a:endParaRPr>
          </a:p>
          <a:p>
            <a:pPr algn="r"/>
            <a:r>
              <a:rPr lang="ko-KR" altLang="en-US" sz="2000" b="1">
                <a:solidFill>
                  <a:srgbClr val="000000"/>
                </a:solidFill>
              </a:rPr>
              <a:t>김성준 김성환 김형기</a:t>
            </a:r>
            <a:endParaRPr lang="ko-KR" altLang="en-US" sz="2000" b="1">
              <a:solidFill>
                <a:srgbClr val="000000"/>
              </a:solidFill>
            </a:endParaRPr>
          </a:p>
          <a:p>
            <a:pPr algn="r"/>
            <a:r>
              <a:rPr lang="ko-KR" altLang="en-US" sz="2000" b="1">
                <a:solidFill>
                  <a:srgbClr val="000000"/>
                </a:solidFill>
              </a:rPr>
              <a:t>김희연 박정훈 송현진</a:t>
            </a:r>
            <a:endParaRPr lang="ko-KR" altLang="en-US" sz="2000" b="1">
              <a:solidFill>
                <a:srgbClr val="000000"/>
              </a:solidFill>
            </a:endParaRPr>
          </a:p>
          <a:p>
            <a:pPr algn="r"/>
            <a:r>
              <a:rPr lang="ko-KR" altLang="en-US" sz="2000" b="1">
                <a:solidFill>
                  <a:srgbClr val="000000"/>
                </a:solidFill>
              </a:rPr>
              <a:t>이훈석 정다민 정진욱</a:t>
            </a:r>
            <a:endParaRPr lang="ko-KR" altLang="en-US" sz="2000" b="1">
              <a:solidFill>
                <a:srgbClr val="000000"/>
              </a:solidFill>
            </a:endParaRPr>
          </a:p>
          <a:p>
            <a:pPr algn="r"/>
            <a:endParaRPr lang="ko-KR" altLang="en-US" sz="2000" b="1">
              <a:solidFill>
                <a:srgbClr val="000000"/>
              </a:solidFill>
            </a:endParaRPr>
          </a:p>
          <a:p>
            <a:pPr algn="r"/>
            <a:r>
              <a:rPr lang="ko-KR" altLang="en-US" sz="2000" b="1">
                <a:solidFill>
                  <a:srgbClr val="000000"/>
                </a:solidFill>
              </a:rPr>
              <a:t>최장근담당교수</a:t>
            </a:r>
            <a:endParaRPr lang="ko-KR" altLang="en-US" sz="2000" b="1">
              <a:solidFill>
                <a:srgbClr val="000000"/>
              </a:solidFill>
            </a:endParaRPr>
          </a:p>
          <a:p>
            <a:pPr algn="ctr"/>
            <a:endParaRPr lang="ko-KR" altLang="en-US" sz="2400" b="1">
              <a:solidFill>
                <a:srgbClr val="000000"/>
              </a:solidFill>
            </a:endParaRPr>
          </a:p>
        </p:txBody>
      </p:sp>
    </p:spTree>
  </p:cSld>
  <p:clrMapOvr>
    <a:masterClrMapping/>
  </p:clrMapOvr>
  <p:transition xmlns:mc="http://schemas.openxmlformats.org/markup-compatibility/2006" xmlns:hp="http://schemas.haansoft.com/office/presentation/8.0" spd="slow" mc:Ignorable="hp" hp:hslDur="3000"/>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2" name="TextBox 11"/>
          <p:cNvSpPr txBox="1"/>
          <p:nvPr/>
        </p:nvSpPr>
        <p:spPr>
          <a:xfrm>
            <a:off x="0" y="1452967"/>
            <a:ext cx="9143999" cy="823905"/>
          </a:xfrm>
          <a:prstGeom prst="rect">
            <a:avLst/>
          </a:prstGeom>
          <a:noFill/>
        </p:spPr>
        <p:txBody>
          <a:bodyPr wrap="square">
            <a:spAutoFit/>
          </a:bodyPr>
          <a:lstStyle/>
          <a:p>
            <a:pPr algn="ctr"/>
            <a:r>
              <a:rPr lang="ko-KR" altLang="en-US" sz="4800" b="1">
                <a:solidFill>
                  <a:schemeClr val="tx1">
                    <a:lumMod val="65000"/>
                    <a:lumOff val="35000"/>
                  </a:schemeClr>
                </a:solidFill>
              </a:rPr>
              <a:t>간도협약</a:t>
            </a:r>
            <a:endParaRPr lang="ko-KR" altLang="en-US" sz="4800" b="1">
              <a:solidFill>
                <a:schemeClr val="tx1">
                  <a:lumMod val="65000"/>
                  <a:lumOff val="35000"/>
                </a:schemeClr>
              </a:solidFill>
            </a:endParaRPr>
          </a:p>
        </p:txBody>
      </p:sp>
      <p:sp>
        <p:nvSpPr>
          <p:cNvPr id="13" name="부제목 2"/>
          <p:cNvSpPr txBox="1"/>
          <p:nvPr/>
        </p:nvSpPr>
        <p:spPr>
          <a:xfrm>
            <a:off x="2879812" y="5236351"/>
            <a:ext cx="8536305" cy="1757045"/>
          </a:xfrm>
          <a:prstGeom prst="rect">
            <a:avLst/>
          </a:prstGeom>
        </p:spPr>
        <p:txBody>
          <a:bodyPr vert="horz" wrap="square" lIns="91440" tIns="45720" rIns="91440" bIns="45720" anchor="t">
            <a:normAutofit lnSpcReduction="0"/>
          </a:bodyPr>
          <a:p>
            <a:pPr marL="0" indent="0" algn="ctr" defTabSz="1980247" latinLnBrk="1" hangingPunct="1">
              <a:lnSpc>
                <a:spcPct val="80000"/>
              </a:lnSpc>
              <a:spcBef>
                <a:spcPct val="0"/>
              </a:spcBef>
              <a:spcAft>
                <a:spcPct val="0"/>
              </a:spcAft>
              <a:buFont typeface="Arial"/>
              <a:buNone/>
            </a:pPr>
            <a:r>
              <a:rPr xmlns:mc="http://schemas.openxmlformats.org/markup-compatibility/2006" xmlns:hp="http://schemas.haansoft.com/office/presentation/8.0" lang="en-US" altLang="ko-KR" sz="3200" b="0" i="0" spc="5" mc:Ignorable="hp" hp:hslEmbossed="0">
                <a:solidFill>
                  <a:schemeClr val="tx1"/>
                </a:solidFill>
                <a:latin typeface="+mj-lt"/>
                <a:ea typeface="+mj-ea"/>
                <a:cs typeface="+mj-cs"/>
              </a:rPr>
              <a:t>학과: 체육학과</a:t>
            </a:r>
            <a:endParaRPr xmlns:mc="http://schemas.openxmlformats.org/markup-compatibility/2006" xmlns:hp="http://schemas.haansoft.com/office/presentation/8.0" lang="en-US" altLang="ko-KR" sz="3200" b="0" i="0" spc="5" mc:Ignorable="hp" hp:hslEmbossed="0">
              <a:solidFill>
                <a:schemeClr val="tx1"/>
              </a:solidFill>
              <a:latin typeface="+mj-lt"/>
              <a:ea typeface="+mj-ea"/>
              <a:cs typeface="+mj-cs"/>
            </a:endParaRPr>
          </a:p>
          <a:p>
            <a:pPr marL="0" indent="0" algn="ctr" defTabSz="1980247" latinLnBrk="1" hangingPunct="1">
              <a:lnSpc>
                <a:spcPct val="80000"/>
              </a:lnSpc>
              <a:spcBef>
                <a:spcPct val="0"/>
              </a:spcBef>
              <a:spcAft>
                <a:spcPct val="0"/>
              </a:spcAft>
              <a:buFont typeface="Arial"/>
              <a:buNone/>
            </a:pPr>
            <a:r>
              <a:rPr xmlns:mc="http://schemas.openxmlformats.org/markup-compatibility/2006" xmlns:hp="http://schemas.haansoft.com/office/presentation/8.0" lang="en-US" altLang="ko-KR" sz="3200" b="0" i="0" spc="5" mc:Ignorable="hp" hp:hslEmbossed="0">
                <a:solidFill>
                  <a:schemeClr val="tx1"/>
                </a:solidFill>
                <a:latin typeface="+mj-lt"/>
                <a:ea typeface="+mj-ea"/>
                <a:cs typeface="+mj-cs"/>
              </a:rPr>
              <a:t>학번: 21703592</a:t>
            </a:r>
            <a:endParaRPr xmlns:mc="http://schemas.openxmlformats.org/markup-compatibility/2006" xmlns:hp="http://schemas.haansoft.com/office/presentation/8.0" lang="en-US" altLang="ko-KR" sz="3200" b="0" i="0" spc="5" mc:Ignorable="hp" hp:hslEmbossed="0">
              <a:solidFill>
                <a:schemeClr val="tx1"/>
              </a:solidFill>
              <a:latin typeface="+mj-lt"/>
              <a:ea typeface="+mj-ea"/>
              <a:cs typeface="+mj-cs"/>
            </a:endParaRPr>
          </a:p>
          <a:p>
            <a:pPr marL="0" indent="0" algn="ctr" defTabSz="1980247" latinLnBrk="1" hangingPunct="1">
              <a:lnSpc>
                <a:spcPct val="80000"/>
              </a:lnSpc>
              <a:spcBef>
                <a:spcPct val="0"/>
              </a:spcBef>
              <a:spcAft>
                <a:spcPct val="0"/>
              </a:spcAft>
              <a:buFont typeface="Arial"/>
              <a:buNone/>
            </a:pPr>
            <a:r>
              <a:rPr xmlns:mc="http://schemas.openxmlformats.org/markup-compatibility/2006" xmlns:hp="http://schemas.haansoft.com/office/presentation/8.0" lang="en-US" altLang="ko-KR" sz="3200" b="0" i="0" spc="5" mc:Ignorable="hp" hp:hslEmbossed="0">
                <a:solidFill>
                  <a:schemeClr val="tx1"/>
                </a:solidFill>
                <a:latin typeface="+mj-lt"/>
                <a:ea typeface="+mj-ea"/>
                <a:cs typeface="+mj-cs"/>
              </a:rPr>
              <a:t>성명: 김형기</a:t>
            </a:r>
            <a:endParaRPr lang="ko-KR" altLang="en-US" sz="3200" b="0">
              <a:solidFill>
                <a:schemeClr val="tx1"/>
              </a:solidFill>
              <a:latin typeface="+mj-lt"/>
              <a:ea typeface="+mj-ea"/>
              <a:cs typeface="+mj-cs"/>
            </a:endParaRPr>
          </a:p>
        </p:txBody>
      </p:sp>
    </p:spTree>
  </p:cSld>
  <p:clrMapOvr>
    <a:masterClrMapping/>
  </p:clrMapOvr>
  <p:transition xmlns:mc="http://schemas.openxmlformats.org/markup-compatibility/2006" xmlns:hp="http://schemas.haansoft.com/office/presentation/8.0" spd="slow" mc:Ignorable="hp" hp:hslDur="3000"/>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4" name="텍스트 개체 틀 1"/>
          <p:cNvSpPr txBox="1"/>
          <p:nvPr>
            <p:ph type="title" idx="0"/>
          </p:nvPr>
        </p:nvSpPr>
        <p:spPr>
          <a:xfrm>
            <a:off x="-720588" y="448525"/>
            <a:ext cx="10974070" cy="1144270"/>
          </a:xfrm>
          <a:prstGeom prst="rect">
            <a:avLst/>
          </a:prstGeom>
        </p:spPr>
        <p:txBody>
          <a:bodyPr vert="horz" wrap="square" lIns="91440" tIns="45720" rIns="91440" bIns="45720" anchor="ctr">
            <a:normAutofit lnSpcReduction="0"/>
          </a:bodyPr>
          <a:lstStyle/>
          <a:p>
            <a:pPr marL="0" indent="0" algn="ctr" defTabSz="1800225" latinLnBrk="1" hangingPunct="1">
              <a:lnSpc>
                <a:spcPct val="100000"/>
              </a:lnSpc>
              <a:spcBef>
                <a:spcPct val="0"/>
              </a:spcBef>
              <a:spcAft>
                <a:spcPct val="0"/>
              </a:spcAft>
              <a:buNone/>
            </a:pPr>
            <a:r>
              <a:rPr xmlns:mc="http://schemas.openxmlformats.org/markup-compatibility/2006" xmlns:hp="http://schemas.haansoft.com/office/presentation/8.0" lang="en-US" altLang="ko-KR" sz="5865" b="0" i="0" spc="5" mc:Ignorable="hp" hp:hslEmbossed="0">
                <a:solidFill>
                  <a:schemeClr val="tx1"/>
                </a:solidFill>
                <a:latin typeface="+mj-lt"/>
                <a:ea typeface="+mj-ea"/>
                <a:cs typeface="+mj-cs"/>
              </a:rPr>
              <a:t>목차</a:t>
            </a:r>
            <a:endParaRPr lang="ko-KR" altLang="en-US" sz="5865" b="0">
              <a:solidFill>
                <a:schemeClr val="tx1"/>
              </a:solidFill>
              <a:latin typeface="+mj-lt"/>
              <a:ea typeface="+mj-ea"/>
              <a:cs typeface="+mj-cs"/>
            </a:endParaRPr>
          </a:p>
        </p:txBody>
      </p:sp>
      <p:sp>
        <p:nvSpPr>
          <p:cNvPr id="15" name="내용 개체 틀 2"/>
          <p:cNvSpPr txBox="1"/>
          <p:nvPr>
            <p:ph idx="1"/>
          </p:nvPr>
        </p:nvSpPr>
        <p:spPr>
          <a:xfrm>
            <a:off x="-648580" y="1844824"/>
            <a:ext cx="10974705" cy="4528185"/>
          </a:xfrm>
          <a:prstGeom prst="rect">
            <a:avLst/>
          </a:prstGeom>
        </p:spPr>
        <p:txBody>
          <a:bodyPr vert="horz" wrap="square" lIns="91440" tIns="45720" rIns="91440" bIns="45720" anchor="t">
            <a:normAutofit lnSpcReduction="0"/>
          </a:bodyPr>
          <a:lstStyle/>
          <a:p>
            <a:pPr marL="0" indent="0" algn="ctr" defTabSz="1800225" latinLnBrk="1" hangingPunct="1">
              <a:lnSpc>
                <a:spcPct val="90000"/>
              </a:lnSpc>
              <a:spcBef>
                <a:spcPct val="0"/>
              </a:spcBef>
              <a:spcAft>
                <a:spcPct val="0"/>
              </a:spcAft>
              <a:buFont typeface="Arial"/>
              <a:buNone/>
            </a:pPr>
            <a:r>
              <a:rPr xmlns:mc="http://schemas.openxmlformats.org/markup-compatibility/2006" xmlns:hp="http://schemas.haansoft.com/office/presentation/8.0" lang="en-US" altLang="ko-KR" sz="3500" b="1" i="0" spc="5" mc:Ignorable="hp" hp:hslEmbossed="0">
                <a:solidFill>
                  <a:schemeClr val="tx1"/>
                </a:solidFill>
                <a:latin typeface="+mj-lt"/>
                <a:ea typeface="+mj-ea"/>
                <a:cs typeface="+mj-cs"/>
              </a:rPr>
              <a:t>1</a:t>
            </a:r>
            <a:r>
              <a:rPr xmlns:mc="http://schemas.openxmlformats.org/markup-compatibility/2006" xmlns:hp="http://schemas.haansoft.com/office/presentation/8.0" lang="en-US" altLang="ko-KR" sz="3500" b="0" i="0" spc="5" mc:Ignorable="hp" hp:hslEmbossed="0">
                <a:solidFill>
                  <a:schemeClr val="tx1"/>
                </a:solidFill>
                <a:latin typeface="+mj-lt"/>
                <a:ea typeface="+mj-ea"/>
                <a:cs typeface="+mj-cs"/>
              </a:rPr>
              <a:t>.간도 소개</a:t>
            </a:r>
            <a:endParaRPr xmlns:mc="http://schemas.openxmlformats.org/markup-compatibility/2006" xmlns:hp="http://schemas.haansoft.com/office/presentation/8.0" lang="en-US" altLang="ko-KR" sz="3500" b="0" i="0" spc="5" mc:Ignorable="hp" hp:hslEmbossed="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r>
              <a:rPr xmlns:mc="http://schemas.openxmlformats.org/markup-compatibility/2006" xmlns:hp="http://schemas.haansoft.com/office/presentation/8.0" lang="en-US" altLang="ko-KR" sz="2800" b="1" i="0" u="sng" spc="5" mc:Ignorable="hp" hp:hslEmbossed="0">
                <a:solidFill>
                  <a:schemeClr val="tx1"/>
                </a:solidFill>
                <a:latin typeface="+mj-lt"/>
                <a:ea typeface="+mj-ea"/>
                <a:cs typeface="+mj-cs"/>
              </a:rPr>
              <a:t>1</a:t>
            </a:r>
            <a:r>
              <a:rPr xmlns:mc="http://schemas.openxmlformats.org/markup-compatibility/2006" xmlns:hp="http://schemas.haansoft.com/office/presentation/8.0" lang="en-US" altLang="ko-KR" sz="2800" b="0" i="0" spc="5" mc:Ignorable="hp" hp:hslEmbossed="0">
                <a:solidFill>
                  <a:schemeClr val="tx1"/>
                </a:solidFill>
                <a:latin typeface="+mj-lt"/>
                <a:ea typeface="+mj-ea"/>
                <a:cs typeface="+mj-cs"/>
              </a:rPr>
              <a:t>-1 개요</a:t>
            </a:r>
            <a:endParaRPr xmlns:mc="http://schemas.openxmlformats.org/markup-compatibility/2006" xmlns:hp="http://schemas.haansoft.com/office/presentation/8.0" lang="en-US" altLang="ko-KR" sz="2800" b="0" i="0" spc="5" mc:Ignorable="hp" hp:hslEmbossed="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r>
              <a:rPr xmlns:mc="http://schemas.openxmlformats.org/markup-compatibility/2006" xmlns:hp="http://schemas.haansoft.com/office/presentation/8.0" lang="en-US" altLang="ko-KR" sz="2800" b="1" i="0" spc="5" mc:Ignorable="hp" hp:hslEmbossed="0">
                <a:solidFill>
                  <a:schemeClr val="tx1"/>
                </a:solidFill>
                <a:latin typeface="+mj-lt"/>
                <a:ea typeface="+mj-ea"/>
                <a:cs typeface="+mj-cs"/>
              </a:rPr>
              <a:t>1-2 간도의 위치</a:t>
            </a:r>
            <a:endParaRPr xmlns:mc="http://schemas.openxmlformats.org/markup-compatibility/2006" xmlns:hp="http://schemas.haansoft.com/office/presentation/8.0" lang="en-US" altLang="ko-KR" sz="2800" b="1" i="0" spc="5" mc:Ignorable="hp" hp:hslEmbossed="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r>
              <a:rPr xmlns:mc="http://schemas.openxmlformats.org/markup-compatibility/2006" xmlns:hp="http://schemas.haansoft.com/office/presentation/8.0" lang="en-US" altLang="ko-KR" sz="2800" b="1" i="0" spc="5" mc:Ignorable="hp" hp:hslEmbossed="0">
                <a:solidFill>
                  <a:schemeClr val="tx1"/>
                </a:solidFill>
                <a:latin typeface="+mj-lt"/>
                <a:ea typeface="+mj-ea"/>
                <a:cs typeface="+mj-cs"/>
              </a:rPr>
              <a:t>1-3 백두산 정계비</a:t>
            </a:r>
            <a:endParaRPr xmlns:mc="http://schemas.openxmlformats.org/markup-compatibility/2006" xmlns:hp="http://schemas.haansoft.com/office/presentation/8.0" lang="en-US" altLang="ko-KR" sz="2800" b="1" i="0" spc="5" mc:Ignorable="hp" hp:hslEmbossed="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endParaRPr lang="ko-KR" altLang="en-US" sz="2800" b="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r>
              <a:rPr xmlns:mc="http://schemas.openxmlformats.org/markup-compatibility/2006" xmlns:hp="http://schemas.haansoft.com/office/presentation/8.0" lang="en-US" altLang="ko-KR" sz="3500" b="1" i="0" spc="5" mc:Ignorable="hp" hp:hslEmbossed="0">
                <a:solidFill>
                  <a:schemeClr val="tx1"/>
                </a:solidFill>
                <a:latin typeface="+mj-lt"/>
                <a:ea typeface="+mj-ea"/>
                <a:cs typeface="+mj-cs"/>
              </a:rPr>
              <a:t>2</a:t>
            </a:r>
            <a:r>
              <a:rPr xmlns:mc="http://schemas.openxmlformats.org/markup-compatibility/2006" xmlns:hp="http://schemas.haansoft.com/office/presentation/8.0" lang="en-US" altLang="ko-KR" sz="3500" b="0" i="0" spc="5" mc:Ignorable="hp" hp:hslEmbossed="0">
                <a:solidFill>
                  <a:schemeClr val="tx1"/>
                </a:solidFill>
                <a:latin typeface="+mj-lt"/>
                <a:ea typeface="+mj-ea"/>
                <a:cs typeface="+mj-cs"/>
              </a:rPr>
              <a:t>.간도협약이란?</a:t>
            </a:r>
            <a:endParaRPr xmlns:mc="http://schemas.openxmlformats.org/markup-compatibility/2006" xmlns:hp="http://schemas.haansoft.com/office/presentation/8.0" lang="en-US" altLang="ko-KR" sz="3500" b="0" i="0" spc="5" mc:Ignorable="hp" hp:hslEmbossed="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endParaRPr lang="ko-KR" altLang="en-US" sz="3500" b="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r>
              <a:rPr xmlns:mc="http://schemas.openxmlformats.org/markup-compatibility/2006" xmlns:hp="http://schemas.haansoft.com/office/presentation/8.0" lang="en-US" altLang="ko-KR" sz="3500" b="1" i="0" spc="5" mc:Ignorable="hp" hp:hslEmbossed="0">
                <a:solidFill>
                  <a:schemeClr val="tx1"/>
                </a:solidFill>
                <a:latin typeface="+mj-lt"/>
                <a:ea typeface="+mj-ea"/>
                <a:cs typeface="+mj-cs"/>
              </a:rPr>
              <a:t>3.간도협약의 내용</a:t>
            </a:r>
            <a:endParaRPr xmlns:mc="http://schemas.openxmlformats.org/markup-compatibility/2006" xmlns:hp="http://schemas.haansoft.com/office/presentation/8.0" lang="en-US" altLang="ko-KR" sz="3500" b="1" i="0" spc="5" mc:Ignorable="hp" hp:hslEmbossed="0">
              <a:solidFill>
                <a:schemeClr val="tx1"/>
              </a:solidFill>
              <a:latin typeface="+mj-lt"/>
              <a:ea typeface="+mj-ea"/>
              <a:cs typeface="+mj-cs"/>
            </a:endParaRPr>
          </a:p>
          <a:p>
            <a:pPr marL="0" indent="0" algn="ctr" defTabSz="1800225" latinLnBrk="1" hangingPunct="1">
              <a:lnSpc>
                <a:spcPct val="90000"/>
              </a:lnSpc>
              <a:spcBef>
                <a:spcPct val="0"/>
              </a:spcBef>
              <a:spcAft>
                <a:spcPct val="0"/>
              </a:spcAft>
              <a:buFont typeface="Arial"/>
              <a:buNone/>
            </a:pPr>
            <a:endParaRPr lang="ko-KR" altLang="en-US" sz="3500" b="0">
              <a:solidFill>
                <a:schemeClr val="bg1"/>
              </a:solidFill>
              <a:latin typeface="+mj-lt"/>
              <a:ea typeface="+mj-ea"/>
              <a:cs typeface="+mj-cs"/>
            </a:endParaRPr>
          </a:p>
          <a:p>
            <a:pPr marL="0" indent="0" algn="ctr" defTabSz="1800225" latinLnBrk="1" hangingPunct="1">
              <a:lnSpc>
                <a:spcPct val="90000"/>
              </a:lnSpc>
              <a:spcBef>
                <a:spcPct val="0"/>
              </a:spcBef>
              <a:spcAft>
                <a:spcPct val="0"/>
              </a:spcAft>
              <a:buFont typeface="Arial"/>
              <a:buNone/>
            </a:pPr>
            <a:endParaRPr lang="ko-KR" altLang="en-US" sz="2800" b="0">
              <a:solidFill>
                <a:schemeClr val="bg1"/>
              </a:solidFill>
              <a:latin typeface="+mj-lt"/>
              <a:ea typeface="+mj-ea"/>
              <a:cs typeface="+mj-cs"/>
            </a:endParaRPr>
          </a:p>
        </p:txBody>
      </p:sp>
    </p:spTree>
  </p:cSld>
  <p:clrMapOvr>
    <a:masterClrMapping/>
  </p:clrMapOvr>
  <p:transition xmlns:mc="http://schemas.openxmlformats.org/markup-compatibility/2006" xmlns:hp="http://schemas.haansoft.com/office/presentation/8.0" spd="slow" mc:Ignorable="hp" hp:hslDur="3000"/>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8" name="텍스트 개체 틀 1"/>
          <p:cNvSpPr txBox="1"/>
          <p:nvPr>
            <p:ph type="title" idx="0"/>
          </p:nvPr>
        </p:nvSpPr>
        <p:spPr>
          <a:xfrm>
            <a:off x="-915035" y="224644"/>
            <a:ext cx="10974070" cy="1144270"/>
          </a:xfrm>
          <a:prstGeom prst="rect">
            <a:avLst/>
          </a:prstGeom>
        </p:spPr>
        <p:txBody>
          <a:bodyPr vert="horz" wrap="square" lIns="91440" tIns="45720" rIns="91440" bIns="45720" anchor="ctr">
            <a:normAutofit lnSpcReduction="0"/>
          </a:bodyPr>
          <a:lstStyle/>
          <a:p>
            <a:pPr marL="0" indent="0" algn="ctr" defTabSz="1800225" latinLnBrk="1" hangingPunct="1">
              <a:lnSpc>
                <a:spcPct val="100000"/>
              </a:lnSpc>
              <a:spcBef>
                <a:spcPct val="0"/>
              </a:spcBef>
              <a:spcAft>
                <a:spcPct val="0"/>
              </a:spcAft>
              <a:buNone/>
            </a:pPr>
            <a:r>
              <a:rPr xmlns:mc="http://schemas.openxmlformats.org/markup-compatibility/2006" xmlns:hp="http://schemas.haansoft.com/office/presentation/8.0" lang="en-US" altLang="ko-KR" sz="5865" b="1" i="0" spc="5" mc:Ignorable="hp" hp:hslEmbossed="0">
                <a:solidFill>
                  <a:schemeClr val="tx1"/>
                </a:solidFill>
                <a:latin typeface="+mj-lt"/>
                <a:ea typeface="+mj-ea"/>
                <a:cs typeface="+mj-cs"/>
              </a:rPr>
              <a:t>1</a:t>
            </a:r>
            <a:r>
              <a:rPr xmlns:mc="http://schemas.openxmlformats.org/markup-compatibility/2006" xmlns:hp="http://schemas.haansoft.com/office/presentation/8.0" lang="en-US" altLang="ko-KR" sz="5865" b="0" i="0" spc="5" mc:Ignorable="hp" hp:hslEmbossed="0">
                <a:solidFill>
                  <a:schemeClr val="tx1"/>
                </a:solidFill>
                <a:latin typeface="+mj-lt"/>
                <a:ea typeface="+mj-ea"/>
                <a:cs typeface="+mj-cs"/>
              </a:rPr>
              <a:t>.간도 소개</a:t>
            </a:r>
            <a:endParaRPr lang="ko-KR" altLang="en-US" sz="5865" b="0">
              <a:solidFill>
                <a:schemeClr val="tx1"/>
              </a:solidFill>
              <a:latin typeface="+mj-lt"/>
              <a:ea typeface="+mj-ea"/>
              <a:cs typeface="+mj-cs"/>
            </a:endParaRPr>
          </a:p>
        </p:txBody>
      </p:sp>
      <p:pic>
        <p:nvPicPr>
          <p:cNvPr id="19" name="내용 개체 틀 2" descr="C:/Users/ìì¤íã/AppData/Roaming/PolarisOffice/ETemp/16496_10730176/fImage764391516334.png"/>
          <p:cNvPicPr>
            <a:picLocks noChangeAspect="1"/>
          </p:cNvPicPr>
          <p:nvPr>
            <p:ph idx="1"/>
          </p:nvPr>
        </p:nvPicPr>
        <p:blipFill rotWithShape="1">
          <a:blip r:embed="rId3">
            <a:alphaModFix/>
            <a:lum/>
          </a:blip>
          <a:srcRect/>
          <a:stretch>
            <a:fillRect/>
          </a:stretch>
        </p:blipFill>
        <p:spPr>
          <a:xfrm>
            <a:off x="251520" y="1926421"/>
            <a:ext cx="3331845" cy="4526915"/>
          </a:xfrm>
          <a:prstGeom prst="rect">
            <a:avLst/>
          </a:prstGeom>
          <a:noFill/>
        </p:spPr>
      </p:pic>
      <p:pic>
        <p:nvPicPr>
          <p:cNvPr id="20" name="내용 개체 틀 3" descr="C:/Users/ìì¤íã/AppData/Roaming/PolarisOffice/ETemp/16496_10730176/fImage438671528467.jpeg"/>
          <p:cNvPicPr>
            <a:picLocks noChangeAspect="1"/>
          </p:cNvPicPr>
          <p:nvPr/>
        </p:nvPicPr>
        <p:blipFill rotWithShape="1">
          <a:blip r:embed="rId4">
            <a:alphaModFix/>
            <a:lum/>
          </a:blip>
          <a:srcRect/>
          <a:stretch>
            <a:fillRect/>
          </a:stretch>
        </p:blipFill>
        <p:spPr>
          <a:xfrm>
            <a:off x="3851920" y="2311809"/>
            <a:ext cx="5137979" cy="3673475"/>
          </a:xfrm>
          <a:prstGeom prst="rect">
            <a:avLst/>
          </a:prstGeom>
          <a:noFill/>
        </p:spPr>
      </p:pic>
    </p:spTree>
  </p:cSld>
  <p:clrMapOvr>
    <a:masterClrMapping/>
  </p:clrMapOvr>
  <p:transition xmlns:mc="http://schemas.openxmlformats.org/markup-compatibility/2006" xmlns:hp="http://schemas.haansoft.com/office/presentation/8.0" spd="slow" mc:Ignorable="hp" hp:hslDur="3000"/>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8" name="텍스트 개체 틀 1"/>
          <p:cNvSpPr txBox="1"/>
          <p:nvPr/>
        </p:nvSpPr>
        <p:spPr>
          <a:xfrm>
            <a:off x="-864604" y="336254"/>
            <a:ext cx="10364470" cy="1472565"/>
          </a:xfrm>
          <a:prstGeom prst="rect">
            <a:avLst/>
          </a:prstGeom>
        </p:spPr>
        <p:txBody>
          <a:bodyPr vert="horz" wrap="square" lIns="91440" tIns="45720" rIns="91440" bIns="45720" anchor="b">
            <a:normAutofit lnSpcReduction="0"/>
          </a:bodyPr>
          <a:p>
            <a:pPr marL="0" indent="0" algn="ctr" defTabSz="1980247" latinLnBrk="1" hangingPunct="1">
              <a:lnSpc>
                <a:spcPct val="100000"/>
              </a:lnSpc>
              <a:spcBef>
                <a:spcPct val="0"/>
              </a:spcBef>
              <a:spcAft>
                <a:spcPct val="0"/>
              </a:spcAft>
              <a:buNone/>
            </a:pPr>
            <a:r>
              <a:rPr xmlns:mc="http://schemas.openxmlformats.org/markup-compatibility/2006" xmlns:hp="http://schemas.haansoft.com/office/presentation/8.0" lang="en-US" altLang="ko-KR" sz="5865" b="1" i="0" spc="5" mc:Ignorable="hp" hp:hslEmbossed="0">
                <a:solidFill>
                  <a:schemeClr val="tx1"/>
                </a:solidFill>
                <a:latin typeface="+mj-lt"/>
                <a:ea typeface="+mj-ea"/>
                <a:cs typeface="+mj-cs"/>
              </a:rPr>
              <a:t>1</a:t>
            </a:r>
            <a:r>
              <a:rPr xmlns:mc="http://schemas.openxmlformats.org/markup-compatibility/2006" xmlns:hp="http://schemas.haansoft.com/office/presentation/8.0" lang="en-US" altLang="ko-KR" sz="5865" b="0" i="0" spc="5" mc:Ignorable="hp" hp:hslEmbossed="0">
                <a:solidFill>
                  <a:schemeClr val="tx1"/>
                </a:solidFill>
                <a:latin typeface="+mj-lt"/>
                <a:ea typeface="+mj-ea"/>
                <a:cs typeface="+mj-cs"/>
              </a:rPr>
              <a:t>-1 개요</a:t>
            </a:r>
            <a:endParaRPr lang="ko-KR" altLang="en-US" sz="5865" b="0">
              <a:solidFill>
                <a:schemeClr val="tx1"/>
              </a:solidFill>
              <a:latin typeface="+mj-lt"/>
              <a:ea typeface="+mj-ea"/>
              <a:cs typeface="+mj-cs"/>
            </a:endParaRPr>
          </a:p>
        </p:txBody>
      </p:sp>
      <p:sp>
        <p:nvSpPr>
          <p:cNvPr id="19" name="부제목 2"/>
          <p:cNvSpPr txBox="1"/>
          <p:nvPr/>
        </p:nvSpPr>
        <p:spPr>
          <a:xfrm>
            <a:off x="304165" y="2180342"/>
            <a:ext cx="8535670" cy="3336890"/>
          </a:xfrm>
          <a:prstGeom prst="rect">
            <a:avLst/>
          </a:prstGeom>
        </p:spPr>
        <p:txBody>
          <a:bodyPr vert="horz" wrap="square" lIns="91440" tIns="45720" rIns="91440" bIns="45720" anchor="t">
            <a:noAutofit/>
          </a:bodyPr>
          <a:p>
            <a:pPr marL="0" indent="0" defTabSz="1800225" latinLnBrk="1" hangingPunct="1">
              <a:lnSpc>
                <a:spcPct val="100000"/>
              </a:lnSpc>
              <a:spcBef>
                <a:spcPct val="0"/>
              </a:spcBef>
              <a:spcAft>
                <a:spcPct val="0"/>
              </a:spcAft>
              <a:buFont typeface="Arial"/>
              <a:buNone/>
            </a:pP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보통 우리가 말하는 간도는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두만강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북쪽 지역의 북간도(동간도)를 의미한다. 역사적으로는 발해가 망한 후 여진족의 거주지였다. 다만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윤관</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이 개척한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동북 9성</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의 위치 비정에 따라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고려</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예종</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때, 그 일부를 수복하였다는 주장도 있다.간도에 거주하던 여진족들은 때로는 조선에 조공을 바치고 때로는 서로 싸우기도 하는 관계에 있었다. 여진족이 부족 단위에서 국가로 통일되어 후금이 되고 청나라가 되면서 간도를 포함한 만주 일대는 만주족의 발상지라 하여 신성시되었다.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조선</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숙종</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청나라</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강희제</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때, 청의 출입 금지 지역에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조선</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인의 월경이 잦아지고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국경</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분쟁이 생기자 1712년 청나라 관리 목극등과 조선관리 박권이 백두산에 올라 백두산정계비를 세우고 국경을 정했다.그러나 조선 말기 /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대한제국</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기 백두산정계비의 비문을 놓고 분쟁이 생겼다. 이 문제는 1909년 조선의 외교권을 강탈한 일제가 청과 간도 협약을 맺으면서 일단락되었다. 후에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일본 제국</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이 패망하고 간도 협약이 무효화되면서, 북한과 중국은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조중변계조약</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을 맺고 현재의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국경선</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을 확정하였다.옛날에는 고조선과 고구려, 발해가 영유하거나 말갈, 여진, 만주족 등 기타 무수히 많은 유목민들이 거쳐간 땅이었지만 지금은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중국</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의 영토가 되어 있다.</a:t>
            </a:r>
            <a:endParaRPr xmlns:mc="http://schemas.openxmlformats.org/markup-compatibility/2006" xmlns:hp="http://schemas.haansoft.com/office/presentation/8.0" lang="en-US" altLang="ko-KR" sz="1600" b="0" i="0" spc="5" mc:Ignorable="hp" hp:hslEmbossed="0">
              <a:solidFill>
                <a:schemeClr val="tx1"/>
              </a:solidFill>
              <a:latin typeface="+mn-lt"/>
              <a:ea typeface="+mn-ea"/>
              <a:cs typeface="+mn-cs"/>
            </a:endParaRPr>
          </a:p>
          <a:p>
            <a:pPr marL="0" indent="0" algn="ctr" defTabSz="1800225" latinLnBrk="1" hangingPunct="1">
              <a:lnSpc>
                <a:spcPct val="100000"/>
              </a:lnSpc>
              <a:spcBef>
                <a:spcPct val="0"/>
              </a:spcBef>
              <a:spcAft>
                <a:spcPct val="0"/>
              </a:spcAft>
              <a:buFont typeface="Arial"/>
              <a:buNone/>
            </a:pPr>
            <a:endParaRPr lang="ko-KR" altLang="en-US" sz="1600" b="0">
              <a:solidFill>
                <a:schemeClr val="tx1"/>
              </a:solidFill>
              <a:latin typeface="+mn-lt"/>
              <a:ea typeface="+mn-ea"/>
              <a:cs typeface="+mn-cs"/>
            </a:endParaRPr>
          </a:p>
        </p:txBody>
      </p:sp>
    </p:spTree>
  </p:cSld>
  <p:clrMapOvr>
    <a:masterClrMapping/>
  </p:clrMapOvr>
  <p:transition xmlns:mc="http://schemas.openxmlformats.org/markup-compatibility/2006" xmlns:hp="http://schemas.haansoft.com/office/presentation/8.0" spd="slow" mc:Ignorable="hp" hp:hslDur="3000"/>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8" name="텍스트 개체 틀 1"/>
          <p:cNvSpPr txBox="1"/>
          <p:nvPr>
            <p:ph type="title" idx="0"/>
          </p:nvPr>
        </p:nvSpPr>
        <p:spPr>
          <a:xfrm>
            <a:off x="216024" y="0"/>
            <a:ext cx="4012565" cy="1162685"/>
          </a:xfrm>
          <a:prstGeom prst="rect">
            <a:avLst/>
          </a:prstGeom>
        </p:spPr>
        <p:txBody>
          <a:bodyPr vert="horz" wrap="square" lIns="91440" tIns="45720" rIns="91440" bIns="45720" anchor="b">
            <a:normAutofit lnSpcReduction="0"/>
          </a:bodyPr>
          <a:lstStyle/>
          <a:p>
            <a:pPr marL="0" indent="0" algn="ctr" defTabSz="1620202" latinLnBrk="1" hangingPunct="1">
              <a:lnSpc>
                <a:spcPct val="100000"/>
              </a:lnSpc>
              <a:spcBef>
                <a:spcPct val="0"/>
              </a:spcBef>
              <a:spcAft>
                <a:spcPct val="0"/>
              </a:spcAft>
              <a:buNone/>
            </a:pPr>
            <a:endParaRPr lang="ko-KR" altLang="en-US" sz="1200" b="0">
              <a:solidFill>
                <a:srgbClr val="000000"/>
              </a:solidFill>
              <a:latin typeface="+mn-lt"/>
              <a:ea typeface="+mn-ea"/>
              <a:cs typeface="+mn-cs"/>
            </a:endParaRPr>
          </a:p>
          <a:p>
            <a:pPr marL="0" indent="0" algn="just" defTabSz="1620202" latinLnBrk="1" hangingPunct="1">
              <a:lnSpc>
                <a:spcPct val="100000"/>
              </a:lnSpc>
              <a:spcBef>
                <a:spcPct val="0"/>
              </a:spcBef>
              <a:spcAft>
                <a:spcPct val="0"/>
              </a:spcAft>
              <a:buNone/>
            </a:pPr>
            <a:r>
              <a:rPr xmlns:mc="http://schemas.openxmlformats.org/markup-compatibility/2006" xmlns:hp="http://schemas.haansoft.com/office/presentation/8.0" lang="en-US" altLang="ko-KR" sz="2660" b="1" i="0" spc="5" mc:Ignorable="hp" hp:hslEmbossed="0">
                <a:solidFill>
                  <a:schemeClr val="tx1"/>
                </a:solidFill>
                <a:latin typeface="+mj-lt"/>
                <a:ea typeface="+mj-ea"/>
                <a:cs typeface="+mj-cs"/>
              </a:rPr>
              <a:t>1</a:t>
            </a:r>
            <a:r>
              <a:rPr xmlns:mc="http://schemas.openxmlformats.org/markup-compatibility/2006" xmlns:hp="http://schemas.haansoft.com/office/presentation/8.0" lang="en-US" altLang="ko-KR" sz="2664" b="0" i="0" spc="5" mc:Ignorable="hp" hp:hslEmbossed="0">
                <a:solidFill>
                  <a:schemeClr val="tx1"/>
                </a:solidFill>
                <a:latin typeface="+mj-lt"/>
                <a:ea typeface="+mj-ea"/>
                <a:cs typeface="+mj-cs"/>
              </a:rPr>
              <a:t>-2 간도의 위치</a:t>
            </a:r>
            <a:endParaRPr lang="ko-KR" altLang="en-US" sz="2664" b="0">
              <a:solidFill>
                <a:schemeClr val="tx1"/>
              </a:solidFill>
              <a:latin typeface="+mj-lt"/>
              <a:ea typeface="+mj-ea"/>
              <a:cs typeface="+mj-cs"/>
            </a:endParaRPr>
          </a:p>
        </p:txBody>
      </p:sp>
      <p:sp>
        <p:nvSpPr>
          <p:cNvPr id="19" name="텍스트 개체 틀 3"/>
          <p:cNvSpPr txBox="1"/>
          <p:nvPr/>
        </p:nvSpPr>
        <p:spPr>
          <a:xfrm>
            <a:off x="216024" y="1572681"/>
            <a:ext cx="4012565" cy="4692015"/>
          </a:xfrm>
          <a:prstGeom prst="rect">
            <a:avLst/>
          </a:prstGeom>
        </p:spPr>
        <p:txBody>
          <a:bodyPr vert="horz" wrap="square" lIns="91440" tIns="45720" rIns="91440" bIns="45720" anchor="t">
            <a:normAutofit lnSpcReduction="0"/>
          </a:bodyPr>
          <a:p>
            <a:pPr marL="0" indent="0" algn="l" defTabSz="1800225" latinLnBrk="1" hangingPunct="1">
              <a:lnSpc>
                <a:spcPct val="90000"/>
              </a:lnSpc>
              <a:spcBef>
                <a:spcPct val="0"/>
              </a:spcBef>
              <a:spcAft>
                <a:spcPct val="0"/>
              </a:spcAft>
              <a:buFont typeface="Arial"/>
              <a:buNone/>
            </a:pPr>
            <a:r>
              <a:rPr xmlns:mc="http://schemas.openxmlformats.org/markup-compatibility/2006" xmlns:hp="http://schemas.haansoft.com/office/presentation/8.0" lang="en-US" altLang="ko-KR" sz="1600" b="1" i="0" spc="5" mc:Ignorable="hp" hp:hslEmbossed="0">
                <a:solidFill>
                  <a:schemeClr val="tx1"/>
                </a:solidFill>
                <a:latin typeface="+mn-lt"/>
                <a:ea typeface="+mn-ea"/>
                <a:cs typeface="+mn-cs"/>
              </a:rPr>
              <a:t>간도</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(間島,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중국어</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간체</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间岛,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병음</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Jiāndǎo 젠다오)는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압록강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상류와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두만강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북쪽의 조선인 거주 지역을 일컫는 말로, 간도의 범위에 관하여는 여러 이견이 있다. 일반적으로 간도라 하면 현재의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연변 조선족 자치주</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지역을 가리키며,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두만강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북쪽인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연변</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지역을 '북간도'(또는 '동간도'), 그 서쪽인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압록강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북쪽 지역을 '서간도'라 부르기도 한다.간도(間島)는 글자 그대로 풀이하면 사이섬(사잇섬)으로, 그 어원에 대해서는 의견이 분분한데, 그 가운데 '사잇섬'이란 말 뜻에 비추어 '간도'가 본래는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압록강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과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두만강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의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하중도</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(河中島)를 가리키는 말이었다가 두 강의 북안(北岸)을 가리키는 말로 그 의미가 확장·변형된 것이라 보는 견해와.</a:t>
            </a:r>
            <a:r>
              <a:rPr xmlns:mc="http://schemas.openxmlformats.org/markup-compatibility/2006" xmlns:hp="http://schemas.haansoft.com/office/presentation/8.0" lang="en-US" altLang="ko-KR" sz="1600" b="0" i="0" u="sng" spc="5" baseline="30000" mc:Ignorable="hp" hp:hslEmbossed="0">
                <a:solidFill>
                  <a:schemeClr val="tx1"/>
                </a:solidFill>
                <a:latin typeface="+mn-lt"/>
                <a:ea typeface="+mn-ea"/>
                <a:cs typeface="+mn-cs"/>
              </a:rPr>
              <a:t>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두만강 </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과 </a:t>
            </a:r>
            <a:r>
              <a:rPr xmlns:mc="http://schemas.openxmlformats.org/markup-compatibility/2006" xmlns:hp="http://schemas.haansoft.com/office/presentation/8.0" lang="en-US" altLang="ko-KR" sz="1600" b="0" i="0" u="sng" spc="5" mc:Ignorable="hp" hp:hslEmbossed="0">
                <a:solidFill>
                  <a:schemeClr val="tx1"/>
                </a:solidFill>
                <a:latin typeface="+mn-lt"/>
                <a:ea typeface="+mn-ea"/>
                <a:cs typeface="+mn-cs"/>
              </a:rPr>
              <a:t>해란강</a:t>
            </a:r>
            <a:r>
              <a:rPr xmlns:mc="http://schemas.openxmlformats.org/markup-compatibility/2006" xmlns:hp="http://schemas.haansoft.com/office/presentation/8.0" lang="en-US" altLang="ko-KR" sz="1600" b="0" i="0" spc="5" mc:Ignorable="hp" hp:hslEmbossed="0">
                <a:solidFill>
                  <a:schemeClr val="tx1"/>
                </a:solidFill>
                <a:latin typeface="+mn-lt"/>
                <a:ea typeface="+mn-ea"/>
                <a:cs typeface="+mn-cs"/>
              </a:rPr>
              <a:t> 사이의 지역이 섬처럼 강에 둘러싸여서 생겼다는 견해가 있다.</a:t>
            </a:r>
            <a:endParaRPr xmlns:mc="http://schemas.openxmlformats.org/markup-compatibility/2006" xmlns:hp="http://schemas.haansoft.com/office/presentation/8.0" lang="en-US" altLang="ko-KR" sz="1600" b="0" i="0" spc="5" mc:Ignorable="hp" hp:hslEmbossed="0">
              <a:solidFill>
                <a:schemeClr val="tx1"/>
              </a:solidFill>
              <a:latin typeface="+mn-lt"/>
              <a:ea typeface="+mn-ea"/>
              <a:cs typeface="+mn-cs"/>
            </a:endParaRPr>
          </a:p>
          <a:p>
            <a:pPr marL="0" indent="0" algn="l" defTabSz="1800225" latinLnBrk="1" hangingPunct="1">
              <a:lnSpc>
                <a:spcPct val="90000"/>
              </a:lnSpc>
              <a:spcBef>
                <a:spcPct val="0"/>
              </a:spcBef>
              <a:spcAft>
                <a:spcPct val="0"/>
              </a:spcAft>
              <a:buFont typeface="Arial"/>
              <a:buNone/>
            </a:pPr>
            <a:endParaRPr lang="ko-KR" altLang="en-US" sz="1600" b="0">
              <a:solidFill>
                <a:srgbClr val="000000"/>
              </a:solidFill>
              <a:latin typeface="+mn-lt"/>
              <a:ea typeface="+mn-ea"/>
              <a:cs typeface="+mn-cs"/>
            </a:endParaRPr>
          </a:p>
          <a:p>
            <a:pPr marL="0" indent="0" algn="l" defTabSz="1800225" latinLnBrk="1" hangingPunct="1">
              <a:lnSpc>
                <a:spcPct val="90000"/>
              </a:lnSpc>
              <a:spcBef>
                <a:spcPct val="0"/>
              </a:spcBef>
              <a:spcAft>
                <a:spcPct val="0"/>
              </a:spcAft>
              <a:buFont typeface="Arial"/>
              <a:buNone/>
            </a:pPr>
            <a:endParaRPr lang="ko-KR" altLang="en-US" sz="1600" b="0">
              <a:solidFill>
                <a:schemeClr val="tx1"/>
              </a:solidFill>
              <a:latin typeface="+mj-lt"/>
              <a:ea typeface="+mj-ea"/>
              <a:cs typeface="+mj-cs"/>
            </a:endParaRPr>
          </a:p>
        </p:txBody>
      </p:sp>
      <p:pic>
        <p:nvPicPr>
          <p:cNvPr id="20" name="내용 개체 틀 2" descr="C:/Users/ìì¤íã/AppData/Roaming/PolarisOffice/ETemp/16496_10730176/fImage1201621745724.jpeg"/>
          <p:cNvPicPr>
            <a:picLocks noChangeAspect="1"/>
          </p:cNvPicPr>
          <p:nvPr>
            <p:ph idx="1"/>
          </p:nvPr>
        </p:nvPicPr>
        <p:blipFill rotWithShape="1">
          <a:blip r:embed="rId3">
            <a:alphaModFix/>
            <a:lum/>
          </a:blip>
          <a:srcRect/>
          <a:stretch>
            <a:fillRect/>
          </a:stretch>
        </p:blipFill>
        <p:spPr>
          <a:xfrm>
            <a:off x="4391979" y="786280"/>
            <a:ext cx="4572508" cy="5703059"/>
          </a:xfrm>
          <a:prstGeom prst="rect">
            <a:avLst/>
          </a:prstGeom>
          <a:noFill/>
        </p:spPr>
      </p:pic>
    </p:spTree>
  </p:cSld>
  <p:clrMapOvr>
    <a:masterClrMapping/>
  </p:clrMapOvr>
  <p:transition xmlns:mc="http://schemas.openxmlformats.org/markup-compatibility/2006" xmlns:hp="http://schemas.haansoft.com/office/presentation/8.0" spd="slow" mc:Ignorable="hp" hp:hslDur="3000"/>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8" name="텍스트 개체 틀 1"/>
          <p:cNvSpPr txBox="1"/>
          <p:nvPr>
            <p:ph type="title" idx="0"/>
          </p:nvPr>
        </p:nvSpPr>
        <p:spPr>
          <a:xfrm>
            <a:off x="1" y="656692"/>
            <a:ext cx="9143999" cy="1791580"/>
          </a:xfrm>
          <a:prstGeom prst="rect">
            <a:avLst/>
          </a:prstGeom>
        </p:spPr>
        <p:txBody>
          <a:bodyPr vert="horz" wrap="square" lIns="91440" tIns="45720" rIns="91440" bIns="45720" anchor="ctr">
            <a:normAutofit lnSpcReduction="0"/>
          </a:bodyPr>
          <a:lstStyle/>
          <a:p>
            <a:pPr marL="0" indent="0" algn="ctr" defTabSz="1620202" latinLnBrk="1" hangingPunct="1">
              <a:lnSpc>
                <a:spcPct val="100000"/>
              </a:lnSpc>
              <a:spcBef>
                <a:spcPct val="0"/>
              </a:spcBef>
              <a:spcAft>
                <a:spcPct val="0"/>
              </a:spcAft>
              <a:buNone/>
            </a:pPr>
            <a:r>
              <a:rPr xmlns:mc="http://schemas.openxmlformats.org/markup-compatibility/2006" xmlns:hp="http://schemas.haansoft.com/office/presentation/8.0" lang="en-US" altLang="ko-KR" sz="2900" b="1" i="0" spc="5" mc:Ignorable="hp" hp:hslEmbossed="0">
                <a:solidFill>
                  <a:schemeClr val="tx1"/>
                </a:solidFill>
                <a:latin typeface="+mj-lt"/>
                <a:ea typeface="+mj-ea"/>
                <a:cs typeface="+mj-cs"/>
              </a:rPr>
              <a:t>1</a:t>
            </a:r>
            <a:r>
              <a:rPr xmlns:mc="http://schemas.openxmlformats.org/markup-compatibility/2006" xmlns:hp="http://schemas.haansoft.com/office/presentation/8.0" lang="en-US" altLang="ko-KR" sz="2900" b="0" i="0" spc="5" mc:Ignorable="hp" hp:hslEmbossed="0">
                <a:solidFill>
                  <a:schemeClr val="tx1"/>
                </a:solidFill>
                <a:latin typeface="+mj-lt"/>
                <a:ea typeface="+mj-ea"/>
                <a:cs typeface="+mj-cs"/>
              </a:rPr>
              <a:t>-3 백두산 정계비</a:t>
            </a:r>
            <a:endParaRPr xmlns:mc="http://schemas.openxmlformats.org/markup-compatibility/2006" xmlns:hp="http://schemas.haansoft.com/office/presentation/8.0" lang="en-US" altLang="ko-KR" sz="2900" b="0" i="0" spc="5" mc:Ignorable="hp" hp:hslEmbossed="0">
              <a:solidFill>
                <a:schemeClr val="tx1"/>
              </a:solidFill>
              <a:latin typeface="+mj-lt"/>
              <a:ea typeface="+mj-ea"/>
              <a:cs typeface="+mj-cs"/>
            </a:endParaRPr>
          </a:p>
          <a:p>
            <a:pPr marL="0" indent="0" algn="ctr" defTabSz="1620202" latinLnBrk="1" hangingPunct="1">
              <a:lnSpc>
                <a:spcPct val="100000"/>
              </a:lnSpc>
              <a:spcBef>
                <a:spcPct val="0"/>
              </a:spcBef>
              <a:spcAft>
                <a:spcPct val="0"/>
              </a:spcAft>
              <a:buNone/>
            </a:pPr>
            <a:endParaRPr xmlns:mc="http://schemas.openxmlformats.org/markup-compatibility/2006" xmlns:hp="http://schemas.haansoft.com/office/presentation/8.0" lang="en-US" altLang="ko-KR" sz="2900" b="0" i="0" spc="5" mc:Ignorable="hp" hp:hslEmbossed="0">
              <a:solidFill>
                <a:schemeClr val="tx1"/>
              </a:solidFill>
              <a:latin typeface="+mj-lt"/>
              <a:ea typeface="+mj-ea"/>
              <a:cs typeface="+mj-cs"/>
            </a:endParaRPr>
          </a:p>
          <a:p>
            <a:pPr marL="0" indent="0" algn="l" defTabSz="1620202" latinLnBrk="1" hangingPunct="1">
              <a:lnSpc>
                <a:spcPct val="100000"/>
              </a:lnSpc>
              <a:spcBef>
                <a:spcPct val="0"/>
              </a:spcBef>
              <a:spcAft>
                <a:spcPct val="0"/>
              </a:spcAft>
              <a:buNone/>
            </a:pP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백두산정계비(白頭山定界碑)는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1712년</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숙종</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 38년)에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조선</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과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청나라</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 사이의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국경</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을 정하기 위하여 세워진 경계비이다.</a:t>
            </a:r>
            <a:endParaRPr xmlns:mc="http://schemas.openxmlformats.org/markup-compatibility/2006" xmlns:hp="http://schemas.haansoft.com/office/presentation/8.0" lang="en-US" altLang="ko-KR" sz="1900" b="0" i="0" spc="5" mc:Ignorable="hp" hp:hslEmbossed="0">
              <a:solidFill>
                <a:schemeClr val="tx1"/>
              </a:solidFill>
              <a:latin typeface="+mn-lt"/>
              <a:ea typeface="+mn-ea"/>
              <a:cs typeface="+mn-cs"/>
            </a:endParaRPr>
          </a:p>
          <a:p>
            <a:pPr marL="0" indent="0" algn="ctr" defTabSz="1620202" latinLnBrk="1" hangingPunct="1">
              <a:lnSpc>
                <a:spcPct val="100000"/>
              </a:lnSpc>
              <a:spcBef>
                <a:spcPct val="0"/>
              </a:spcBef>
              <a:spcAft>
                <a:spcPct val="0"/>
              </a:spcAft>
              <a:buNone/>
            </a:pPr>
            <a:endParaRPr lang="ko-KR" altLang="en-US" sz="1900" b="0">
              <a:solidFill>
                <a:schemeClr val="tx1"/>
              </a:solidFill>
              <a:latin typeface="+mj-lt"/>
              <a:ea typeface="+mj-ea"/>
              <a:cs typeface="+mj-cs"/>
            </a:endParaRPr>
          </a:p>
        </p:txBody>
      </p:sp>
      <p:pic>
        <p:nvPicPr>
          <p:cNvPr id="19" name="내용 개체 틀 2" descr="C:/Users/ìì¤íã/AppData/Roaming/PolarisOffice/ETemp/16496_10730176/fImage458851996962.jpeg"/>
          <p:cNvPicPr>
            <a:picLocks noChangeAspect="1"/>
          </p:cNvPicPr>
          <p:nvPr>
            <p:ph idx="1"/>
          </p:nvPr>
        </p:nvPicPr>
        <p:blipFill rotWithShape="1">
          <a:blip r:embed="rId3">
            <a:alphaModFix/>
            <a:lum/>
          </a:blip>
          <a:srcRect/>
          <a:stretch>
            <a:fillRect/>
          </a:stretch>
        </p:blipFill>
        <p:spPr>
          <a:xfrm>
            <a:off x="19610" y="2276872"/>
            <a:ext cx="4552390" cy="4176464"/>
          </a:xfrm>
          <a:prstGeom prst="rect">
            <a:avLst/>
          </a:prstGeom>
          <a:noFill/>
        </p:spPr>
      </p:pic>
      <p:pic>
        <p:nvPicPr>
          <p:cNvPr id="20" name="내용 개체 틀 3" descr="C:/Users/ìì¤íã/AppData/Roaming/PolarisOffice/ETemp/16496_10730176/fImage652272009358.jpeg"/>
          <p:cNvPicPr>
            <a:picLocks noChangeAspect="1"/>
          </p:cNvPicPr>
          <p:nvPr/>
        </p:nvPicPr>
        <p:blipFill rotWithShape="1">
          <a:blip r:embed="rId4">
            <a:alphaModFix/>
            <a:lum/>
          </a:blip>
          <a:srcRect/>
          <a:stretch>
            <a:fillRect/>
          </a:stretch>
        </p:blipFill>
        <p:spPr>
          <a:xfrm>
            <a:off x="4752020" y="2204864"/>
            <a:ext cx="4391980" cy="3194365"/>
          </a:xfrm>
          <a:prstGeom prst="rect">
            <a:avLst/>
          </a:prstGeom>
          <a:noFill/>
        </p:spPr>
      </p:pic>
    </p:spTree>
  </p:cSld>
  <p:clrMapOvr>
    <a:masterClrMapping/>
  </p:clrMapOvr>
  <p:transition xmlns:mc="http://schemas.openxmlformats.org/markup-compatibility/2006" xmlns:hp="http://schemas.haansoft.com/office/presentation/8.0" spd="slow" mc:Ignorable="hp" hp:hslDur="3000"/>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8" name="텍스트 개체 틀 1"/>
          <p:cNvSpPr txBox="1"/>
          <p:nvPr>
            <p:ph type="title" idx="0"/>
          </p:nvPr>
        </p:nvSpPr>
        <p:spPr>
          <a:xfrm>
            <a:off x="-792088" y="763307"/>
            <a:ext cx="10974705" cy="1144905"/>
          </a:xfrm>
          <a:prstGeom prst="rect">
            <a:avLst/>
          </a:prstGeom>
        </p:spPr>
        <p:txBody>
          <a:bodyPr vert="horz" wrap="square" lIns="91440" tIns="45720" rIns="91440" bIns="45720" anchor="ctr">
            <a:normAutofit lnSpcReduction="0"/>
          </a:bodyPr>
          <a:lstStyle/>
          <a:p>
            <a:pPr marL="0" indent="0" algn="ctr" defTabSz="1620202" latinLnBrk="1" hangingPunct="1">
              <a:lnSpc>
                <a:spcPct val="100000"/>
              </a:lnSpc>
              <a:spcBef>
                <a:spcPct val="0"/>
              </a:spcBef>
              <a:spcAft>
                <a:spcPct val="0"/>
              </a:spcAft>
              <a:buNone/>
            </a:pPr>
            <a:r>
              <a:rPr xmlns:mc="http://schemas.openxmlformats.org/markup-compatibility/2006" xmlns:hp="http://schemas.haansoft.com/office/presentation/8.0" lang="en-US" altLang="ko-KR" sz="5865" b="1" i="0" spc="5" mc:Ignorable="hp" hp:hslEmbossed="0">
                <a:solidFill>
                  <a:schemeClr val="tx1"/>
                </a:solidFill>
                <a:latin typeface="+mj-lt"/>
                <a:ea typeface="+mj-ea"/>
                <a:cs typeface="+mj-cs"/>
              </a:rPr>
              <a:t>2</a:t>
            </a:r>
            <a:r>
              <a:rPr xmlns:mc="http://schemas.openxmlformats.org/markup-compatibility/2006" xmlns:hp="http://schemas.haansoft.com/office/presentation/8.0" lang="en-US" altLang="ko-KR" sz="5865" b="0" i="0" spc="5" mc:Ignorable="hp" hp:hslEmbossed="0">
                <a:solidFill>
                  <a:schemeClr val="tx1"/>
                </a:solidFill>
                <a:latin typeface="+mj-lt"/>
                <a:ea typeface="+mj-ea"/>
                <a:cs typeface="+mj-cs"/>
              </a:rPr>
              <a:t>.간도협약이란?</a:t>
            </a:r>
            <a:endParaRPr lang="ko-KR" altLang="en-US" sz="5865" b="0">
              <a:solidFill>
                <a:schemeClr val="tx1"/>
              </a:solidFill>
              <a:latin typeface="+mj-lt"/>
              <a:ea typeface="+mj-ea"/>
              <a:cs typeface="+mj-cs"/>
            </a:endParaRPr>
          </a:p>
        </p:txBody>
      </p:sp>
      <p:sp>
        <p:nvSpPr>
          <p:cNvPr id="19" name="내용 개체 틀 2"/>
          <p:cNvSpPr txBox="1"/>
          <p:nvPr>
            <p:ph idx="1"/>
          </p:nvPr>
        </p:nvSpPr>
        <p:spPr>
          <a:xfrm>
            <a:off x="216024" y="2753878"/>
            <a:ext cx="8604956" cy="3942866"/>
          </a:xfrm>
          <a:prstGeom prst="rect">
            <a:avLst/>
          </a:prstGeom>
        </p:spPr>
        <p:txBody>
          <a:bodyPr vert="horz" wrap="square" lIns="91440" tIns="45720" rIns="91440" bIns="45720" anchor="t">
            <a:normAutofit lnSpcReduction="0"/>
          </a:bodyPr>
          <a:lstStyle/>
          <a:p>
            <a:pPr marL="228600" indent="-228600" algn="l" defTabSz="1620202" latinLnBrk="1" hangingPunct="1">
              <a:lnSpc>
                <a:spcPct val="90000"/>
              </a:lnSpc>
              <a:spcBef>
                <a:spcPct val="0"/>
              </a:spcBef>
              <a:spcAft>
                <a:spcPct val="0"/>
              </a:spcAft>
              <a:buFont typeface="Arial"/>
              <a:buChar char="•"/>
            </a:pPr>
            <a:r>
              <a:rPr xmlns:mc="http://schemas.openxmlformats.org/markup-compatibility/2006" xmlns:hp="http://schemas.haansoft.com/office/presentation/8.0" lang="en-US" altLang="ko-KR" sz="1900" b="1" i="0" spc="5" mc:Ignorable="hp" hp:hslEmbossed="0">
                <a:solidFill>
                  <a:schemeClr val="tx1"/>
                </a:solidFill>
                <a:latin typeface="+mn-lt"/>
                <a:ea typeface="+mn-ea"/>
                <a:cs typeface="+mn-cs"/>
              </a:rPr>
              <a:t>간도 협약</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(間島協約)은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일본제국</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이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1905년</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제2차 한일 협약</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으로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대한제국</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의 외교권을 불법적으로 강탈한 상황에서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1909년 9월 4일</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청나라</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와 체결한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조약</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이다. 이 조약은 도문강(</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두만강</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)을 한(韓)ㆍ청(淸) 사이의 국경으로 정하여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간도</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를 청나라 영토로 인정하는 것을 주요 내용으로 하고 있다. 간도 협약이 체결된 당일, 일제(日帝)는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안봉선</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의 철도부설권 등을 청나라로부터 획득하는 것을 내용으로 하는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만주 5안건 협약</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을 체결하였다.                                                      일제(日帝)는 1907년 8월 23일, 간도에 헌병과 경찰을 들여보내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용정</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(龍井)에 통감부 간도파출소를 설치하였으나, 이 조약으로 </a:t>
            </a:r>
            <a:r>
              <a:rPr xmlns:mc="http://schemas.openxmlformats.org/markup-compatibility/2006" xmlns:hp="http://schemas.haansoft.com/office/presentation/8.0" lang="en-US" altLang="ko-KR" sz="1900" b="0" i="0" u="sng" spc="5" mc:Ignorable="hp" hp:hslEmbossed="0">
                <a:solidFill>
                  <a:schemeClr val="tx1"/>
                </a:solidFill>
                <a:latin typeface="+mn-lt"/>
                <a:ea typeface="+mn-ea"/>
                <a:cs typeface="+mn-cs"/>
              </a:rPr>
              <a:t>간도</a:t>
            </a:r>
            <a:r>
              <a:rPr xmlns:mc="http://schemas.openxmlformats.org/markup-compatibility/2006" xmlns:hp="http://schemas.haansoft.com/office/presentation/8.0" lang="en-US" altLang="ko-KR" sz="1900" b="0" i="0" spc="5" mc:Ignorable="hp" hp:hslEmbossed="0">
                <a:solidFill>
                  <a:schemeClr val="tx1"/>
                </a:solidFill>
                <a:latin typeface="+mn-lt"/>
                <a:ea typeface="+mn-ea"/>
                <a:cs typeface="+mn-cs"/>
              </a:rPr>
              <a:t> 지역에 대한 청나라의 영토권을 인정하고 통감부파출소를 철수하였다. </a:t>
            </a:r>
            <a:endParaRPr lang="ko-KR" altLang="en-US" sz="1900" b="0">
              <a:solidFill>
                <a:schemeClr val="tx1"/>
              </a:solidFill>
              <a:latin typeface="+mj-lt"/>
              <a:ea typeface="+mj-ea"/>
              <a:cs typeface="+mj-cs"/>
            </a:endParaRPr>
          </a:p>
        </p:txBody>
      </p:sp>
    </p:spTree>
  </p:cSld>
  <p:clrMapOvr>
    <a:masterClrMapping/>
  </p:clrMapOvr>
  <p:transition xmlns:mc="http://schemas.openxmlformats.org/markup-compatibility/2006" xmlns:hp="http://schemas.haansoft.com/office/presentation/8.0" spd="slow" mc:Ignorable="hp" hp:hslDur="3000"/>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8" name="텍스트 개체 틀 1"/>
          <p:cNvSpPr txBox="1"/>
          <p:nvPr>
            <p:ph type="title" idx="0"/>
          </p:nvPr>
        </p:nvSpPr>
        <p:spPr>
          <a:xfrm>
            <a:off x="-792088" y="871319"/>
            <a:ext cx="10974705" cy="1144905"/>
          </a:xfrm>
          <a:prstGeom prst="rect">
            <a:avLst/>
          </a:prstGeom>
        </p:spPr>
        <p:txBody>
          <a:bodyPr vert="horz" wrap="square" lIns="91440" tIns="45720" rIns="91440" bIns="45720" anchor="ctr">
            <a:normAutofit lnSpcReduction="0"/>
          </a:bodyPr>
          <a:lstStyle/>
          <a:p>
            <a:pPr marL="0" indent="0" algn="ctr" defTabSz="1620202" latinLnBrk="1" hangingPunct="1">
              <a:lnSpc>
                <a:spcPct val="100000"/>
              </a:lnSpc>
              <a:spcBef>
                <a:spcPct val="0"/>
              </a:spcBef>
              <a:spcAft>
                <a:spcPct val="0"/>
              </a:spcAft>
              <a:buNone/>
            </a:pPr>
            <a:r>
              <a:rPr xmlns:mc="http://schemas.openxmlformats.org/markup-compatibility/2006" xmlns:hp="http://schemas.haansoft.com/office/presentation/8.0" lang="en-US" altLang="ko-KR" sz="5865" b="1" i="0" spc="5" mc:Ignorable="hp" hp:hslEmbossed="0">
                <a:solidFill>
                  <a:schemeClr val="tx1"/>
                </a:solidFill>
                <a:latin typeface="+mj-lt"/>
                <a:ea typeface="+mj-ea"/>
                <a:cs typeface="+mj-cs"/>
              </a:rPr>
              <a:t>3</a:t>
            </a:r>
            <a:r>
              <a:rPr xmlns:mc="http://schemas.openxmlformats.org/markup-compatibility/2006" xmlns:hp="http://schemas.haansoft.com/office/presentation/8.0" lang="en-US" altLang="ko-KR" sz="5865" b="0" i="0" spc="5" mc:Ignorable="hp" hp:hslEmbossed="0">
                <a:solidFill>
                  <a:schemeClr val="tx1"/>
                </a:solidFill>
                <a:latin typeface="+mj-lt"/>
                <a:ea typeface="+mj-ea"/>
                <a:cs typeface="+mj-cs"/>
              </a:rPr>
              <a:t>.간도협약의 내용</a:t>
            </a:r>
            <a:endParaRPr lang="ko-KR" altLang="en-US" sz="5865" b="0">
              <a:solidFill>
                <a:schemeClr val="tx1"/>
              </a:solidFill>
              <a:latin typeface="+mj-lt"/>
              <a:ea typeface="+mj-ea"/>
              <a:cs typeface="+mj-cs"/>
            </a:endParaRPr>
          </a:p>
        </p:txBody>
      </p:sp>
      <p:sp>
        <p:nvSpPr>
          <p:cNvPr id="19" name="내용 개체 틀 2"/>
          <p:cNvSpPr txBox="1"/>
          <p:nvPr>
            <p:ph idx="1"/>
          </p:nvPr>
        </p:nvSpPr>
        <p:spPr>
          <a:xfrm>
            <a:off x="108012" y="2304590"/>
            <a:ext cx="8676456" cy="3924102"/>
          </a:xfrm>
          <a:prstGeom prst="rect">
            <a:avLst/>
          </a:prstGeom>
        </p:spPr>
        <p:txBody>
          <a:bodyPr vert="horz" wrap="square" lIns="91440" tIns="45720" rIns="91440" bIns="45720" anchor="t">
            <a:normAutofit lnSpcReduction="0"/>
          </a:bodyPr>
          <a:lstStyle/>
          <a:p>
            <a:pPr marL="228600" indent="-228600" algn="l" defTabSz="1620202" latinLnBrk="1" hangingPunct="1">
              <a:lnSpc>
                <a:spcPct val="90000"/>
              </a:lnSpc>
              <a:spcBef>
                <a:spcPct val="0"/>
              </a:spcBef>
              <a:spcAft>
                <a:spcPct val="0"/>
              </a:spcAft>
              <a:buClr>
                <a:srgbClr val="ff0000"/>
              </a:buClr>
              <a:buFont typeface="Arial"/>
              <a:buChar char="•"/>
            </a:pPr>
            <a:r>
              <a:rPr xmlns:mc="http://schemas.openxmlformats.org/markup-compatibility/2006" xmlns:hp="http://schemas.haansoft.com/office/presentation/8.0" lang="en-US" altLang="ko-KR" sz="1500" b="1" i="0" spc="5" mc:Ignorable="hp" hp:hslEmbossed="0">
                <a:solidFill>
                  <a:srgbClr val="ff0000"/>
                </a:solidFill>
                <a:latin typeface="+mn-lt"/>
                <a:ea typeface="+mn-ea"/>
                <a:cs typeface="+mn-cs"/>
              </a:rPr>
              <a:t>제1조</a:t>
            </a:r>
            <a:r>
              <a:rPr xmlns:mc="http://schemas.openxmlformats.org/markup-compatibility/2006" xmlns:hp="http://schemas.haansoft.com/office/presentation/8.0" lang="en-US" altLang="ko-KR" sz="1500" b="1" i="0" spc="5" mc:Ignorable="hp" hp:hslEmbossed="0">
                <a:solidFill>
                  <a:srgbClr val="000000"/>
                </a:solidFill>
                <a:latin typeface="+mn-lt"/>
                <a:ea typeface="+mn-ea"/>
                <a:cs typeface="+mn-cs"/>
              </a:rPr>
              <a:t> </a:t>
            </a:r>
            <a:r>
              <a:rPr xmlns:mc="http://schemas.openxmlformats.org/markup-compatibility/2006" xmlns:hp="http://schemas.haansoft.com/office/presentation/8.0" lang="en-US" altLang="ko-KR" sz="1500" b="0" i="0" spc="5" mc:Ignorable="hp" hp:hslEmbossed="0">
                <a:solidFill>
                  <a:schemeClr val="tx1"/>
                </a:solidFill>
                <a:latin typeface="+mn-lt"/>
                <a:ea typeface="+mn-ea"/>
                <a:cs typeface="+mn-cs"/>
              </a:rPr>
              <a:t>청·일 양국 정부는 도문강을 청·일 양국의 국경으로 하고 강원 지방에 있어서는 정계비(定界碑)를 기점(起點)으로 하여 석을수(石乙水)로써 양국의 경계로 할 것을 성명(聲明)한다</a:t>
            </a:r>
            <a:r>
              <a:rPr xmlns:mc="http://schemas.openxmlformats.org/markup-compatibility/2006" xmlns:hp="http://schemas.haansoft.com/office/presentation/8.0" lang="en-US" altLang="ko-KR" sz="900" b="0" i="0" spc="5" mc:Ignorable="hp" hp:hslEmbossed="0">
                <a:solidFill>
                  <a:schemeClr val="tx1"/>
                </a:solidFill>
                <a:latin typeface="+mn-lt"/>
                <a:ea typeface="+mn-ea"/>
                <a:cs typeface="+mn-cs"/>
              </a:rPr>
              <a:t>.</a:t>
            </a:r>
            <a:endParaRPr xmlns:mc="http://schemas.openxmlformats.org/markup-compatibility/2006" xmlns:hp="http://schemas.haansoft.com/office/presentation/8.0" lang="en-US" altLang="ko-KR" sz="900" b="0" i="0" spc="5" mc:Ignorable="hp" hp:hslEmbossed="0">
              <a:solidFill>
                <a:schemeClr val="tx1"/>
              </a:solidFill>
              <a:latin typeface="+mn-lt"/>
              <a:ea typeface="+mn-ea"/>
              <a:cs typeface="+mn-cs"/>
            </a:endParaRPr>
          </a:p>
          <a:p>
            <a:pPr marL="228600" indent="-228600" algn="l" defTabSz="1620202" latinLnBrk="1" hangingPunct="1">
              <a:lnSpc>
                <a:spcPct val="90000"/>
              </a:lnSpc>
              <a:spcBef>
                <a:spcPct val="0"/>
              </a:spcBef>
              <a:spcAft>
                <a:spcPct val="0"/>
              </a:spcAft>
              <a:buClr>
                <a:srgbClr val="000000"/>
              </a:buClr>
              <a:buFont typeface="Arial"/>
              <a:buChar char="•"/>
            </a:pPr>
            <a:endParaRPr lang="ko-KR" altLang="en-US" sz="900" b="0">
              <a:solidFill>
                <a:srgbClr val="000000"/>
              </a:solidFill>
              <a:latin typeface="+mn-lt"/>
              <a:ea typeface="+mn-ea"/>
              <a:cs typeface="+mn-cs"/>
            </a:endParaRPr>
          </a:p>
          <a:p>
            <a:pPr marL="228600" indent="-228600" algn="l" defTabSz="1620202" latinLnBrk="1" hangingPunct="1">
              <a:lnSpc>
                <a:spcPct val="90000"/>
              </a:lnSpc>
              <a:spcBef>
                <a:spcPct val="0"/>
              </a:spcBef>
              <a:spcAft>
                <a:spcPct val="0"/>
              </a:spcAft>
              <a:buClr>
                <a:srgbClr val="ff0000"/>
              </a:buClr>
              <a:buFont typeface="Arial"/>
              <a:buChar char="•"/>
            </a:pPr>
            <a:r>
              <a:rPr xmlns:mc="http://schemas.openxmlformats.org/markup-compatibility/2006" xmlns:hp="http://schemas.haansoft.com/office/presentation/8.0" lang="en-US" altLang="ko-KR" sz="1500" b="1" i="0" spc="5" mc:Ignorable="hp" hp:hslEmbossed="0">
                <a:solidFill>
                  <a:srgbClr val="ff0000"/>
                </a:solidFill>
                <a:latin typeface="+mn-lt"/>
                <a:ea typeface="+mn-ea"/>
                <a:cs typeface="+mn-cs"/>
              </a:rPr>
              <a:t>제2조</a:t>
            </a:r>
            <a:r>
              <a:rPr xmlns:mc="http://schemas.openxmlformats.org/markup-compatibility/2006" xmlns:hp="http://schemas.haansoft.com/office/presentation/8.0" lang="en-US" altLang="ko-KR" sz="1500" b="1" i="0" spc="5" mc:Ignorable="hp" hp:hslEmbossed="0">
                <a:solidFill>
                  <a:srgbClr val="000000"/>
                </a:solidFill>
                <a:latin typeface="+mn-lt"/>
                <a:ea typeface="+mn-ea"/>
                <a:cs typeface="+mn-cs"/>
              </a:rPr>
              <a:t> </a:t>
            </a:r>
            <a:r>
              <a:rPr xmlns:mc="http://schemas.openxmlformats.org/markup-compatibility/2006" xmlns:hp="http://schemas.haansoft.com/office/presentation/8.0" lang="en-US" altLang="ko-KR" sz="1500" b="0" i="0" spc="5" mc:Ignorable="hp" hp:hslEmbossed="0">
                <a:solidFill>
                  <a:schemeClr val="tx1"/>
                </a:solidFill>
                <a:latin typeface="+mn-lt"/>
                <a:ea typeface="+mn-ea"/>
                <a:cs typeface="+mn-cs"/>
              </a:rPr>
              <a:t>청국 정부는 본협약 조인 후 가능한 한 속히 좌기(左記)의 각지(各地)를 외국인의 거주(居住) 급(及) 무역을 위하여 개방하도록 하고 일본 정부는 차등(此等)의 지(地)에 영사관 또는 영사관 분관(分官)을 배설(配設)할 것이다. 개방의 기일(期日)은 따로 이를 정한다.</a:t>
            </a:r>
            <a:endParaRPr xmlns:mc="http://schemas.openxmlformats.org/markup-compatibility/2006" xmlns:hp="http://schemas.haansoft.com/office/presentation/8.0" lang="en-US" altLang="ko-KR" sz="1500" b="0" i="0" spc="5" mc:Ignorable="hp" hp:hslEmbossed="0">
              <a:solidFill>
                <a:schemeClr val="tx1"/>
              </a:solidFill>
              <a:latin typeface="+mn-lt"/>
              <a:ea typeface="+mn-ea"/>
              <a:cs typeface="+mn-cs"/>
            </a:endParaRPr>
          </a:p>
          <a:p>
            <a:pPr marL="228600" indent="-228600" algn="l" defTabSz="1620202" latinLnBrk="1" hangingPunct="1">
              <a:lnSpc>
                <a:spcPct val="90000"/>
              </a:lnSpc>
              <a:spcBef>
                <a:spcPct val="0"/>
              </a:spcBef>
              <a:spcAft>
                <a:spcPct val="0"/>
              </a:spcAft>
              <a:buClr>
                <a:srgbClr val="000000"/>
              </a:buClr>
              <a:buFont typeface="Arial"/>
              <a:buChar char="•"/>
            </a:pPr>
            <a:endParaRPr lang="ko-KR" altLang="en-US" sz="1500" b="0">
              <a:solidFill>
                <a:srgbClr val="000000"/>
              </a:solidFill>
              <a:latin typeface="+mn-lt"/>
              <a:ea typeface="+mn-ea"/>
              <a:cs typeface="+mn-cs"/>
            </a:endParaRPr>
          </a:p>
          <a:p>
            <a:pPr marL="228600" indent="-228600" algn="l" defTabSz="1620202" latinLnBrk="1" hangingPunct="1">
              <a:lnSpc>
                <a:spcPct val="90000"/>
              </a:lnSpc>
              <a:spcBef>
                <a:spcPct val="0"/>
              </a:spcBef>
              <a:spcAft>
                <a:spcPct val="0"/>
              </a:spcAft>
              <a:buClr>
                <a:srgbClr val="ff0000"/>
              </a:buClr>
              <a:buFont typeface="Arial"/>
              <a:buChar char="•"/>
            </a:pPr>
            <a:r>
              <a:rPr xmlns:mc="http://schemas.openxmlformats.org/markup-compatibility/2006" xmlns:hp="http://schemas.haansoft.com/office/presentation/8.0" lang="en-US" altLang="ko-KR" sz="1500" b="1" i="0" spc="5" mc:Ignorable="hp" hp:hslEmbossed="0">
                <a:solidFill>
                  <a:srgbClr val="ff0000"/>
                </a:solidFill>
                <a:latin typeface="+mn-lt"/>
                <a:ea typeface="+mn-ea"/>
                <a:cs typeface="+mn-cs"/>
              </a:rPr>
              <a:t>제3조 </a:t>
            </a:r>
            <a:r>
              <a:rPr xmlns:mc="http://schemas.openxmlformats.org/markup-compatibility/2006" xmlns:hp="http://schemas.haansoft.com/office/presentation/8.0" lang="en-US" altLang="ko-KR" sz="1500" b="0" i="0" spc="5" mc:Ignorable="hp" hp:hslEmbossed="0">
                <a:solidFill>
                  <a:schemeClr val="tx1"/>
                </a:solidFill>
                <a:latin typeface="+mn-lt"/>
                <a:ea typeface="+mn-ea"/>
                <a:cs typeface="+mn-cs"/>
              </a:rPr>
              <a:t>청국 정부는 종래와 같이 도문강 이후의 간지(墾地)에 있어서 한국민 주거를 승인한다. 그 지역의 경계는 별도로써 이를 표시한다.</a:t>
            </a:r>
            <a:endParaRPr xmlns:mc="http://schemas.openxmlformats.org/markup-compatibility/2006" xmlns:hp="http://schemas.haansoft.com/office/presentation/8.0" lang="en-US" altLang="ko-KR" sz="1500" b="0" i="0" spc="5" mc:Ignorable="hp" hp:hslEmbossed="0">
              <a:solidFill>
                <a:schemeClr val="tx1"/>
              </a:solidFill>
              <a:latin typeface="+mn-lt"/>
              <a:ea typeface="+mn-ea"/>
              <a:cs typeface="+mn-cs"/>
            </a:endParaRPr>
          </a:p>
          <a:p>
            <a:pPr marL="228600" indent="-228600" algn="l" defTabSz="1620202" latinLnBrk="1" hangingPunct="1">
              <a:lnSpc>
                <a:spcPct val="90000"/>
              </a:lnSpc>
              <a:spcBef>
                <a:spcPct val="0"/>
              </a:spcBef>
              <a:spcAft>
                <a:spcPct val="0"/>
              </a:spcAft>
              <a:buClr>
                <a:srgbClr val="000000"/>
              </a:buClr>
              <a:buFont typeface="Arial"/>
              <a:buChar char="•"/>
            </a:pPr>
            <a:endParaRPr lang="ko-KR" altLang="en-US" sz="1500" b="0">
              <a:solidFill>
                <a:srgbClr val="000000"/>
              </a:solidFill>
              <a:latin typeface="+mn-lt"/>
              <a:ea typeface="+mn-ea"/>
              <a:cs typeface="+mn-cs"/>
            </a:endParaRPr>
          </a:p>
          <a:p>
            <a:pPr marL="228600" indent="-228600" algn="l" defTabSz="1620202" latinLnBrk="1" hangingPunct="1">
              <a:lnSpc>
                <a:spcPct val="90000"/>
              </a:lnSpc>
              <a:spcBef>
                <a:spcPct val="0"/>
              </a:spcBef>
              <a:spcAft>
                <a:spcPct val="0"/>
              </a:spcAft>
              <a:buClr>
                <a:srgbClr val="ff0000"/>
              </a:buClr>
              <a:buFont typeface="Arial"/>
              <a:buChar char="•"/>
            </a:pPr>
            <a:r>
              <a:rPr xmlns:mc="http://schemas.openxmlformats.org/markup-compatibility/2006" xmlns:hp="http://schemas.haansoft.com/office/presentation/8.0" lang="en-US" altLang="ko-KR" sz="1500" b="1" i="0" spc="5" mc:Ignorable="hp" hp:hslEmbossed="0">
                <a:solidFill>
                  <a:srgbClr val="ff0000"/>
                </a:solidFill>
                <a:latin typeface="+mn-lt"/>
                <a:ea typeface="+mn-ea"/>
                <a:cs typeface="+mn-cs"/>
              </a:rPr>
              <a:t>제4조</a:t>
            </a:r>
            <a:r>
              <a:rPr xmlns:mc="http://schemas.openxmlformats.org/markup-compatibility/2006" xmlns:hp="http://schemas.haansoft.com/office/presentation/8.0" lang="en-US" altLang="ko-KR" sz="1500" b="1" i="0" spc="5" mc:Ignorable="hp" hp:hslEmbossed="0">
                <a:solidFill>
                  <a:srgbClr val="000000"/>
                </a:solidFill>
                <a:latin typeface="+mn-lt"/>
                <a:ea typeface="+mn-ea"/>
                <a:cs typeface="+mn-cs"/>
              </a:rPr>
              <a:t> </a:t>
            </a:r>
            <a:r>
              <a:rPr xmlns:mc="http://schemas.openxmlformats.org/markup-compatibility/2006" xmlns:hp="http://schemas.haansoft.com/office/presentation/8.0" lang="en-US" altLang="ko-KR" sz="1500" b="0" i="0" spc="5" mc:Ignorable="hp" hp:hslEmbossed="0">
                <a:solidFill>
                  <a:schemeClr val="tx1"/>
                </a:solidFill>
                <a:latin typeface="+mn-lt"/>
                <a:ea typeface="+mn-ea"/>
                <a:cs typeface="+mn-cs"/>
              </a:rPr>
              <a:t>도문강 이북 지방의 잡거지구역내(雜居地區域內) 간지(墾地) 거주의 한국민은 법권(法權)에 복종하며 청국 지방관의 관할재판에 귀부(歸附)한다. 청국 관할은 우(右) 한국민을 청국민과 동양(同樣)하게 대우하여야 하며 납세 기타 일체 행정상의 처분도 청국민과 동일하여야 한다. 우(右) 한국민에 관계되는 민사(民事) 형사(刑事) 일체의 소송(訴訟) 사건은 청국관할에서 청국의 법률을 안조(按照)하여 공평히 재판하여야 하며 일본국 영사관 또는 그의 위임을 받은 관리는 자유로히 법정에 입회할 수 있다. 단 인명에 관한 중안(重案)에 대하여서는 모름지기 먼저 일본국 영사관에 지조(知照)하여야 한다. 일본국 영사관에서 만약 법률을 고안(考案)하지 않고 판단한 조건(條件)이 있음을 인정하였을 때는 공정히 재판을 기하기 위하여 따로 관리를 파견하여 복심(覆審)할 것을 청국에 요구할 수 있다.</a:t>
            </a:r>
            <a:endParaRPr xmlns:mc="http://schemas.openxmlformats.org/markup-compatibility/2006" xmlns:hp="http://schemas.haansoft.com/office/presentation/8.0" lang="en-US" altLang="ko-KR" sz="1500" b="0" i="0" spc="5" mc:Ignorable="hp" hp:hslEmbossed="0">
              <a:solidFill>
                <a:schemeClr val="tx1"/>
              </a:solidFill>
              <a:latin typeface="+mn-lt"/>
              <a:ea typeface="+mn-ea"/>
              <a:cs typeface="+mn-cs"/>
            </a:endParaRPr>
          </a:p>
          <a:p>
            <a:pPr marL="228600" indent="-228600" algn="l" defTabSz="1620202" latinLnBrk="1" hangingPunct="1">
              <a:lnSpc>
                <a:spcPct val="90000"/>
              </a:lnSpc>
              <a:spcBef>
                <a:spcPct val="0"/>
              </a:spcBef>
              <a:spcAft>
                <a:spcPct val="0"/>
              </a:spcAft>
              <a:buClr>
                <a:srgbClr val="000000"/>
              </a:buClr>
              <a:buFont typeface="Arial"/>
              <a:buChar char="•"/>
            </a:pPr>
            <a:endParaRPr lang="ko-KR" altLang="en-US" sz="1500" b="0">
              <a:solidFill>
                <a:srgbClr val="000000"/>
              </a:solidFill>
              <a:latin typeface="+mn-lt"/>
              <a:ea typeface="+mn-ea"/>
              <a:cs typeface="+mn-cs"/>
            </a:endParaRPr>
          </a:p>
          <a:p>
            <a:pPr marL="228600" indent="-228600" algn="l" defTabSz="1620202" latinLnBrk="1" hangingPunct="1">
              <a:lnSpc>
                <a:spcPct val="90000"/>
              </a:lnSpc>
              <a:spcBef>
                <a:spcPct val="0"/>
              </a:spcBef>
              <a:spcAft>
                <a:spcPct val="0"/>
              </a:spcAft>
              <a:buClr>
                <a:srgbClr val="000000"/>
              </a:buClr>
              <a:buFont typeface="Arial"/>
              <a:buChar char="•"/>
            </a:pPr>
            <a:endParaRPr lang="ko-KR" altLang="en-US" sz="1500" b="0">
              <a:solidFill>
                <a:schemeClr val="tx1"/>
              </a:solidFill>
              <a:latin typeface="+mj-lt"/>
              <a:ea typeface="+mj-ea"/>
              <a:cs typeface="+mj-cs"/>
            </a:endParaRPr>
          </a:p>
        </p:txBody>
      </p:sp>
    </p:spTree>
  </p:cSld>
  <p:clrMapOvr>
    <a:masterClrMapping/>
  </p:clrMapOvr>
  <p:transition xmlns:mc="http://schemas.openxmlformats.org/markup-compatibility/2006" xmlns:hp="http://schemas.haansoft.com/office/presentation/8.0" spd="slow" mc:Ignorable="hp" hp:hslDur="3000"/>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8" name="내용 개체 틀 2"/>
          <p:cNvSpPr txBox="1"/>
          <p:nvPr>
            <p:ph idx="1"/>
          </p:nvPr>
        </p:nvSpPr>
        <p:spPr>
          <a:xfrm>
            <a:off x="36004" y="1846740"/>
            <a:ext cx="8928484" cy="4309944"/>
          </a:xfrm>
          <a:prstGeom prst="rect">
            <a:avLst/>
          </a:prstGeom>
        </p:spPr>
        <p:txBody>
          <a:bodyPr vert="horz" wrap="square" lIns="91440" tIns="45720" rIns="91440" bIns="45720" anchor="t">
            <a:normAutofit lnSpcReduction="0"/>
          </a:bodyPr>
          <a:lstStyle/>
          <a:p>
            <a:pPr marL="228600" indent="-228600" algn="l" defTabSz="1620202" latinLnBrk="1" hangingPunct="1">
              <a:lnSpc>
                <a:spcPct val="90000"/>
              </a:lnSpc>
              <a:spcBef>
                <a:spcPct val="0"/>
              </a:spcBef>
              <a:spcAft>
                <a:spcPct val="0"/>
              </a:spcAft>
              <a:buClr>
                <a:srgbClr val="ff0000"/>
              </a:buClr>
              <a:buFont typeface="Arial"/>
              <a:buChar char="•"/>
            </a:pPr>
            <a:r>
              <a:rPr xmlns:mc="http://schemas.openxmlformats.org/markup-compatibility/2006" xmlns:hp="http://schemas.haansoft.com/office/presentation/8.0" lang="en-US" altLang="ko-KR" sz="1800" b="1" i="0" spc="5" mc:Ignorable="hp" hp:hslEmbossed="0">
                <a:solidFill>
                  <a:srgbClr val="ff0000"/>
                </a:solidFill>
                <a:latin typeface="+mn-lt"/>
                <a:ea typeface="+mn-ea"/>
                <a:cs typeface="+mn-cs"/>
              </a:rPr>
              <a:t>제5조</a:t>
            </a:r>
            <a:r>
              <a:rPr xmlns:mc="http://schemas.openxmlformats.org/markup-compatibility/2006" xmlns:hp="http://schemas.haansoft.com/office/presentation/8.0" lang="en-US" altLang="ko-KR" sz="1500" b="1" i="0" spc="5" mc:Ignorable="hp" hp:hslEmbossed="0">
                <a:solidFill>
                  <a:srgbClr val="ff0000"/>
                </a:solidFill>
                <a:latin typeface="+mn-lt"/>
                <a:ea typeface="+mn-ea"/>
                <a:cs typeface="+mn-cs"/>
              </a:rPr>
              <a:t> </a:t>
            </a:r>
            <a:r>
              <a:rPr xmlns:mc="http://schemas.openxmlformats.org/markup-compatibility/2006" xmlns:hp="http://schemas.haansoft.com/office/presentation/8.0" lang="en-US" altLang="ko-KR" sz="1500" b="0" i="0" spc="5" mc:Ignorable="hp" hp:hslEmbossed="0">
                <a:solidFill>
                  <a:schemeClr val="tx1"/>
                </a:solidFill>
                <a:latin typeface="+mn-lt"/>
                <a:ea typeface="+mn-ea"/>
                <a:cs typeface="+mn-cs"/>
              </a:rPr>
              <a:t>도문강 이북 잡거구역내(雜居地區域內)에 있어서의 한국민 소유의 상지(上地) 가옥은 청국 정부가 청국 인민의 재산과 같이 보호하여야 한다. 또 해강(該江)의 연안에는 장소를 선택하여 도선(渡船)을 설치하고 쌍방 인민의 왕래를 자유롭게 한다. 단 병기(兵器)를 휴대한 자는 문건 또는 호조(護照)없이 월경(越境)할 수 없다. 잡거구역내(雜居地區域內) 산출의 미곡(米穀)은 한국민의 판운(販運)을 허가할 수 있다.</a:t>
            </a:r>
            <a:endParaRPr xmlns:mc="http://schemas.openxmlformats.org/markup-compatibility/2006" xmlns:hp="http://schemas.haansoft.com/office/presentation/8.0" lang="en-US" altLang="ko-KR" sz="1500" b="0" i="0" spc="5" mc:Ignorable="hp" hp:hslEmbossed="0">
              <a:solidFill>
                <a:schemeClr val="tx1"/>
              </a:solidFill>
              <a:latin typeface="+mn-lt"/>
              <a:ea typeface="+mn-ea"/>
              <a:cs typeface="+mn-cs"/>
            </a:endParaRPr>
          </a:p>
          <a:p>
            <a:pPr marL="228600" indent="-228600" algn="l" defTabSz="1620202" latinLnBrk="1" hangingPunct="1">
              <a:lnSpc>
                <a:spcPct val="90000"/>
              </a:lnSpc>
              <a:spcBef>
                <a:spcPct val="0"/>
              </a:spcBef>
              <a:spcAft>
                <a:spcPct val="0"/>
              </a:spcAft>
              <a:buClr>
                <a:srgbClr val="000000"/>
              </a:buClr>
              <a:buFont typeface="Arial"/>
              <a:buChar char="•"/>
            </a:pPr>
            <a:endParaRPr lang="ko-KR" altLang="en-US" sz="1500" b="0">
              <a:solidFill>
                <a:schemeClr val="tx1"/>
              </a:solidFill>
              <a:latin typeface="+mj-lt"/>
              <a:ea typeface="+mj-ea"/>
              <a:cs typeface="+mj-cs"/>
            </a:endParaRPr>
          </a:p>
          <a:p>
            <a:pPr marL="228600" indent="-228600" algn="l" defTabSz="1620202" latinLnBrk="1" hangingPunct="1">
              <a:lnSpc>
                <a:spcPct val="90000"/>
              </a:lnSpc>
              <a:spcBef>
                <a:spcPct val="0"/>
              </a:spcBef>
              <a:spcAft>
                <a:spcPct val="0"/>
              </a:spcAft>
              <a:buClr>
                <a:srgbClr val="ff0000"/>
              </a:buClr>
              <a:buFont typeface="Arial"/>
              <a:buChar char="•"/>
            </a:pPr>
            <a:r>
              <a:rPr xmlns:mc="http://schemas.openxmlformats.org/markup-compatibility/2006" xmlns:hp="http://schemas.haansoft.com/office/presentation/8.0" lang="en-US" altLang="ko-KR" sz="1800" b="1" i="0" spc="5" mc:Ignorable="hp" hp:hslEmbossed="0">
                <a:solidFill>
                  <a:srgbClr val="ff0000"/>
                </a:solidFill>
                <a:latin typeface="+mn-lt"/>
                <a:ea typeface="+mn-ea"/>
                <a:cs typeface="+mn-cs"/>
              </a:rPr>
              <a:t>제6조</a:t>
            </a:r>
            <a:r>
              <a:rPr xmlns:mc="http://schemas.openxmlformats.org/markup-compatibility/2006" xmlns:hp="http://schemas.haansoft.com/office/presentation/8.0" lang="en-US" altLang="ko-KR" sz="1500" b="1" i="0" spc="5" mc:Ignorable="hp" hp:hslEmbossed="0">
                <a:solidFill>
                  <a:schemeClr val="bg1"/>
                </a:solidFill>
                <a:latin typeface="+mn-lt"/>
                <a:ea typeface="+mn-ea"/>
                <a:cs typeface="+mn-cs"/>
              </a:rPr>
              <a:t> </a:t>
            </a:r>
            <a:r>
              <a:rPr xmlns:mc="http://schemas.openxmlformats.org/markup-compatibility/2006" xmlns:hp="http://schemas.haansoft.com/office/presentation/8.0" lang="en-US" altLang="ko-KR" sz="1500" b="0" i="0" spc="5" mc:Ignorable="hp" hp:hslEmbossed="0">
                <a:solidFill>
                  <a:schemeClr val="tx1"/>
                </a:solidFill>
                <a:latin typeface="+mn-lt"/>
                <a:ea typeface="+mn-ea"/>
                <a:cs typeface="+mn-cs"/>
              </a:rPr>
              <a:t>청국 정부는 장래 길장철도(吉長鐵道)를 연길남경(延吉南境)에 연장하여 한국 회령(會寧)에서 한국 철도와 연결하도록 하며 그의 일체 변법(辨法)은 길장철도(吉長鐵道)와 일률로 하여야 한다. 개변(開辨)의 시기는 청국 정부에서 정형(情形)을 작량(酌量)하여 일본국 정부와 상의한 뒤에 이를 정한다.</a:t>
            </a:r>
            <a:endParaRPr xmlns:mc="http://schemas.openxmlformats.org/markup-compatibility/2006" xmlns:hp="http://schemas.haansoft.com/office/presentation/8.0" lang="en-US" altLang="ko-KR" sz="1500" b="0" i="0" spc="5" mc:Ignorable="hp" hp:hslEmbossed="0">
              <a:solidFill>
                <a:schemeClr val="tx1"/>
              </a:solidFill>
              <a:latin typeface="+mn-lt"/>
              <a:ea typeface="+mn-ea"/>
              <a:cs typeface="+mn-cs"/>
            </a:endParaRPr>
          </a:p>
          <a:p>
            <a:pPr marL="228600" indent="-228600" algn="l" defTabSz="1620202" latinLnBrk="1" hangingPunct="1">
              <a:lnSpc>
                <a:spcPct val="90000"/>
              </a:lnSpc>
              <a:spcBef>
                <a:spcPct val="0"/>
              </a:spcBef>
              <a:spcAft>
                <a:spcPct val="0"/>
              </a:spcAft>
              <a:buClr>
                <a:srgbClr val="ff0000"/>
              </a:buClr>
              <a:buFont typeface="Arial"/>
              <a:buChar char="•"/>
            </a:pPr>
            <a:endParaRPr lang="ko-KR" altLang="en-US" sz="1500" b="0">
              <a:solidFill>
                <a:srgbClr val="000000"/>
              </a:solidFill>
              <a:latin typeface="+mn-lt"/>
              <a:ea typeface="+mn-ea"/>
              <a:cs typeface="+mn-cs"/>
            </a:endParaRPr>
          </a:p>
          <a:p>
            <a:pPr marL="228600" indent="-228600" algn="l" defTabSz="1620202" latinLnBrk="1" hangingPunct="1">
              <a:lnSpc>
                <a:spcPct val="90000"/>
              </a:lnSpc>
              <a:spcBef>
                <a:spcPct val="0"/>
              </a:spcBef>
              <a:spcAft>
                <a:spcPct val="0"/>
              </a:spcAft>
              <a:buClr>
                <a:srgbClr val="ff0000"/>
              </a:buClr>
              <a:buFont typeface="Arial"/>
              <a:buChar char="•"/>
            </a:pPr>
            <a:r>
              <a:rPr xmlns:mc="http://schemas.openxmlformats.org/markup-compatibility/2006" xmlns:hp="http://schemas.haansoft.com/office/presentation/8.0" lang="en-US" altLang="ko-KR" sz="1800" b="1" i="0" spc="5" mc:Ignorable="hp" hp:hslEmbossed="0">
                <a:solidFill>
                  <a:srgbClr val="ff0000"/>
                </a:solidFill>
                <a:latin typeface="+mn-lt"/>
                <a:ea typeface="+mn-ea"/>
                <a:cs typeface="+mn-cs"/>
              </a:rPr>
              <a:t>제7조</a:t>
            </a:r>
            <a:r>
              <a:rPr xmlns:mc="http://schemas.openxmlformats.org/markup-compatibility/2006" xmlns:hp="http://schemas.haansoft.com/office/presentation/8.0" lang="en-US" altLang="ko-KR" sz="1500" b="1" i="0" spc="5" mc:Ignorable="hp" hp:hslEmbossed="0">
                <a:solidFill>
                  <a:srgbClr val="ff0000"/>
                </a:solidFill>
                <a:latin typeface="+mn-lt"/>
                <a:ea typeface="+mn-ea"/>
                <a:cs typeface="+mn-cs"/>
              </a:rPr>
              <a:t> </a:t>
            </a:r>
            <a:r>
              <a:rPr xmlns:mc="http://schemas.openxmlformats.org/markup-compatibility/2006" xmlns:hp="http://schemas.haansoft.com/office/presentation/8.0" lang="en-US" altLang="ko-KR" sz="1500" b="0" i="0" spc="5" mc:Ignorable="hp" hp:hslEmbossed="0">
                <a:solidFill>
                  <a:schemeClr val="tx1"/>
                </a:solidFill>
                <a:latin typeface="+mn-lt"/>
                <a:ea typeface="+mn-ea"/>
                <a:cs typeface="+mn-cs"/>
              </a:rPr>
              <a:t>본 조약은 조인 후 직시(直時) 효력을 발생하며 통감부파출소 및 문무(文武)의 각원(各員)은 가능한 한 속히 철퇴(撤退)를 개시하며 2개월 이내에 완료한다. 일본국 정부는 2개월 이내에 제2조 신약(新約)의 통상지(通商地)에 영사관을 개설한다.</a:t>
            </a:r>
            <a:endParaRPr xmlns:mc="http://schemas.openxmlformats.org/markup-compatibility/2006" xmlns:hp="http://schemas.haansoft.com/office/presentation/8.0" lang="en-US" altLang="ko-KR" sz="1500" b="0" i="0" spc="5" mc:Ignorable="hp" hp:hslEmbossed="0">
              <a:solidFill>
                <a:schemeClr val="tx1"/>
              </a:solidFill>
              <a:latin typeface="+mn-lt"/>
              <a:ea typeface="+mn-ea"/>
              <a:cs typeface="+mn-cs"/>
            </a:endParaRPr>
          </a:p>
          <a:p>
            <a:pPr marL="0" indent="0" algn="just" defTabSz="1620202" latinLnBrk="0" hangingPunct="1">
              <a:lnSpc>
                <a:spcPct val="107000"/>
              </a:lnSpc>
              <a:spcBef>
                <a:spcPct val="0"/>
              </a:spcBef>
              <a:spcAft>
                <a:spcPct val="21000"/>
              </a:spcAft>
              <a:buFont typeface="Arial"/>
              <a:buNone/>
            </a:pPr>
            <a:r>
              <a:rPr xmlns:mc="http://schemas.openxmlformats.org/markup-compatibility/2006" xmlns:hp="http://schemas.haansoft.com/office/presentation/8.0" lang="en-US" altLang="ko-KR" sz="1500" b="0" i="0" spc="5" mc:Ignorable="hp" hp:hslEmbossed="0">
                <a:solidFill>
                  <a:schemeClr val="bg1"/>
                </a:solidFill>
                <a:latin typeface="+mn-lt"/>
                <a:ea typeface="+mn-ea"/>
                <a:cs typeface="+mn-cs"/>
              </a:rPr>
              <a:t>   </a:t>
            </a:r>
            <a:endParaRPr xmlns:mc="http://schemas.openxmlformats.org/markup-compatibility/2006" xmlns:hp="http://schemas.haansoft.com/office/presentation/8.0" lang="en-US" altLang="ko-KR" sz="1500" b="0" i="0" spc="5" mc:Ignorable="hp" hp:hslEmbossed="0">
              <a:solidFill>
                <a:schemeClr val="bg1"/>
              </a:solidFill>
              <a:latin typeface="+mn-lt"/>
              <a:ea typeface="+mn-ea"/>
              <a:cs typeface="+mn-cs"/>
            </a:endParaRPr>
          </a:p>
          <a:p>
            <a:pPr marL="228600" indent="-228600" algn="l" defTabSz="1620202" latinLnBrk="1" hangingPunct="1">
              <a:lnSpc>
                <a:spcPct val="90000"/>
              </a:lnSpc>
              <a:spcBef>
                <a:spcPct val="0"/>
              </a:spcBef>
              <a:spcAft>
                <a:spcPct val="0"/>
              </a:spcAft>
              <a:buClr>
                <a:srgbClr val="000000"/>
              </a:buClr>
              <a:buFont typeface="mn-ea"/>
              <a:buChar char="•"/>
            </a:pPr>
            <a:endParaRPr lang="ko-KR" altLang="en-US" sz="1500" b="0">
              <a:solidFill>
                <a:schemeClr val="tx1"/>
              </a:solidFill>
              <a:latin typeface="+mj-lt"/>
              <a:ea typeface="+mj-ea"/>
              <a:cs typeface="+mj-cs"/>
            </a:endParaRPr>
          </a:p>
        </p:txBody>
      </p:sp>
    </p:spTree>
  </p:cSld>
  <p:clrMapOvr>
    <a:masterClrMapping/>
  </p:clrMapOvr>
  <p:transition xmlns:mc="http://schemas.openxmlformats.org/markup-compatibility/2006" xmlns:hp="http://schemas.haansoft.com/office/presentation/8.0" spd="slow" mc:Ignorable="hp" hp:hslDur="3000"/>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pic>
        <p:nvPicPr>
          <p:cNvPr id="16" name="그림 4"/>
          <p:cNvPicPr>
            <a:picLocks noChangeAspect="1"/>
          </p:cNvPicPr>
          <p:nvPr/>
        </p:nvPicPr>
        <p:blipFill rotWithShape="1">
          <a:blip r:embed="rId3">
            <a:alphaModFix/>
            <a:lum/>
          </a:blip>
          <a:stretch>
            <a:fillRect/>
          </a:stretch>
        </p:blipFill>
        <p:spPr>
          <a:xfrm>
            <a:off x="1349642" y="0"/>
            <a:ext cx="6444716" cy="6858000"/>
          </a:xfrm>
          <a:prstGeom prst="rect">
            <a:avLst/>
          </a:prstGeom>
        </p:spPr>
      </p:pic>
      <p:sp>
        <p:nvSpPr>
          <p:cNvPr id="19" name="직사각형 5"/>
          <p:cNvSpPr/>
          <p:nvPr/>
        </p:nvSpPr>
        <p:spPr>
          <a:xfrm>
            <a:off x="2267744" y="0"/>
            <a:ext cx="4716524" cy="6858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p>
        </p:txBody>
      </p:sp>
      <p:sp>
        <p:nvSpPr>
          <p:cNvPr id="20" name="직사각형 78"/>
          <p:cNvSpPr/>
          <p:nvPr/>
        </p:nvSpPr>
        <p:spPr>
          <a:xfrm>
            <a:off x="2159732" y="1898260"/>
            <a:ext cx="5004556" cy="1558124"/>
          </a:xfrm>
          <a:prstGeom prst="rect">
            <a:avLst/>
          </a:prstGeom>
        </p:spPr>
        <p:txBody>
          <a:bodyPr wrap="square">
            <a:spAutoFit/>
          </a:bodyPr>
          <a:lstStyle/>
          <a:p>
            <a:pPr algn="ctr"/>
            <a:r>
              <a:rPr lang="ko-KR" altLang="en-US" sz="4800" b="1">
                <a:solidFill>
                  <a:schemeClr val="bg1"/>
                </a:solidFill>
              </a:rPr>
              <a:t>한중 간도 영유권 분쟁의 분석</a:t>
            </a:r>
            <a:endParaRPr lang="en-US" altLang="ko-KR" sz="4800" b="1">
              <a:solidFill>
                <a:schemeClr val="bg1"/>
              </a:solidFill>
            </a:endParaRPr>
          </a:p>
        </p:txBody>
      </p:sp>
      <p:sp>
        <p:nvSpPr>
          <p:cNvPr id="21" name="직사각형 79"/>
          <p:cNvSpPr/>
          <p:nvPr/>
        </p:nvSpPr>
        <p:spPr>
          <a:xfrm>
            <a:off x="3888432" y="5472608"/>
            <a:ext cx="1525905" cy="824562"/>
          </a:xfrm>
          <a:prstGeom prst="rect">
            <a:avLst/>
          </a:prstGeom>
        </p:spPr>
        <p:txBody>
          <a:bodyPr wrap="none">
            <a:spAutoFit/>
          </a:bodyPr>
          <a:lstStyle/>
          <a:p>
            <a:pPr algn="ctr"/>
            <a:r>
              <a:rPr lang="en-US" altLang="ko-KR" sz="2400">
                <a:solidFill>
                  <a:schemeClr val="bg1"/>
                </a:solidFill>
              </a:rPr>
              <a:t>21409854</a:t>
            </a:r>
            <a:endParaRPr lang="en-US" altLang="ko-KR" sz="2400">
              <a:solidFill>
                <a:schemeClr val="bg1"/>
              </a:solidFill>
            </a:endParaRPr>
          </a:p>
          <a:p>
            <a:pPr algn="ctr"/>
            <a:r>
              <a:rPr lang="ko-KR" altLang="en-US" sz="2400">
                <a:solidFill>
                  <a:schemeClr val="bg1"/>
                </a:solidFill>
              </a:rPr>
              <a:t>송현진</a:t>
            </a:r>
            <a:endParaRPr lang="ko-KR" altLang="en-US" sz="2400">
              <a:solidFill>
                <a:schemeClr val="bg1"/>
              </a:solidFill>
            </a:endParaRPr>
          </a:p>
        </p:txBody>
      </p:sp>
    </p:spTree>
  </p:cSld>
  <p:clrMapOvr>
    <a:masterClrMapping/>
  </p:clrMapOvr>
  <p:transition xmlns:mc="http://schemas.openxmlformats.org/markup-compatibility/2006" xmlns:hp="http://schemas.haansoft.com/office/presentation/8.0" spd="slow" mc:Ignorable="hp" hp:hslDur="3000"/>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28" name="TextBox 27"/>
          <p:cNvSpPr txBox="1"/>
          <p:nvPr/>
        </p:nvSpPr>
        <p:spPr>
          <a:xfrm>
            <a:off x="1619672" y="332656"/>
            <a:ext cx="4640658" cy="753199"/>
          </a:xfrm>
          <a:prstGeom prst="rect">
            <a:avLst/>
          </a:prstGeom>
          <a:noFill/>
        </p:spPr>
        <p:txBody>
          <a:bodyPr wrap="square">
            <a:spAutoFit/>
          </a:bodyPr>
          <a:lstStyle/>
          <a:p>
            <a:pPr lvl="0"/>
            <a:r>
              <a:rPr lang="ko-KR" altLang="en-US" sz="4400" b="1">
                <a:solidFill>
                  <a:schemeClr val="tx1">
                    <a:lumMod val="65000"/>
                    <a:lumOff val="35000"/>
                  </a:schemeClr>
                </a:solidFill>
              </a:rPr>
              <a:t>목차</a:t>
            </a:r>
            <a:endParaRPr lang="ko-KR" altLang="en-US" sz="4400" b="1">
              <a:solidFill>
                <a:schemeClr val="tx1">
                  <a:lumMod val="65000"/>
                  <a:lumOff val="35000"/>
                </a:schemeClr>
              </a:solidFill>
            </a:endParaRPr>
          </a:p>
        </p:txBody>
      </p:sp>
      <p:sp>
        <p:nvSpPr>
          <p:cNvPr id="29" name="TextBox 28"/>
          <p:cNvSpPr txBox="1"/>
          <p:nvPr/>
        </p:nvSpPr>
        <p:spPr>
          <a:xfrm>
            <a:off x="619397" y="1307720"/>
            <a:ext cx="5688632" cy="453174"/>
          </a:xfrm>
          <a:prstGeom prst="rect">
            <a:avLst/>
          </a:prstGeom>
          <a:noFill/>
        </p:spPr>
        <p:txBody>
          <a:bodyPr vert="horz" wrap="square" lIns="91440" tIns="45720" rIns="91440" bIns="45720" anchor="t">
            <a:spAutoFit/>
          </a:bodyPr>
          <a:lstStyle/>
          <a:p>
            <a:pPr lvl="0"/>
            <a:r>
              <a:rPr lang="en-US" altLang="ko-KR" sz="2400" b="1">
                <a:solidFill>
                  <a:schemeClr val="tx1">
                    <a:lumMod val="65000"/>
                    <a:lumOff val="35000"/>
                  </a:schemeClr>
                </a:solidFill>
              </a:rPr>
              <a:t>1</a:t>
            </a:r>
            <a:r>
              <a:rPr lang="ko-KR" altLang="en-US" sz="2400" b="1">
                <a:solidFill>
                  <a:schemeClr val="tx1">
                    <a:lumMod val="65000"/>
                    <a:lumOff val="35000"/>
                  </a:schemeClr>
                </a:solidFill>
              </a:rPr>
              <a:t>. 간도정의</a:t>
            </a:r>
            <a:endParaRPr lang="ko-KR" altLang="en-US" sz="2400" b="1">
              <a:solidFill>
                <a:schemeClr val="tx1">
                  <a:lumMod val="65000"/>
                  <a:lumOff val="35000"/>
                </a:schemeClr>
              </a:solidFill>
            </a:endParaRPr>
          </a:p>
        </p:txBody>
      </p:sp>
      <p:sp>
        <p:nvSpPr>
          <p:cNvPr id="30" name="TextBox 29"/>
          <p:cNvSpPr txBox="1"/>
          <p:nvPr/>
        </p:nvSpPr>
        <p:spPr>
          <a:xfrm>
            <a:off x="611560" y="1939181"/>
            <a:ext cx="5688632" cy="452988"/>
          </a:xfrm>
          <a:prstGeom prst="rect">
            <a:avLst/>
          </a:prstGeom>
          <a:noFill/>
        </p:spPr>
        <p:txBody>
          <a:bodyPr vert="horz" wrap="square" lIns="91440" tIns="45720" rIns="91440" bIns="45720" anchor="t">
            <a:spAutoFit/>
          </a:bodyPr>
          <a:lstStyle/>
          <a:p>
            <a:pPr lvl="0"/>
            <a:r>
              <a:rPr lang="ko-KR" altLang="en-US" sz="2400" b="1">
                <a:solidFill>
                  <a:schemeClr val="tx1">
                    <a:lumMod val="65000"/>
                    <a:lumOff val="35000"/>
                  </a:schemeClr>
                </a:solidFill>
              </a:rPr>
              <a:t>2. 간도협약</a:t>
            </a:r>
            <a:endParaRPr lang="ko-KR" altLang="en-US" sz="2400" b="1">
              <a:solidFill>
                <a:schemeClr val="tx1">
                  <a:lumMod val="65000"/>
                  <a:lumOff val="35000"/>
                </a:schemeClr>
              </a:solidFill>
            </a:endParaRPr>
          </a:p>
        </p:txBody>
      </p:sp>
      <p:sp>
        <p:nvSpPr>
          <p:cNvPr id="31" name="TextBox 30"/>
          <p:cNvSpPr txBox="1"/>
          <p:nvPr/>
        </p:nvSpPr>
        <p:spPr>
          <a:xfrm>
            <a:off x="622605" y="2588812"/>
            <a:ext cx="5688632" cy="453385"/>
          </a:xfrm>
          <a:prstGeom prst="rect">
            <a:avLst/>
          </a:prstGeom>
          <a:noFill/>
        </p:spPr>
        <p:txBody>
          <a:bodyPr vert="horz" wrap="square" lIns="91440" tIns="45720" rIns="91440" bIns="45720" anchor="t">
            <a:spAutoFit/>
          </a:bodyPr>
          <a:lstStyle/>
          <a:p>
            <a:pPr lvl="0"/>
            <a:r>
              <a:rPr lang="ko-KR" altLang="en-US" sz="2400" b="1">
                <a:solidFill>
                  <a:schemeClr val="tx1">
                    <a:lumMod val="65000"/>
                    <a:lumOff val="35000"/>
                  </a:schemeClr>
                </a:solidFill>
              </a:rPr>
              <a:t>3. 한중간도영유권분쟁의 분석</a:t>
            </a:r>
            <a:endParaRPr lang="ko-KR" altLang="en-US" sz="2400" b="1">
              <a:solidFill>
                <a:schemeClr val="tx1">
                  <a:lumMod val="65000"/>
                  <a:lumOff val="35000"/>
                </a:schemeClr>
              </a:solidFill>
            </a:endParaRPr>
          </a:p>
        </p:txBody>
      </p:sp>
      <p:sp>
        <p:nvSpPr>
          <p:cNvPr id="32" name="TextBox 31"/>
          <p:cNvSpPr txBox="1"/>
          <p:nvPr/>
        </p:nvSpPr>
        <p:spPr>
          <a:xfrm>
            <a:off x="619397" y="3289074"/>
            <a:ext cx="5688632" cy="453385"/>
          </a:xfrm>
          <a:prstGeom prst="rect">
            <a:avLst/>
          </a:prstGeom>
          <a:noFill/>
        </p:spPr>
        <p:txBody>
          <a:bodyPr vert="horz" wrap="square" lIns="91440" tIns="45720" rIns="91440" bIns="45720" anchor="t">
            <a:spAutoFit/>
          </a:bodyPr>
          <a:lstStyle/>
          <a:p>
            <a:pPr lvl="0"/>
            <a:r>
              <a:rPr lang="ko-KR" altLang="en-US" sz="2400" b="1">
                <a:solidFill>
                  <a:schemeClr val="tx1">
                    <a:lumMod val="65000"/>
                    <a:lumOff val="35000"/>
                  </a:schemeClr>
                </a:solidFill>
              </a:rPr>
              <a:t>4. 간도영유권문제 발단원인</a:t>
            </a:r>
            <a:endParaRPr lang="ko-KR" altLang="en-US" sz="2400" b="1">
              <a:solidFill>
                <a:schemeClr val="tx1">
                  <a:lumMod val="65000"/>
                  <a:lumOff val="35000"/>
                </a:schemeClr>
              </a:solidFill>
            </a:endParaRPr>
          </a:p>
        </p:txBody>
      </p:sp>
      <p:sp>
        <p:nvSpPr>
          <p:cNvPr id="33" name="TextBox 28"/>
          <p:cNvSpPr txBox="1"/>
          <p:nvPr/>
        </p:nvSpPr>
        <p:spPr>
          <a:xfrm>
            <a:off x="623392" y="6156509"/>
            <a:ext cx="5688632" cy="453154"/>
          </a:xfrm>
          <a:prstGeom prst="rect">
            <a:avLst/>
          </a:prstGeom>
          <a:noFill/>
        </p:spPr>
        <p:txBody>
          <a:bodyPr vert="horz" wrap="square" lIns="91440" tIns="45720" rIns="91440" bIns="45720" anchor="t">
            <a:spAutoFit/>
          </a:bodyPr>
          <a:lstStyle/>
          <a:p>
            <a:pPr lvl="0"/>
            <a:r>
              <a:rPr lang="ko-KR" altLang="en-US" sz="2400" b="1">
                <a:solidFill>
                  <a:schemeClr val="tx1">
                    <a:lumMod val="65000"/>
                    <a:lumOff val="35000"/>
                  </a:schemeClr>
                </a:solidFill>
              </a:rPr>
              <a:t>8. 간도영유권 확보를 위한 해결방안</a:t>
            </a:r>
            <a:endParaRPr lang="ko-KR" altLang="en-US" sz="2400" b="1">
              <a:solidFill>
                <a:schemeClr val="tx1">
                  <a:lumMod val="65000"/>
                  <a:lumOff val="35000"/>
                </a:schemeClr>
              </a:solidFill>
            </a:endParaRPr>
          </a:p>
        </p:txBody>
      </p:sp>
      <p:sp>
        <p:nvSpPr>
          <p:cNvPr id="34" name="TextBox 28"/>
          <p:cNvSpPr txBox="1"/>
          <p:nvPr/>
        </p:nvSpPr>
        <p:spPr>
          <a:xfrm>
            <a:off x="619780" y="4010000"/>
            <a:ext cx="5688632" cy="452455"/>
          </a:xfrm>
          <a:prstGeom prst="rect">
            <a:avLst/>
          </a:prstGeom>
          <a:noFill/>
        </p:spPr>
        <p:txBody>
          <a:bodyPr vert="horz" wrap="square" lIns="91440" tIns="45720" rIns="91440" bIns="45720" anchor="t">
            <a:spAutoFit/>
          </a:bodyPr>
          <a:lstStyle/>
          <a:p>
            <a:pPr lvl="0"/>
            <a:r>
              <a:rPr lang="ko-KR" altLang="en-US" sz="2400" b="1">
                <a:solidFill>
                  <a:schemeClr val="tx1">
                    <a:lumMod val="65000"/>
                    <a:lumOff val="35000"/>
                  </a:schemeClr>
                </a:solidFill>
              </a:rPr>
              <a:t>5. 간도영유권분쟁해결을 위한 대응전략</a:t>
            </a:r>
            <a:endParaRPr lang="ko-KR" altLang="en-US" sz="2400" b="1">
              <a:solidFill>
                <a:schemeClr val="tx1">
                  <a:lumMod val="65000"/>
                  <a:lumOff val="35000"/>
                </a:schemeClr>
              </a:solidFill>
            </a:endParaRPr>
          </a:p>
        </p:txBody>
      </p:sp>
      <p:sp>
        <p:nvSpPr>
          <p:cNvPr id="35" name="TextBox 28"/>
          <p:cNvSpPr txBox="1"/>
          <p:nvPr/>
        </p:nvSpPr>
        <p:spPr>
          <a:xfrm>
            <a:off x="635708" y="5461773"/>
            <a:ext cx="5688632" cy="453224"/>
          </a:xfrm>
          <a:prstGeom prst="rect">
            <a:avLst/>
          </a:prstGeom>
          <a:noFill/>
        </p:spPr>
        <p:txBody>
          <a:bodyPr vert="horz" wrap="square" lIns="91440" tIns="45720" rIns="91440" bIns="45720" anchor="t">
            <a:spAutoFit/>
          </a:bodyPr>
          <a:lstStyle/>
          <a:p>
            <a:pPr lvl="0"/>
            <a:r>
              <a:rPr lang="ko-KR" altLang="en-US" sz="2400" b="1">
                <a:solidFill>
                  <a:schemeClr val="tx1">
                    <a:lumMod val="65000"/>
                    <a:lumOff val="35000"/>
                  </a:schemeClr>
                </a:solidFill>
              </a:rPr>
              <a:t>7. 간도영유권에관한 한국과중국의주장</a:t>
            </a:r>
            <a:endParaRPr lang="ko-KR" altLang="en-US" sz="2400" b="1">
              <a:solidFill>
                <a:schemeClr val="tx1">
                  <a:lumMod val="65000"/>
                  <a:lumOff val="35000"/>
                </a:schemeClr>
              </a:solidFill>
            </a:endParaRPr>
          </a:p>
        </p:txBody>
      </p:sp>
      <p:sp>
        <p:nvSpPr>
          <p:cNvPr id="36" name="TextBox 28"/>
          <p:cNvSpPr txBox="1"/>
          <p:nvPr/>
        </p:nvSpPr>
        <p:spPr>
          <a:xfrm>
            <a:off x="611559" y="4735522"/>
            <a:ext cx="5688633" cy="453184"/>
          </a:xfrm>
          <a:prstGeom prst="rect">
            <a:avLst/>
          </a:prstGeom>
          <a:noFill/>
        </p:spPr>
        <p:txBody>
          <a:bodyPr vert="horz" wrap="square" lIns="91440" tIns="45720" rIns="91440" bIns="45720" anchor="t">
            <a:spAutoFit/>
          </a:bodyPr>
          <a:lstStyle/>
          <a:p>
            <a:pPr lvl="0"/>
            <a:r>
              <a:rPr lang="ko-KR" altLang="en-US" sz="2400" b="1">
                <a:solidFill>
                  <a:schemeClr val="tx1">
                    <a:lumMod val="65000"/>
                    <a:lumOff val="35000"/>
                  </a:schemeClr>
                </a:solidFill>
              </a:rPr>
              <a:t>6. 간도영토분쟁의 관련사례검토</a:t>
            </a:r>
            <a:endParaRPr lang="ko-KR" altLang="en-US" sz="2400" b="1">
              <a:solidFill>
                <a:schemeClr val="tx1">
                  <a:lumMod val="65000"/>
                  <a:lumOff val="35000"/>
                </a:schemeClr>
              </a:solidFill>
            </a:endParaRPr>
          </a:p>
        </p:txBody>
      </p:sp>
    </p:spTree>
  </p:cSld>
  <p:clrMapOvr>
    <a:masterClrMapping/>
  </p:clrMapOvr>
  <p:transition xmlns:mc="http://schemas.openxmlformats.org/markup-compatibility/2006" xmlns:hp="http://schemas.haansoft.com/office/presentation/8.0" spd="slow" mc:Ignorable="hp" hp:hslDur="3000"/>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pic>
        <p:nvPicPr>
          <p:cNvPr id="14" name="그림 4"/>
          <p:cNvPicPr>
            <a:picLocks noChangeAspect="1"/>
          </p:cNvPicPr>
          <p:nvPr/>
        </p:nvPicPr>
        <p:blipFill rotWithShape="1">
          <a:blip r:embed="rId3">
            <a:alphaModFix/>
            <a:lum/>
          </a:blip>
          <a:stretch>
            <a:fillRect/>
          </a:stretch>
        </p:blipFill>
        <p:spPr>
          <a:xfrm>
            <a:off x="1439652" y="0"/>
            <a:ext cx="6120680" cy="6858000"/>
          </a:xfrm>
          <a:prstGeom prst="rect">
            <a:avLst/>
          </a:prstGeom>
        </p:spPr>
      </p:pic>
      <p:sp>
        <p:nvSpPr>
          <p:cNvPr id="15" name="직사각형 5"/>
          <p:cNvSpPr/>
          <p:nvPr/>
        </p:nvSpPr>
        <p:spPr>
          <a:xfrm>
            <a:off x="1446255" y="0"/>
            <a:ext cx="6078073" cy="6858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prstClr val="white"/>
              </a:solidFill>
            </a:endParaRPr>
          </a:p>
        </p:txBody>
      </p:sp>
      <p:sp>
        <p:nvSpPr>
          <p:cNvPr id="16" name="직사각형 78"/>
          <p:cNvSpPr/>
          <p:nvPr/>
        </p:nvSpPr>
        <p:spPr>
          <a:xfrm>
            <a:off x="1554774" y="792088"/>
            <a:ext cx="5970062" cy="4111382"/>
          </a:xfrm>
          <a:prstGeom prst="rect">
            <a:avLst/>
          </a:prstGeom>
        </p:spPr>
        <p:txBody>
          <a:bodyPr wrap="square">
            <a:spAutoFit/>
          </a:bodyPr>
          <a:lstStyle/>
          <a:p>
            <a:pPr lvl="0"/>
            <a:r>
              <a:rPr lang="ko-KR" altLang="en-US" sz="4200" b="1">
                <a:solidFill>
                  <a:prstClr val="white"/>
                </a:solidFill>
              </a:rPr>
              <a:t>목 차</a:t>
            </a:r>
            <a:endParaRPr lang="ko-KR" altLang="en-US" sz="4200" b="1">
              <a:solidFill>
                <a:prstClr val="white"/>
              </a:solidFill>
            </a:endParaRPr>
          </a:p>
          <a:p>
            <a:pPr lvl="0"/>
            <a:endParaRPr lang="en-US" altLang="ko-KR" sz="4200" b="1">
              <a:solidFill>
                <a:prstClr val="white"/>
              </a:solidFill>
            </a:endParaRPr>
          </a:p>
          <a:p>
            <a:pPr lvl="0"/>
            <a:r>
              <a:rPr lang="en-US" altLang="ko-KR" sz="3600" b="1">
                <a:solidFill>
                  <a:prstClr val="white"/>
                </a:solidFill>
              </a:rPr>
              <a:t>1. </a:t>
            </a:r>
            <a:r>
              <a:rPr lang="ko-KR" altLang="en-US" sz="3600" b="1">
                <a:solidFill>
                  <a:prstClr val="white"/>
                </a:solidFill>
              </a:rPr>
              <a:t>중국의 주장</a:t>
            </a:r>
            <a:endParaRPr lang="ko-KR" altLang="en-US" sz="3600" b="1">
              <a:solidFill>
                <a:prstClr val="white"/>
              </a:solidFill>
            </a:endParaRPr>
          </a:p>
          <a:p>
            <a:pPr marL="914400" indent="-914400">
              <a:buAutoNum type="arabicPeriod"/>
            </a:pPr>
            <a:endParaRPr lang="en-US" altLang="ko-KR" sz="3600" b="1">
              <a:solidFill>
                <a:prstClr val="white"/>
              </a:solidFill>
            </a:endParaRPr>
          </a:p>
          <a:p>
            <a:pPr lvl="0"/>
            <a:r>
              <a:rPr lang="en-US" altLang="ko-KR" sz="3600" b="1">
                <a:solidFill>
                  <a:prstClr val="white"/>
                </a:solidFill>
              </a:rPr>
              <a:t>2. </a:t>
            </a:r>
            <a:r>
              <a:rPr lang="ko-KR" altLang="en-US" sz="3600" b="1">
                <a:solidFill>
                  <a:prstClr val="white"/>
                </a:solidFill>
              </a:rPr>
              <a:t>중국 주장의 반박</a:t>
            </a:r>
            <a:endParaRPr lang="ko-KR" altLang="en-US" sz="3600" b="1">
              <a:solidFill>
                <a:prstClr val="white"/>
              </a:solidFill>
            </a:endParaRPr>
          </a:p>
          <a:p>
            <a:pPr lvl="0"/>
            <a:endParaRPr lang="en-US" altLang="ko-KR" sz="3600" b="1">
              <a:solidFill>
                <a:prstClr val="white"/>
              </a:solidFill>
            </a:endParaRPr>
          </a:p>
          <a:p>
            <a:pPr lvl="0"/>
            <a:r>
              <a:rPr lang="en-US" altLang="ko-KR" sz="3600" b="1">
                <a:solidFill>
                  <a:prstClr val="white"/>
                </a:solidFill>
              </a:rPr>
              <a:t>3. </a:t>
            </a:r>
            <a:r>
              <a:rPr lang="ko-KR" altLang="en-US" sz="3600" b="1">
                <a:solidFill>
                  <a:prstClr val="white"/>
                </a:solidFill>
              </a:rPr>
              <a:t>한국의 주장</a:t>
            </a:r>
            <a:endParaRPr lang="en-US" altLang="ko-KR" sz="3600" b="1">
              <a:solidFill>
                <a:prstClr val="white"/>
              </a:solidFill>
            </a:endParaRPr>
          </a:p>
        </p:txBody>
      </p:sp>
    </p:spTree>
  </p:cSld>
  <p:clrMapOvr>
    <a:masterClrMapping/>
  </p:clrMapOvr>
  <p:transition xmlns:mc="http://schemas.openxmlformats.org/markup-compatibility/2006" xmlns:hp="http://schemas.haansoft.com/office/presentation/8.0" spd="slow" mc:Ignorable="hp" hp:hslDur="3000"/>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4" name="직사각형 1"/>
          <p:cNvSpPr/>
          <p:nvPr/>
        </p:nvSpPr>
        <p:spPr>
          <a:xfrm>
            <a:off x="0" y="648071"/>
            <a:ext cx="6228184" cy="5912749"/>
          </a:xfrm>
          <a:prstGeom prst="rect">
            <a:avLst/>
          </a:prstGeom>
          <a:noFill/>
        </p:spPr>
        <p:txBody>
          <a:bodyPr wrap="square">
            <a:spAutoFit/>
          </a:bodyPr>
          <a:lstStyle/>
          <a:p>
            <a:pPr lvl="0"/>
            <a:r>
              <a:rPr lang="en-US" altLang="ko-KR" sz="3700" b="1"/>
              <a:t>1. </a:t>
            </a:r>
            <a:r>
              <a:rPr lang="ko-KR" altLang="en-US" sz="3700" b="1"/>
              <a:t>중국의 주장</a:t>
            </a:r>
            <a:endParaRPr lang="ko-KR" altLang="en-US" sz="3700" b="1"/>
          </a:p>
          <a:p>
            <a:pPr marL="742950" indent="-742950">
              <a:buAutoNum type="arabicPeriod"/>
            </a:pPr>
            <a:endParaRPr lang="en-US" altLang="ko-KR" sz="2900" b="1"/>
          </a:p>
          <a:p>
            <a:pPr lvl="0"/>
            <a:r>
              <a:rPr lang="en-US" altLang="ko-KR" sz="2900" b="1"/>
              <a:t>  </a:t>
            </a:r>
            <a:r>
              <a:rPr lang="ko-KR" altLang="en-US" sz="2900" b="1"/>
              <a:t>① 간도 실효지배 </a:t>
            </a:r>
            <a:r>
              <a:rPr lang="en-US" altLang="ko-KR" sz="2900" b="1"/>
              <a:t>100</a:t>
            </a:r>
            <a:r>
              <a:rPr lang="ko-KR" altLang="en-US" sz="2900" b="1"/>
              <a:t>년 이상</a:t>
            </a:r>
            <a:endParaRPr lang="ko-KR" altLang="en-US" sz="2900" b="1"/>
          </a:p>
          <a:p>
            <a:pPr lvl="0"/>
            <a:r>
              <a:rPr lang="en-US" altLang="ko-KR" sz="2900">
                <a:latin typeface="+mn-ea"/>
              </a:rPr>
              <a:t>     - </a:t>
            </a:r>
            <a:r>
              <a:rPr lang="ko-KR" altLang="en-US" sz="2900">
                <a:latin typeface="+mn-ea"/>
              </a:rPr>
              <a:t>국제법상 적용</a:t>
            </a:r>
            <a:endParaRPr lang="ko-KR" altLang="en-US" sz="2900">
              <a:latin typeface="+mn-ea"/>
            </a:endParaRPr>
          </a:p>
          <a:p>
            <a:pPr lvl="0"/>
            <a:r>
              <a:rPr lang="en-US" altLang="ko-KR" sz="2900">
                <a:latin typeface="+mn-ea"/>
              </a:rPr>
              <a:t>     - </a:t>
            </a:r>
            <a:r>
              <a:rPr lang="ko-KR" altLang="en-US" sz="2900">
                <a:latin typeface="+mn-ea"/>
              </a:rPr>
              <a:t>과거의 역사성 </a:t>
            </a:r>
            <a:r>
              <a:rPr lang="en-US" altLang="ko-KR" sz="2900">
                <a:latin typeface="+mn-ea"/>
              </a:rPr>
              <a:t>X</a:t>
            </a:r>
            <a:endParaRPr lang="en-US" altLang="ko-KR" sz="2900">
              <a:latin typeface="+mn-ea"/>
            </a:endParaRPr>
          </a:p>
          <a:p>
            <a:pPr lvl="0"/>
            <a:endParaRPr lang="en-US" altLang="ko-KR" sz="2900">
              <a:latin typeface="+mn-ea"/>
            </a:endParaRPr>
          </a:p>
          <a:p>
            <a:pPr lvl="0"/>
            <a:r>
              <a:rPr lang="en-US" altLang="ko-KR" sz="2900" b="1">
                <a:latin typeface="+mn-ea"/>
              </a:rPr>
              <a:t>  </a:t>
            </a:r>
            <a:r>
              <a:rPr lang="ko-KR" altLang="en-US" sz="2900" b="1">
                <a:latin typeface="+mn-ea"/>
              </a:rPr>
              <a:t>② 고려 이후 지도에 간도표기 </a:t>
            </a:r>
            <a:r>
              <a:rPr lang="en-US" altLang="ko-KR" sz="2900" b="1">
                <a:latin typeface="+mn-ea"/>
              </a:rPr>
              <a:t>X</a:t>
            </a:r>
            <a:endParaRPr lang="en-US" altLang="ko-KR" sz="2900" b="1">
              <a:latin typeface="+mn-ea"/>
            </a:endParaRPr>
          </a:p>
          <a:p>
            <a:pPr lvl="0"/>
            <a:r>
              <a:rPr lang="en-US" altLang="ko-KR" sz="2900">
                <a:latin typeface="+mn-ea"/>
              </a:rPr>
              <a:t>     - 1557</a:t>
            </a:r>
            <a:r>
              <a:rPr lang="ko-KR" altLang="en-US" sz="2900">
                <a:latin typeface="+mn-ea"/>
              </a:rPr>
              <a:t>년 조선방역지도</a:t>
            </a:r>
            <a:endParaRPr lang="ko-KR" altLang="en-US" sz="2900">
              <a:latin typeface="+mn-ea"/>
            </a:endParaRPr>
          </a:p>
          <a:p>
            <a:pPr lvl="0"/>
            <a:r>
              <a:rPr lang="en-US" altLang="ko-KR" sz="2900">
                <a:latin typeface="+mn-ea"/>
              </a:rPr>
              <a:t>     - 1861</a:t>
            </a:r>
            <a:r>
              <a:rPr lang="ko-KR" altLang="en-US" sz="2900">
                <a:latin typeface="+mn-ea"/>
              </a:rPr>
              <a:t>년 대동여지도</a:t>
            </a:r>
            <a:endParaRPr lang="ko-KR" altLang="en-US" sz="2900">
              <a:latin typeface="+mn-ea"/>
            </a:endParaRPr>
          </a:p>
          <a:p>
            <a:pPr lvl="0"/>
            <a:endParaRPr lang="en-US" altLang="ko-KR" sz="2900">
              <a:latin typeface="+mn-ea"/>
            </a:endParaRPr>
          </a:p>
          <a:p>
            <a:pPr lvl="0"/>
            <a:r>
              <a:rPr lang="en-US" altLang="ko-KR" sz="2900">
                <a:latin typeface="+mn-ea"/>
              </a:rPr>
              <a:t> </a:t>
            </a:r>
            <a:r>
              <a:rPr lang="en-US" altLang="ko-KR" sz="1100">
                <a:latin typeface="+mn-ea"/>
              </a:rPr>
              <a:t>&lt;</a:t>
            </a:r>
            <a:r>
              <a:rPr lang="ko-KR" altLang="en-US" sz="1100">
                <a:latin typeface="+mn-ea"/>
              </a:rPr>
              <a:t>출처</a:t>
            </a:r>
            <a:r>
              <a:rPr lang="en-US" altLang="ko-KR" sz="1100">
                <a:latin typeface="+mn-ea"/>
              </a:rPr>
              <a:t>&gt; </a:t>
            </a:r>
            <a:r>
              <a:rPr lang="en-US" altLang="ko-KR" sz="1100">
                <a:latin typeface="+mn-ea"/>
                <a:hlinkClick r:id="rId3"/>
              </a:rPr>
              <a:t>http://m.blog.daum.net/_blog/_m/articleView.do?blogid=03SBF&amp;articleno=15816152</a:t>
            </a:r>
            <a:r>
              <a:rPr lang="en-US" altLang="ko-KR" sz="1100">
                <a:latin typeface="+mn-ea"/>
              </a:rPr>
              <a:t> – </a:t>
            </a:r>
            <a:r>
              <a:rPr lang="ko-KR" altLang="en-US" sz="1100">
                <a:latin typeface="+mn-ea"/>
              </a:rPr>
              <a:t>간도영유권 분쟁</a:t>
            </a:r>
            <a:r>
              <a:rPr lang="en-US" altLang="ko-KR" sz="1100">
                <a:latin typeface="+mn-ea"/>
              </a:rPr>
              <a:t>(</a:t>
            </a:r>
            <a:r>
              <a:rPr lang="ko-KR" altLang="en-US" sz="1100">
                <a:latin typeface="+mn-ea"/>
              </a:rPr>
              <a:t>간도는 누구의 영토인가</a:t>
            </a:r>
            <a:r>
              <a:rPr lang="en-US" altLang="ko-KR" sz="1100">
                <a:latin typeface="+mn-ea"/>
              </a:rPr>
              <a:t>?)-</a:t>
            </a:r>
            <a:endParaRPr lang="en-US" altLang="ko-KR" sz="1100">
              <a:latin typeface="+mn-ea"/>
            </a:endParaRPr>
          </a:p>
          <a:p>
            <a:pPr lvl="0"/>
            <a:r>
              <a:rPr lang="en-US" altLang="ko-KR" sz="1100">
                <a:latin typeface="+mn-ea"/>
                <a:hlinkClick r:id="rId4"/>
              </a:rPr>
              <a:t>http://kin.naver.com/qna/detail.nhn?d1id=11&amp;dirId=111001&amp;docId=216983603&amp;qb=6rCE64+EIOykkeq1rSDso7zsnqUg7KeA64+E&amp;enc=utf8&amp;section=kin&amp;rank=1&amp;search_sort=0&amp;spq=1&amp;pid=TNYUtspySEssss2yZrKssssssul-388588&amp;sid=tCSj80H/mUuMYwq3AjX5jw%3D%3D</a:t>
            </a:r>
            <a:endParaRPr lang="en-US" altLang="ko-KR" sz="1100">
              <a:latin typeface="+mn-ea"/>
            </a:endParaRPr>
          </a:p>
          <a:p>
            <a:pPr lvl="0"/>
            <a:r>
              <a:rPr lang="en-US" altLang="ko-KR" sz="1100">
                <a:latin typeface="+mn-ea"/>
              </a:rPr>
              <a:t>-</a:t>
            </a:r>
            <a:r>
              <a:rPr lang="ko-KR" altLang="en-US" sz="1100">
                <a:latin typeface="+mn-ea"/>
              </a:rPr>
              <a:t>간도 한국땅인 이유ㆍ중국땅인 이유</a:t>
            </a:r>
            <a:r>
              <a:rPr lang="en-US" altLang="ko-KR" sz="1100">
                <a:latin typeface="+mn-ea"/>
              </a:rPr>
              <a:t>(</a:t>
            </a:r>
            <a:r>
              <a:rPr lang="ko-KR" altLang="en-US" sz="1100">
                <a:latin typeface="+mn-ea"/>
              </a:rPr>
              <a:t>네이버 지식</a:t>
            </a:r>
            <a:r>
              <a:rPr lang="en-US" altLang="ko-KR" sz="1100">
                <a:latin typeface="+mn-ea"/>
              </a:rPr>
              <a:t>in)-</a:t>
            </a:r>
            <a:endParaRPr lang="en-US" altLang="ko-KR" sz="1100">
              <a:latin typeface="+mn-ea"/>
            </a:endParaRPr>
          </a:p>
        </p:txBody>
      </p:sp>
      <p:pic>
        <p:nvPicPr>
          <p:cNvPr id="15" name="그림 2"/>
          <p:cNvPicPr>
            <a:picLocks noChangeAspect="1"/>
          </p:cNvPicPr>
          <p:nvPr/>
        </p:nvPicPr>
        <p:blipFill rotWithShape="1">
          <a:blip r:embed="rId5">
            <a:alphaModFix/>
            <a:lum/>
          </a:blip>
          <a:stretch>
            <a:fillRect/>
          </a:stretch>
        </p:blipFill>
        <p:spPr>
          <a:xfrm>
            <a:off x="6192180" y="2852936"/>
            <a:ext cx="2951820" cy="4005064"/>
          </a:xfrm>
          <a:prstGeom prst="rect">
            <a:avLst/>
          </a:prstGeom>
        </p:spPr>
      </p:pic>
      <p:sp>
        <p:nvSpPr>
          <p:cNvPr id="16" name="직사각형 3"/>
          <p:cNvSpPr/>
          <p:nvPr/>
        </p:nvSpPr>
        <p:spPr>
          <a:xfrm>
            <a:off x="4792825" y="6488668"/>
            <a:ext cx="1543879" cy="291226"/>
          </a:xfrm>
          <a:prstGeom prst="rect">
            <a:avLst/>
          </a:prstGeom>
        </p:spPr>
        <p:txBody>
          <a:bodyPr wrap="square">
            <a:spAutoFit/>
          </a:bodyPr>
          <a:lstStyle/>
          <a:p>
            <a:pPr lvl="0"/>
            <a:r>
              <a:rPr lang="ko-KR" altLang="en-US" sz="1300" b="1"/>
              <a:t>출처 </a:t>
            </a:r>
            <a:r>
              <a:rPr lang="en-US" altLang="ko-KR" sz="1300" b="1"/>
              <a:t>- </a:t>
            </a:r>
            <a:r>
              <a:rPr lang="ko-KR" altLang="en-US" sz="1300" b="1"/>
              <a:t>지식백과</a:t>
            </a:r>
            <a:endParaRPr lang="ko-KR" altLang="en-US" sz="1300" b="1"/>
          </a:p>
        </p:txBody>
      </p:sp>
    </p:spTree>
  </p:cSld>
  <p:clrMapOvr>
    <a:masterClrMapping/>
  </p:clrMapOvr>
  <p:transition xmlns:mc="http://schemas.openxmlformats.org/markup-compatibility/2006" xmlns:hp="http://schemas.haansoft.com/office/presentation/8.0" spd="slow" mc:Ignorable="hp" hp:hslDur="3000"/>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4" name="직사각형 1"/>
          <p:cNvSpPr/>
          <p:nvPr/>
        </p:nvSpPr>
        <p:spPr>
          <a:xfrm>
            <a:off x="-71500" y="656482"/>
            <a:ext cx="7992380" cy="6148274"/>
          </a:xfrm>
          <a:prstGeom prst="rect">
            <a:avLst/>
          </a:prstGeom>
          <a:noFill/>
        </p:spPr>
        <p:txBody>
          <a:bodyPr wrap="square">
            <a:spAutoFit/>
          </a:bodyPr>
          <a:lstStyle/>
          <a:p>
            <a:pPr lvl="0"/>
            <a:r>
              <a:rPr lang="en-US" altLang="ko-KR" sz="3700" b="1">
                <a:solidFill>
                  <a:prstClr val="black"/>
                </a:solidFill>
              </a:rPr>
              <a:t>1. </a:t>
            </a:r>
            <a:r>
              <a:rPr lang="ko-KR" altLang="en-US" sz="3700" b="1">
                <a:solidFill>
                  <a:prstClr val="black"/>
                </a:solidFill>
              </a:rPr>
              <a:t>중국의 주장</a:t>
            </a:r>
            <a:endParaRPr lang="ko-KR" altLang="en-US" sz="3700" b="1">
              <a:solidFill>
                <a:prstClr val="black"/>
              </a:solidFill>
            </a:endParaRPr>
          </a:p>
          <a:p>
            <a:pPr marL="742950" indent="-742950">
              <a:buAutoNum type="arabicPeriod"/>
            </a:pPr>
            <a:endParaRPr lang="en-US" altLang="ko-KR" sz="2900" b="1">
              <a:solidFill>
                <a:prstClr val="black"/>
              </a:solidFill>
            </a:endParaRPr>
          </a:p>
          <a:p>
            <a:pPr lvl="0"/>
            <a:r>
              <a:rPr lang="en-US" altLang="ko-KR" sz="2900" b="1">
                <a:solidFill>
                  <a:prstClr val="black"/>
                </a:solidFill>
              </a:rPr>
              <a:t>   </a:t>
            </a:r>
            <a:r>
              <a:rPr lang="ko-KR" altLang="en-US" sz="2900" b="1">
                <a:solidFill>
                  <a:prstClr val="black"/>
                </a:solidFill>
              </a:rPr>
              <a:t>③ 한국은 지금  분단국가</a:t>
            </a:r>
            <a:endParaRPr lang="ko-KR" altLang="en-US" sz="2900" b="1">
              <a:solidFill>
                <a:prstClr val="black"/>
              </a:solidFill>
            </a:endParaRPr>
          </a:p>
          <a:p>
            <a:pPr lvl="0"/>
            <a:r>
              <a:rPr lang="en-US" altLang="ko-KR" sz="2900">
                <a:solidFill>
                  <a:prstClr val="black"/>
                </a:solidFill>
                <a:latin typeface="HY신명조"/>
              </a:rPr>
              <a:t>     - 1991</a:t>
            </a:r>
            <a:r>
              <a:rPr lang="ko-KR" altLang="en-US" sz="2900">
                <a:solidFill>
                  <a:prstClr val="black"/>
                </a:solidFill>
                <a:latin typeface="HY신명조"/>
              </a:rPr>
              <a:t>년 </a:t>
            </a:r>
            <a:r>
              <a:rPr lang="en-US" altLang="ko-KR" sz="2900">
                <a:solidFill>
                  <a:prstClr val="black"/>
                </a:solidFill>
                <a:latin typeface="HY신명조"/>
              </a:rPr>
              <a:t>UN </a:t>
            </a:r>
            <a:r>
              <a:rPr lang="ko-KR" altLang="en-US" sz="2900">
                <a:solidFill>
                  <a:prstClr val="black"/>
                </a:solidFill>
                <a:latin typeface="HY신명조"/>
              </a:rPr>
              <a:t>남ㆍ북 따로 가입</a:t>
            </a:r>
            <a:endParaRPr lang="ko-KR" altLang="en-US" sz="2900">
              <a:solidFill>
                <a:prstClr val="black"/>
              </a:solidFill>
              <a:latin typeface="HY신명조"/>
            </a:endParaRPr>
          </a:p>
          <a:p>
            <a:pPr lvl="0"/>
            <a:r>
              <a:rPr lang="en-US" altLang="ko-KR" sz="2900">
                <a:solidFill>
                  <a:prstClr val="black"/>
                </a:solidFill>
                <a:latin typeface="HY신명조"/>
              </a:rPr>
              <a:t>     - 400~500km </a:t>
            </a:r>
            <a:r>
              <a:rPr lang="ko-KR" altLang="en-US" sz="2900">
                <a:solidFill>
                  <a:prstClr val="black"/>
                </a:solidFill>
                <a:latin typeface="HY신명조"/>
              </a:rPr>
              <a:t>떨어진 남한이 주장</a:t>
            </a:r>
            <a:r>
              <a:rPr lang="en-US" altLang="ko-KR" sz="2900">
                <a:solidFill>
                  <a:prstClr val="black"/>
                </a:solidFill>
                <a:latin typeface="HY신명조"/>
              </a:rPr>
              <a:t>X</a:t>
            </a:r>
            <a:endParaRPr lang="en-US" altLang="ko-KR" sz="2900">
              <a:solidFill>
                <a:prstClr val="black"/>
              </a:solidFill>
              <a:latin typeface="HY신명조"/>
            </a:endParaRPr>
          </a:p>
          <a:p>
            <a:pPr lvl="0"/>
            <a:endParaRPr lang="en-US" altLang="ko-KR" sz="2900">
              <a:solidFill>
                <a:prstClr val="black"/>
              </a:solidFill>
              <a:latin typeface="HY신명조"/>
            </a:endParaRPr>
          </a:p>
          <a:p>
            <a:pPr lvl="0"/>
            <a:r>
              <a:rPr lang="en-US" altLang="ko-KR" sz="2900" b="1">
                <a:solidFill>
                  <a:prstClr val="black"/>
                </a:solidFill>
                <a:latin typeface="HY신명조"/>
              </a:rPr>
              <a:t>  </a:t>
            </a:r>
            <a:r>
              <a:rPr lang="ko-KR" altLang="en-US" sz="2900" b="1">
                <a:solidFill>
                  <a:prstClr val="black"/>
                </a:solidFill>
                <a:latin typeface="HY신명조"/>
              </a:rPr>
              <a:t>④ 백두산 정계비 경계 기준</a:t>
            </a:r>
            <a:endParaRPr lang="ko-KR" altLang="en-US" sz="2900" b="1">
              <a:solidFill>
                <a:prstClr val="black"/>
              </a:solidFill>
              <a:latin typeface="HY신명조"/>
            </a:endParaRPr>
          </a:p>
          <a:p>
            <a:pPr lvl="0"/>
            <a:r>
              <a:rPr lang="en-US" altLang="ko-KR" sz="2900">
                <a:solidFill>
                  <a:prstClr val="black"/>
                </a:solidFill>
                <a:latin typeface="HY신명조"/>
              </a:rPr>
              <a:t>     - </a:t>
            </a:r>
            <a:r>
              <a:rPr lang="ko-KR" altLang="en-US" sz="2900">
                <a:solidFill>
                  <a:prstClr val="black"/>
                </a:solidFill>
                <a:latin typeface="HY신명조"/>
              </a:rPr>
              <a:t>토문강→두만강 인식</a:t>
            </a:r>
            <a:endParaRPr lang="ko-KR" altLang="en-US" sz="2900">
              <a:solidFill>
                <a:prstClr val="black"/>
              </a:solidFill>
              <a:latin typeface="HY신명조"/>
            </a:endParaRPr>
          </a:p>
          <a:p>
            <a:pPr lvl="0"/>
            <a:endParaRPr lang="en-US" altLang="ko-KR" sz="2900">
              <a:solidFill>
                <a:prstClr val="black"/>
              </a:solidFill>
              <a:latin typeface="HY신명조"/>
            </a:endParaRPr>
          </a:p>
          <a:p>
            <a:pPr lvl="0"/>
            <a:r>
              <a:rPr lang="en-US" altLang="ko-KR" sz="2900">
                <a:solidFill>
                  <a:prstClr val="black"/>
                </a:solidFill>
                <a:latin typeface="HY신명조"/>
              </a:rPr>
              <a:t> </a:t>
            </a:r>
            <a:endParaRPr lang="en-US" altLang="ko-KR" sz="2900">
              <a:solidFill>
                <a:prstClr val="black"/>
              </a:solidFill>
              <a:latin typeface="HY신명조"/>
            </a:endParaRPr>
          </a:p>
          <a:p>
            <a:pPr lvl="0"/>
            <a:endParaRPr lang="en-US" altLang="ko-KR" sz="1100">
              <a:solidFill>
                <a:prstClr val="black"/>
              </a:solidFill>
              <a:latin typeface="HY신명조"/>
            </a:endParaRPr>
          </a:p>
          <a:p>
            <a:pPr lvl="0"/>
            <a:endParaRPr lang="en-US" altLang="ko-KR" sz="1100">
              <a:solidFill>
                <a:prstClr val="black"/>
              </a:solidFill>
              <a:latin typeface="HY신명조"/>
            </a:endParaRPr>
          </a:p>
          <a:p>
            <a:pPr lvl="0"/>
            <a:r>
              <a:rPr lang="en-US" altLang="ko-KR" sz="1100">
                <a:solidFill>
                  <a:prstClr val="black"/>
                </a:solidFill>
                <a:latin typeface="HY신명조"/>
              </a:rPr>
              <a:t> </a:t>
            </a:r>
            <a:endParaRPr lang="en-US" altLang="ko-KR" sz="1100">
              <a:solidFill>
                <a:prstClr val="black"/>
              </a:solidFill>
              <a:latin typeface="HY신명조"/>
            </a:endParaRPr>
          </a:p>
          <a:p>
            <a:pPr lvl="0"/>
            <a:r>
              <a:rPr lang="en-US" altLang="ko-KR" sz="1100">
                <a:solidFill>
                  <a:prstClr val="black"/>
                </a:solidFill>
                <a:latin typeface="HY신명조"/>
              </a:rPr>
              <a:t>  &lt;</a:t>
            </a:r>
            <a:r>
              <a:rPr lang="ko-KR" altLang="en-US" sz="1100">
                <a:solidFill>
                  <a:prstClr val="black"/>
                </a:solidFill>
                <a:latin typeface="HY신명조"/>
              </a:rPr>
              <a:t>출처</a:t>
            </a:r>
            <a:r>
              <a:rPr lang="en-US" altLang="ko-KR" sz="1100">
                <a:solidFill>
                  <a:prstClr val="black"/>
                </a:solidFill>
                <a:latin typeface="HY신명조"/>
              </a:rPr>
              <a:t>&gt;</a:t>
            </a:r>
            <a:endParaRPr lang="en-US" altLang="ko-KR" sz="1100">
              <a:solidFill>
                <a:prstClr val="black"/>
              </a:solidFill>
              <a:latin typeface="HY신명조"/>
            </a:endParaRPr>
          </a:p>
          <a:p>
            <a:pPr lvl="0"/>
            <a:r>
              <a:rPr lang="en-US" altLang="ko-KR" sz="1100" u="sng">
                <a:hlinkClick r:id="rId3"/>
              </a:rPr>
              <a:t>http://weekly.chosun.com/client/news/viw.asp?ctcd=c02&amp;nNewsNumb=002314100012</a:t>
            </a:r>
            <a:endParaRPr lang="en-US" altLang="ko-KR" sz="1100" u="sng"/>
          </a:p>
          <a:p>
            <a:pPr lvl="0"/>
            <a:r>
              <a:rPr lang="en-US" altLang="ko-KR" sz="1100">
                <a:solidFill>
                  <a:prstClr val="black"/>
                </a:solidFill>
                <a:latin typeface="HY신명조"/>
              </a:rPr>
              <a:t>-</a:t>
            </a:r>
            <a:r>
              <a:rPr lang="ko-KR" altLang="en-US" sz="1100">
                <a:solidFill>
                  <a:prstClr val="black"/>
                </a:solidFill>
                <a:latin typeface="HY신명조"/>
              </a:rPr>
              <a:t>간도 영유권 문제를 다시 생각한다</a:t>
            </a:r>
            <a:r>
              <a:rPr lang="en-US" altLang="ko-KR" sz="1100">
                <a:solidFill>
                  <a:prstClr val="black"/>
                </a:solidFill>
                <a:latin typeface="HY신명조"/>
              </a:rPr>
              <a:t>(</a:t>
            </a:r>
            <a:r>
              <a:rPr lang="ko-KR" altLang="en-US" sz="1100">
                <a:solidFill>
                  <a:prstClr val="black"/>
                </a:solidFill>
                <a:latin typeface="HY신명조"/>
              </a:rPr>
              <a:t>주간조선 일보</a:t>
            </a:r>
            <a:r>
              <a:rPr lang="en-US" altLang="ko-KR" sz="1100">
                <a:solidFill>
                  <a:prstClr val="black"/>
                </a:solidFill>
                <a:latin typeface="HY신명조"/>
              </a:rPr>
              <a:t>)-</a:t>
            </a:r>
            <a:endParaRPr lang="en-US" altLang="ko-KR" sz="1100">
              <a:solidFill>
                <a:prstClr val="black"/>
              </a:solidFill>
              <a:latin typeface="HY신명조"/>
            </a:endParaRPr>
          </a:p>
          <a:p>
            <a:pPr lvl="0"/>
            <a:r>
              <a:rPr lang="en-US" altLang="ko-KR" sz="1100">
                <a:solidFill>
                  <a:prstClr val="black"/>
                </a:solidFill>
                <a:latin typeface="HY신명조"/>
                <a:hlinkClick r:id="rId4"/>
              </a:rPr>
              <a:t>https://ko.wikipedia.org/wiki/%EB%B0%B1%EB%91%90%EC%82%B0%EC%A0%95%EA%B3%84%EB%B9%84</a:t>
            </a:r>
            <a:endParaRPr lang="en-US" altLang="ko-KR" sz="1100">
              <a:solidFill>
                <a:prstClr val="black"/>
              </a:solidFill>
              <a:latin typeface="HY신명조"/>
            </a:endParaRPr>
          </a:p>
          <a:p>
            <a:pPr lvl="0"/>
            <a:r>
              <a:rPr lang="en-US" altLang="ko-KR" sz="1100">
                <a:solidFill>
                  <a:prstClr val="black"/>
                </a:solidFill>
                <a:latin typeface="HY신명조"/>
              </a:rPr>
              <a:t>-</a:t>
            </a:r>
            <a:r>
              <a:rPr lang="ko-KR" altLang="en-US" sz="1100">
                <a:solidFill>
                  <a:prstClr val="black"/>
                </a:solidFill>
                <a:latin typeface="HY신명조"/>
              </a:rPr>
              <a:t>위키백과</a:t>
            </a:r>
            <a:r>
              <a:rPr lang="en-US" altLang="ko-KR" sz="1100">
                <a:solidFill>
                  <a:prstClr val="black"/>
                </a:solidFill>
                <a:latin typeface="HY신명조"/>
              </a:rPr>
              <a:t>(</a:t>
            </a:r>
            <a:r>
              <a:rPr lang="ko-KR" altLang="en-US" sz="1100">
                <a:solidFill>
                  <a:prstClr val="black"/>
                </a:solidFill>
                <a:latin typeface="HY신명조"/>
              </a:rPr>
              <a:t>백두산 정계비</a:t>
            </a:r>
            <a:r>
              <a:rPr lang="en-US" altLang="ko-KR" sz="1100">
                <a:solidFill>
                  <a:prstClr val="black"/>
                </a:solidFill>
                <a:latin typeface="HY신명조"/>
              </a:rPr>
              <a:t>)-</a:t>
            </a:r>
            <a:endParaRPr lang="en-US" altLang="ko-KR" sz="1100">
              <a:solidFill>
                <a:prstClr val="black"/>
              </a:solidFill>
              <a:latin typeface="HY신명조"/>
            </a:endParaRPr>
          </a:p>
          <a:p>
            <a:pPr lvl="0"/>
            <a:endParaRPr lang="en-US" altLang="ko-KR" sz="1100">
              <a:solidFill>
                <a:prstClr val="black"/>
              </a:solidFill>
              <a:latin typeface="HY신명조"/>
            </a:endParaRPr>
          </a:p>
        </p:txBody>
      </p:sp>
      <p:pic>
        <p:nvPicPr>
          <p:cNvPr id="15" name="그림 4"/>
          <p:cNvPicPr>
            <a:picLocks noChangeAspect="1"/>
          </p:cNvPicPr>
          <p:nvPr/>
        </p:nvPicPr>
        <p:blipFill rotWithShape="1">
          <a:blip r:embed="rId5">
            <a:alphaModFix/>
            <a:lum/>
          </a:blip>
          <a:stretch>
            <a:fillRect/>
          </a:stretch>
        </p:blipFill>
        <p:spPr>
          <a:xfrm>
            <a:off x="6156176" y="3032956"/>
            <a:ext cx="2987824" cy="3204356"/>
          </a:xfrm>
          <a:prstGeom prst="rect">
            <a:avLst/>
          </a:prstGeom>
        </p:spPr>
      </p:pic>
      <p:sp>
        <p:nvSpPr>
          <p:cNvPr id="16" name="직사각형 3"/>
          <p:cNvSpPr/>
          <p:nvPr/>
        </p:nvSpPr>
        <p:spPr>
          <a:xfrm>
            <a:off x="7669036" y="6264696"/>
            <a:ext cx="1439976" cy="300752"/>
          </a:xfrm>
          <a:prstGeom prst="rect">
            <a:avLst/>
          </a:prstGeom>
        </p:spPr>
        <p:txBody>
          <a:bodyPr wrap="none">
            <a:spAutoFit/>
          </a:bodyPr>
          <a:lstStyle/>
          <a:p>
            <a:pPr lvl="0"/>
            <a:r>
              <a:rPr lang="ko-KR" altLang="en-US" sz="1400" b="1">
                <a:solidFill>
                  <a:prstClr val="black"/>
                </a:solidFill>
              </a:rPr>
              <a:t>출처 </a:t>
            </a:r>
            <a:r>
              <a:rPr lang="en-US" altLang="ko-KR" sz="1400" b="1">
                <a:solidFill>
                  <a:prstClr val="black"/>
                </a:solidFill>
              </a:rPr>
              <a:t>- </a:t>
            </a:r>
            <a:r>
              <a:rPr lang="ko-KR" altLang="en-US" sz="1400" b="1">
                <a:solidFill>
                  <a:prstClr val="black"/>
                </a:solidFill>
              </a:rPr>
              <a:t>지식백과</a:t>
            </a:r>
            <a:endParaRPr lang="ko-KR" altLang="en-US" sz="1400" b="1">
              <a:solidFill>
                <a:prstClr val="black"/>
              </a:solidFill>
            </a:endParaRPr>
          </a:p>
        </p:txBody>
      </p:sp>
    </p:spTree>
  </p:cSld>
  <p:clrMapOvr>
    <a:masterClrMapping/>
  </p:clrMapOvr>
  <p:transition xmlns:mc="http://schemas.openxmlformats.org/markup-compatibility/2006" xmlns:hp="http://schemas.haansoft.com/office/presentation/8.0" spd="slow" mc:Ignorable="hp" hp:hslDur="3000"/>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4" name="직사각형 1"/>
          <p:cNvSpPr/>
          <p:nvPr/>
        </p:nvSpPr>
        <p:spPr>
          <a:xfrm>
            <a:off x="-36004" y="764704"/>
            <a:ext cx="7848360" cy="5643716"/>
          </a:xfrm>
          <a:prstGeom prst="rect">
            <a:avLst/>
          </a:prstGeom>
          <a:noFill/>
        </p:spPr>
        <p:txBody>
          <a:bodyPr wrap="square">
            <a:spAutoFit/>
          </a:bodyPr>
          <a:lstStyle/>
          <a:p>
            <a:pPr lvl="0"/>
            <a:r>
              <a:rPr lang="en-US" altLang="ko-KR" sz="3400" b="1">
                <a:solidFill>
                  <a:prstClr val="black"/>
                </a:solidFill>
              </a:rPr>
              <a:t>2. </a:t>
            </a:r>
            <a:r>
              <a:rPr lang="ko-KR" altLang="en-US" sz="3400" b="1">
                <a:solidFill>
                  <a:prstClr val="black"/>
                </a:solidFill>
              </a:rPr>
              <a:t>중국 주장의 반박</a:t>
            </a:r>
            <a:endParaRPr lang="ko-KR" altLang="en-US" sz="3400" b="1">
              <a:solidFill>
                <a:prstClr val="black"/>
              </a:solidFill>
            </a:endParaRPr>
          </a:p>
          <a:p>
            <a:pPr marL="742950" indent="-742950">
              <a:buAutoNum type="arabicPeriod"/>
            </a:pPr>
            <a:endParaRPr lang="en-US" altLang="ko-KR" sz="2600" b="1">
              <a:solidFill>
                <a:prstClr val="black"/>
              </a:solidFill>
            </a:endParaRPr>
          </a:p>
          <a:p>
            <a:pPr lvl="0"/>
            <a:r>
              <a:rPr lang="en-US" altLang="ko-KR" sz="2600" b="1">
                <a:solidFill>
                  <a:prstClr val="black"/>
                </a:solidFill>
              </a:rPr>
              <a:t>  </a:t>
            </a:r>
            <a:r>
              <a:rPr lang="ko-KR" altLang="en-US" sz="2600" b="1">
                <a:solidFill>
                  <a:prstClr val="black"/>
                </a:solidFill>
              </a:rPr>
              <a:t>① 간도 실효지배 </a:t>
            </a:r>
            <a:r>
              <a:rPr lang="en-US" altLang="ko-KR" sz="2600" b="1">
                <a:solidFill>
                  <a:prstClr val="black"/>
                </a:solidFill>
              </a:rPr>
              <a:t>100</a:t>
            </a:r>
            <a:r>
              <a:rPr lang="ko-KR" altLang="en-US" sz="2600" b="1">
                <a:solidFill>
                  <a:prstClr val="black"/>
                </a:solidFill>
              </a:rPr>
              <a:t>년 이상</a:t>
            </a:r>
            <a:r>
              <a:rPr lang="en-US" altLang="ko-KR" sz="2600" b="1">
                <a:solidFill>
                  <a:prstClr val="black"/>
                </a:solidFill>
              </a:rPr>
              <a:t>(</a:t>
            </a:r>
            <a:r>
              <a:rPr lang="ko-KR" altLang="en-US" sz="2600" b="1">
                <a:solidFill>
                  <a:prstClr val="black"/>
                </a:solidFill>
              </a:rPr>
              <a:t>반박</a:t>
            </a:r>
            <a:r>
              <a:rPr lang="en-US" altLang="ko-KR" sz="2600" b="1">
                <a:solidFill>
                  <a:prstClr val="black"/>
                </a:solidFill>
              </a:rPr>
              <a:t>)</a:t>
            </a:r>
            <a:endParaRPr lang="en-US" altLang="ko-KR" sz="2600" b="1">
              <a:solidFill>
                <a:prstClr val="black"/>
              </a:solidFill>
            </a:endParaRPr>
          </a:p>
          <a:p>
            <a:pPr lvl="0"/>
            <a:r>
              <a:rPr lang="en-US" altLang="ko-KR" sz="2600">
                <a:solidFill>
                  <a:prstClr val="black"/>
                </a:solidFill>
                <a:latin typeface="HY신명조"/>
              </a:rPr>
              <a:t>     - </a:t>
            </a:r>
            <a:r>
              <a:rPr lang="ko-KR" altLang="en-US" sz="2600">
                <a:solidFill>
                  <a:prstClr val="black"/>
                </a:solidFill>
                <a:latin typeface="HY신명조"/>
              </a:rPr>
              <a:t>선점의 원리</a:t>
            </a:r>
            <a:endParaRPr lang="ko-KR" altLang="en-US" sz="2600">
              <a:solidFill>
                <a:prstClr val="black"/>
              </a:solidFill>
              <a:latin typeface="HY신명조"/>
            </a:endParaRPr>
          </a:p>
          <a:p>
            <a:pPr lvl="0"/>
            <a:r>
              <a:rPr lang="en-US" altLang="ko-KR" sz="2600">
                <a:solidFill>
                  <a:prstClr val="black"/>
                </a:solidFill>
                <a:latin typeface="HY신명조"/>
              </a:rPr>
              <a:t>     - </a:t>
            </a:r>
            <a:r>
              <a:rPr lang="ko-KR" altLang="en-US" sz="2600">
                <a:solidFill>
                  <a:prstClr val="black"/>
                </a:solidFill>
                <a:latin typeface="HY신명조"/>
              </a:rPr>
              <a:t>청일전쟁 이후 실효지배</a:t>
            </a:r>
            <a:r>
              <a:rPr lang="en-US" altLang="ko-KR" sz="2600">
                <a:solidFill>
                  <a:prstClr val="black"/>
                </a:solidFill>
                <a:latin typeface="HY신명조"/>
              </a:rPr>
              <a:t>X</a:t>
            </a:r>
            <a:endParaRPr lang="en-US" altLang="ko-KR" sz="2600">
              <a:solidFill>
                <a:prstClr val="black"/>
              </a:solidFill>
              <a:latin typeface="HY신명조"/>
            </a:endParaRPr>
          </a:p>
          <a:p>
            <a:pPr lvl="0"/>
            <a:endParaRPr lang="en-US" altLang="ko-KR" sz="2600">
              <a:solidFill>
                <a:prstClr val="black"/>
              </a:solidFill>
              <a:latin typeface="HY신명조"/>
            </a:endParaRPr>
          </a:p>
          <a:p>
            <a:pPr lvl="0"/>
            <a:r>
              <a:rPr lang="en-US" altLang="ko-KR" sz="2600" b="1">
                <a:solidFill>
                  <a:prstClr val="black"/>
                </a:solidFill>
                <a:latin typeface="HY신명조"/>
              </a:rPr>
              <a:t>  </a:t>
            </a:r>
            <a:r>
              <a:rPr lang="ko-KR" altLang="en-US" sz="2600" b="1">
                <a:solidFill>
                  <a:prstClr val="black"/>
                </a:solidFill>
                <a:latin typeface="HY신명조"/>
              </a:rPr>
              <a:t>② 고려 이후 지도에 간도표기 </a:t>
            </a:r>
            <a:r>
              <a:rPr lang="en-US" altLang="ko-KR" sz="2600" b="1">
                <a:solidFill>
                  <a:prstClr val="black"/>
                </a:solidFill>
                <a:latin typeface="HY신명조"/>
              </a:rPr>
              <a:t>X(</a:t>
            </a:r>
            <a:r>
              <a:rPr lang="ko-KR" altLang="en-US" sz="2600" b="1">
                <a:solidFill>
                  <a:prstClr val="black"/>
                </a:solidFill>
                <a:latin typeface="HY신명조"/>
              </a:rPr>
              <a:t>반박</a:t>
            </a:r>
            <a:r>
              <a:rPr lang="en-US" altLang="ko-KR" sz="2600" b="1">
                <a:solidFill>
                  <a:prstClr val="black"/>
                </a:solidFill>
                <a:latin typeface="HY신명조"/>
              </a:rPr>
              <a:t>)</a:t>
            </a:r>
            <a:endParaRPr lang="en-US" altLang="ko-KR" sz="2600" b="1">
              <a:solidFill>
                <a:prstClr val="black"/>
              </a:solidFill>
              <a:latin typeface="HY신명조"/>
            </a:endParaRPr>
          </a:p>
          <a:p>
            <a:pPr lvl="0"/>
            <a:r>
              <a:rPr lang="en-US" altLang="ko-KR" sz="2600">
                <a:solidFill>
                  <a:prstClr val="black"/>
                </a:solidFill>
                <a:latin typeface="HY신명조"/>
              </a:rPr>
              <a:t>     - 1718</a:t>
            </a:r>
            <a:r>
              <a:rPr lang="ko-KR" altLang="en-US" sz="2600">
                <a:solidFill>
                  <a:prstClr val="black"/>
                </a:solidFill>
                <a:latin typeface="HY신명조"/>
              </a:rPr>
              <a:t>년 황여전람도</a:t>
            </a:r>
            <a:endParaRPr lang="ko-KR" altLang="en-US" sz="2600">
              <a:solidFill>
                <a:prstClr val="black"/>
              </a:solidFill>
              <a:latin typeface="HY신명조"/>
            </a:endParaRPr>
          </a:p>
          <a:p>
            <a:pPr lvl="0"/>
            <a:endParaRPr lang="en-US" altLang="ko-KR" sz="2800">
              <a:solidFill>
                <a:prstClr val="black"/>
              </a:solidFill>
              <a:latin typeface="HY신명조"/>
            </a:endParaRPr>
          </a:p>
          <a:p>
            <a:pPr lvl="0"/>
            <a:endParaRPr lang="en-US" altLang="ko-KR" sz="2800">
              <a:solidFill>
                <a:prstClr val="black"/>
              </a:solidFill>
              <a:latin typeface="HY신명조"/>
            </a:endParaRPr>
          </a:p>
          <a:p>
            <a:pPr lvl="0"/>
            <a:endParaRPr lang="en-US" altLang="ko-KR" sz="2800">
              <a:solidFill>
                <a:prstClr val="black"/>
              </a:solidFill>
              <a:latin typeface="HY신명조"/>
            </a:endParaRPr>
          </a:p>
          <a:p>
            <a:pPr lvl="0"/>
            <a:r>
              <a:rPr lang="en-US" altLang="ko-KR" sz="2800">
                <a:solidFill>
                  <a:prstClr val="black"/>
                </a:solidFill>
                <a:latin typeface="HY신명조"/>
              </a:rPr>
              <a:t> </a:t>
            </a:r>
            <a:r>
              <a:rPr lang="en-US" altLang="ko-KR" sz="1200">
                <a:solidFill>
                  <a:prstClr val="black"/>
                </a:solidFill>
                <a:latin typeface="HY신명조"/>
              </a:rPr>
              <a:t>&lt;</a:t>
            </a:r>
            <a:r>
              <a:rPr lang="ko-KR" altLang="en-US" sz="1200">
                <a:solidFill>
                  <a:prstClr val="black"/>
                </a:solidFill>
                <a:latin typeface="HY신명조"/>
              </a:rPr>
              <a:t>출처</a:t>
            </a:r>
            <a:r>
              <a:rPr lang="en-US" altLang="ko-KR" sz="1200">
                <a:solidFill>
                  <a:prstClr val="black"/>
                </a:solidFill>
                <a:latin typeface="HY신명조"/>
              </a:rPr>
              <a:t>&gt; </a:t>
            </a:r>
            <a:r>
              <a:rPr lang="en-US" altLang="ko-KR" sz="1200">
                <a:solidFill>
                  <a:prstClr val="black"/>
                </a:solidFill>
                <a:latin typeface="HY신명조"/>
                <a:hlinkClick r:id="rId3"/>
              </a:rPr>
              <a:t>http://m.blog.daum.net/_blog/_m/articleView.do?blogid=03SBF&amp;articleno=15816152</a:t>
            </a:r>
            <a:r>
              <a:rPr lang="en-US" altLang="ko-KR" sz="1200">
                <a:solidFill>
                  <a:prstClr val="black"/>
                </a:solidFill>
                <a:latin typeface="HY신명조"/>
              </a:rPr>
              <a:t> – </a:t>
            </a:r>
            <a:r>
              <a:rPr lang="ko-KR" altLang="en-US" sz="1200">
                <a:solidFill>
                  <a:prstClr val="black"/>
                </a:solidFill>
                <a:latin typeface="HY신명조"/>
              </a:rPr>
              <a:t>간도영유권 분쟁</a:t>
            </a:r>
            <a:r>
              <a:rPr lang="en-US" altLang="ko-KR" sz="1200">
                <a:solidFill>
                  <a:prstClr val="black"/>
                </a:solidFill>
                <a:latin typeface="HY신명조"/>
              </a:rPr>
              <a:t>(</a:t>
            </a:r>
            <a:r>
              <a:rPr lang="ko-KR" altLang="en-US" sz="1200">
                <a:solidFill>
                  <a:prstClr val="black"/>
                </a:solidFill>
                <a:latin typeface="HY신명조"/>
              </a:rPr>
              <a:t>간도는 누구의 영토인가</a:t>
            </a:r>
            <a:r>
              <a:rPr lang="en-US" altLang="ko-KR" sz="1200">
                <a:solidFill>
                  <a:prstClr val="black"/>
                </a:solidFill>
                <a:latin typeface="HY신명조"/>
              </a:rPr>
              <a:t>?)</a:t>
            </a:r>
            <a:endParaRPr lang="en-US" altLang="ko-KR" sz="1200">
              <a:solidFill>
                <a:prstClr val="black"/>
              </a:solidFill>
              <a:latin typeface="HY신명조"/>
            </a:endParaRPr>
          </a:p>
          <a:p>
            <a:pPr lvl="0"/>
            <a:r>
              <a:rPr lang="en-US" altLang="ko-KR" sz="1200">
                <a:solidFill>
                  <a:prstClr val="black"/>
                </a:solidFill>
                <a:latin typeface="HY신명조"/>
                <a:hlinkClick r:id="rId4"/>
              </a:rPr>
              <a:t>http://blog.joins.com/media/folderlistslide.asp?uid=sakun&amp;folder=2&amp;list_id=3021140</a:t>
            </a:r>
            <a:endParaRPr lang="en-US" altLang="ko-KR" sz="1200">
              <a:solidFill>
                <a:prstClr val="black"/>
              </a:solidFill>
              <a:latin typeface="HY신명조"/>
            </a:endParaRPr>
          </a:p>
          <a:p>
            <a:pPr lvl="0"/>
            <a:r>
              <a:rPr lang="en-US" altLang="ko-KR" sz="1200">
                <a:solidFill>
                  <a:prstClr val="black"/>
                </a:solidFill>
                <a:latin typeface="HY신명조"/>
              </a:rPr>
              <a:t>-18</a:t>
            </a:r>
            <a:r>
              <a:rPr lang="ko-KR" altLang="en-US" sz="1200">
                <a:solidFill>
                  <a:prstClr val="black"/>
                </a:solidFill>
                <a:latin typeface="HY신명조"/>
              </a:rPr>
              <a:t>세기 중국지도</a:t>
            </a:r>
            <a:r>
              <a:rPr lang="en-US" altLang="ko-KR" sz="1200">
                <a:solidFill>
                  <a:prstClr val="black"/>
                </a:solidFill>
                <a:latin typeface="HY신명조"/>
              </a:rPr>
              <a:t>’</a:t>
            </a:r>
            <a:r>
              <a:rPr lang="ko-KR" altLang="en-US" sz="1200">
                <a:solidFill>
                  <a:prstClr val="black"/>
                </a:solidFill>
                <a:latin typeface="HY신명조"/>
              </a:rPr>
              <a:t>간도는 조선땅</a:t>
            </a:r>
            <a:r>
              <a:rPr lang="en-US" altLang="ko-KR" sz="1200">
                <a:solidFill>
                  <a:prstClr val="black"/>
                </a:solidFill>
                <a:latin typeface="HY신명조"/>
              </a:rPr>
              <a:t>’-</a:t>
            </a:r>
            <a:endParaRPr lang="en-US" altLang="ko-KR" sz="1200">
              <a:solidFill>
                <a:prstClr val="black"/>
              </a:solidFill>
              <a:latin typeface="HY신명조"/>
            </a:endParaRPr>
          </a:p>
        </p:txBody>
      </p:sp>
      <p:pic>
        <p:nvPicPr>
          <p:cNvPr id="15" name="그림 4"/>
          <p:cNvPicPr>
            <a:picLocks noChangeAspect="1"/>
          </p:cNvPicPr>
          <p:nvPr/>
        </p:nvPicPr>
        <p:blipFill rotWithShape="1">
          <a:blip r:embed="rId5">
            <a:alphaModFix/>
            <a:lum/>
          </a:blip>
          <a:srcRect b="22540"/>
          <a:stretch>
            <a:fillRect/>
          </a:stretch>
        </p:blipFill>
        <p:spPr>
          <a:xfrm>
            <a:off x="5976157" y="764704"/>
            <a:ext cx="3167843" cy="4808442"/>
          </a:xfrm>
          <a:prstGeom prst="rect">
            <a:avLst/>
          </a:prstGeom>
        </p:spPr>
      </p:pic>
      <p:sp>
        <p:nvSpPr>
          <p:cNvPr id="16" name="직사각형 3"/>
          <p:cNvSpPr/>
          <p:nvPr/>
        </p:nvSpPr>
        <p:spPr>
          <a:xfrm>
            <a:off x="7573719" y="5872739"/>
            <a:ext cx="1535293" cy="319949"/>
          </a:xfrm>
          <a:prstGeom prst="rect">
            <a:avLst/>
          </a:prstGeom>
        </p:spPr>
        <p:txBody>
          <a:bodyPr wrap="none">
            <a:spAutoFit/>
          </a:bodyPr>
          <a:lstStyle/>
          <a:p>
            <a:pPr lvl="0"/>
            <a:r>
              <a:rPr lang="ko-KR" altLang="en-US" sz="1500" b="1">
                <a:solidFill>
                  <a:prstClr val="black"/>
                </a:solidFill>
              </a:rPr>
              <a:t>출처 </a:t>
            </a:r>
            <a:r>
              <a:rPr lang="en-US" altLang="ko-KR" sz="1500" b="1">
                <a:solidFill>
                  <a:prstClr val="black"/>
                </a:solidFill>
              </a:rPr>
              <a:t>- </a:t>
            </a:r>
            <a:r>
              <a:rPr lang="ko-KR" altLang="en-US" sz="1500" b="1">
                <a:solidFill>
                  <a:prstClr val="black"/>
                </a:solidFill>
              </a:rPr>
              <a:t>지식백과</a:t>
            </a:r>
            <a:endParaRPr lang="ko-KR" altLang="en-US" sz="1500" b="1">
              <a:solidFill>
                <a:prstClr val="black"/>
              </a:solidFill>
            </a:endParaRPr>
          </a:p>
        </p:txBody>
      </p:sp>
    </p:spTree>
  </p:cSld>
  <p:clrMapOvr>
    <a:masterClrMapping/>
  </p:clrMapOvr>
  <p:transition xmlns:mc="http://schemas.openxmlformats.org/markup-compatibility/2006" xmlns:hp="http://schemas.haansoft.com/office/presentation/8.0" spd="slow" mc:Ignorable="hp" hp:hslDur="3000"/>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7" name="직사각형 1"/>
          <p:cNvSpPr/>
          <p:nvPr/>
        </p:nvSpPr>
        <p:spPr>
          <a:xfrm>
            <a:off x="0" y="661946"/>
            <a:ext cx="9296400" cy="6070802"/>
          </a:xfrm>
          <a:prstGeom prst="rect">
            <a:avLst/>
          </a:prstGeom>
          <a:noFill/>
        </p:spPr>
        <p:txBody>
          <a:bodyPr wrap="square">
            <a:spAutoFit/>
          </a:bodyPr>
          <a:lstStyle/>
          <a:p>
            <a:pPr lvl="0"/>
            <a:r>
              <a:rPr lang="en-US" altLang="ko-KR" sz="3800" b="1">
                <a:solidFill>
                  <a:prstClr val="black"/>
                </a:solidFill>
              </a:rPr>
              <a:t>2. </a:t>
            </a:r>
            <a:r>
              <a:rPr lang="ko-KR" altLang="en-US" sz="3800" b="1">
                <a:solidFill>
                  <a:prstClr val="black"/>
                </a:solidFill>
              </a:rPr>
              <a:t>중국 주장의 반박</a:t>
            </a:r>
            <a:endParaRPr lang="ko-KR" altLang="en-US" sz="3800" b="1">
              <a:solidFill>
                <a:prstClr val="black"/>
              </a:solidFill>
            </a:endParaRPr>
          </a:p>
          <a:p>
            <a:pPr marL="742950" indent="-742950">
              <a:buAutoNum type="arabicPeriod"/>
            </a:pPr>
            <a:endParaRPr lang="en-US" altLang="ko-KR" sz="3000" b="1">
              <a:solidFill>
                <a:prstClr val="black"/>
              </a:solidFill>
            </a:endParaRPr>
          </a:p>
          <a:p>
            <a:pPr lvl="0"/>
            <a:r>
              <a:rPr lang="en-US" altLang="ko-KR" sz="3000" b="1">
                <a:solidFill>
                  <a:prstClr val="black"/>
                </a:solidFill>
              </a:rPr>
              <a:t>   </a:t>
            </a:r>
            <a:r>
              <a:rPr lang="ko-KR" altLang="en-US" sz="3000" b="1">
                <a:solidFill>
                  <a:prstClr val="black"/>
                </a:solidFill>
              </a:rPr>
              <a:t>③ 한국은 지금  분단국가</a:t>
            </a:r>
            <a:r>
              <a:rPr lang="en-US" altLang="ko-KR" sz="3000" b="1">
                <a:solidFill>
                  <a:prstClr val="black"/>
                </a:solidFill>
              </a:rPr>
              <a:t>(</a:t>
            </a:r>
            <a:r>
              <a:rPr lang="ko-KR" altLang="en-US" sz="3000" b="1">
                <a:solidFill>
                  <a:prstClr val="black"/>
                </a:solidFill>
              </a:rPr>
              <a:t>반박</a:t>
            </a:r>
            <a:r>
              <a:rPr lang="en-US" altLang="ko-KR" sz="3000" b="1">
                <a:solidFill>
                  <a:prstClr val="black"/>
                </a:solidFill>
              </a:rPr>
              <a:t>)</a:t>
            </a:r>
            <a:endParaRPr lang="en-US" altLang="ko-KR" sz="3000" b="1">
              <a:solidFill>
                <a:prstClr val="black"/>
              </a:solidFill>
            </a:endParaRPr>
          </a:p>
          <a:p>
            <a:pPr lvl="0"/>
            <a:r>
              <a:rPr lang="en-US" altLang="ko-KR" sz="3000">
                <a:solidFill>
                  <a:prstClr val="black"/>
                </a:solidFill>
                <a:latin typeface="HY신명조"/>
              </a:rPr>
              <a:t>     - </a:t>
            </a:r>
            <a:r>
              <a:rPr lang="ko-KR" altLang="en-US" sz="3000">
                <a:solidFill>
                  <a:prstClr val="black"/>
                </a:solidFill>
                <a:latin typeface="HY신명조"/>
              </a:rPr>
              <a:t>헌법 제 </a:t>
            </a:r>
            <a:r>
              <a:rPr lang="en-US" altLang="ko-KR" sz="3000">
                <a:solidFill>
                  <a:prstClr val="black"/>
                </a:solidFill>
                <a:latin typeface="HY신명조"/>
              </a:rPr>
              <a:t>3</a:t>
            </a:r>
            <a:r>
              <a:rPr lang="ko-KR" altLang="en-US" sz="3000">
                <a:solidFill>
                  <a:prstClr val="black"/>
                </a:solidFill>
                <a:latin typeface="HY신명조"/>
              </a:rPr>
              <a:t>조 의거 북한 전 지역</a:t>
            </a:r>
            <a:endParaRPr lang="ko-KR" altLang="en-US" sz="3000">
              <a:solidFill>
                <a:prstClr val="black"/>
              </a:solidFill>
              <a:latin typeface="HY신명조"/>
            </a:endParaRPr>
          </a:p>
          <a:p>
            <a:pPr lvl="0"/>
            <a:r>
              <a:rPr lang="en-US" altLang="ko-KR" sz="3000">
                <a:solidFill>
                  <a:prstClr val="black"/>
                </a:solidFill>
                <a:latin typeface="HY신명조"/>
              </a:rPr>
              <a:t>         </a:t>
            </a:r>
            <a:r>
              <a:rPr lang="ko-KR" altLang="en-US" sz="3000">
                <a:solidFill>
                  <a:prstClr val="black"/>
                </a:solidFill>
                <a:latin typeface="HY신명조"/>
              </a:rPr>
              <a:t>대한민국 영토</a:t>
            </a:r>
            <a:endParaRPr lang="ko-KR" altLang="en-US" sz="3000">
              <a:solidFill>
                <a:prstClr val="black"/>
              </a:solidFill>
              <a:latin typeface="HY신명조"/>
            </a:endParaRPr>
          </a:p>
          <a:p>
            <a:pPr lvl="0"/>
            <a:r>
              <a:rPr lang="en-US" altLang="ko-KR" sz="3000">
                <a:solidFill>
                  <a:prstClr val="black"/>
                </a:solidFill>
                <a:latin typeface="HY신명조"/>
              </a:rPr>
              <a:t>     - </a:t>
            </a:r>
            <a:r>
              <a:rPr lang="ko-KR" altLang="en-US" sz="3000">
                <a:solidFill>
                  <a:prstClr val="black"/>
                </a:solidFill>
                <a:latin typeface="HY신명조"/>
              </a:rPr>
              <a:t>남북 관계 발전에 관한 법률</a:t>
            </a:r>
            <a:endParaRPr lang="ko-KR" altLang="en-US" sz="3000">
              <a:solidFill>
                <a:prstClr val="black"/>
              </a:solidFill>
              <a:latin typeface="HY신명조"/>
            </a:endParaRPr>
          </a:p>
          <a:p>
            <a:pPr lvl="0"/>
            <a:endParaRPr lang="en-US" altLang="ko-KR" sz="3000">
              <a:solidFill>
                <a:prstClr val="black"/>
              </a:solidFill>
              <a:latin typeface="HY신명조"/>
            </a:endParaRPr>
          </a:p>
          <a:p>
            <a:pPr lvl="0"/>
            <a:r>
              <a:rPr lang="en-US" altLang="ko-KR" sz="3000" b="1">
                <a:solidFill>
                  <a:prstClr val="black"/>
                </a:solidFill>
                <a:latin typeface="HY신명조"/>
              </a:rPr>
              <a:t>  </a:t>
            </a:r>
            <a:r>
              <a:rPr lang="ko-KR" altLang="en-US" sz="3000" b="1">
                <a:solidFill>
                  <a:prstClr val="black"/>
                </a:solidFill>
                <a:latin typeface="HY신명조"/>
              </a:rPr>
              <a:t>④ 백두산 정계비 경계 기준</a:t>
            </a:r>
            <a:r>
              <a:rPr lang="en-US" altLang="ko-KR" sz="3000" b="1">
                <a:solidFill>
                  <a:prstClr val="black"/>
                </a:solidFill>
                <a:latin typeface="HY신명조"/>
              </a:rPr>
              <a:t>(</a:t>
            </a:r>
            <a:r>
              <a:rPr lang="ko-KR" altLang="en-US" sz="3000" b="1">
                <a:solidFill>
                  <a:prstClr val="black"/>
                </a:solidFill>
                <a:latin typeface="HY신명조"/>
              </a:rPr>
              <a:t>반박</a:t>
            </a:r>
            <a:r>
              <a:rPr lang="en-US" altLang="ko-KR" sz="3000" b="1">
                <a:solidFill>
                  <a:prstClr val="black"/>
                </a:solidFill>
                <a:latin typeface="HY신명조"/>
              </a:rPr>
              <a:t>)</a:t>
            </a:r>
            <a:endParaRPr lang="en-US" altLang="ko-KR" sz="3000" b="1">
              <a:solidFill>
                <a:prstClr val="black"/>
              </a:solidFill>
              <a:latin typeface="HY신명조"/>
            </a:endParaRPr>
          </a:p>
          <a:p>
            <a:pPr lvl="0"/>
            <a:r>
              <a:rPr lang="en-US" altLang="ko-KR" sz="3000">
                <a:solidFill>
                  <a:prstClr val="black"/>
                </a:solidFill>
                <a:latin typeface="HY신명조"/>
              </a:rPr>
              <a:t>     - </a:t>
            </a:r>
            <a:r>
              <a:rPr lang="ko-KR" altLang="en-US" sz="3000">
                <a:solidFill>
                  <a:prstClr val="black"/>
                </a:solidFill>
                <a:latin typeface="HY신명조"/>
              </a:rPr>
              <a:t>토문강</a:t>
            </a:r>
            <a:r>
              <a:rPr lang="en-US" altLang="ko-KR" sz="3000">
                <a:solidFill>
                  <a:prstClr val="black"/>
                </a:solidFill>
                <a:latin typeface="HY신명조"/>
              </a:rPr>
              <a:t>(</a:t>
            </a:r>
            <a:r>
              <a:rPr lang="ko-KR" altLang="en-US" sz="3000">
                <a:solidFill>
                  <a:prstClr val="black"/>
                </a:solidFill>
                <a:latin typeface="HY신명조"/>
              </a:rPr>
              <a:t>土門江</a:t>
            </a:r>
            <a:r>
              <a:rPr lang="en-US" altLang="ko-KR" sz="3000">
                <a:solidFill>
                  <a:prstClr val="black"/>
                </a:solidFill>
                <a:latin typeface="HY신명조"/>
              </a:rPr>
              <a:t>)</a:t>
            </a:r>
            <a:r>
              <a:rPr lang="ko-KR" altLang="en-US" sz="3000">
                <a:solidFill>
                  <a:prstClr val="black"/>
                </a:solidFill>
                <a:latin typeface="HY신명조"/>
              </a:rPr>
              <a:t> 두만강</a:t>
            </a:r>
            <a:r>
              <a:rPr lang="en-US" altLang="ko-KR" sz="3000">
                <a:solidFill>
                  <a:prstClr val="black"/>
                </a:solidFill>
                <a:latin typeface="HY신명조"/>
              </a:rPr>
              <a:t>(</a:t>
            </a:r>
            <a:r>
              <a:rPr lang="ko-KR" altLang="en-US" sz="3000">
                <a:solidFill>
                  <a:prstClr val="black"/>
                </a:solidFill>
                <a:latin typeface="HY신명조"/>
              </a:rPr>
              <a:t>豆滿江</a:t>
            </a:r>
            <a:r>
              <a:rPr lang="en-US" altLang="ko-KR" sz="3000">
                <a:solidFill>
                  <a:prstClr val="black"/>
                </a:solidFill>
                <a:latin typeface="HY신명조"/>
              </a:rPr>
              <a:t>)</a:t>
            </a:r>
            <a:endParaRPr lang="en-US" altLang="ko-KR" sz="3000">
              <a:solidFill>
                <a:prstClr val="black"/>
              </a:solidFill>
              <a:latin typeface="HY신명조"/>
            </a:endParaRPr>
          </a:p>
          <a:p>
            <a:pPr lvl="0"/>
            <a:endParaRPr lang="en-US" altLang="ko-KR" sz="3000">
              <a:solidFill>
                <a:prstClr val="black"/>
              </a:solidFill>
              <a:latin typeface="HY신명조"/>
            </a:endParaRPr>
          </a:p>
          <a:p>
            <a:pPr lvl="0"/>
            <a:endParaRPr lang="en-US" altLang="ko-KR" sz="1200">
              <a:solidFill>
                <a:prstClr val="black"/>
              </a:solidFill>
              <a:latin typeface="HY신명조"/>
            </a:endParaRPr>
          </a:p>
          <a:p>
            <a:pPr lvl="0"/>
            <a:endParaRPr lang="en-US" altLang="ko-KR" sz="1200">
              <a:solidFill>
                <a:prstClr val="black"/>
              </a:solidFill>
              <a:latin typeface="HY신명조"/>
            </a:endParaRPr>
          </a:p>
          <a:p>
            <a:pPr lvl="0"/>
            <a:r>
              <a:rPr lang="en-US" altLang="ko-KR" sz="1200">
                <a:solidFill>
                  <a:prstClr val="black"/>
                </a:solidFill>
                <a:latin typeface="HY신명조"/>
              </a:rPr>
              <a:t> </a:t>
            </a:r>
            <a:endParaRPr lang="en-US" altLang="ko-KR" sz="1200">
              <a:solidFill>
                <a:prstClr val="black"/>
              </a:solidFill>
              <a:latin typeface="HY신명조"/>
            </a:endParaRPr>
          </a:p>
          <a:p>
            <a:pPr lvl="0"/>
            <a:r>
              <a:rPr lang="en-US" altLang="ko-KR" sz="1200">
                <a:solidFill>
                  <a:prstClr val="black"/>
                </a:solidFill>
                <a:latin typeface="HY신명조"/>
              </a:rPr>
              <a:t>  &lt;</a:t>
            </a:r>
            <a:r>
              <a:rPr lang="ko-KR" altLang="en-US" sz="1200">
                <a:solidFill>
                  <a:prstClr val="black"/>
                </a:solidFill>
                <a:latin typeface="HY신명조"/>
              </a:rPr>
              <a:t>출처</a:t>
            </a:r>
            <a:r>
              <a:rPr lang="en-US" altLang="ko-KR" sz="1200">
                <a:solidFill>
                  <a:prstClr val="black"/>
                </a:solidFill>
                <a:latin typeface="HY신명조"/>
              </a:rPr>
              <a:t>&gt;</a:t>
            </a:r>
            <a:endParaRPr lang="en-US" altLang="ko-KR" sz="1200">
              <a:solidFill>
                <a:prstClr val="black"/>
              </a:solidFill>
              <a:latin typeface="HY신명조"/>
            </a:endParaRPr>
          </a:p>
          <a:p>
            <a:pPr lvl="0"/>
            <a:r>
              <a:rPr lang="en-US" altLang="ko-KR" sz="1200">
                <a:solidFill>
                  <a:prstClr val="black"/>
                </a:solidFill>
                <a:latin typeface="HY신명조"/>
                <a:hlinkClick r:id="rId3"/>
              </a:rPr>
              <a:t>http://weekly.chosun.com/client/news/viw.asp?ctcd=c02&amp;nNewsNumb=002315100011</a:t>
            </a:r>
            <a:endParaRPr lang="en-US" altLang="ko-KR" sz="1200">
              <a:solidFill>
                <a:prstClr val="black"/>
              </a:solidFill>
              <a:latin typeface="HY신명조"/>
            </a:endParaRPr>
          </a:p>
          <a:p>
            <a:pPr lvl="0"/>
            <a:r>
              <a:rPr lang="en-US" altLang="ko-KR" sz="1200">
                <a:solidFill>
                  <a:prstClr val="black"/>
                </a:solidFill>
                <a:latin typeface="HY신명조"/>
              </a:rPr>
              <a:t>-</a:t>
            </a:r>
            <a:r>
              <a:rPr lang="ko-KR" altLang="en-US" sz="1200">
                <a:solidFill>
                  <a:prstClr val="black"/>
                </a:solidFill>
                <a:latin typeface="HY신명조"/>
              </a:rPr>
              <a:t>간도 영유권 분쟁 남ㆍ북한은 공동으로 지위를 갖는다</a:t>
            </a:r>
            <a:r>
              <a:rPr lang="en-US" altLang="ko-KR" sz="1200">
                <a:solidFill>
                  <a:prstClr val="black"/>
                </a:solidFill>
                <a:latin typeface="HY신명조"/>
              </a:rPr>
              <a:t>-</a:t>
            </a:r>
            <a:endParaRPr lang="en-US" altLang="ko-KR" sz="1200">
              <a:solidFill>
                <a:prstClr val="black"/>
              </a:solidFill>
              <a:latin typeface="HY신명조"/>
            </a:endParaRPr>
          </a:p>
          <a:p>
            <a:pPr lvl="0"/>
            <a:endParaRPr lang="en-US" altLang="ko-KR" sz="1200">
              <a:solidFill>
                <a:prstClr val="black"/>
              </a:solidFill>
              <a:latin typeface="HY신명조"/>
            </a:endParaRPr>
          </a:p>
        </p:txBody>
      </p:sp>
    </p:spTree>
  </p:cSld>
  <p:clrMapOvr>
    <a:masterClrMapping/>
  </p:clrMapOvr>
  <p:transition xmlns:mc="http://schemas.openxmlformats.org/markup-compatibility/2006" xmlns:hp="http://schemas.haansoft.com/office/presentation/8.0" spd="slow" mc:Ignorable="hp" hp:hslDur="3000"/>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6" name="직사각형 3"/>
          <p:cNvSpPr/>
          <p:nvPr/>
        </p:nvSpPr>
        <p:spPr>
          <a:xfrm>
            <a:off x="3206987" y="6519148"/>
            <a:ext cx="1618378" cy="338852"/>
          </a:xfrm>
          <a:prstGeom prst="rect">
            <a:avLst/>
          </a:prstGeom>
        </p:spPr>
        <p:txBody>
          <a:bodyPr wrap="none">
            <a:spAutoFit/>
          </a:bodyPr>
          <a:lstStyle/>
          <a:p>
            <a:pPr lvl="0"/>
            <a:r>
              <a:rPr lang="ko-KR" altLang="en-US" sz="1600" b="1">
                <a:solidFill>
                  <a:prstClr val="black"/>
                </a:solidFill>
              </a:rPr>
              <a:t>출처 </a:t>
            </a:r>
            <a:r>
              <a:rPr lang="en-US" altLang="ko-KR" sz="1600" b="1">
                <a:solidFill>
                  <a:prstClr val="black"/>
                </a:solidFill>
              </a:rPr>
              <a:t>- </a:t>
            </a:r>
            <a:r>
              <a:rPr lang="ko-KR" altLang="en-US" sz="1600" b="1">
                <a:solidFill>
                  <a:prstClr val="black"/>
                </a:solidFill>
              </a:rPr>
              <a:t>지식백과</a:t>
            </a:r>
            <a:endParaRPr lang="ko-KR" altLang="en-US" sz="1600" b="1">
              <a:solidFill>
                <a:prstClr val="black"/>
              </a:solidFill>
            </a:endParaRPr>
          </a:p>
        </p:txBody>
      </p:sp>
      <p:sp>
        <p:nvSpPr>
          <p:cNvPr id="17" name="직사각형 1"/>
          <p:cNvSpPr/>
          <p:nvPr/>
        </p:nvSpPr>
        <p:spPr>
          <a:xfrm>
            <a:off x="-36005" y="612068"/>
            <a:ext cx="7740351" cy="5701102"/>
          </a:xfrm>
          <a:prstGeom prst="rect">
            <a:avLst/>
          </a:prstGeom>
          <a:noFill/>
        </p:spPr>
        <p:txBody>
          <a:bodyPr wrap="square">
            <a:spAutoFit/>
          </a:bodyPr>
          <a:lstStyle/>
          <a:p>
            <a:pPr lvl="0"/>
            <a:r>
              <a:rPr lang="en-US" altLang="ko-KR" sz="3600" b="1">
                <a:solidFill>
                  <a:prstClr val="black"/>
                </a:solidFill>
              </a:rPr>
              <a:t>3. </a:t>
            </a:r>
            <a:r>
              <a:rPr lang="ko-KR" altLang="en-US" sz="3600" b="1">
                <a:solidFill>
                  <a:prstClr val="black"/>
                </a:solidFill>
              </a:rPr>
              <a:t>한국의 주장</a:t>
            </a:r>
            <a:endParaRPr lang="ko-KR" altLang="en-US" sz="3600" b="1">
              <a:solidFill>
                <a:prstClr val="black"/>
              </a:solidFill>
            </a:endParaRPr>
          </a:p>
          <a:p>
            <a:pPr marL="742950" indent="-742950">
              <a:buAutoNum type="arabicPeriod"/>
            </a:pPr>
            <a:endParaRPr lang="en-US" altLang="ko-KR" sz="2800" b="1">
              <a:solidFill>
                <a:prstClr val="black"/>
              </a:solidFill>
            </a:endParaRPr>
          </a:p>
          <a:p>
            <a:pPr lvl="0"/>
            <a:r>
              <a:rPr lang="en-US" altLang="ko-KR" sz="2800" b="1">
                <a:solidFill>
                  <a:prstClr val="black"/>
                </a:solidFill>
              </a:rPr>
              <a:t>   </a:t>
            </a:r>
            <a:r>
              <a:rPr lang="ko-KR" altLang="en-US" sz="2800" b="1">
                <a:solidFill>
                  <a:prstClr val="black"/>
                </a:solidFill>
              </a:rPr>
              <a:t>① 선점의 원칙</a:t>
            </a:r>
            <a:endParaRPr lang="ko-KR" altLang="en-US" sz="2800" b="1">
              <a:solidFill>
                <a:prstClr val="black"/>
              </a:solidFill>
            </a:endParaRPr>
          </a:p>
          <a:p>
            <a:pPr lvl="0"/>
            <a:r>
              <a:rPr lang="en-US" altLang="ko-KR" sz="2800">
                <a:solidFill>
                  <a:prstClr val="black"/>
                </a:solidFill>
                <a:latin typeface="HY신명조"/>
              </a:rPr>
              <a:t>     - </a:t>
            </a:r>
            <a:r>
              <a:rPr lang="ko-KR" altLang="en-US" sz="2800">
                <a:solidFill>
                  <a:prstClr val="black"/>
                </a:solidFill>
                <a:latin typeface="HY신명조"/>
              </a:rPr>
              <a:t>국제법적 효력</a:t>
            </a:r>
            <a:endParaRPr lang="ko-KR" altLang="en-US" sz="2800">
              <a:solidFill>
                <a:prstClr val="black"/>
              </a:solidFill>
              <a:latin typeface="HY신명조"/>
            </a:endParaRPr>
          </a:p>
          <a:p>
            <a:pPr lvl="0"/>
            <a:r>
              <a:rPr lang="en-US" altLang="ko-KR" sz="2800">
                <a:solidFill>
                  <a:prstClr val="black"/>
                </a:solidFill>
                <a:latin typeface="HY신명조"/>
              </a:rPr>
              <a:t>     - </a:t>
            </a:r>
            <a:r>
              <a:rPr lang="ko-KR" altLang="en-US" sz="2800">
                <a:solidFill>
                  <a:prstClr val="black"/>
                </a:solidFill>
                <a:latin typeface="HY신명조"/>
              </a:rPr>
              <a:t>고조선 때부터 실효적 지배</a:t>
            </a:r>
            <a:endParaRPr lang="ko-KR" altLang="en-US" sz="2800">
              <a:solidFill>
                <a:prstClr val="black"/>
              </a:solidFill>
              <a:latin typeface="HY신명조"/>
            </a:endParaRPr>
          </a:p>
          <a:p>
            <a:pPr lvl="0"/>
            <a:endParaRPr lang="en-US" altLang="ko-KR" sz="2800">
              <a:solidFill>
                <a:prstClr val="black"/>
              </a:solidFill>
              <a:latin typeface="HY신명조"/>
            </a:endParaRPr>
          </a:p>
          <a:p>
            <a:pPr lvl="0"/>
            <a:r>
              <a:rPr lang="en-US" altLang="ko-KR" sz="2800" b="1">
                <a:solidFill>
                  <a:prstClr val="black"/>
                </a:solidFill>
                <a:latin typeface="HY신명조"/>
              </a:rPr>
              <a:t>  </a:t>
            </a:r>
            <a:r>
              <a:rPr lang="ko-KR" altLang="en-US" sz="2800" b="1">
                <a:solidFill>
                  <a:prstClr val="black"/>
                </a:solidFill>
                <a:latin typeface="HY신명조"/>
              </a:rPr>
              <a:t>② 불법적인 을사늑약ㆍ간도조약</a:t>
            </a:r>
            <a:endParaRPr lang="ko-KR" altLang="en-US" sz="2800" b="1">
              <a:solidFill>
                <a:prstClr val="black"/>
              </a:solidFill>
              <a:latin typeface="HY신명조"/>
            </a:endParaRPr>
          </a:p>
          <a:p>
            <a:pPr lvl="0"/>
            <a:r>
              <a:rPr lang="en-US" altLang="ko-KR" sz="2800">
                <a:solidFill>
                  <a:prstClr val="black"/>
                </a:solidFill>
                <a:latin typeface="HY신명조"/>
              </a:rPr>
              <a:t>     - </a:t>
            </a:r>
            <a:r>
              <a:rPr lang="ko-KR" altLang="en-US" sz="2800">
                <a:solidFill>
                  <a:prstClr val="black"/>
                </a:solidFill>
                <a:latin typeface="HY신명조"/>
              </a:rPr>
              <a:t>고종 황제의 수결</a:t>
            </a:r>
            <a:r>
              <a:rPr lang="en-US" altLang="ko-KR" sz="2800">
                <a:solidFill>
                  <a:prstClr val="black"/>
                </a:solidFill>
                <a:latin typeface="HY신명조"/>
              </a:rPr>
              <a:t>X</a:t>
            </a:r>
            <a:endParaRPr lang="en-US" altLang="ko-KR" sz="2800">
              <a:solidFill>
                <a:prstClr val="black"/>
              </a:solidFill>
              <a:latin typeface="HY신명조"/>
            </a:endParaRPr>
          </a:p>
          <a:p>
            <a:pPr lvl="0"/>
            <a:r>
              <a:rPr lang="en-US" altLang="ko-KR" sz="2800">
                <a:solidFill>
                  <a:prstClr val="black"/>
                </a:solidFill>
                <a:latin typeface="HY신명조"/>
              </a:rPr>
              <a:t>     - 2004</a:t>
            </a:r>
            <a:r>
              <a:rPr lang="ko-KR" altLang="en-US" sz="2800">
                <a:solidFill>
                  <a:prstClr val="black"/>
                </a:solidFill>
                <a:latin typeface="HY신명조"/>
              </a:rPr>
              <a:t>년 국정감사 간도협약 법적 무효</a:t>
            </a:r>
            <a:endParaRPr lang="ko-KR" altLang="en-US" sz="2800">
              <a:solidFill>
                <a:prstClr val="black"/>
              </a:solidFill>
              <a:latin typeface="HY신명조"/>
            </a:endParaRPr>
          </a:p>
          <a:p>
            <a:pPr lvl="0"/>
            <a:endParaRPr lang="en-US" altLang="ko-KR" sz="2800">
              <a:solidFill>
                <a:prstClr val="black"/>
              </a:solidFill>
              <a:latin typeface="HY신명조"/>
            </a:endParaRPr>
          </a:p>
          <a:p>
            <a:pPr lvl="0"/>
            <a:endParaRPr lang="en-US" altLang="ko-KR" sz="1000">
              <a:solidFill>
                <a:prstClr val="black"/>
              </a:solidFill>
              <a:latin typeface="HY신명조"/>
            </a:endParaRPr>
          </a:p>
          <a:p>
            <a:pPr lvl="0"/>
            <a:endParaRPr lang="en-US" altLang="ko-KR" sz="1000">
              <a:solidFill>
                <a:prstClr val="black"/>
              </a:solidFill>
              <a:latin typeface="HY신명조"/>
            </a:endParaRPr>
          </a:p>
          <a:p>
            <a:pPr lvl="0"/>
            <a:r>
              <a:rPr lang="en-US" altLang="ko-KR" sz="1000">
                <a:solidFill>
                  <a:prstClr val="black"/>
                </a:solidFill>
                <a:latin typeface="HY신명조"/>
              </a:rPr>
              <a:t> </a:t>
            </a:r>
            <a:endParaRPr lang="en-US" altLang="ko-KR" sz="1000">
              <a:solidFill>
                <a:prstClr val="black"/>
              </a:solidFill>
              <a:latin typeface="HY신명조"/>
            </a:endParaRPr>
          </a:p>
          <a:p>
            <a:pPr lvl="0"/>
            <a:r>
              <a:rPr lang="en-US" altLang="ko-KR" sz="1000">
                <a:solidFill>
                  <a:prstClr val="black"/>
                </a:solidFill>
                <a:latin typeface="HY신명조"/>
              </a:rPr>
              <a:t>  &lt;</a:t>
            </a:r>
            <a:r>
              <a:rPr lang="ko-KR" altLang="en-US" sz="1000">
                <a:solidFill>
                  <a:prstClr val="black"/>
                </a:solidFill>
                <a:latin typeface="HY신명조"/>
              </a:rPr>
              <a:t>출처</a:t>
            </a:r>
            <a:r>
              <a:rPr lang="en-US" altLang="ko-KR" sz="1000">
                <a:solidFill>
                  <a:prstClr val="black"/>
                </a:solidFill>
                <a:latin typeface="HY신명조"/>
              </a:rPr>
              <a:t>&gt;</a:t>
            </a:r>
            <a:endParaRPr lang="en-US" altLang="ko-KR" sz="1000">
              <a:solidFill>
                <a:prstClr val="black"/>
              </a:solidFill>
              <a:latin typeface="HY신명조"/>
            </a:endParaRPr>
          </a:p>
          <a:p>
            <a:pPr lvl="0"/>
            <a:r>
              <a:rPr lang="en-US" altLang="ko-KR" sz="1000">
                <a:latin typeface="+mn-ea"/>
                <a:hlinkClick r:id="rId3"/>
              </a:rPr>
              <a:t>http://m.blog.daum.net/_blog/_m/articleView.do?blogid=03SBF&amp;articleno=15816152 </a:t>
            </a:r>
            <a:endParaRPr lang="en-US" altLang="ko-KR" sz="1000">
              <a:latin typeface="+mn-ea"/>
            </a:endParaRPr>
          </a:p>
          <a:p>
            <a:pPr lvl="0"/>
            <a:r>
              <a:rPr lang="en-US" altLang="ko-KR" sz="1000">
                <a:latin typeface="+mn-ea"/>
              </a:rPr>
              <a:t>– </a:t>
            </a:r>
            <a:r>
              <a:rPr lang="ko-KR" altLang="en-US" sz="1000">
                <a:latin typeface="+mn-ea"/>
              </a:rPr>
              <a:t>간도영유권 분쟁</a:t>
            </a:r>
            <a:r>
              <a:rPr lang="en-US" altLang="ko-KR" sz="1000">
                <a:latin typeface="+mn-ea"/>
              </a:rPr>
              <a:t>(</a:t>
            </a:r>
            <a:r>
              <a:rPr lang="ko-KR" altLang="en-US" sz="1000">
                <a:latin typeface="+mn-ea"/>
              </a:rPr>
              <a:t>간도는 누구의 영토인가</a:t>
            </a:r>
            <a:r>
              <a:rPr lang="en-US" altLang="ko-KR" sz="1000">
                <a:latin typeface="+mn-ea"/>
              </a:rPr>
              <a:t>?)-</a:t>
            </a:r>
            <a:endParaRPr lang="en-US" altLang="ko-KR" sz="1000">
              <a:latin typeface="+mn-ea"/>
            </a:endParaRPr>
          </a:p>
          <a:p>
            <a:pPr lvl="0"/>
            <a:r>
              <a:rPr lang="en-US" altLang="ko-KR" sz="1000">
                <a:latin typeface="+mn-ea"/>
                <a:hlinkClick r:id="rId4"/>
              </a:rPr>
              <a:t>https://www.youtube.com/watch?v=FrFkZjtYICo</a:t>
            </a:r>
            <a:endParaRPr lang="en-US" altLang="ko-KR" sz="1000">
              <a:latin typeface="+mn-ea"/>
            </a:endParaRPr>
          </a:p>
          <a:p>
            <a:pPr lvl="0"/>
            <a:r>
              <a:rPr lang="en-US" altLang="ko-KR" sz="1000">
                <a:latin typeface="+mn-ea"/>
              </a:rPr>
              <a:t>-</a:t>
            </a:r>
            <a:r>
              <a:rPr lang="ko-KR" altLang="en-US" sz="1000">
                <a:latin typeface="+mn-ea"/>
              </a:rPr>
              <a:t>을사늑약 바로알기</a:t>
            </a:r>
            <a:r>
              <a:rPr lang="en-US" altLang="ko-KR" sz="1000">
                <a:latin typeface="+mn-ea"/>
              </a:rPr>
              <a:t>(Youtube)-</a:t>
            </a:r>
            <a:endParaRPr lang="en-US" altLang="ko-KR" sz="1000">
              <a:latin typeface="+mn-ea"/>
            </a:endParaRPr>
          </a:p>
        </p:txBody>
      </p:sp>
      <p:pic>
        <p:nvPicPr>
          <p:cNvPr id="18" name="그림 2"/>
          <p:cNvPicPr>
            <a:picLocks noChangeAspect="1"/>
          </p:cNvPicPr>
          <p:nvPr/>
        </p:nvPicPr>
        <p:blipFill rotWithShape="1">
          <a:blip r:embed="rId5">
            <a:alphaModFix/>
            <a:lum/>
          </a:blip>
          <a:stretch>
            <a:fillRect/>
          </a:stretch>
        </p:blipFill>
        <p:spPr>
          <a:xfrm>
            <a:off x="4896036" y="4581128"/>
            <a:ext cx="4247964" cy="2276872"/>
          </a:xfrm>
          <a:prstGeom prst="rect">
            <a:avLst/>
          </a:prstGeom>
        </p:spPr>
      </p:pic>
    </p:spTree>
  </p:cSld>
  <p:clrMapOvr>
    <a:masterClrMapping/>
  </p:clrMapOvr>
  <p:transition xmlns:mc="http://schemas.openxmlformats.org/markup-compatibility/2006" xmlns:hp="http://schemas.haansoft.com/office/presentation/8.0" spd="slow" mc:Ignorable="hp" hp:hslDur="3000"/>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4" name="직사각형 3"/>
          <p:cNvSpPr/>
          <p:nvPr/>
        </p:nvSpPr>
        <p:spPr>
          <a:xfrm>
            <a:off x="6097072" y="8757746"/>
            <a:ext cx="1795342" cy="369332"/>
          </a:xfrm>
          <a:prstGeom prst="rect">
            <a:avLst/>
          </a:prstGeom>
        </p:spPr>
        <p:txBody>
          <a:bodyPr wrap="none">
            <a:spAutoFit/>
          </a:bodyPr>
          <a:lstStyle/>
          <a:p>
            <a:pPr lvl="0"/>
            <a:r>
              <a:rPr lang="ko-KR" altLang="en-US" b="1">
                <a:solidFill>
                  <a:prstClr val="black"/>
                </a:solidFill>
              </a:rPr>
              <a:t>출처 </a:t>
            </a:r>
            <a:r>
              <a:rPr lang="en-US" altLang="ko-KR" b="1">
                <a:solidFill>
                  <a:prstClr val="black"/>
                </a:solidFill>
              </a:rPr>
              <a:t>- </a:t>
            </a:r>
            <a:r>
              <a:rPr lang="ko-KR" altLang="en-US" b="1">
                <a:solidFill>
                  <a:prstClr val="black"/>
                </a:solidFill>
              </a:rPr>
              <a:t>지식백과</a:t>
            </a:r>
            <a:endParaRPr lang="ko-KR" altLang="en-US" b="1">
              <a:solidFill>
                <a:prstClr val="black"/>
              </a:solidFill>
            </a:endParaRPr>
          </a:p>
        </p:txBody>
      </p:sp>
      <p:sp>
        <p:nvSpPr>
          <p:cNvPr id="15" name="직사각형 3"/>
          <p:cNvSpPr/>
          <p:nvPr/>
        </p:nvSpPr>
        <p:spPr>
          <a:xfrm>
            <a:off x="6097072" y="8757746"/>
            <a:ext cx="1795342" cy="369332"/>
          </a:xfrm>
          <a:prstGeom prst="rect">
            <a:avLst/>
          </a:prstGeom>
        </p:spPr>
        <p:txBody>
          <a:bodyPr wrap="none">
            <a:spAutoFit/>
          </a:bodyPr>
          <a:lstStyle/>
          <a:p>
            <a:pPr lvl="0"/>
            <a:r>
              <a:rPr lang="ko-KR" altLang="en-US" b="1">
                <a:solidFill>
                  <a:prstClr val="black"/>
                </a:solidFill>
              </a:rPr>
              <a:t>출처 </a:t>
            </a:r>
            <a:r>
              <a:rPr lang="en-US" altLang="ko-KR" b="1">
                <a:solidFill>
                  <a:prstClr val="black"/>
                </a:solidFill>
              </a:rPr>
              <a:t>- </a:t>
            </a:r>
            <a:r>
              <a:rPr lang="ko-KR" altLang="en-US" b="1">
                <a:solidFill>
                  <a:prstClr val="black"/>
                </a:solidFill>
              </a:rPr>
              <a:t>지식백과</a:t>
            </a:r>
            <a:endParaRPr lang="ko-KR" altLang="en-US" b="1">
              <a:solidFill>
                <a:prstClr val="black"/>
              </a:solidFill>
            </a:endParaRPr>
          </a:p>
        </p:txBody>
      </p:sp>
      <p:sp>
        <p:nvSpPr>
          <p:cNvPr id="16" name="직사각형 3"/>
          <p:cNvSpPr/>
          <p:nvPr/>
        </p:nvSpPr>
        <p:spPr>
          <a:xfrm>
            <a:off x="6097072" y="8757746"/>
            <a:ext cx="1795342" cy="369332"/>
          </a:xfrm>
          <a:prstGeom prst="rect">
            <a:avLst/>
          </a:prstGeom>
        </p:spPr>
        <p:txBody>
          <a:bodyPr wrap="none">
            <a:spAutoFit/>
          </a:bodyPr>
          <a:lstStyle/>
          <a:p>
            <a:pPr lvl="0"/>
            <a:r>
              <a:rPr lang="ko-KR" altLang="en-US" b="1">
                <a:solidFill>
                  <a:prstClr val="black"/>
                </a:solidFill>
              </a:rPr>
              <a:t>출처 </a:t>
            </a:r>
            <a:r>
              <a:rPr lang="en-US" altLang="ko-KR" b="1">
                <a:solidFill>
                  <a:prstClr val="black"/>
                </a:solidFill>
              </a:rPr>
              <a:t>- </a:t>
            </a:r>
            <a:r>
              <a:rPr lang="ko-KR" altLang="en-US" b="1">
                <a:solidFill>
                  <a:prstClr val="black"/>
                </a:solidFill>
              </a:rPr>
              <a:t>지식백과</a:t>
            </a:r>
            <a:endParaRPr lang="ko-KR" altLang="en-US" b="1">
              <a:solidFill>
                <a:prstClr val="black"/>
              </a:solidFill>
            </a:endParaRPr>
          </a:p>
        </p:txBody>
      </p:sp>
      <p:sp>
        <p:nvSpPr>
          <p:cNvPr id="17" name="직사각형 1"/>
          <p:cNvSpPr/>
          <p:nvPr/>
        </p:nvSpPr>
        <p:spPr>
          <a:xfrm>
            <a:off x="-36004" y="756084"/>
            <a:ext cx="9296400" cy="5976186"/>
          </a:xfrm>
          <a:prstGeom prst="rect">
            <a:avLst/>
          </a:prstGeom>
          <a:noFill/>
        </p:spPr>
        <p:txBody>
          <a:bodyPr wrap="square">
            <a:spAutoFit/>
          </a:bodyPr>
          <a:lstStyle/>
          <a:p>
            <a:pPr lvl="0"/>
            <a:r>
              <a:rPr lang="en-US" altLang="ko-KR" sz="3700" b="1">
                <a:solidFill>
                  <a:prstClr val="black"/>
                </a:solidFill>
              </a:rPr>
              <a:t>3. </a:t>
            </a:r>
            <a:r>
              <a:rPr lang="ko-KR" altLang="en-US" sz="3700" b="1">
                <a:solidFill>
                  <a:prstClr val="black"/>
                </a:solidFill>
              </a:rPr>
              <a:t>한국의 주장</a:t>
            </a:r>
            <a:endParaRPr lang="ko-KR" altLang="en-US" sz="3700" b="1">
              <a:solidFill>
                <a:prstClr val="black"/>
              </a:solidFill>
            </a:endParaRPr>
          </a:p>
          <a:p>
            <a:pPr marL="742950" indent="-742950">
              <a:buAutoNum type="arabicPeriod"/>
            </a:pPr>
            <a:endParaRPr lang="en-US" altLang="ko-KR" sz="2900" b="1">
              <a:solidFill>
                <a:prstClr val="black"/>
              </a:solidFill>
            </a:endParaRPr>
          </a:p>
          <a:p>
            <a:pPr lvl="0"/>
            <a:r>
              <a:rPr lang="en-US" altLang="ko-KR" sz="2900" b="1">
                <a:solidFill>
                  <a:prstClr val="black"/>
                </a:solidFill>
              </a:rPr>
              <a:t>   </a:t>
            </a:r>
            <a:r>
              <a:rPr lang="ko-KR" altLang="en-US" sz="2900" b="1">
                <a:solidFill>
                  <a:prstClr val="black"/>
                </a:solidFill>
              </a:rPr>
              <a:t>③ 백두산 정계비</a:t>
            </a:r>
            <a:endParaRPr lang="ko-KR" altLang="en-US" sz="2900" b="1">
              <a:solidFill>
                <a:prstClr val="black"/>
              </a:solidFill>
            </a:endParaRPr>
          </a:p>
          <a:p>
            <a:pPr/>
            <a:r>
              <a:rPr lang="en-US" altLang="ko-KR" sz="2900">
                <a:solidFill>
                  <a:prstClr val="black"/>
                </a:solidFill>
                <a:latin typeface="HY신명조"/>
              </a:rPr>
              <a:t>     - </a:t>
            </a:r>
            <a:r>
              <a:rPr lang="zh-TW" altLang="en-US" sz="2900"/>
              <a:t>西爲鴨綠</a:t>
            </a:r>
            <a:r>
              <a:rPr lang="en-US" altLang="zh-TW" sz="2900"/>
              <a:t>, </a:t>
            </a:r>
            <a:r>
              <a:rPr lang="zh-TW" altLang="en-US" sz="2900"/>
              <a:t>東爲土門</a:t>
            </a:r>
            <a:endParaRPr lang="zh-TW" altLang="en-US" sz="2900"/>
          </a:p>
          <a:p>
            <a:pPr lvl="0"/>
            <a:r>
              <a:rPr lang="en-US" altLang="ko-KR" sz="2900">
                <a:solidFill>
                  <a:prstClr val="black"/>
                </a:solidFill>
                <a:latin typeface="HY신명조"/>
              </a:rPr>
              <a:t>     - </a:t>
            </a:r>
            <a:r>
              <a:rPr lang="ko-KR" altLang="en-US" sz="2900">
                <a:solidFill>
                  <a:prstClr val="black"/>
                </a:solidFill>
                <a:latin typeface="HY신명조"/>
              </a:rPr>
              <a:t>두만강</a:t>
            </a:r>
            <a:r>
              <a:rPr lang="en-US" altLang="ko-KR" sz="2900">
                <a:solidFill>
                  <a:prstClr val="black"/>
                </a:solidFill>
                <a:latin typeface="HY신명조"/>
              </a:rPr>
              <a:t>X, </a:t>
            </a:r>
            <a:r>
              <a:rPr lang="ko-KR" altLang="en-US" sz="2900">
                <a:solidFill>
                  <a:prstClr val="black"/>
                </a:solidFill>
                <a:latin typeface="HY신명조"/>
              </a:rPr>
              <a:t>토문강</a:t>
            </a:r>
            <a:r>
              <a:rPr lang="en-US" altLang="ko-KR" sz="2900">
                <a:solidFill>
                  <a:prstClr val="black"/>
                </a:solidFill>
                <a:latin typeface="HY신명조"/>
              </a:rPr>
              <a:t>O</a:t>
            </a:r>
            <a:endParaRPr lang="en-US" altLang="ko-KR" sz="2900">
              <a:solidFill>
                <a:prstClr val="black"/>
              </a:solidFill>
              <a:latin typeface="HY신명조"/>
            </a:endParaRPr>
          </a:p>
          <a:p>
            <a:pPr lvl="0"/>
            <a:endParaRPr lang="en-US" altLang="ko-KR" sz="2900">
              <a:solidFill>
                <a:prstClr val="black"/>
              </a:solidFill>
              <a:latin typeface="HY신명조"/>
            </a:endParaRPr>
          </a:p>
          <a:p>
            <a:pPr lvl="0"/>
            <a:r>
              <a:rPr lang="en-US" altLang="ko-KR" sz="2900" b="1">
                <a:solidFill>
                  <a:prstClr val="black"/>
                </a:solidFill>
                <a:latin typeface="HY신명조"/>
              </a:rPr>
              <a:t>  </a:t>
            </a:r>
            <a:r>
              <a:rPr lang="ko-KR" altLang="en-US" sz="2900" b="1">
                <a:solidFill>
                  <a:prstClr val="black"/>
                </a:solidFill>
                <a:latin typeface="HY신명조"/>
              </a:rPr>
              <a:t>④ 간도지역 주민비율</a:t>
            </a:r>
            <a:endParaRPr lang="ko-KR" altLang="en-US" sz="2900" b="1">
              <a:solidFill>
                <a:prstClr val="black"/>
              </a:solidFill>
              <a:latin typeface="HY신명조"/>
            </a:endParaRPr>
          </a:p>
          <a:p>
            <a:pPr lvl="0"/>
            <a:r>
              <a:rPr lang="en-US" altLang="ko-KR" sz="2900">
                <a:solidFill>
                  <a:prstClr val="black"/>
                </a:solidFill>
                <a:latin typeface="HY신명조"/>
              </a:rPr>
              <a:t>     - 1900</a:t>
            </a:r>
            <a:r>
              <a:rPr lang="ko-KR" altLang="en-US" sz="2900">
                <a:solidFill>
                  <a:prstClr val="black"/>
                </a:solidFill>
                <a:latin typeface="HY신명조"/>
              </a:rPr>
              <a:t>년대 이후 한인 이주자 </a:t>
            </a:r>
            <a:r>
              <a:rPr lang="en-US" altLang="ko-KR" sz="2900">
                <a:solidFill>
                  <a:prstClr val="black"/>
                </a:solidFill>
                <a:latin typeface="HY신명조"/>
              </a:rPr>
              <a:t>80%</a:t>
            </a:r>
            <a:r>
              <a:rPr lang="ko-KR" altLang="en-US" sz="2900">
                <a:solidFill>
                  <a:prstClr val="black"/>
                </a:solidFill>
                <a:latin typeface="HY신명조"/>
              </a:rPr>
              <a:t>이상</a:t>
            </a:r>
            <a:endParaRPr lang="ko-KR" altLang="en-US" sz="2900">
              <a:solidFill>
                <a:prstClr val="black"/>
              </a:solidFill>
              <a:latin typeface="HY신명조"/>
            </a:endParaRPr>
          </a:p>
          <a:p>
            <a:pPr lvl="0"/>
            <a:r>
              <a:rPr lang="en-US" altLang="ko-KR" sz="2900">
                <a:solidFill>
                  <a:prstClr val="black"/>
                </a:solidFill>
                <a:latin typeface="HY신명조"/>
              </a:rPr>
              <a:t>        (13</a:t>
            </a:r>
            <a:r>
              <a:rPr lang="ko-KR" altLang="en-US" sz="2900">
                <a:solidFill>
                  <a:prstClr val="black"/>
                </a:solidFill>
                <a:latin typeface="HY신명조"/>
              </a:rPr>
              <a:t>만명 중 </a:t>
            </a:r>
            <a:r>
              <a:rPr lang="en-US" altLang="ko-KR" sz="2900">
                <a:solidFill>
                  <a:prstClr val="black"/>
                </a:solidFill>
                <a:latin typeface="HY신명조"/>
              </a:rPr>
              <a:t>10</a:t>
            </a:r>
            <a:r>
              <a:rPr lang="ko-KR" altLang="en-US" sz="2900">
                <a:solidFill>
                  <a:prstClr val="black"/>
                </a:solidFill>
                <a:latin typeface="HY신명조"/>
              </a:rPr>
              <a:t>만명 이상 한인</a:t>
            </a:r>
            <a:r>
              <a:rPr lang="en-US" altLang="ko-KR" sz="2900">
                <a:solidFill>
                  <a:prstClr val="black"/>
                </a:solidFill>
                <a:latin typeface="HY신명조"/>
              </a:rPr>
              <a:t>)</a:t>
            </a:r>
            <a:endParaRPr lang="en-US" altLang="ko-KR" sz="2900">
              <a:solidFill>
                <a:prstClr val="black"/>
              </a:solidFill>
              <a:latin typeface="HY신명조"/>
            </a:endParaRPr>
          </a:p>
          <a:p>
            <a:pPr lvl="0"/>
            <a:r>
              <a:rPr lang="en-US" altLang="ko-KR" sz="2900">
                <a:solidFill>
                  <a:prstClr val="black"/>
                </a:solidFill>
                <a:latin typeface="HY신명조"/>
              </a:rPr>
              <a:t>     - </a:t>
            </a:r>
            <a:r>
              <a:rPr lang="ko-KR" altLang="en-US" sz="2900">
                <a:solidFill>
                  <a:prstClr val="black"/>
                </a:solidFill>
                <a:latin typeface="HY신명조"/>
              </a:rPr>
              <a:t>두만강 대안쪽 한인 독점</a:t>
            </a:r>
            <a:endParaRPr lang="ko-KR" altLang="en-US" sz="2900">
              <a:solidFill>
                <a:prstClr val="black"/>
              </a:solidFill>
              <a:latin typeface="HY신명조"/>
            </a:endParaRPr>
          </a:p>
          <a:p>
            <a:pPr lvl="0"/>
            <a:endParaRPr lang="en-US" altLang="ko-KR" sz="1100">
              <a:solidFill>
                <a:prstClr val="black"/>
              </a:solidFill>
              <a:latin typeface="HY신명조"/>
            </a:endParaRPr>
          </a:p>
          <a:p>
            <a:pPr lvl="0"/>
            <a:endParaRPr lang="en-US" altLang="ko-KR" sz="1100">
              <a:solidFill>
                <a:prstClr val="black"/>
              </a:solidFill>
              <a:latin typeface="HY신명조"/>
            </a:endParaRPr>
          </a:p>
          <a:p>
            <a:pPr lvl="0"/>
            <a:r>
              <a:rPr lang="en-US" altLang="ko-KR" sz="1100">
                <a:solidFill>
                  <a:prstClr val="black"/>
                </a:solidFill>
                <a:latin typeface="HY신명조"/>
              </a:rPr>
              <a:t> </a:t>
            </a:r>
            <a:endParaRPr lang="en-US" altLang="ko-KR" sz="1100">
              <a:solidFill>
                <a:prstClr val="black"/>
              </a:solidFill>
              <a:latin typeface="HY신명조"/>
            </a:endParaRPr>
          </a:p>
          <a:p>
            <a:pPr lvl="0"/>
            <a:r>
              <a:rPr lang="en-US" altLang="ko-KR" sz="1100">
                <a:solidFill>
                  <a:prstClr val="black"/>
                </a:solidFill>
                <a:latin typeface="HY신명조"/>
              </a:rPr>
              <a:t>  &lt;</a:t>
            </a:r>
            <a:r>
              <a:rPr lang="ko-KR" altLang="en-US" sz="1100">
                <a:solidFill>
                  <a:prstClr val="black"/>
                </a:solidFill>
                <a:latin typeface="HY신명조"/>
              </a:rPr>
              <a:t>출처</a:t>
            </a:r>
            <a:r>
              <a:rPr lang="en-US" altLang="ko-KR" sz="1100">
                <a:solidFill>
                  <a:prstClr val="black"/>
                </a:solidFill>
                <a:latin typeface="HY신명조"/>
              </a:rPr>
              <a:t>&gt;</a:t>
            </a:r>
            <a:endParaRPr lang="en-US" altLang="ko-KR" sz="1100">
              <a:solidFill>
                <a:prstClr val="black"/>
              </a:solidFill>
              <a:latin typeface="HY신명조"/>
            </a:endParaRPr>
          </a:p>
          <a:p>
            <a:pPr lvl="0"/>
            <a:r>
              <a:rPr lang="en-US" altLang="ko-KR" sz="1100">
                <a:solidFill>
                  <a:prstClr val="black"/>
                </a:solidFill>
                <a:latin typeface="HY신명조"/>
                <a:hlinkClick r:id="rId3"/>
              </a:rPr>
              <a:t>http://m.blog.daum.net/_blog/_m/articleView.do?blogid=03SBF&amp;articleno=15816152 </a:t>
            </a:r>
            <a:endParaRPr lang="en-US" altLang="ko-KR" sz="1100">
              <a:solidFill>
                <a:prstClr val="black"/>
              </a:solidFill>
              <a:latin typeface="HY신명조"/>
            </a:endParaRPr>
          </a:p>
          <a:p>
            <a:pPr lvl="0"/>
            <a:r>
              <a:rPr lang="en-US" altLang="ko-KR" sz="1100">
                <a:solidFill>
                  <a:prstClr val="black"/>
                </a:solidFill>
                <a:latin typeface="HY신명조"/>
              </a:rPr>
              <a:t>– </a:t>
            </a:r>
            <a:r>
              <a:rPr lang="ko-KR" altLang="en-US" sz="1100">
                <a:solidFill>
                  <a:prstClr val="black"/>
                </a:solidFill>
                <a:latin typeface="HY신명조"/>
              </a:rPr>
              <a:t>간도영유권 분쟁</a:t>
            </a:r>
            <a:r>
              <a:rPr lang="en-US" altLang="ko-KR" sz="1100">
                <a:solidFill>
                  <a:prstClr val="black"/>
                </a:solidFill>
                <a:latin typeface="HY신명조"/>
              </a:rPr>
              <a:t>(</a:t>
            </a:r>
            <a:r>
              <a:rPr lang="ko-KR" altLang="en-US" sz="1100">
                <a:solidFill>
                  <a:prstClr val="black"/>
                </a:solidFill>
                <a:latin typeface="HY신명조"/>
              </a:rPr>
              <a:t>간도는 누구의 영토인가</a:t>
            </a:r>
            <a:r>
              <a:rPr lang="en-US" altLang="ko-KR" sz="1100">
                <a:solidFill>
                  <a:prstClr val="black"/>
                </a:solidFill>
                <a:latin typeface="HY신명조"/>
              </a:rPr>
              <a:t>?)-</a:t>
            </a:r>
            <a:endParaRPr lang="en-US" altLang="ko-KR" sz="1100">
              <a:solidFill>
                <a:prstClr val="black"/>
              </a:solidFill>
              <a:latin typeface="HY신명조"/>
            </a:endParaRPr>
          </a:p>
          <a:p>
            <a:pPr lvl="0"/>
            <a:r>
              <a:rPr lang="en-US" altLang="ko-KR" sz="1100">
                <a:solidFill>
                  <a:prstClr val="black"/>
                </a:solidFill>
                <a:latin typeface="HY신명조"/>
                <a:hlinkClick r:id="rId4"/>
              </a:rPr>
              <a:t>http://blog.daum.net/ilovepk/27?nil_profile=tot&amp;srchid=IIMkQmZZ000</a:t>
            </a:r>
            <a:endParaRPr lang="en-US" altLang="ko-KR" sz="1100">
              <a:solidFill>
                <a:prstClr val="black"/>
              </a:solidFill>
              <a:latin typeface="HY신명조"/>
            </a:endParaRPr>
          </a:p>
          <a:p>
            <a:pPr lvl="0"/>
            <a:r>
              <a:rPr lang="en-US" altLang="ko-KR" sz="1100">
                <a:solidFill>
                  <a:prstClr val="black"/>
                </a:solidFill>
                <a:latin typeface="HY신명조"/>
              </a:rPr>
              <a:t>-</a:t>
            </a:r>
            <a:r>
              <a:rPr lang="ko-KR" altLang="en-US" sz="1100">
                <a:solidFill>
                  <a:prstClr val="black"/>
                </a:solidFill>
                <a:latin typeface="HY신명조"/>
              </a:rPr>
              <a:t>백두산 정계비와 우리 땅 간도</a:t>
            </a:r>
            <a:r>
              <a:rPr lang="en-US" altLang="ko-KR" sz="1100">
                <a:solidFill>
                  <a:prstClr val="black"/>
                </a:solidFill>
                <a:latin typeface="HY신명조"/>
              </a:rPr>
              <a:t>(</a:t>
            </a:r>
            <a:r>
              <a:rPr lang="ko-KR" altLang="en-US" sz="1100">
                <a:solidFill>
                  <a:prstClr val="black"/>
                </a:solidFill>
                <a:latin typeface="HY신명조"/>
              </a:rPr>
              <a:t>다음 블로그</a:t>
            </a:r>
            <a:r>
              <a:rPr lang="en-US" altLang="ko-KR" sz="1100">
                <a:solidFill>
                  <a:prstClr val="black"/>
                </a:solidFill>
                <a:latin typeface="HY신명조"/>
              </a:rPr>
              <a:t>)-</a:t>
            </a:r>
            <a:endParaRPr lang="en-US" altLang="ko-KR" sz="1100">
              <a:solidFill>
                <a:prstClr val="black"/>
              </a:solidFill>
              <a:latin typeface="HY신명조"/>
            </a:endParaRPr>
          </a:p>
        </p:txBody>
      </p:sp>
      <p:pic>
        <p:nvPicPr>
          <p:cNvPr id="18" name="그림 3"/>
          <p:cNvPicPr>
            <a:picLocks noChangeAspect="1"/>
          </p:cNvPicPr>
          <p:nvPr/>
        </p:nvPicPr>
        <p:blipFill rotWithShape="1">
          <a:blip r:embed="rId5">
            <a:alphaModFix/>
            <a:lum/>
          </a:blip>
          <a:stretch>
            <a:fillRect/>
          </a:stretch>
        </p:blipFill>
        <p:spPr>
          <a:xfrm>
            <a:off x="4319972" y="872716"/>
            <a:ext cx="4824028" cy="3168351"/>
          </a:xfrm>
          <a:prstGeom prst="rect">
            <a:avLst/>
          </a:prstGeom>
        </p:spPr>
      </p:pic>
    </p:spTree>
  </p:cSld>
  <p:clrMapOvr>
    <a:masterClrMapping/>
  </p:clrMapOvr>
  <p:transition xmlns:mc="http://schemas.openxmlformats.org/markup-compatibility/2006" xmlns:hp="http://schemas.haansoft.com/office/presentation/8.0" spd="slow" mc:Ignorable="hp" hp:hslDur="3000"/>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2" name="TextBox 11"/>
          <p:cNvSpPr txBox="1"/>
          <p:nvPr/>
        </p:nvSpPr>
        <p:spPr>
          <a:xfrm>
            <a:off x="-35494" y="2785115"/>
            <a:ext cx="9143999" cy="823905"/>
          </a:xfrm>
          <a:prstGeom prst="rect">
            <a:avLst/>
          </a:prstGeom>
          <a:noFill/>
        </p:spPr>
        <p:txBody>
          <a:bodyPr wrap="square">
            <a:spAutoFit/>
          </a:bodyPr>
          <a:lstStyle/>
          <a:p>
            <a:pPr algn="ctr"/>
            <a:r>
              <a:rPr lang="ko-KR" altLang="en-US" sz="4800" b="1">
                <a:solidFill>
                  <a:schemeClr val="tx1">
                    <a:lumMod val="65000"/>
                    <a:lumOff val="35000"/>
                  </a:schemeClr>
                </a:solidFill>
              </a:rPr>
              <a:t>간도영유권문제 발단원인</a:t>
            </a:r>
            <a:endParaRPr lang="ko-KR" altLang="en-US" sz="4800" b="1">
              <a:solidFill>
                <a:schemeClr val="tx1">
                  <a:lumMod val="65000"/>
                  <a:lumOff val="35000"/>
                </a:schemeClr>
              </a:solidFill>
            </a:endParaRPr>
          </a:p>
        </p:txBody>
      </p:sp>
      <p:sp>
        <p:nvSpPr>
          <p:cNvPr id="13" name="직사각형 12"/>
          <p:cNvSpPr txBox="1"/>
          <p:nvPr/>
        </p:nvSpPr>
        <p:spPr>
          <a:xfrm>
            <a:off x="6012160" y="5637976"/>
            <a:ext cx="2520280" cy="360869"/>
          </a:xfrm>
          <a:prstGeom prst="rect">
            <a:avLst/>
          </a:prstGeom>
        </p:spPr>
        <p:txBody>
          <a:bodyPr wrap="square">
            <a:spAutoFit/>
          </a:bodyPr>
          <a:p>
            <a:pPr/>
            <a:r>
              <a:rPr lang="ko-KR" altLang="en-US"/>
              <a:t>21003454 김성환</a:t>
            </a:r>
            <a:endParaRPr lang="ko-KR" altLang="en-US"/>
          </a:p>
        </p:txBody>
      </p:sp>
    </p:spTree>
  </p:cSld>
  <p:clrMapOvr>
    <a:masterClrMapping/>
  </p:clrMapOvr>
  <p:transition xmlns:mc="http://schemas.openxmlformats.org/markup-compatibility/2006" xmlns:hp="http://schemas.haansoft.com/office/presentation/8.0" spd="slow" mc:Ignorable="hp" hp:hslDur="3000"/>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4" name="TextBox 3"/>
          <p:cNvSpPr txBox="1"/>
          <p:nvPr/>
        </p:nvSpPr>
        <p:spPr>
          <a:xfrm>
            <a:off x="1259632" y="844242"/>
            <a:ext cx="5328592" cy="573078"/>
          </a:xfrm>
          <a:prstGeom prst="rect">
            <a:avLst/>
          </a:prstGeom>
          <a:noFill/>
        </p:spPr>
        <p:txBody>
          <a:bodyPr wrap="square">
            <a:spAutoFit/>
          </a:bodyPr>
          <a:lstStyle/>
          <a:p>
            <a:pPr lvl="0"/>
            <a:r>
              <a:rPr lang="ko-KR" altLang="en-US" sz="3200" b="1"/>
              <a:t>목차</a:t>
            </a:r>
            <a:endParaRPr lang="ko-KR" altLang="en-US" sz="3200" b="1"/>
          </a:p>
        </p:txBody>
      </p:sp>
      <p:sp>
        <p:nvSpPr>
          <p:cNvPr id="15" name="TextBox 2"/>
          <p:cNvSpPr txBox="1"/>
          <p:nvPr/>
        </p:nvSpPr>
        <p:spPr>
          <a:xfrm>
            <a:off x="1224136" y="1692186"/>
            <a:ext cx="5904656" cy="7411809"/>
          </a:xfrm>
          <a:prstGeom prst="rect">
            <a:avLst/>
          </a:prstGeom>
          <a:noFill/>
        </p:spPr>
        <p:txBody>
          <a:bodyPr wrap="square">
            <a:spAutoFit/>
          </a:bodyPr>
          <a:lstStyle/>
          <a:p>
            <a:pPr marL="342900" indent="-342900">
              <a:buAutoNum type="arabicPeriod"/>
            </a:pPr>
            <a:r>
              <a:rPr lang="ko-KR" altLang="en-US" sz="2400" b="1"/>
              <a:t> 일본이 팔아 넘긴 땅</a:t>
            </a:r>
            <a:r>
              <a:rPr lang="en-US" altLang="ko-KR" sz="2400" b="1"/>
              <a:t>, </a:t>
            </a:r>
            <a:r>
              <a:rPr lang="ko-KR" altLang="en-US" sz="2400" b="1"/>
              <a:t>간도</a:t>
            </a:r>
            <a:endParaRPr lang="ko-KR" altLang="en-US" sz="2400" b="1"/>
          </a:p>
          <a:p>
            <a:pPr marL="342900" indent="-342900"/>
            <a:r>
              <a:rPr lang="ko-KR" altLang="en-US" sz="2400" b="1"/>
              <a:t>    </a:t>
            </a:r>
            <a:endParaRPr lang="ko-KR" altLang="en-US" sz="2400" b="1"/>
          </a:p>
          <a:p>
            <a:pPr marL="342900" indent="-342900"/>
            <a:r>
              <a:rPr lang="ko-KR" altLang="en-US" sz="2400" b="1"/>
              <a:t>    1-1 간도협약</a:t>
            </a:r>
            <a:endParaRPr lang="ko-KR" altLang="en-US" sz="2400" b="1"/>
          </a:p>
          <a:p>
            <a:pPr marL="342900" indent="-342900"/>
            <a:r>
              <a:rPr lang="ko-KR" altLang="en-US" sz="2400" b="1"/>
              <a:t>    1-2 을사늑약</a:t>
            </a:r>
            <a:endParaRPr lang="ko-KR" altLang="en-US" sz="2400" b="1"/>
          </a:p>
          <a:p>
            <a:pPr marL="342900" indent="-342900">
              <a:buAutoNum type="arabicPeriod"/>
            </a:pPr>
            <a:endParaRPr lang="en-US" altLang="ko-KR" sz="2400" b="1"/>
          </a:p>
          <a:p>
            <a:pPr marL="342900" indent="-342900"/>
            <a:r>
              <a:rPr lang="ko-KR" altLang="en-US" sz="2400" b="1"/>
              <a:t>2.</a:t>
            </a:r>
            <a:r>
              <a:rPr lang="en-US" altLang="ko-KR" sz="2400" b="1"/>
              <a:t> </a:t>
            </a:r>
            <a:r>
              <a:rPr lang="ko-KR" altLang="en-US" sz="2400" b="1"/>
              <a:t>백두산정계비가 말하는 토문강</a:t>
            </a:r>
            <a:endParaRPr lang="ko-KR" altLang="en-US" sz="2400" b="1"/>
          </a:p>
          <a:p>
            <a:pPr marL="342900" indent="-342900"/>
            <a:r>
              <a:rPr lang="ko-KR" altLang="en-US" sz="2400" b="1"/>
              <a:t>    </a:t>
            </a:r>
            <a:endParaRPr lang="ko-KR" altLang="en-US" sz="2400" b="1"/>
          </a:p>
          <a:p>
            <a:pPr marL="342900" indent="-342900"/>
            <a:r>
              <a:rPr lang="ko-KR" altLang="en-US" sz="2400" b="1"/>
              <a:t>    2-1 백두산정계비</a:t>
            </a:r>
            <a:endParaRPr lang="ko-KR" altLang="en-US" sz="2400" b="1"/>
          </a:p>
          <a:p>
            <a:pPr marL="342900" indent="-342900"/>
            <a:r>
              <a:rPr lang="ko-KR" altLang="en-US" sz="2400" b="1"/>
              <a:t>    2-2 양국의 주장</a:t>
            </a:r>
            <a:endParaRPr lang="ko-KR" altLang="en-US" sz="2400" b="1"/>
          </a:p>
          <a:p>
            <a:pPr marL="342900" indent="-342900"/>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a:p>
            <a:pPr marL="342900" indent="-342900">
              <a:buAutoNum type="arabicPeriod"/>
            </a:pPr>
            <a:endParaRPr lang="en-US" altLang="ko-KR" sz="2400" b="1"/>
          </a:p>
        </p:txBody>
      </p:sp>
    </p:spTree>
  </p:cSld>
  <p:clrMapOvr>
    <a:masterClrMapping/>
  </p:clrMapOvr>
  <p:transition xmlns:mc="http://schemas.openxmlformats.org/markup-compatibility/2006" xmlns:hp="http://schemas.haansoft.com/office/presentation/8.0" spd="slow" mc:Ignorable="hp" hp:hslDur="3000"/>
</p:sld>
</file>

<file path=ppt/slides/slide2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4" name="TextBox 4"/>
          <p:cNvSpPr txBox="1"/>
          <p:nvPr/>
        </p:nvSpPr>
        <p:spPr>
          <a:xfrm>
            <a:off x="971598" y="1196752"/>
            <a:ext cx="7920881" cy="572993"/>
          </a:xfrm>
          <a:prstGeom prst="rect">
            <a:avLst/>
          </a:prstGeom>
          <a:noFill/>
        </p:spPr>
        <p:txBody>
          <a:bodyPr wrap="square">
            <a:spAutoFit/>
          </a:bodyPr>
          <a:lstStyle/>
          <a:p>
            <a:pPr marL="514350" indent="-514350">
              <a:buAutoNum type="arabicPeriod"/>
            </a:pPr>
            <a:r>
              <a:rPr lang="ko-KR" altLang="en-US" sz="3200" b="1"/>
              <a:t>일본이 팔아 넘긴 땅</a:t>
            </a:r>
            <a:r>
              <a:rPr lang="en-US" altLang="ko-KR" sz="3200" b="1"/>
              <a:t>, </a:t>
            </a:r>
            <a:r>
              <a:rPr lang="ko-KR" altLang="en-US" sz="3200" b="1"/>
              <a:t>간도</a:t>
            </a:r>
            <a:endParaRPr lang="en-US" altLang="ko-KR" sz="3200" b="1"/>
          </a:p>
        </p:txBody>
      </p:sp>
      <p:sp>
        <p:nvSpPr>
          <p:cNvPr id="15" name="TextBox 5"/>
          <p:cNvSpPr txBox="1"/>
          <p:nvPr/>
        </p:nvSpPr>
        <p:spPr>
          <a:xfrm>
            <a:off x="971600" y="1990035"/>
            <a:ext cx="4032448" cy="446460"/>
          </a:xfrm>
          <a:prstGeom prst="rect">
            <a:avLst/>
          </a:prstGeom>
          <a:noFill/>
        </p:spPr>
        <p:txBody>
          <a:bodyPr wrap="square">
            <a:spAutoFit/>
          </a:bodyPr>
          <a:lstStyle/>
          <a:p>
            <a:pPr lvl="0"/>
            <a:r>
              <a:rPr lang="en-US" altLang="ko-KR" sz="2400" b="1"/>
              <a:t>1-1. </a:t>
            </a:r>
            <a:r>
              <a:rPr lang="ko-KR" altLang="en-US" sz="2400" b="1"/>
              <a:t>간도협약</a:t>
            </a:r>
            <a:r>
              <a:rPr lang="en-US" altLang="ko-KR" sz="2400" b="1"/>
              <a:t>[</a:t>
            </a:r>
            <a:r>
              <a:rPr lang="ko-KR" altLang="en-US" sz="2400" b="1"/>
              <a:t>間島協約</a:t>
            </a:r>
            <a:r>
              <a:rPr lang="en-US" altLang="ko-KR" sz="2400" b="1"/>
              <a:t>]</a:t>
            </a:r>
            <a:endParaRPr lang="ko-KR" altLang="en-US" sz="2400" b="1"/>
          </a:p>
        </p:txBody>
      </p:sp>
      <p:sp>
        <p:nvSpPr>
          <p:cNvPr id="16" name="TextBox 7"/>
          <p:cNvSpPr txBox="1"/>
          <p:nvPr/>
        </p:nvSpPr>
        <p:spPr>
          <a:xfrm>
            <a:off x="1115616" y="2780928"/>
            <a:ext cx="6552728" cy="903342"/>
          </a:xfrm>
          <a:prstGeom prst="rect">
            <a:avLst/>
          </a:prstGeom>
          <a:noFill/>
        </p:spPr>
        <p:txBody>
          <a:bodyPr wrap="square">
            <a:spAutoFit/>
          </a:bodyPr>
          <a:lstStyle/>
          <a:p>
            <a:pPr lvl="0"/>
            <a:r>
              <a:rPr lang="en-US" altLang="ko-KR" b="1"/>
              <a:t>1909</a:t>
            </a:r>
            <a:r>
              <a:rPr lang="ko-KR" altLang="en-US" b="1"/>
              <a:t>년 </a:t>
            </a:r>
            <a:r>
              <a:rPr lang="en-US" altLang="ko-KR" b="1"/>
              <a:t>9</a:t>
            </a:r>
            <a:r>
              <a:rPr lang="ko-KR" altLang="en-US" b="1"/>
              <a:t>월 </a:t>
            </a:r>
            <a:r>
              <a:rPr lang="en-US" altLang="ko-KR" b="1"/>
              <a:t>4</a:t>
            </a:r>
            <a:r>
              <a:rPr lang="ko-KR" altLang="en-US" b="1"/>
              <a:t>일 </a:t>
            </a:r>
            <a:r>
              <a:rPr lang="ko-KR" altLang="en-US" b="1">
                <a:solidFill>
                  <a:srgbClr val="ff0000"/>
                </a:solidFill>
              </a:rPr>
              <a:t>일본</a:t>
            </a:r>
            <a:r>
              <a:rPr lang="ko-KR" altLang="en-US" b="1"/>
              <a:t>이 </a:t>
            </a:r>
            <a:r>
              <a:rPr lang="ko-KR" altLang="en-US" b="1">
                <a:solidFill>
                  <a:srgbClr val="ff0000"/>
                </a:solidFill>
              </a:rPr>
              <a:t>청나라</a:t>
            </a:r>
            <a:r>
              <a:rPr lang="ko-KR" altLang="en-US" b="1"/>
              <a:t>와 간도에 관해 체결한 협약</a:t>
            </a:r>
            <a:r>
              <a:rPr lang="en-US" altLang="ko-KR" b="1"/>
              <a:t>.</a:t>
            </a:r>
            <a:endParaRPr lang="en-US" altLang="ko-KR" b="1"/>
          </a:p>
          <a:p>
            <a:pPr lvl="0"/>
            <a:endParaRPr lang="en-US" altLang="ko-KR" b="1"/>
          </a:p>
          <a:p>
            <a:pPr lvl="0"/>
            <a:endParaRPr lang="ko-KR" altLang="en-US" b="1"/>
          </a:p>
        </p:txBody>
      </p:sp>
    </p:spTree>
  </p:cSld>
  <p:clrMapOvr>
    <a:masterClrMapping/>
  </p:clrMapOvr>
  <p:transition xmlns:mc="http://schemas.openxmlformats.org/markup-compatibility/2006" xmlns:hp="http://schemas.haansoft.com/office/presentation/8.0" spd="slow" mc:Ignorable="hp" hp:hslDur="3000"/>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5" name="직사각형 2"/>
          <p:cNvSpPr/>
          <p:nvPr/>
        </p:nvSpPr>
        <p:spPr>
          <a:xfrm>
            <a:off x="2375756" y="2149792"/>
            <a:ext cx="4788532" cy="2558415"/>
          </a:xfrm>
          <a:prstGeom prst="rect">
            <a:avLst/>
          </a:prstGeom>
        </p:spPr>
        <p:txBody>
          <a:bodyPr vert="horz" wrap="square" lIns="91440" tIns="45720" rIns="91440" bIns="45720" anchor="t">
            <a:spAutoFit/>
          </a:bodyPr>
          <a:lstStyle/>
          <a:p>
            <a:pPr marL="0" algn="ctr" latinLnBrk="1" hangingPunct="1"/>
            <a:r>
              <a:rPr xmlns:mc="http://schemas.openxmlformats.org/markup-compatibility/2006" xmlns:hp="http://schemas.haansoft.com/office/presentation/8.0" lang="ko-KR" altLang="en-US" sz="3600" b="1" i="0" spc="5" mc:Ignorable="hp" hp:hslEmbossed="0">
                <a:solidFill>
                  <a:schemeClr val="tx1"/>
                </a:solidFill>
                <a:latin typeface="Calibri"/>
                <a:ea typeface="맑은 고딕"/>
                <a:cs typeface="맑은 고딕"/>
              </a:rPr>
              <a:t>간도문제의 </a:t>
            </a:r>
            <a:endParaRPr xmlns:mc="http://schemas.openxmlformats.org/markup-compatibility/2006" xmlns:hp="http://schemas.haansoft.com/office/presentation/8.0" lang="ko-KR" altLang="en-US" sz="3600" b="1" i="0" spc="5" mc:Ignorable="hp" hp:hslEmbossed="0">
              <a:solidFill>
                <a:schemeClr val="tx1"/>
              </a:solidFill>
              <a:latin typeface="Calibri"/>
              <a:ea typeface="맑은 고딕"/>
              <a:cs typeface="맑은 고딕"/>
            </a:endParaRPr>
          </a:p>
          <a:p>
            <a:pPr marL="0" algn="ctr" latinLnBrk="1" hangingPunct="1"/>
            <a:r>
              <a:rPr xmlns:mc="http://schemas.openxmlformats.org/markup-compatibility/2006" xmlns:hp="http://schemas.haansoft.com/office/presentation/8.0" lang="ko-KR" altLang="en-US" sz="5400" b="1" i="0" spc="5" mc:Ignorable="hp" hp:hslEmbossed="0">
                <a:solidFill>
                  <a:schemeClr val="tx1"/>
                </a:solidFill>
                <a:latin typeface="Calibri"/>
                <a:ea typeface="맑은 고딕"/>
                <a:cs typeface="맑은 고딕"/>
              </a:rPr>
              <a:t>해결방안</a:t>
            </a:r>
            <a:endParaRPr xmlns:mc="http://schemas.openxmlformats.org/markup-compatibility/2006" xmlns:hp="http://schemas.haansoft.com/office/presentation/8.0" lang="ko-KR" altLang="en-US" sz="5400" b="1" i="0" spc="5" mc:Ignorable="hp" hp:hslEmbossed="0">
              <a:solidFill>
                <a:schemeClr val="tx1"/>
              </a:solidFill>
              <a:latin typeface="Calibri"/>
              <a:ea typeface="맑은 고딕"/>
              <a:cs typeface="맑은 고딕"/>
            </a:endParaRPr>
          </a:p>
          <a:p>
            <a:pPr lvl="0">
              <a:lnSpc>
                <a:spcPct val="200000"/>
              </a:lnSpc>
            </a:pPr>
            <a:endParaRPr lang="en-US" altLang="ko-KR">
              <a:solidFill>
                <a:schemeClr val="tx1"/>
              </a:solidFill>
            </a:endParaRPr>
          </a:p>
          <a:p>
            <a:pPr lvl="0">
              <a:lnSpc>
                <a:spcPct val="200000"/>
              </a:lnSpc>
            </a:pPr>
            <a:endParaRPr lang="en-US" altLang="ko-KR">
              <a:solidFill>
                <a:schemeClr val="tx1"/>
              </a:solidFill>
            </a:endParaRPr>
          </a:p>
        </p:txBody>
      </p:sp>
      <p:sp>
        <p:nvSpPr>
          <p:cNvPr id="7" name="직사각형 79"/>
          <p:cNvSpPr/>
          <p:nvPr/>
        </p:nvSpPr>
        <p:spPr>
          <a:xfrm>
            <a:off x="3851920" y="5589240"/>
            <a:ext cx="2249794" cy="369332"/>
          </a:xfrm>
          <a:prstGeom prst="rect">
            <a:avLst/>
          </a:prstGeom>
        </p:spPr>
        <p:txBody>
          <a:bodyPr wrap="none">
            <a:spAutoFit/>
          </a:bodyPr>
          <a:lstStyle/>
          <a:p>
            <a:pPr lvl="0"/>
            <a:r>
              <a:rPr lang="en-US" altLang="ko-KR">
                <a:solidFill>
                  <a:schemeClr val="tx1"/>
                </a:solidFill>
              </a:rPr>
              <a:t>21303604  l  </a:t>
            </a:r>
            <a:r>
              <a:rPr lang="ko-KR" altLang="en-US">
                <a:solidFill>
                  <a:schemeClr val="tx1"/>
                </a:solidFill>
              </a:rPr>
              <a:t>정진욱</a:t>
            </a:r>
            <a:endParaRPr lang="ko-KR" altLang="en-US">
              <a:solidFill>
                <a:schemeClr val="tx1"/>
              </a:solidFill>
            </a:endParaRPr>
          </a:p>
        </p:txBody>
      </p:sp>
      <p:pic>
        <p:nvPicPr>
          <p:cNvPr id="9" name="Picture 7"/>
          <p:cNvPicPr>
            <a:picLocks noChangeAspect="1" noChangeArrowheads="1"/>
          </p:cNvPicPr>
          <p:nvPr/>
        </p:nvPicPr>
        <p:blipFill rotWithShape="1">
          <a:blip r:embed="rId3">
            <a:alphaModFix/>
            <a:lum/>
          </a:blip>
          <a:srcRect/>
          <a:stretch>
            <a:fillRect/>
          </a:stretch>
        </p:blipFill>
        <p:spPr>
          <a:xfrm>
            <a:off x="2354162" y="3753036"/>
            <a:ext cx="4810125" cy="28575"/>
          </a:xfrm>
          <a:prstGeom prst="rect">
            <a:avLst/>
          </a:prstGeom>
          <a:noFill/>
          <a:ln>
            <a:noFill/>
          </a:ln>
          <a:effectLst/>
        </p:spPr>
      </p:pic>
    </p:spTree>
  </p:cSld>
  <p:clrMapOvr>
    <a:masterClrMapping/>
  </p:clrMapOvr>
  <p:transition xmlns:mc="http://schemas.openxmlformats.org/markup-compatibility/2006" xmlns:hp="http://schemas.haansoft.com/office/presentation/8.0" spd="slow" mc:Ignorable="hp" hp:hslDur="3000"/>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8" name="직사각형 3"/>
          <p:cNvSpPr/>
          <p:nvPr/>
        </p:nvSpPr>
        <p:spPr>
          <a:xfrm>
            <a:off x="0" y="2243990"/>
            <a:ext cx="6156176" cy="118501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lstStyle/>
          <a:p>
            <a:pPr algn="ctr"/>
            <a:endParaRPr lang="ko-KR" altLang="en-US"/>
          </a:p>
        </p:txBody>
      </p:sp>
      <p:sp>
        <p:nvSpPr>
          <p:cNvPr id="9" name="직사각형 25"/>
          <p:cNvSpPr/>
          <p:nvPr/>
        </p:nvSpPr>
        <p:spPr>
          <a:xfrm>
            <a:off x="-1828800" y="2348880"/>
            <a:ext cx="6400800" cy="453365"/>
          </a:xfrm>
          <a:prstGeom prst="rect">
            <a:avLst/>
          </a:prstGeom>
          <a:noFill/>
        </p:spPr>
        <p:txBody>
          <a:bodyPr wrap="square">
            <a:spAutoFit/>
          </a:bodyPr>
          <a:lstStyle/>
          <a:p>
            <a:pPr algn="ctr"/>
            <a:r>
              <a:rPr lang="ko-KR" altLang="en-US" sz="2400" b="1">
                <a:solidFill>
                  <a:schemeClr val="bg1"/>
                </a:solidFill>
              </a:rPr>
              <a:t>       간도 문제의 해결방안</a:t>
            </a:r>
            <a:endParaRPr lang="ko-KR" altLang="en-US" sz="2400" b="1">
              <a:solidFill>
                <a:schemeClr val="bg1"/>
              </a:solidFill>
            </a:endParaRPr>
          </a:p>
        </p:txBody>
      </p:sp>
      <p:sp>
        <p:nvSpPr>
          <p:cNvPr id="10" name="직사각형 1"/>
          <p:cNvSpPr/>
          <p:nvPr/>
        </p:nvSpPr>
        <p:spPr>
          <a:xfrm>
            <a:off x="547464" y="2786479"/>
            <a:ext cx="6400800" cy="642521"/>
          </a:xfrm>
          <a:prstGeom prst="rect">
            <a:avLst/>
          </a:prstGeom>
          <a:noFill/>
        </p:spPr>
        <p:txBody>
          <a:bodyPr wrap="square">
            <a:spAutoFit/>
          </a:bodyPr>
          <a:lstStyle/>
          <a:p>
            <a:pPr algn="ctr"/>
            <a:r>
              <a:rPr lang="ko-KR" altLang="en-US" sz="3600" b="1">
                <a:solidFill>
                  <a:schemeClr val="bg1"/>
                </a:solidFill>
              </a:rPr>
              <a:t>간도의 정의</a:t>
            </a:r>
            <a:endParaRPr lang="ko-KR" altLang="en-US" sz="3600" b="1">
              <a:solidFill>
                <a:schemeClr val="bg1"/>
              </a:solidFill>
            </a:endParaRPr>
          </a:p>
        </p:txBody>
      </p:sp>
      <p:sp>
        <p:nvSpPr>
          <p:cNvPr id="22" name="object 52"/>
          <p:cNvSpPr/>
          <p:nvPr/>
        </p:nvSpPr>
        <p:spPr>
          <a:xfrm>
            <a:off x="5009034" y="4841560"/>
            <a:ext cx="321754" cy="321729"/>
          </a:xfrm>
          <a:prstGeom prst="rect">
            <a:avLst/>
          </a:prstGeom>
          <a:blipFill rotWithShape="1">
            <a:blip r:embed="rId3">
              <a:alphaModFix/>
              <a:lum/>
            </a:blip>
            <a:stretch>
              <a:fillRect/>
            </a:stretch>
          </a:blipFill>
        </p:spPr>
        <p:txBody>
          <a:bodyPr wrap="square" lIns="0" tIns="0" rIns="0" bIns="0"/>
          <a:lstStyle/>
          <a:p>
            <a:pPr/>
            <a:endParaRPr lang="ko-KR" altLang="en-US">
              <a:solidFill>
                <a:schemeClr val="tx1"/>
              </a:solidFill>
            </a:endParaRPr>
          </a:p>
        </p:txBody>
      </p:sp>
      <p:sp>
        <p:nvSpPr>
          <p:cNvPr id="23" name="object 67"/>
          <p:cNvSpPr/>
          <p:nvPr/>
        </p:nvSpPr>
        <p:spPr>
          <a:xfrm>
            <a:off x="5009034" y="4841560"/>
            <a:ext cx="321754" cy="321729"/>
          </a:xfrm>
          <a:prstGeom prst="rect">
            <a:avLst/>
          </a:prstGeom>
          <a:blipFill rotWithShape="1">
            <a:blip r:embed="rId4">
              <a:alphaModFix/>
              <a:lum/>
            </a:blip>
            <a:stretch>
              <a:fillRect/>
            </a:stretch>
          </a:blipFill>
        </p:spPr>
        <p:txBody>
          <a:bodyPr wrap="square" lIns="0" tIns="0" rIns="0" bIns="0"/>
          <a:lstStyle/>
          <a:p>
            <a:pPr/>
            <a:endParaRPr lang="ko-KR" altLang="en-US">
              <a:solidFill>
                <a:schemeClr val="tx1"/>
              </a:solidFill>
            </a:endParaRPr>
          </a:p>
        </p:txBody>
      </p:sp>
      <p:sp>
        <p:nvSpPr>
          <p:cNvPr id="24" name="직사각형 19"/>
          <p:cNvSpPr/>
          <p:nvPr/>
        </p:nvSpPr>
        <p:spPr>
          <a:xfrm>
            <a:off x="1403648" y="4353473"/>
            <a:ext cx="573742" cy="453390"/>
          </a:xfrm>
          <a:prstGeom prst="rect">
            <a:avLst/>
          </a:prstGeom>
        </p:spPr>
        <p:txBody>
          <a:bodyPr wrap="none">
            <a:spAutoFit/>
          </a:bodyPr>
          <a:lstStyle/>
          <a:p>
            <a:pPr lvl="0"/>
            <a:r>
              <a:rPr lang="en-US" altLang="ko-KR" sz="2400">
                <a:solidFill>
                  <a:schemeClr val="tx1"/>
                </a:solidFill>
              </a:rPr>
              <a:t>02.</a:t>
            </a:r>
            <a:endParaRPr lang="en-US" altLang="ko-KR" sz="1600">
              <a:solidFill>
                <a:schemeClr val="tx1"/>
              </a:solidFill>
            </a:endParaRPr>
          </a:p>
        </p:txBody>
      </p:sp>
      <p:sp>
        <p:nvSpPr>
          <p:cNvPr id="25" name="직사각형 21"/>
          <p:cNvSpPr/>
          <p:nvPr/>
        </p:nvSpPr>
        <p:spPr>
          <a:xfrm>
            <a:off x="3311860" y="4346044"/>
            <a:ext cx="580055" cy="453390"/>
          </a:xfrm>
          <a:prstGeom prst="rect">
            <a:avLst/>
          </a:prstGeom>
        </p:spPr>
        <p:txBody>
          <a:bodyPr wrap="none">
            <a:spAutoFit/>
          </a:bodyPr>
          <a:lstStyle/>
          <a:p>
            <a:pPr lvl="0"/>
            <a:r>
              <a:rPr lang="en-US" altLang="ko-KR" sz="2400">
                <a:solidFill>
                  <a:schemeClr val="tx1"/>
                </a:solidFill>
              </a:rPr>
              <a:t>03.</a:t>
            </a:r>
            <a:endParaRPr lang="en-US" altLang="ko-KR" sz="1600">
              <a:solidFill>
                <a:schemeClr val="tx1"/>
              </a:solidFill>
            </a:endParaRPr>
          </a:p>
        </p:txBody>
      </p:sp>
      <p:sp>
        <p:nvSpPr>
          <p:cNvPr id="26" name="직사각형 22"/>
          <p:cNvSpPr/>
          <p:nvPr/>
        </p:nvSpPr>
        <p:spPr>
          <a:xfrm>
            <a:off x="5359464" y="4343762"/>
            <a:ext cx="687705" cy="453390"/>
          </a:xfrm>
          <a:prstGeom prst="rect">
            <a:avLst/>
          </a:prstGeom>
        </p:spPr>
        <p:txBody>
          <a:bodyPr wrap="none">
            <a:spAutoFit/>
          </a:bodyPr>
          <a:lstStyle/>
          <a:p>
            <a:pPr lvl="0"/>
            <a:r>
              <a:rPr lang="en-US" altLang="ko-KR" sz="2400">
                <a:solidFill>
                  <a:schemeClr val="tx1"/>
                </a:solidFill>
              </a:rPr>
              <a:t>04. </a:t>
            </a:r>
            <a:endParaRPr lang="en-US" altLang="ko-KR" sz="1600">
              <a:solidFill>
                <a:schemeClr val="tx1"/>
              </a:solidFill>
            </a:endParaRPr>
          </a:p>
        </p:txBody>
      </p:sp>
      <p:sp>
        <p:nvSpPr>
          <p:cNvPr id="27" name="직사각형 24"/>
          <p:cNvSpPr/>
          <p:nvPr/>
        </p:nvSpPr>
        <p:spPr>
          <a:xfrm>
            <a:off x="6724605" y="4365104"/>
            <a:ext cx="577260" cy="453390"/>
          </a:xfrm>
          <a:prstGeom prst="rect">
            <a:avLst/>
          </a:prstGeom>
        </p:spPr>
        <p:txBody>
          <a:bodyPr wrap="none">
            <a:spAutoFit/>
          </a:bodyPr>
          <a:lstStyle/>
          <a:p>
            <a:pPr lvl="0"/>
            <a:r>
              <a:rPr lang="en-US" altLang="ko-KR" sz="2400">
                <a:solidFill>
                  <a:schemeClr val="tx1"/>
                </a:solidFill>
              </a:rPr>
              <a:t>05.</a:t>
            </a:r>
            <a:endParaRPr lang="en-US" altLang="ko-KR" sz="1600">
              <a:solidFill>
                <a:schemeClr val="tx1"/>
              </a:solidFill>
            </a:endParaRPr>
          </a:p>
        </p:txBody>
      </p:sp>
      <p:sp>
        <p:nvSpPr>
          <p:cNvPr id="28" name="직사각형 27"/>
          <p:cNvSpPr/>
          <p:nvPr/>
        </p:nvSpPr>
        <p:spPr>
          <a:xfrm>
            <a:off x="0" y="4772573"/>
            <a:ext cx="1329690" cy="348615"/>
          </a:xfrm>
          <a:prstGeom prst="rect">
            <a:avLst/>
          </a:prstGeom>
        </p:spPr>
        <p:txBody>
          <a:bodyPr wrap="none">
            <a:spAutoFit/>
          </a:bodyPr>
          <a:lstStyle/>
          <a:p>
            <a:pPr lvl="0"/>
            <a:r>
              <a:rPr lang="ko-KR" altLang="en-US" sz="1700">
                <a:solidFill>
                  <a:schemeClr val="tx1"/>
                </a:solidFill>
              </a:rPr>
              <a:t>간도의 소개</a:t>
            </a:r>
            <a:endParaRPr lang="en-US" altLang="ko-KR" sz="1700">
              <a:solidFill>
                <a:schemeClr val="tx1"/>
              </a:solidFill>
            </a:endParaRPr>
          </a:p>
        </p:txBody>
      </p:sp>
      <p:sp>
        <p:nvSpPr>
          <p:cNvPr id="29" name="직사각형 28"/>
          <p:cNvSpPr/>
          <p:nvPr/>
        </p:nvSpPr>
        <p:spPr>
          <a:xfrm>
            <a:off x="1403648" y="4772573"/>
            <a:ext cx="2097405" cy="348615"/>
          </a:xfrm>
          <a:prstGeom prst="rect">
            <a:avLst/>
          </a:prstGeom>
        </p:spPr>
        <p:txBody>
          <a:bodyPr wrap="square">
            <a:spAutoFit/>
          </a:bodyPr>
          <a:lstStyle/>
          <a:p>
            <a:pPr lvl="0"/>
            <a:r>
              <a:rPr lang="ko-KR" altLang="en-US" sz="1700">
                <a:solidFill>
                  <a:schemeClr val="tx1"/>
                </a:solidFill>
              </a:rPr>
              <a:t>간도의 명칭 유래</a:t>
            </a:r>
            <a:endParaRPr lang="en-US" altLang="ko-KR" sz="1700">
              <a:solidFill>
                <a:schemeClr val="tx1"/>
              </a:solidFill>
            </a:endParaRPr>
          </a:p>
        </p:txBody>
      </p:sp>
      <p:sp>
        <p:nvSpPr>
          <p:cNvPr id="30" name="직사각형 29"/>
          <p:cNvSpPr/>
          <p:nvPr/>
        </p:nvSpPr>
        <p:spPr>
          <a:xfrm>
            <a:off x="3311860" y="4736569"/>
            <a:ext cx="2056430" cy="348615"/>
          </a:xfrm>
          <a:prstGeom prst="rect">
            <a:avLst/>
          </a:prstGeom>
        </p:spPr>
        <p:txBody>
          <a:bodyPr wrap="none">
            <a:spAutoFit/>
          </a:bodyPr>
          <a:lstStyle/>
          <a:p>
            <a:pPr lvl="0"/>
            <a:r>
              <a:rPr lang="ko-KR" altLang="en-US" sz="1700">
                <a:solidFill>
                  <a:schemeClr val="tx1"/>
                </a:solidFill>
              </a:rPr>
              <a:t>간도의 위치와 범위</a:t>
            </a:r>
            <a:endParaRPr lang="en-US" altLang="ko-KR" sz="1700">
              <a:solidFill>
                <a:schemeClr val="tx1"/>
              </a:solidFill>
            </a:endParaRPr>
          </a:p>
        </p:txBody>
      </p:sp>
      <p:sp>
        <p:nvSpPr>
          <p:cNvPr id="31" name="직사각형 30"/>
          <p:cNvSpPr/>
          <p:nvPr/>
        </p:nvSpPr>
        <p:spPr>
          <a:xfrm>
            <a:off x="5343877" y="4751432"/>
            <a:ext cx="1329337" cy="348615"/>
          </a:xfrm>
          <a:prstGeom prst="rect">
            <a:avLst/>
          </a:prstGeom>
        </p:spPr>
        <p:txBody>
          <a:bodyPr wrap="none">
            <a:spAutoFit/>
          </a:bodyPr>
          <a:lstStyle/>
          <a:p>
            <a:pPr lvl="0"/>
            <a:r>
              <a:rPr lang="ko-KR" altLang="en-US" sz="1700">
                <a:solidFill>
                  <a:schemeClr val="tx1"/>
                </a:solidFill>
              </a:rPr>
              <a:t>간도의 역사</a:t>
            </a:r>
            <a:endParaRPr lang="en-US" altLang="ko-KR" sz="1700">
              <a:solidFill>
                <a:schemeClr val="tx1"/>
              </a:solidFill>
            </a:endParaRPr>
          </a:p>
        </p:txBody>
      </p:sp>
      <p:sp>
        <p:nvSpPr>
          <p:cNvPr id="32" name="직사각형 31"/>
          <p:cNvSpPr/>
          <p:nvPr/>
        </p:nvSpPr>
        <p:spPr>
          <a:xfrm>
            <a:off x="6715080" y="4746104"/>
            <a:ext cx="1110660" cy="348615"/>
          </a:xfrm>
          <a:prstGeom prst="rect">
            <a:avLst/>
          </a:prstGeom>
        </p:spPr>
        <p:txBody>
          <a:bodyPr wrap="none">
            <a:spAutoFit/>
          </a:bodyPr>
          <a:lstStyle/>
          <a:p>
            <a:pPr lvl="0"/>
            <a:r>
              <a:rPr lang="ko-KR" altLang="en-US" sz="1700">
                <a:solidFill>
                  <a:schemeClr val="tx1"/>
                </a:solidFill>
              </a:rPr>
              <a:t>간도 영상</a:t>
            </a:r>
            <a:endParaRPr lang="en-US" altLang="ko-KR" sz="1700">
              <a:solidFill>
                <a:schemeClr val="tx1"/>
              </a:solidFill>
            </a:endParaRPr>
          </a:p>
        </p:txBody>
      </p:sp>
      <p:sp>
        <p:nvSpPr>
          <p:cNvPr id="33" name="직사각형 2"/>
          <p:cNvSpPr/>
          <p:nvPr/>
        </p:nvSpPr>
        <p:spPr>
          <a:xfrm>
            <a:off x="0" y="4379766"/>
            <a:ext cx="577215" cy="453390"/>
          </a:xfrm>
          <a:prstGeom prst="rect">
            <a:avLst/>
          </a:prstGeom>
        </p:spPr>
        <p:txBody>
          <a:bodyPr wrap="none">
            <a:spAutoFit/>
          </a:bodyPr>
          <a:lstStyle/>
          <a:p>
            <a:pPr lvl="0"/>
            <a:r>
              <a:rPr lang="en-US" altLang="ko-KR" sz="2400">
                <a:solidFill>
                  <a:schemeClr val="tx1"/>
                </a:solidFill>
              </a:rPr>
              <a:t>01.</a:t>
            </a:r>
            <a:endParaRPr lang="en-US" altLang="ko-KR" sz="1600">
              <a:solidFill>
                <a:schemeClr val="tx1"/>
              </a:solidFill>
            </a:endParaRPr>
          </a:p>
        </p:txBody>
      </p:sp>
      <p:sp>
        <p:nvSpPr>
          <p:cNvPr id="35" name="Rectangle 8"/>
          <p:cNvSpPr>
            <a:spLocks noChangeArrowheads="1"/>
          </p:cNvSpPr>
          <p:nvPr/>
        </p:nvSpPr>
        <p:spPr>
          <a:xfrm>
            <a:off x="0" y="6111875"/>
            <a:ext cx="5330220" cy="746125"/>
          </a:xfrm>
          <a:prstGeom prst="rect">
            <a:avLst/>
          </a:prstGeom>
          <a:noFill/>
          <a:ln>
            <a:noFill/>
          </a:ln>
          <a:effectLst/>
        </p:spPr>
        <p:txBody>
          <a:bodyPr lIns="91027" tIns="45317" rIns="91027" bIns="45317" anchor="ctr"/>
          <a:lstStyle/>
          <a:p>
            <a:pPr lvl="0"/>
            <a:r>
              <a:rPr lang="en-US" altLang="ko-KR" sz="1000">
                <a:solidFill>
                  <a:schemeClr val="tx1"/>
                </a:solidFill>
                <a:sym typeface="Wingdings"/>
              </a:rPr>
              <a:t>*JAS </a:t>
            </a:r>
            <a:r>
              <a:rPr lang="ko-KR" altLang="en-US" sz="1000">
                <a:solidFill>
                  <a:schemeClr val="tx1"/>
                </a:solidFill>
                <a:sym typeface="Wingdings"/>
              </a:rPr>
              <a:t>조사</a:t>
            </a:r>
            <a:r>
              <a:rPr lang="en-US" altLang="ko-KR" sz="1000">
                <a:solidFill>
                  <a:schemeClr val="tx1"/>
                </a:solidFill>
                <a:sym typeface="Wingdings"/>
              </a:rPr>
              <a:t> : </a:t>
            </a:r>
            <a:r>
              <a:rPr lang="ko-KR" altLang="en-US" sz="1000">
                <a:solidFill>
                  <a:schemeClr val="tx1"/>
                </a:solidFill>
                <a:sym typeface="Wingdings"/>
              </a:rPr>
              <a:t>주얼리 구입 형태와 특징 그리고 주얼리 관련 경험 등에 대한 소비자 조사이다</a:t>
            </a:r>
            <a:r>
              <a:rPr lang="en-US" altLang="ko-KR" sz="1000">
                <a:solidFill>
                  <a:schemeClr val="tx1"/>
                </a:solidFill>
                <a:sym typeface="Wingdings"/>
              </a:rPr>
              <a:t>.</a:t>
            </a:r>
            <a:endParaRPr lang="en-US" altLang="ko-KR" sz="1000" u="sng">
              <a:solidFill>
                <a:schemeClr val="tx1"/>
              </a:solidFill>
              <a:sym typeface="Wingdings"/>
            </a:endParaRPr>
          </a:p>
        </p:txBody>
      </p:sp>
    </p:spTree>
  </p:cSld>
  <p:clrMapOvr>
    <a:masterClrMapping/>
  </p:clrMapOvr>
  <p:transition xmlns:mc="http://schemas.openxmlformats.org/markup-compatibility/2006" xmlns:hp="http://schemas.haansoft.com/office/presentation/8.0" spd="slow" mc:Ignorable="hp" hp:hslDur="3000"/>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5" name="직사각형 2"/>
          <p:cNvSpPr/>
          <p:nvPr/>
        </p:nvSpPr>
        <p:spPr>
          <a:xfrm>
            <a:off x="71500" y="1700808"/>
            <a:ext cx="10532064" cy="1735812"/>
          </a:xfrm>
          <a:prstGeom prst="rect">
            <a:avLst/>
          </a:prstGeom>
        </p:spPr>
        <p:txBody>
          <a:bodyPr vert="horz" wrap="square" lIns="91440" tIns="45720" rIns="91440" bIns="45720" anchor="t">
            <a:spAutoFit/>
          </a:bodyPr>
          <a:lstStyle/>
          <a:p>
            <a:pPr lvl="0">
              <a:lnSpc>
                <a:spcPct val="200000"/>
              </a:lnSpc>
            </a:pPr>
            <a:endParaRPr lang="ko-KR" altLang="en-US">
              <a:solidFill>
                <a:srgbClr val="000000"/>
              </a:solidFill>
            </a:endParaRPr>
          </a:p>
          <a:p>
            <a:pPr lvl="0">
              <a:lnSpc>
                <a:spcPct val="200000"/>
              </a:lnSpc>
            </a:pPr>
            <a:endParaRPr lang="en-US" altLang="ko-KR">
              <a:solidFill>
                <a:srgbClr val="000000"/>
              </a:solidFill>
            </a:endParaRPr>
          </a:p>
          <a:p>
            <a:pPr lvl="0">
              <a:lnSpc>
                <a:spcPct val="200000"/>
              </a:lnSpc>
            </a:pPr>
            <a:endParaRPr lang="en-US" altLang="ko-KR">
              <a:solidFill>
                <a:srgbClr val="000000"/>
              </a:solidFill>
            </a:endParaRPr>
          </a:p>
        </p:txBody>
      </p:sp>
      <p:sp>
        <p:nvSpPr>
          <p:cNvPr id="9" name="직사각형 1"/>
          <p:cNvSpPr/>
          <p:nvPr/>
        </p:nvSpPr>
        <p:spPr>
          <a:xfrm>
            <a:off x="176763" y="809992"/>
            <a:ext cx="8499693" cy="845453"/>
          </a:xfrm>
          <a:prstGeom prst="rect">
            <a:avLst/>
          </a:prstGeom>
        </p:spPr>
        <p:txBody>
          <a:bodyPr wrap="square">
            <a:spAutoFit/>
          </a:bodyPr>
          <a:lstStyle/>
          <a:p>
            <a:pPr lvl="0"/>
            <a:r>
              <a:rPr lang="en-US" altLang="ko-KR" sz="2500" b="1">
                <a:solidFill>
                  <a:schemeClr val="tx1"/>
                </a:solidFill>
              </a:rPr>
              <a:t>01.</a:t>
            </a:r>
            <a:endParaRPr lang="en-US" altLang="ko-KR" sz="2500" b="1">
              <a:solidFill>
                <a:schemeClr val="tx1"/>
              </a:solidFill>
            </a:endParaRPr>
          </a:p>
          <a:p>
            <a:pPr lvl="0"/>
            <a:r>
              <a:rPr lang="ko-KR" altLang="en-US" sz="2500" b="1">
                <a:solidFill>
                  <a:schemeClr val="tx1"/>
                </a:solidFill>
              </a:rPr>
              <a:t>간도에 대해서 들어 보신 적 있나요</a:t>
            </a:r>
            <a:r>
              <a:rPr lang="en-US" altLang="ko-KR" sz="2500" b="1">
                <a:solidFill>
                  <a:schemeClr val="tx1"/>
                </a:solidFill>
              </a:rPr>
              <a:t>?</a:t>
            </a:r>
            <a:r>
              <a:rPr lang="ko-KR" altLang="en-US" sz="2500" b="1">
                <a:solidFill>
                  <a:schemeClr val="bg1"/>
                </a:solidFill>
              </a:rPr>
              <a:t> </a:t>
            </a:r>
            <a:endParaRPr lang="ko-KR" altLang="en-US" sz="2500" b="1">
              <a:solidFill>
                <a:schemeClr val="bg1"/>
              </a:solidFill>
            </a:endParaRPr>
          </a:p>
        </p:txBody>
      </p:sp>
      <p:sp>
        <p:nvSpPr>
          <p:cNvPr id="11" name="직사각형 2"/>
          <p:cNvSpPr/>
          <p:nvPr/>
        </p:nvSpPr>
        <p:spPr>
          <a:xfrm>
            <a:off x="232623" y="2308788"/>
            <a:ext cx="10532064" cy="2776396"/>
          </a:xfrm>
          <a:prstGeom prst="rect">
            <a:avLst/>
          </a:prstGeom>
        </p:spPr>
        <p:txBody>
          <a:bodyPr wrap="square">
            <a:spAutoFit/>
          </a:bodyPr>
          <a:lstStyle/>
          <a:p>
            <a:pPr lvl="0"/>
            <a:r>
              <a:rPr lang="ko-KR" altLang="en-US" sz="1600">
                <a:solidFill>
                  <a:schemeClr val="tx1"/>
                </a:solidFill>
              </a:rPr>
              <a:t>간도는  종성</a:t>
            </a:r>
            <a:r>
              <a:rPr lang="en-US" altLang="ko-KR" sz="1600">
                <a:solidFill>
                  <a:schemeClr val="tx1"/>
                </a:solidFill>
              </a:rPr>
              <a:t>(</a:t>
            </a:r>
            <a:r>
              <a:rPr lang="ko-KR" altLang="en-US" sz="1600">
                <a:solidFill>
                  <a:schemeClr val="tx1"/>
                </a:solidFill>
              </a:rPr>
              <a:t>鍾城</a:t>
            </a:r>
            <a:r>
              <a:rPr lang="en-US" altLang="ko-KR" sz="1600">
                <a:solidFill>
                  <a:schemeClr val="tx1"/>
                </a:solidFill>
              </a:rPr>
              <a:t>), </a:t>
            </a:r>
            <a:r>
              <a:rPr lang="ko-KR" altLang="en-US" sz="1600">
                <a:solidFill>
                  <a:schemeClr val="tx1"/>
                </a:solidFill>
              </a:rPr>
              <a:t>온성</a:t>
            </a:r>
            <a:r>
              <a:rPr lang="en-US" altLang="ko-KR" sz="1600">
                <a:solidFill>
                  <a:schemeClr val="tx1"/>
                </a:solidFill>
              </a:rPr>
              <a:t>(</a:t>
            </a:r>
            <a:r>
              <a:rPr lang="ko-KR" altLang="en-US" sz="1600">
                <a:solidFill>
                  <a:schemeClr val="tx1"/>
                </a:solidFill>
              </a:rPr>
              <a:t>穩城</a:t>
            </a:r>
            <a:r>
              <a:rPr lang="en-US" altLang="ko-KR" sz="1600">
                <a:solidFill>
                  <a:schemeClr val="tx1"/>
                </a:solidFill>
              </a:rPr>
              <a:t>) </a:t>
            </a:r>
            <a:r>
              <a:rPr lang="ko-KR" altLang="en-US" sz="1600">
                <a:solidFill>
                  <a:schemeClr val="tx1"/>
                </a:solidFill>
              </a:rPr>
              <a:t>사이에 두만강의 지류가 있는 ＊수궁</a:t>
            </a:r>
            <a:r>
              <a:rPr lang="en-US" altLang="ko-KR" sz="1600">
                <a:solidFill>
                  <a:schemeClr val="tx1"/>
                </a:solidFill>
              </a:rPr>
              <a:t>(</a:t>
            </a:r>
            <a:r>
              <a:rPr lang="ko-KR" altLang="en-US" sz="1600">
                <a:solidFill>
                  <a:schemeClr val="tx1"/>
                </a:solidFill>
              </a:rPr>
              <a:t>數弓</a:t>
            </a:r>
            <a:r>
              <a:rPr lang="en-US" altLang="ko-KR" sz="1600">
                <a:solidFill>
                  <a:schemeClr val="tx1"/>
                </a:solidFill>
              </a:rPr>
              <a:t>)</a:t>
            </a:r>
            <a:r>
              <a:rPr lang="ko-KR" altLang="en-US" sz="1600">
                <a:solidFill>
                  <a:schemeClr val="tx1"/>
                </a:solidFill>
              </a:rPr>
              <a:t>을 넘지 않는 땅</a:t>
            </a:r>
            <a:endParaRPr lang="ko-KR" altLang="en-US" sz="1600">
              <a:solidFill>
                <a:schemeClr val="tx1"/>
              </a:solidFill>
            </a:endParaRPr>
          </a:p>
          <a:p>
            <a:pPr lvl="0"/>
            <a:r>
              <a:rPr lang="ko-KR" altLang="ko-KR" sz="1600">
                <a:solidFill>
                  <a:schemeClr val="tx1"/>
                </a:solidFill>
              </a:rPr>
              <a:t>→</a:t>
            </a:r>
            <a:r>
              <a:rPr lang="ko-KR" altLang="en-US" sz="1600">
                <a:solidFill>
                  <a:schemeClr val="tx1"/>
                </a:solidFill>
              </a:rPr>
              <a:t>정축년</a:t>
            </a:r>
            <a:r>
              <a:rPr lang="en-US" altLang="ko-KR" sz="1600">
                <a:solidFill>
                  <a:schemeClr val="tx1"/>
                </a:solidFill>
              </a:rPr>
              <a:t>(</a:t>
            </a:r>
            <a:r>
              <a:rPr lang="ko-KR" altLang="en-US" sz="1600">
                <a:solidFill>
                  <a:schemeClr val="tx1"/>
                </a:solidFill>
              </a:rPr>
              <a:t>丁丑 </a:t>
            </a:r>
            <a:r>
              <a:rPr lang="en-US" altLang="ko-KR" sz="1600">
                <a:solidFill>
                  <a:schemeClr val="tx1"/>
                </a:solidFill>
              </a:rPr>
              <a:t>: 1877</a:t>
            </a:r>
            <a:r>
              <a:rPr lang="ko-KR" altLang="en-US" sz="1600">
                <a:solidFill>
                  <a:schemeClr val="tx1"/>
                </a:solidFill>
              </a:rPr>
              <a:t>년</a:t>
            </a:r>
            <a:r>
              <a:rPr lang="en-US" altLang="ko-KR" sz="1600">
                <a:solidFill>
                  <a:schemeClr val="tx1"/>
                </a:solidFill>
              </a:rPr>
              <a:t>, </a:t>
            </a:r>
            <a:r>
              <a:rPr lang="ko-KR" altLang="en-US" sz="1600">
                <a:solidFill>
                  <a:schemeClr val="tx1"/>
                </a:solidFill>
              </a:rPr>
              <a:t>고종 </a:t>
            </a:r>
            <a:r>
              <a:rPr lang="en-US" altLang="ko-KR" sz="1600">
                <a:solidFill>
                  <a:schemeClr val="tx1"/>
                </a:solidFill>
              </a:rPr>
              <a:t>14</a:t>
            </a:r>
            <a:r>
              <a:rPr lang="ko-KR" altLang="en-US" sz="1600">
                <a:solidFill>
                  <a:schemeClr val="tx1"/>
                </a:solidFill>
              </a:rPr>
              <a:t>년</a:t>
            </a:r>
            <a:r>
              <a:rPr lang="en-US" altLang="ko-KR" sz="1600">
                <a:solidFill>
                  <a:schemeClr val="tx1"/>
                </a:solidFill>
              </a:rPr>
              <a:t>)</a:t>
            </a:r>
            <a:r>
              <a:rPr lang="ko-KR" altLang="en-US" sz="1600">
                <a:solidFill>
                  <a:schemeClr val="tx1"/>
                </a:solidFill>
              </a:rPr>
              <a:t>부터 분거</a:t>
            </a:r>
            <a:r>
              <a:rPr lang="en-US" altLang="ko-KR" sz="1600">
                <a:solidFill>
                  <a:schemeClr val="tx1"/>
                </a:solidFill>
              </a:rPr>
              <a:t>(</a:t>
            </a:r>
            <a:r>
              <a:rPr lang="ko-KR" altLang="en-US" sz="1600">
                <a:solidFill>
                  <a:schemeClr val="tx1"/>
                </a:solidFill>
              </a:rPr>
              <a:t>分居</a:t>
            </a:r>
            <a:r>
              <a:rPr lang="en-US" altLang="ko-KR" sz="1600">
                <a:solidFill>
                  <a:schemeClr val="tx1"/>
                </a:solidFill>
              </a:rPr>
              <a:t>)</a:t>
            </a:r>
            <a:r>
              <a:rPr lang="ko-KR" altLang="en-US" sz="1600">
                <a:solidFill>
                  <a:schemeClr val="tx1"/>
                </a:solidFill>
              </a:rPr>
              <a:t>하던 백성들이 여러 차례 호소</a:t>
            </a:r>
            <a:endParaRPr lang="ko-KR" altLang="en-US" sz="1600">
              <a:solidFill>
                <a:schemeClr val="tx1"/>
              </a:solidFill>
            </a:endParaRPr>
          </a:p>
          <a:p>
            <a:pPr lvl="0"/>
            <a:r>
              <a:rPr lang="ko-KR" altLang="en-US" sz="1600">
                <a:solidFill>
                  <a:schemeClr val="tx1"/>
                </a:solidFill>
              </a:rPr>
              <a:t>→경작하여 음식을 얻고 간도라고 불러</a:t>
            </a:r>
            <a:endParaRPr lang="ko-KR" altLang="en-US" sz="1600">
              <a:solidFill>
                <a:schemeClr val="tx1"/>
              </a:solidFill>
            </a:endParaRPr>
          </a:p>
          <a:p>
            <a:pPr lvl="0"/>
            <a:r>
              <a:rPr lang="en-US" altLang="ko-KR" sz="1600">
                <a:solidFill>
                  <a:schemeClr val="bg1"/>
                </a:solidFill>
              </a:rPr>
              <a:t>.</a:t>
            </a:r>
            <a:endParaRPr lang="en-US" altLang="ko-KR" sz="1600">
              <a:solidFill>
                <a:schemeClr val="bg1"/>
              </a:solidFill>
            </a:endParaRPr>
          </a:p>
          <a:p>
            <a:pPr lvl="0"/>
            <a:r>
              <a:rPr lang="en-US" altLang="ko-KR" sz="1600">
                <a:solidFill>
                  <a:schemeClr val="bg1"/>
                </a:solidFill>
              </a:rPr>
              <a:t>.</a:t>
            </a:r>
            <a:endParaRPr lang="en-US" altLang="ko-KR" sz="1600">
              <a:solidFill>
                <a:schemeClr val="bg1"/>
              </a:solidFill>
            </a:endParaRPr>
          </a:p>
          <a:p>
            <a:pPr lvl="0"/>
            <a:r>
              <a:rPr lang="en-US" altLang="ko-KR" sz="1600">
                <a:solidFill>
                  <a:schemeClr val="bg1"/>
                </a:solidFill>
              </a:rPr>
              <a:t>.</a:t>
            </a:r>
            <a:endParaRPr lang="en-US" altLang="ko-KR" sz="1600">
              <a:solidFill>
                <a:schemeClr val="bg1"/>
              </a:solidFill>
            </a:endParaRPr>
          </a:p>
          <a:p>
            <a:pPr lvl="0"/>
            <a:r>
              <a:rPr lang="en-US" altLang="ko-KR" sz="1600">
                <a:solidFill>
                  <a:schemeClr val="bg1"/>
                </a:solidFill>
              </a:rPr>
              <a:t>.</a:t>
            </a:r>
            <a:endParaRPr lang="en-US" altLang="ko-KR" sz="1600">
              <a:solidFill>
                <a:schemeClr val="bg1"/>
              </a:solidFill>
            </a:endParaRPr>
          </a:p>
          <a:p>
            <a:pPr lvl="0"/>
            <a:r>
              <a:rPr lang="ko-KR" altLang="en-US" sz="1600">
                <a:solidFill>
                  <a:schemeClr val="tx1"/>
                </a:solidFill>
              </a:rPr>
              <a:t>보다 자세한 내용은</a:t>
            </a:r>
            <a:endParaRPr lang="ko-KR" altLang="en-US" sz="1600">
              <a:solidFill>
                <a:schemeClr val="tx1"/>
              </a:solidFill>
            </a:endParaRPr>
          </a:p>
          <a:p>
            <a:pPr lvl="0"/>
            <a:r>
              <a:rPr lang="en-US" altLang="ko-KR" sz="1600" u="sng">
                <a:solidFill>
                  <a:schemeClr val="bg1"/>
                </a:solidFill>
                <a:hlinkClick r:id="rId3"/>
              </a:rPr>
              <a:t>http://geozoonee.tistory.com/883</a:t>
            </a:r>
            <a:r>
              <a:rPr lang="en-US" altLang="ko-KR" sz="1600">
                <a:solidFill>
                  <a:schemeClr val="bg1"/>
                </a:solidFill>
              </a:rPr>
              <a:t> </a:t>
            </a:r>
            <a:r>
              <a:rPr lang="en-US" altLang="ko-KR" sz="1600">
                <a:solidFill>
                  <a:schemeClr val="tx1"/>
                </a:solidFill>
              </a:rPr>
              <a:t>[geozoonee]</a:t>
            </a:r>
            <a:endParaRPr lang="en-US" altLang="ko-KR" sz="1600">
              <a:solidFill>
                <a:schemeClr val="tx1"/>
              </a:solidFill>
            </a:endParaRPr>
          </a:p>
          <a:p>
            <a:pPr lvl="0"/>
            <a:endParaRPr lang="en-US" altLang="ko-KR" sz="1600">
              <a:solidFill>
                <a:schemeClr val="bg1"/>
              </a:solidFill>
            </a:endParaRPr>
          </a:p>
          <a:p>
            <a:pPr lvl="0"/>
            <a:endParaRPr lang="en-US" altLang="ko-KR" sz="1600">
              <a:solidFill>
                <a:schemeClr val="bg1"/>
              </a:solidFill>
            </a:endParaRPr>
          </a:p>
        </p:txBody>
      </p:sp>
      <p:pic>
        <p:nvPicPr>
          <p:cNvPr id="12" name="그림 18" descr="news1314378382_258415_2_m.jpg"/>
          <p:cNvPicPr>
            <a:picLocks noChangeAspect="1"/>
          </p:cNvPicPr>
          <p:nvPr/>
        </p:nvPicPr>
        <p:blipFill rotWithShape="1">
          <a:blip r:embed="rId4">
            <a:alphaModFix/>
            <a:lum/>
          </a:blip>
          <a:stretch>
            <a:fillRect/>
          </a:stretch>
        </p:blipFill>
        <p:spPr>
          <a:xfrm>
            <a:off x="6048164" y="3068960"/>
            <a:ext cx="2988332" cy="3672408"/>
          </a:xfrm>
          <a:prstGeom prst="rect">
            <a:avLst/>
          </a:prstGeom>
        </p:spPr>
      </p:pic>
      <p:sp>
        <p:nvSpPr>
          <p:cNvPr id="13" name="Rectangle 8"/>
          <p:cNvSpPr>
            <a:spLocks noChangeArrowheads="1"/>
          </p:cNvSpPr>
          <p:nvPr/>
        </p:nvSpPr>
        <p:spPr>
          <a:xfrm>
            <a:off x="0" y="6111875"/>
            <a:ext cx="6012160" cy="746125"/>
          </a:xfrm>
          <a:prstGeom prst="rect">
            <a:avLst/>
          </a:prstGeom>
          <a:noFill/>
          <a:ln>
            <a:noFill/>
          </a:ln>
          <a:effectLst/>
        </p:spPr>
        <p:txBody>
          <a:bodyPr lIns="91027" tIns="45317" rIns="91027" bIns="45317" anchor="ctr"/>
          <a:lstStyle/>
          <a:p>
            <a:pPr lvl="0"/>
            <a:r>
              <a:rPr lang="ko-KR" altLang="en-US" sz="800">
                <a:solidFill>
                  <a:schemeClr val="tx1"/>
                </a:solidFill>
              </a:rPr>
              <a:t>수궁</a:t>
            </a:r>
            <a:r>
              <a:rPr lang="en-US" altLang="ko-KR" sz="800">
                <a:solidFill>
                  <a:schemeClr val="tx1"/>
                </a:solidFill>
              </a:rPr>
              <a:t>:</a:t>
            </a:r>
            <a:r>
              <a:rPr lang="ko-KR" altLang="en-US" sz="800">
                <a:solidFill>
                  <a:schemeClr val="tx1"/>
                </a:solidFill>
              </a:rPr>
              <a:t>활 쏘는 거리의 두 배 되는 거리로 백 보 정도의 거리를 말하는데</a:t>
            </a:r>
            <a:r>
              <a:rPr lang="en-US" altLang="ko-KR" sz="800">
                <a:solidFill>
                  <a:schemeClr val="tx1"/>
                </a:solidFill>
              </a:rPr>
              <a:t>, </a:t>
            </a:r>
            <a:r>
              <a:rPr lang="ko-KR" altLang="en-US" sz="800">
                <a:solidFill>
                  <a:schemeClr val="tx1"/>
                </a:solidFill>
              </a:rPr>
              <a:t>여기서는 거리가 가깝다는 것을 강조하기 위해 사용</a:t>
            </a:r>
            <a:endParaRPr lang="ko-KR" altLang="en-US" sz="800">
              <a:solidFill>
                <a:schemeClr val="tx1"/>
              </a:solidFill>
            </a:endParaRPr>
          </a:p>
          <a:p>
            <a:pPr lvl="0"/>
            <a:endParaRPr lang="en-US" altLang="ko-KR" sz="800" u="sng">
              <a:solidFill>
                <a:schemeClr val="bg1"/>
              </a:solidFill>
              <a:sym typeface="Wingdings"/>
            </a:endParaRPr>
          </a:p>
        </p:txBody>
      </p:sp>
    </p:spTree>
  </p:cSld>
  <p:clrMapOvr>
    <a:masterClrMapping/>
  </p:clrMapOvr>
  <p:transition xmlns:mc="http://schemas.openxmlformats.org/markup-compatibility/2006" xmlns:hp="http://schemas.haansoft.com/office/presentation/8.0" spd="slow" mc:Ignorable="hp" hp:hslDur="3000"/>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7" name="직사각형 1"/>
          <p:cNvSpPr/>
          <p:nvPr/>
        </p:nvSpPr>
        <p:spPr>
          <a:xfrm>
            <a:off x="536804" y="728700"/>
            <a:ext cx="8499692" cy="1031520"/>
          </a:xfrm>
          <a:prstGeom prst="rect">
            <a:avLst/>
          </a:prstGeom>
        </p:spPr>
        <p:txBody>
          <a:bodyPr wrap="square">
            <a:spAutoFit/>
          </a:bodyPr>
          <a:lstStyle/>
          <a:p>
            <a:pPr lvl="0"/>
            <a:r>
              <a:rPr lang="en-US" altLang="ko-KR" sz="3100" b="1">
                <a:solidFill>
                  <a:schemeClr val="tx1"/>
                </a:solidFill>
              </a:rPr>
              <a:t>02.</a:t>
            </a:r>
            <a:endParaRPr lang="en-US" altLang="ko-KR" sz="3100" b="1">
              <a:solidFill>
                <a:schemeClr val="tx1"/>
              </a:solidFill>
            </a:endParaRPr>
          </a:p>
          <a:p>
            <a:pPr lvl="0"/>
            <a:r>
              <a:rPr lang="ko-KR" altLang="en-US" sz="3100" b="1">
                <a:solidFill>
                  <a:schemeClr val="tx1"/>
                </a:solidFill>
              </a:rPr>
              <a:t>윤동주 평전</a:t>
            </a:r>
            <a:r>
              <a:rPr lang="en-US" altLang="ko-KR" sz="3100" b="1">
                <a:solidFill>
                  <a:schemeClr val="tx1"/>
                </a:solidFill>
              </a:rPr>
              <a:t>(</a:t>
            </a:r>
            <a:r>
              <a:rPr lang="ko-KR" altLang="en-US" sz="3100" b="1">
                <a:solidFill>
                  <a:schemeClr val="tx1"/>
                </a:solidFill>
              </a:rPr>
              <a:t>서정시학</a:t>
            </a:r>
            <a:r>
              <a:rPr lang="en-US" altLang="ko-KR" sz="3100" b="1">
                <a:solidFill>
                  <a:schemeClr val="tx1"/>
                </a:solidFill>
              </a:rPr>
              <a:t>)</a:t>
            </a:r>
            <a:r>
              <a:rPr lang="ko-KR" altLang="en-US" sz="3100" b="1">
                <a:solidFill>
                  <a:schemeClr val="tx1"/>
                </a:solidFill>
              </a:rPr>
              <a:t>으로 본 간도</a:t>
            </a:r>
            <a:r>
              <a:rPr lang="ko-KR" altLang="en-US" sz="3100" b="1">
                <a:solidFill>
                  <a:schemeClr val="bg1"/>
                </a:solidFill>
              </a:rPr>
              <a:t> </a:t>
            </a:r>
            <a:endParaRPr lang="ko-KR" altLang="en-US" sz="3100" b="1">
              <a:solidFill>
                <a:schemeClr val="bg1"/>
              </a:solidFill>
            </a:endParaRPr>
          </a:p>
        </p:txBody>
      </p:sp>
      <p:sp>
        <p:nvSpPr>
          <p:cNvPr id="9" name="직사각형 2"/>
          <p:cNvSpPr/>
          <p:nvPr/>
        </p:nvSpPr>
        <p:spPr>
          <a:xfrm>
            <a:off x="611560" y="2153602"/>
            <a:ext cx="10532064" cy="2006918"/>
          </a:xfrm>
          <a:prstGeom prst="rect">
            <a:avLst/>
          </a:prstGeom>
        </p:spPr>
        <p:txBody>
          <a:bodyPr wrap="square">
            <a:spAutoFit/>
          </a:bodyPr>
          <a:lstStyle/>
          <a:p>
            <a:pPr lvl="0"/>
            <a:r>
              <a:rPr lang="en-US" altLang="ko-KR" sz="1400">
                <a:solidFill>
                  <a:schemeClr val="tx1"/>
                </a:solidFill>
              </a:rPr>
              <a:t>.</a:t>
            </a:r>
            <a:r>
              <a:rPr lang="ko-KR" altLang="en-US" sz="1400">
                <a:solidFill>
                  <a:schemeClr val="tx1"/>
                </a:solidFill>
              </a:rPr>
              <a:t>청의 봉금책</a:t>
            </a:r>
            <a:endParaRPr lang="ko-KR" altLang="en-US" sz="1400">
              <a:solidFill>
                <a:schemeClr val="tx1"/>
              </a:solidFill>
            </a:endParaRPr>
          </a:p>
          <a:p>
            <a:pPr lvl="0"/>
            <a:r>
              <a:rPr lang="en-US" altLang="ko-KR" sz="1400">
                <a:solidFill>
                  <a:schemeClr val="tx1"/>
                </a:solidFill>
              </a:rPr>
              <a:t>.1903</a:t>
            </a:r>
            <a:r>
              <a:rPr lang="ko-KR" altLang="en-US" sz="1400">
                <a:solidFill>
                  <a:schemeClr val="tx1"/>
                </a:solidFill>
              </a:rPr>
              <a:t>년 간도관리사 </a:t>
            </a:r>
            <a:r>
              <a:rPr lang="en-US" altLang="ko-KR" sz="1400">
                <a:solidFill>
                  <a:schemeClr val="tx1"/>
                </a:solidFill>
              </a:rPr>
              <a:t>(</a:t>
            </a:r>
            <a:r>
              <a:rPr lang="ko-KR" altLang="en-US" sz="1400">
                <a:solidFill>
                  <a:schemeClr val="tx1"/>
                </a:solidFill>
              </a:rPr>
              <a:t>이범윤</a:t>
            </a:r>
            <a:r>
              <a:rPr lang="en-US" altLang="ko-KR" sz="1400">
                <a:solidFill>
                  <a:schemeClr val="tx1"/>
                </a:solidFill>
              </a:rPr>
              <a:t>)</a:t>
            </a:r>
            <a:endParaRPr lang="en-US" altLang="ko-KR" sz="1400">
              <a:solidFill>
                <a:schemeClr val="tx1"/>
              </a:solidFill>
            </a:endParaRPr>
          </a:p>
          <a:p>
            <a:pPr lvl="0"/>
            <a:r>
              <a:rPr lang="en-US" altLang="ko-KR" sz="1400">
                <a:solidFill>
                  <a:schemeClr val="tx1"/>
                </a:solidFill>
              </a:rPr>
              <a:t>.</a:t>
            </a:r>
            <a:endParaRPr lang="en-US" altLang="ko-KR" sz="1400">
              <a:solidFill>
                <a:schemeClr val="tx1"/>
              </a:solidFill>
            </a:endParaRPr>
          </a:p>
          <a:p>
            <a:pPr lvl="0"/>
            <a:r>
              <a:rPr lang="en-US" altLang="ko-KR" sz="1400">
                <a:solidFill>
                  <a:schemeClr val="tx1"/>
                </a:solidFill>
              </a:rPr>
              <a:t>.</a:t>
            </a:r>
            <a:endParaRPr lang="en-US" altLang="ko-KR" sz="1400">
              <a:solidFill>
                <a:schemeClr val="tx1"/>
              </a:solidFill>
            </a:endParaRPr>
          </a:p>
          <a:p>
            <a:pPr lvl="0"/>
            <a:r>
              <a:rPr lang="en-US" altLang="ko-KR" sz="1400">
                <a:solidFill>
                  <a:schemeClr val="tx1"/>
                </a:solidFill>
              </a:rPr>
              <a:t>.</a:t>
            </a:r>
            <a:endParaRPr lang="en-US" altLang="ko-KR" sz="1400">
              <a:solidFill>
                <a:schemeClr val="tx1"/>
              </a:solidFill>
            </a:endParaRPr>
          </a:p>
          <a:p>
            <a:pPr lvl="0"/>
            <a:r>
              <a:rPr lang="ko-KR" altLang="en-US" sz="1400">
                <a:solidFill>
                  <a:schemeClr val="tx1"/>
                </a:solidFill>
              </a:rPr>
              <a:t>보다 자세한 내용은</a:t>
            </a:r>
            <a:endParaRPr lang="ko-KR" altLang="en-US" sz="1400">
              <a:solidFill>
                <a:schemeClr val="tx1"/>
              </a:solidFill>
            </a:endParaRPr>
          </a:p>
          <a:p>
            <a:pPr lvl="0"/>
            <a:r>
              <a:rPr lang="en-US" altLang="ko-KR" sz="1400" u="sng">
                <a:solidFill>
                  <a:schemeClr val="bg1"/>
                </a:solidFill>
                <a:hlinkClick r:id="rId3"/>
              </a:rPr>
              <a:t>http://geozoonee.tistory.com/883</a:t>
            </a:r>
            <a:r>
              <a:rPr lang="en-US" altLang="ko-KR" sz="1400">
                <a:solidFill>
                  <a:schemeClr val="bg1"/>
                </a:solidFill>
              </a:rPr>
              <a:t> </a:t>
            </a:r>
            <a:r>
              <a:rPr lang="en-US" altLang="ko-KR" sz="1400">
                <a:solidFill>
                  <a:schemeClr val="tx1"/>
                </a:solidFill>
              </a:rPr>
              <a:t>[geozoonee]</a:t>
            </a:r>
            <a:endParaRPr lang="en-US" altLang="ko-KR" sz="1400">
              <a:solidFill>
                <a:schemeClr val="tx1"/>
              </a:solidFill>
            </a:endParaRPr>
          </a:p>
          <a:p>
            <a:pPr lvl="0"/>
            <a:endParaRPr lang="en-US" altLang="ko-KR" sz="1400">
              <a:solidFill>
                <a:schemeClr val="bg1"/>
              </a:solidFill>
            </a:endParaRPr>
          </a:p>
          <a:p>
            <a:pPr lvl="0"/>
            <a:endParaRPr lang="en-US" altLang="ko-KR" sz="1400">
              <a:solidFill>
                <a:schemeClr val="bg1"/>
              </a:solidFill>
            </a:endParaRPr>
          </a:p>
        </p:txBody>
      </p:sp>
      <p:pic>
        <p:nvPicPr>
          <p:cNvPr id="10" name="그림 18" descr="101502nci1u.jpg"/>
          <p:cNvPicPr>
            <a:picLocks noChangeAspect="1"/>
          </p:cNvPicPr>
          <p:nvPr/>
        </p:nvPicPr>
        <p:blipFill rotWithShape="1">
          <a:blip r:embed="rId4">
            <a:alphaModFix/>
            <a:lum/>
          </a:blip>
          <a:stretch>
            <a:fillRect/>
          </a:stretch>
        </p:blipFill>
        <p:spPr>
          <a:xfrm>
            <a:off x="4427984" y="2492896"/>
            <a:ext cx="4536504" cy="3924436"/>
          </a:xfrm>
          <a:prstGeom prst="rect">
            <a:avLst/>
          </a:prstGeom>
        </p:spPr>
      </p:pic>
    </p:spTree>
  </p:cSld>
  <p:clrMapOvr>
    <a:masterClrMapping/>
  </p:clrMapOvr>
  <p:transition xmlns:mc="http://schemas.openxmlformats.org/markup-compatibility/2006" xmlns:hp="http://schemas.haansoft.com/office/presentation/8.0" spd="slow" mc:Ignorable="hp" hp:hslDur="3000"/>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8" name="직사각형 1"/>
          <p:cNvSpPr/>
          <p:nvPr/>
        </p:nvSpPr>
        <p:spPr>
          <a:xfrm>
            <a:off x="215516" y="764704"/>
            <a:ext cx="8499693" cy="1005187"/>
          </a:xfrm>
          <a:prstGeom prst="rect">
            <a:avLst/>
          </a:prstGeom>
        </p:spPr>
        <p:txBody>
          <a:bodyPr wrap="square">
            <a:spAutoFit/>
          </a:bodyPr>
          <a:lstStyle/>
          <a:p>
            <a:pPr lvl="0"/>
            <a:r>
              <a:rPr lang="en-US" altLang="ko-KR" sz="3000" b="1">
                <a:solidFill>
                  <a:schemeClr val="tx1"/>
                </a:solidFill>
              </a:rPr>
              <a:t>03.</a:t>
            </a:r>
            <a:endParaRPr lang="en-US" altLang="ko-KR" sz="3000" b="1">
              <a:solidFill>
                <a:schemeClr val="tx1"/>
              </a:solidFill>
            </a:endParaRPr>
          </a:p>
          <a:p>
            <a:pPr lvl="0"/>
            <a:r>
              <a:rPr lang="ko-KR" altLang="en-US" sz="3000" b="1">
                <a:solidFill>
                  <a:schemeClr val="tx1"/>
                </a:solidFill>
              </a:rPr>
              <a:t>간도의 범위 </a:t>
            </a:r>
            <a:endParaRPr lang="ko-KR" altLang="en-US" sz="3000" b="1">
              <a:solidFill>
                <a:schemeClr val="tx1"/>
              </a:solidFill>
            </a:endParaRPr>
          </a:p>
        </p:txBody>
      </p:sp>
      <p:sp>
        <p:nvSpPr>
          <p:cNvPr id="9" name="직사각형 2"/>
          <p:cNvSpPr/>
          <p:nvPr/>
        </p:nvSpPr>
        <p:spPr>
          <a:xfrm>
            <a:off x="287524" y="2385066"/>
            <a:ext cx="10532064" cy="1872026"/>
          </a:xfrm>
          <a:prstGeom prst="rect">
            <a:avLst/>
          </a:prstGeom>
        </p:spPr>
        <p:txBody>
          <a:bodyPr wrap="square">
            <a:spAutoFit/>
          </a:bodyPr>
          <a:lstStyle/>
          <a:p>
            <a:pPr lvl="0"/>
            <a:r>
              <a:rPr lang="en-US" altLang="ko-KR" sz="1300">
                <a:solidFill>
                  <a:schemeClr val="tx1"/>
                </a:solidFill>
              </a:rPr>
              <a:t>.</a:t>
            </a:r>
            <a:r>
              <a:rPr lang="ko-KR" altLang="en-US" sz="1300">
                <a:solidFill>
                  <a:schemeClr val="tx1"/>
                </a:solidFill>
              </a:rPr>
              <a:t>동간도</a:t>
            </a:r>
            <a:r>
              <a:rPr lang="en-US" altLang="ko-KR" sz="1300">
                <a:solidFill>
                  <a:schemeClr val="tx1"/>
                </a:solidFill>
              </a:rPr>
              <a:t>(</a:t>
            </a:r>
            <a:r>
              <a:rPr lang="ko-KR" altLang="en-US" sz="1300">
                <a:solidFill>
                  <a:schemeClr val="tx1"/>
                </a:solidFill>
              </a:rPr>
              <a:t>북간도</a:t>
            </a:r>
            <a:r>
              <a:rPr lang="en-US" altLang="ko-KR" sz="1300">
                <a:solidFill>
                  <a:schemeClr val="tx1"/>
                </a:solidFill>
              </a:rPr>
              <a:t>)</a:t>
            </a:r>
            <a:endParaRPr lang="en-US" altLang="ko-KR" sz="1300">
              <a:solidFill>
                <a:schemeClr val="tx1"/>
              </a:solidFill>
            </a:endParaRPr>
          </a:p>
          <a:p>
            <a:pPr lvl="0"/>
            <a:r>
              <a:rPr lang="en-US" altLang="ko-KR" sz="1300">
                <a:solidFill>
                  <a:schemeClr val="tx1"/>
                </a:solidFill>
              </a:rPr>
              <a:t>.</a:t>
            </a:r>
            <a:r>
              <a:rPr lang="ko-KR" altLang="en-US" sz="1300">
                <a:solidFill>
                  <a:schemeClr val="tx1"/>
                </a:solidFill>
              </a:rPr>
              <a:t>서간도</a:t>
            </a:r>
            <a:endParaRPr lang="ko-KR" altLang="en-US" sz="1300">
              <a:solidFill>
                <a:schemeClr val="tx1"/>
              </a:solidFill>
            </a:endParaRPr>
          </a:p>
          <a:p>
            <a:pPr lvl="0"/>
            <a:r>
              <a:rPr lang="en-US" altLang="ko-KR" sz="1300">
                <a:solidFill>
                  <a:schemeClr val="tx1"/>
                </a:solidFill>
              </a:rPr>
              <a:t>.</a:t>
            </a:r>
            <a:endParaRPr lang="en-US" altLang="ko-KR" sz="1300">
              <a:solidFill>
                <a:schemeClr val="tx1"/>
              </a:solidFill>
            </a:endParaRPr>
          </a:p>
          <a:p>
            <a:pPr lvl="0"/>
            <a:r>
              <a:rPr lang="en-US" altLang="ko-KR" sz="1300">
                <a:solidFill>
                  <a:schemeClr val="tx1"/>
                </a:solidFill>
              </a:rPr>
              <a:t>.</a:t>
            </a:r>
            <a:endParaRPr lang="en-US" altLang="ko-KR" sz="1300">
              <a:solidFill>
                <a:schemeClr val="tx1"/>
              </a:solidFill>
            </a:endParaRPr>
          </a:p>
          <a:p>
            <a:pPr lvl="0"/>
            <a:r>
              <a:rPr lang="en-US" altLang="ko-KR" sz="1300">
                <a:solidFill>
                  <a:schemeClr val="tx1"/>
                </a:solidFill>
              </a:rPr>
              <a:t>.</a:t>
            </a:r>
            <a:endParaRPr lang="en-US" altLang="ko-KR" sz="1300">
              <a:solidFill>
                <a:schemeClr val="tx1"/>
              </a:solidFill>
            </a:endParaRPr>
          </a:p>
          <a:p>
            <a:pPr lvl="0"/>
            <a:r>
              <a:rPr lang="en-US" altLang="ko-KR" sz="1300">
                <a:solidFill>
                  <a:schemeClr val="tx1"/>
                </a:solidFill>
              </a:rPr>
              <a:t>*</a:t>
            </a:r>
            <a:r>
              <a:rPr lang="ko-KR" altLang="en-US" sz="1300">
                <a:solidFill>
                  <a:schemeClr val="tx1"/>
                </a:solidFill>
              </a:rPr>
              <a:t>자료인용</a:t>
            </a:r>
            <a:r>
              <a:rPr lang="en-US" altLang="ko-KR" sz="1300">
                <a:solidFill>
                  <a:schemeClr val="tx1"/>
                </a:solidFill>
              </a:rPr>
              <a:t>: ‘</a:t>
            </a:r>
            <a:r>
              <a:rPr lang="ko-KR" altLang="en-US" sz="1300">
                <a:solidFill>
                  <a:schemeClr val="tx1"/>
                </a:solidFill>
              </a:rPr>
              <a:t>고등학교 한국지리</a:t>
            </a:r>
            <a:r>
              <a:rPr lang="en-US" altLang="ko-KR" sz="1300">
                <a:solidFill>
                  <a:schemeClr val="tx1"/>
                </a:solidFill>
              </a:rPr>
              <a:t>’ </a:t>
            </a:r>
            <a:r>
              <a:rPr lang="ko-KR" altLang="en-US" sz="1300">
                <a:solidFill>
                  <a:schemeClr val="tx1"/>
                </a:solidFill>
              </a:rPr>
              <a:t>교학도서</a:t>
            </a:r>
            <a:r>
              <a:rPr lang="en-US" altLang="ko-KR" sz="1300">
                <a:solidFill>
                  <a:schemeClr val="tx1"/>
                </a:solidFill>
              </a:rPr>
              <a:t>, 2011</a:t>
            </a:r>
            <a:r>
              <a:rPr lang="ko-KR" altLang="en-US" sz="1300">
                <a:solidFill>
                  <a:schemeClr val="tx1"/>
                </a:solidFill>
              </a:rPr>
              <a:t>검정</a:t>
            </a:r>
            <a:r>
              <a:rPr lang="en-US" altLang="ko-KR" sz="1300">
                <a:solidFill>
                  <a:schemeClr val="tx1"/>
                </a:solidFill>
              </a:rPr>
              <a:t>, 34</a:t>
            </a:r>
            <a:r>
              <a:rPr lang="ko-KR" altLang="en-US" sz="1300">
                <a:solidFill>
                  <a:schemeClr val="tx1"/>
                </a:solidFill>
              </a:rPr>
              <a:t>쪽</a:t>
            </a:r>
            <a:endParaRPr lang="ko-KR" altLang="en-US" sz="1300">
              <a:solidFill>
                <a:schemeClr val="tx1"/>
              </a:solidFill>
            </a:endParaRPr>
          </a:p>
          <a:p>
            <a:pPr lvl="0"/>
            <a:endParaRPr lang="en-US" altLang="ko-KR" sz="1300">
              <a:solidFill>
                <a:schemeClr val="bg1"/>
              </a:solidFill>
            </a:endParaRPr>
          </a:p>
          <a:p>
            <a:pPr lvl="0"/>
            <a:endParaRPr lang="en-US" altLang="ko-KR" sz="1300">
              <a:solidFill>
                <a:schemeClr val="bg1"/>
              </a:solidFill>
            </a:endParaRPr>
          </a:p>
          <a:p>
            <a:pPr lvl="0"/>
            <a:endParaRPr lang="en-US" altLang="ko-KR" sz="1300">
              <a:solidFill>
                <a:schemeClr val="bg1"/>
              </a:solidFill>
            </a:endParaRPr>
          </a:p>
        </p:txBody>
      </p:sp>
      <p:pic>
        <p:nvPicPr>
          <p:cNvPr id="10" name="그림 19" descr="624_146476_10540.jpg"/>
          <p:cNvPicPr>
            <a:picLocks noChangeAspect="1"/>
          </p:cNvPicPr>
          <p:nvPr/>
        </p:nvPicPr>
        <p:blipFill rotWithShape="1">
          <a:blip r:embed="rId3">
            <a:alphaModFix/>
            <a:lum/>
          </a:blip>
          <a:stretch>
            <a:fillRect/>
          </a:stretch>
        </p:blipFill>
        <p:spPr>
          <a:xfrm>
            <a:off x="4788024" y="1880828"/>
            <a:ext cx="4233714" cy="4788532"/>
          </a:xfrm>
          <a:prstGeom prst="rect">
            <a:avLst/>
          </a:prstGeom>
        </p:spPr>
      </p:pic>
    </p:spTree>
  </p:cSld>
  <p:clrMapOvr>
    <a:masterClrMapping/>
  </p:clrMapOvr>
  <p:transition xmlns:mc="http://schemas.openxmlformats.org/markup-compatibility/2006" xmlns:hp="http://schemas.haansoft.com/office/presentation/8.0" spd="slow" mc:Ignorable="hp" hp:hslDur="3000"/>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2" name="TextBox 11"/>
          <p:cNvSpPr txBox="1"/>
          <p:nvPr/>
        </p:nvSpPr>
        <p:spPr>
          <a:xfrm>
            <a:off x="359528" y="1090481"/>
            <a:ext cx="7955867" cy="646331"/>
          </a:xfrm>
          <a:prstGeom prst="rect">
            <a:avLst/>
          </a:prstGeom>
          <a:noFill/>
        </p:spPr>
        <p:txBody>
          <a:bodyPr wrap="square">
            <a:spAutoFit/>
          </a:bodyPr>
          <a:lstStyle/>
          <a:p>
            <a:pPr lvl="0"/>
            <a:r>
              <a:rPr lang="ko-KR" altLang="en-US" sz="3600" b="1">
                <a:solidFill>
                  <a:prstClr val="black">
                    <a:lumMod val="65000"/>
                    <a:lumOff val="35000"/>
                  </a:prstClr>
                </a:solidFill>
              </a:rPr>
              <a:t>간도의 역사</a:t>
            </a:r>
            <a:endParaRPr lang="ko-KR" altLang="en-US" sz="3600" b="1">
              <a:solidFill>
                <a:prstClr val="black">
                  <a:lumMod val="65000"/>
                  <a:lumOff val="35000"/>
                </a:prstClr>
              </a:solidFill>
            </a:endParaRPr>
          </a:p>
        </p:txBody>
      </p:sp>
      <p:sp>
        <p:nvSpPr>
          <p:cNvPr id="14" name="직사각형 13"/>
          <p:cNvSpPr/>
          <p:nvPr/>
        </p:nvSpPr>
        <p:spPr>
          <a:xfrm>
            <a:off x="323528" y="2492897"/>
            <a:ext cx="3528392" cy="2052228"/>
          </a:xfrm>
          <a:prstGeom prst="rect">
            <a:avLst/>
          </a:prstGeom>
          <a:solidFill>
            <a:schemeClr val="bg1">
              <a:alpha val="0"/>
            </a:schemeClr>
          </a:solidFill>
          <a:ln>
            <a:solidFill>
              <a:schemeClr val="bg1">
                <a:alpha val="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lvl="0"/>
            <a:r>
              <a:rPr lang="ko-KR" altLang="en-US">
                <a:solidFill>
                  <a:srgbClr val="000000"/>
                </a:solidFill>
              </a:rPr>
              <a:t>→1869년 전후</a:t>
            </a:r>
            <a:endParaRPr lang="ko-KR" altLang="en-US">
              <a:solidFill>
                <a:srgbClr val="000000"/>
              </a:solidFill>
            </a:endParaRPr>
          </a:p>
          <a:p>
            <a:pPr lvl="0"/>
            <a:r>
              <a:rPr lang="ko-KR" altLang="en-US">
                <a:solidFill>
                  <a:srgbClr val="000000"/>
                </a:solidFill>
              </a:rPr>
              <a:t>→1910년 전후</a:t>
            </a:r>
            <a:endParaRPr lang="ko-KR" altLang="en-US">
              <a:solidFill>
                <a:srgbClr val="000000"/>
              </a:solidFill>
            </a:endParaRPr>
          </a:p>
          <a:p>
            <a:pPr lvl="0"/>
            <a:r>
              <a:rPr lang="ko-KR" altLang="en-US">
                <a:solidFill>
                  <a:srgbClr val="000000"/>
                </a:solidFill>
              </a:rPr>
              <a:t>→1926년</a:t>
            </a:r>
            <a:endParaRPr lang="ko-KR" altLang="en-US">
              <a:solidFill>
                <a:srgbClr val="000000"/>
              </a:solidFill>
            </a:endParaRPr>
          </a:p>
          <a:p>
            <a:pPr lvl="0"/>
            <a:r>
              <a:rPr lang="ko-KR" altLang="en-US">
                <a:solidFill>
                  <a:srgbClr val="000000"/>
                </a:solidFill>
              </a:rPr>
              <a:t>→1931년</a:t>
            </a:r>
            <a:endParaRPr lang="ko-KR" altLang="en-US">
              <a:solidFill>
                <a:srgbClr val="000000"/>
              </a:solidFill>
            </a:endParaRPr>
          </a:p>
          <a:p>
            <a:pPr lvl="0"/>
            <a:r>
              <a:rPr lang="ko-KR" altLang="en-US">
                <a:solidFill>
                  <a:srgbClr val="000000"/>
                </a:solidFill>
              </a:rPr>
              <a:t>→1945년</a:t>
            </a:r>
            <a:endParaRPr lang="ko-KR" altLang="en-US">
              <a:solidFill>
                <a:srgbClr val="000000"/>
              </a:solidFill>
            </a:endParaRPr>
          </a:p>
          <a:p>
            <a:pPr lvl="0"/>
            <a:r>
              <a:rPr lang="ko-KR" altLang="en-US">
                <a:solidFill>
                  <a:srgbClr val="000000"/>
                </a:solidFill>
              </a:rPr>
              <a:t>→1955년</a:t>
            </a:r>
            <a:endParaRPr lang="ko-KR" altLang="en-US">
              <a:solidFill>
                <a:srgbClr val="000000"/>
              </a:solidFill>
            </a:endParaRPr>
          </a:p>
          <a:p>
            <a:pPr lvl="0"/>
            <a:endParaRPr lang="ko-KR" altLang="en-US">
              <a:solidFill>
                <a:srgbClr val="000000"/>
              </a:solidFill>
            </a:endParaRPr>
          </a:p>
          <a:p>
            <a:pPr lvl="0"/>
            <a:r>
              <a:rPr lang="ko-KR" altLang="en-US">
                <a:solidFill>
                  <a:srgbClr val="000000"/>
                </a:solidFill>
              </a:rPr>
              <a:t>*출처: [네이버 지식백과] 간도 (한국민족문화대백과, 한국학중앙연구원)</a:t>
            </a:r>
            <a:endParaRPr lang="ko-KR" altLang="en-US">
              <a:solidFill>
                <a:srgbClr val="000000"/>
              </a:solidFill>
            </a:endParaRPr>
          </a:p>
          <a:p>
            <a:pPr algn="ctr"/>
            <a:endParaRPr lang="ko-KR" altLang="en-US">
              <a:solidFill>
                <a:srgbClr val="000000"/>
              </a:solidFill>
            </a:endParaRPr>
          </a:p>
        </p:txBody>
      </p:sp>
    </p:spTree>
  </p:cSld>
  <p:clrMapOvr>
    <a:masterClrMapping/>
  </p:clrMapOvr>
  <p:transition xmlns:mc="http://schemas.openxmlformats.org/markup-compatibility/2006" xmlns:hp="http://schemas.haansoft.com/office/presentation/8.0" spd="slow" mc:Ignorable="hp" hp:hslDur="3000"/>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blipFill dpi="0" rotWithShape="1">
          <a:blip r:embed="rId2">
            <a:alphaModFix/>
            <a:lum/>
          </a:blip>
          <a:srcRect/>
          <a:stretch>
            <a:fillRect/>
          </a:stretch>
        </a:blipFill>
      </p:bgPr>
    </p:bg>
    <p:spTree>
      <p:nvGrpSpPr>
        <p:cNvPr id="1" name=""/>
        <p:cNvGrpSpPr/>
        <p:nvPr/>
      </p:nvGrpSpPr>
      <p:grpSpPr>
        <a:xfrm>
          <a:off x="0" y="0"/>
          <a:ext cx="0" cy="0"/>
          <a:chOff x="0" y="0"/>
          <a:chExt cx="0" cy="0"/>
        </a:xfrm>
      </p:grpSpPr>
      <p:sp>
        <p:nvSpPr>
          <p:cNvPr id="15" name="직사각형 1"/>
          <p:cNvSpPr/>
          <p:nvPr/>
        </p:nvSpPr>
        <p:spPr>
          <a:xfrm>
            <a:off x="500800" y="1016732"/>
            <a:ext cx="8499691" cy="1067338"/>
          </a:xfrm>
          <a:prstGeom prst="rect">
            <a:avLst/>
          </a:prstGeom>
        </p:spPr>
        <p:txBody>
          <a:bodyPr wrap="square">
            <a:spAutoFit/>
          </a:bodyPr>
          <a:lstStyle/>
          <a:p>
            <a:pPr lvl="0"/>
            <a:r>
              <a:rPr lang="en-US" altLang="ko-KR" sz="3200" b="1">
                <a:solidFill>
                  <a:schemeClr val="tx1"/>
                </a:solidFill>
              </a:rPr>
              <a:t>05.</a:t>
            </a:r>
            <a:endParaRPr lang="en-US" altLang="ko-KR" sz="3200" b="1">
              <a:solidFill>
                <a:schemeClr val="tx1"/>
              </a:solidFill>
            </a:endParaRPr>
          </a:p>
          <a:p>
            <a:pPr lvl="0"/>
            <a:r>
              <a:rPr lang="ko-KR" altLang="en-US" sz="3200" b="1">
                <a:solidFill>
                  <a:schemeClr val="tx1"/>
                </a:solidFill>
              </a:rPr>
              <a:t>간도 영상 감상</a:t>
            </a:r>
            <a:r>
              <a:rPr lang="ko-KR" altLang="en-US" sz="3200" b="1">
                <a:solidFill>
                  <a:schemeClr val="bg1"/>
                </a:solidFill>
              </a:rPr>
              <a:t> </a:t>
            </a:r>
            <a:endParaRPr lang="ko-KR" altLang="en-US" sz="3200" b="1">
              <a:solidFill>
                <a:schemeClr val="bg1"/>
              </a:solidFill>
            </a:endParaRPr>
          </a:p>
        </p:txBody>
      </p:sp>
      <p:sp>
        <p:nvSpPr>
          <p:cNvPr id="17" name="직사각형 2"/>
          <p:cNvSpPr/>
          <p:nvPr/>
        </p:nvSpPr>
        <p:spPr>
          <a:xfrm>
            <a:off x="571433" y="3276600"/>
            <a:ext cx="10532064" cy="817245"/>
          </a:xfrm>
          <a:prstGeom prst="rect">
            <a:avLst/>
          </a:prstGeom>
        </p:spPr>
        <p:txBody>
          <a:bodyPr wrap="square">
            <a:spAutoFit/>
          </a:bodyPr>
          <a:lstStyle/>
          <a:p>
            <a:pPr lvl="0"/>
            <a:r>
              <a:rPr lang="en-US" altLang="ko-KR" sz="1600">
                <a:solidFill>
                  <a:schemeClr val="bg1"/>
                </a:solidFill>
                <a:hlinkClick r:id="rId3" tooltip="https://youtu.be/j09-XCQa4V0 "/>
              </a:rPr>
              <a:t> https://youtu.be/j09-XCQa4V0</a:t>
            </a:r>
            <a:r>
              <a:rPr lang="ko-KR" altLang="en-US" sz="1600">
                <a:solidFill>
                  <a:schemeClr val="bg1"/>
                </a:solidFill>
                <a:hlinkClick r:id="rId3" tooltip="https://youtu.be/j09-XCQa4V0 "/>
              </a:rPr>
              <a:t> </a:t>
            </a:r>
            <a:endParaRPr lang="ko-KR" altLang="en-US" sz="1600">
              <a:solidFill>
                <a:schemeClr val="bg1"/>
              </a:solidFill>
            </a:endParaRPr>
          </a:p>
          <a:p>
            <a:pPr lvl="0"/>
            <a:endParaRPr lang="en-US" altLang="ko-KR" sz="1600">
              <a:solidFill>
                <a:schemeClr val="bg1"/>
              </a:solidFill>
            </a:endParaRPr>
          </a:p>
          <a:p>
            <a:pPr lvl="0"/>
            <a:endParaRPr lang="en-US" altLang="ko-KR" sz="1600">
              <a:solidFill>
                <a:schemeClr val="bg1"/>
              </a:solidFill>
            </a:endParaRPr>
          </a:p>
        </p:txBody>
      </p:sp>
    </p:spTree>
  </p:cSld>
  <p:clrMapOvr>
    <a:masterClrMapping/>
  </p:clrMapOvr>
  <p:transition xmlns:mc="http://schemas.openxmlformats.org/markup-compatibility/2006" xmlns:hp="http://schemas.haansoft.com/office/presentation/8.0" spd="slow" mc:Ignorable="hp" hp:hslDur="3000"/>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TotalTime>0</ep:TotalTime>
  <ep:HyperlinkBase/>
  <ep:Application>Hancom Office Hanshow 2010</ep:Application>
  <ep:AppVersion>8.0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cp:category/>
  <cp:contentStatus/>
  <dcterms:created xsi:type="dcterms:W3CDTF">2012-08-11T14:36:43.000</dcterms:created>
  <dc:creator>김경환</dc:creator>
  <dc:description/>
  <cp:keywords/>
  <cp:lastModifiedBy>환</cp:lastModifiedBy>
  <dcterms:modified xsi:type="dcterms:W3CDTF">2017-12-13T09:23:27.253</dcterms:modified>
  <cp:revision>66</cp:revision>
  <dc:subject/>
  <dc:title>PowerPoint 프레젠테이션</dc:title>
</cp:coreProperties>
</file>