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12/14/2017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NXTxmFFQH8&amp;feature=youtu.b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cafe.daum.net/vitaworkroom/QYGM/27?q=%B7%AF%C0%CF%C0%FC%C0%EF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oos20.tistory.com/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캡처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>
            <a:noAutofit/>
          </a:bodyPr>
          <a:lstStyle/>
          <a:p>
            <a:r>
              <a:rPr lang="ko-KR" altLang="en-US" sz="8800" b="1" dirty="0" smtClean="0">
                <a:solidFill>
                  <a:srgbClr val="0000FF"/>
                </a:solidFill>
              </a:rPr>
              <a:t>일본의 근대시대</a:t>
            </a:r>
            <a:endParaRPr lang="ko-KR" altLang="en-US" sz="8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7032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b="1" dirty="0" smtClean="0"/>
              <a:t>6</a:t>
            </a:r>
            <a:r>
              <a:rPr lang="ko-KR" altLang="en-US" sz="6600" b="1" dirty="0" smtClean="0"/>
              <a:t>조</a:t>
            </a:r>
            <a:endParaRPr lang="en-US" altLang="ko-KR" sz="6600" b="1" dirty="0" smtClean="0"/>
          </a:p>
          <a:p>
            <a:pPr algn="ctr"/>
            <a:r>
              <a:rPr lang="ko-KR" altLang="en-US" sz="5400" b="1" dirty="0" err="1" smtClean="0"/>
              <a:t>김성</a:t>
            </a:r>
            <a:r>
              <a:rPr lang="en-US" altLang="ko-KR" sz="5400" b="1" dirty="0" smtClean="0"/>
              <a:t>*</a:t>
            </a:r>
            <a:r>
              <a:rPr lang="ko-KR" altLang="en-US" sz="5400" b="1" dirty="0" smtClean="0"/>
              <a:t> 김민</a:t>
            </a:r>
            <a:r>
              <a:rPr lang="en-US" altLang="ko-KR" sz="5400" b="1" dirty="0" smtClean="0"/>
              <a:t>*</a:t>
            </a:r>
            <a:r>
              <a:rPr lang="ko-KR" altLang="en-US" sz="5400" b="1" dirty="0" smtClean="0"/>
              <a:t> 이수</a:t>
            </a:r>
            <a:r>
              <a:rPr lang="en-US" altLang="ko-KR" sz="5400" b="1" dirty="0" smtClean="0"/>
              <a:t>*</a:t>
            </a:r>
          </a:p>
          <a:p>
            <a:pPr algn="ctr"/>
            <a:r>
              <a:rPr lang="ko-KR" altLang="en-US" sz="5400" b="1" dirty="0" smtClean="0"/>
              <a:t>조영</a:t>
            </a:r>
            <a:r>
              <a:rPr lang="en-US" altLang="ko-KR" sz="5400" b="1" dirty="0" smtClean="0"/>
              <a:t>* </a:t>
            </a:r>
            <a:r>
              <a:rPr lang="ko-KR" altLang="en-US" sz="5400" b="1" dirty="0" err="1" smtClean="0"/>
              <a:t>최해</a:t>
            </a:r>
            <a:r>
              <a:rPr lang="en-US" altLang="ko-KR" sz="5400" b="1" dirty="0" smtClean="0"/>
              <a:t>*</a:t>
            </a:r>
            <a:endParaRPr lang="ko-KR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96752"/>
            <a:ext cx="3456384" cy="4392488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196752"/>
            <a:ext cx="3600400" cy="4392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/>
              <a:t>메이지 시대의 </a:t>
            </a:r>
            <a:r>
              <a:rPr lang="ko-KR" altLang="en-US" sz="6600" b="1" dirty="0">
                <a:solidFill>
                  <a:srgbClr val="0000FF"/>
                </a:solidFill>
              </a:rPr>
              <a:t>의상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6" y="5827917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err="1"/>
              <a:t>하루코</a:t>
            </a:r>
            <a:r>
              <a:rPr lang="ko-KR" altLang="en-US" sz="4400" b="1" dirty="0"/>
              <a:t> 황후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5827917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/>
              <a:t>메이지 천황</a:t>
            </a:r>
          </a:p>
        </p:txBody>
      </p:sp>
    </p:spTree>
    <p:extLst>
      <p:ext uri="{BB962C8B-B14F-4D97-AF65-F5344CB8AC3E}">
        <p14:creationId xmlns:p14="http://schemas.microsoft.com/office/powerpoint/2010/main" xmlns="" val="4220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/>
              <a:t>징병제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84784"/>
            <a:ext cx="7776864" cy="4248472"/>
          </a:xfrm>
        </p:spPr>
      </p:pic>
      <p:sp>
        <p:nvSpPr>
          <p:cNvPr id="6" name="TextBox 5"/>
          <p:cNvSpPr txBox="1"/>
          <p:nvPr/>
        </p:nvSpPr>
        <p:spPr>
          <a:xfrm>
            <a:off x="539553" y="5827911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  </a:t>
            </a:r>
            <a:r>
              <a:rPr lang="ko-KR" altLang="en-US" sz="4400" b="1" dirty="0"/>
              <a:t>일본의 최초의 징병검사 </a:t>
            </a:r>
          </a:p>
        </p:txBody>
      </p:sp>
    </p:spTree>
    <p:extLst>
      <p:ext uri="{BB962C8B-B14F-4D97-AF65-F5344CB8AC3E}">
        <p14:creationId xmlns:p14="http://schemas.microsoft.com/office/powerpoint/2010/main" xmlns="" val="13892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FF0000"/>
                </a:solidFill>
              </a:rPr>
              <a:t>강화도 조약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768"/>
            <a:ext cx="8280920" cy="4536504"/>
          </a:xfrm>
        </p:spPr>
      </p:pic>
      <p:sp>
        <p:nvSpPr>
          <p:cNvPr id="5" name="TextBox 4"/>
          <p:cNvSpPr txBox="1"/>
          <p:nvPr/>
        </p:nvSpPr>
        <p:spPr>
          <a:xfrm>
            <a:off x="1" y="5334509"/>
            <a:ext cx="396044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4400" b="1" dirty="0"/>
          </a:p>
          <a:p>
            <a:endParaRPr lang="en-US" altLang="ko-KR" sz="2800" dirty="0"/>
          </a:p>
          <a:p>
            <a:r>
              <a:rPr lang="en-US" altLang="ko-KR" sz="1050" dirty="0">
                <a:hlinkClick r:id="rId3"/>
              </a:rPr>
              <a:t>https://www.youtube.com/watch?v=LNXTxmFFQH8&amp;feature=youtu.be</a:t>
            </a:r>
            <a:endParaRPr lang="ko-KR" altLang="en-US" sz="1050" dirty="0"/>
          </a:p>
        </p:txBody>
      </p:sp>
      <p:grpSp>
        <p:nvGrpSpPr>
          <p:cNvPr id="3" name="그룹 7"/>
          <p:cNvGrpSpPr/>
          <p:nvPr/>
        </p:nvGrpSpPr>
        <p:grpSpPr>
          <a:xfrm>
            <a:off x="1187625" y="1484784"/>
            <a:ext cx="6840760" cy="4608512"/>
            <a:chOff x="1187624" y="1484784"/>
            <a:chExt cx="6840760" cy="4608512"/>
          </a:xfrm>
        </p:grpSpPr>
        <p:sp>
          <p:nvSpPr>
            <p:cNvPr id="6" name="폭발 1 5"/>
            <p:cNvSpPr/>
            <p:nvPr/>
          </p:nvSpPr>
          <p:spPr>
            <a:xfrm>
              <a:off x="1187624" y="1484784"/>
              <a:ext cx="6840760" cy="4608512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5776" y="2924944"/>
              <a:ext cx="41764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/>
                <a:t>조선</a:t>
              </a:r>
              <a:r>
                <a:rPr lang="en-US" altLang="ko-KR" sz="5400" b="1" dirty="0"/>
                <a:t>&amp;</a:t>
              </a:r>
              <a:r>
                <a:rPr lang="ko-KR" altLang="en-US" sz="5400" b="1" dirty="0"/>
                <a:t>일본</a:t>
              </a:r>
              <a:endParaRPr lang="en-US" altLang="ko-KR" sz="5400" b="1" dirty="0"/>
            </a:p>
            <a:p>
              <a:pPr algn="ctr"/>
              <a:r>
                <a:rPr lang="ko-KR" altLang="en-US" sz="5400" b="1" dirty="0">
                  <a:solidFill>
                    <a:srgbClr val="FF0000"/>
                  </a:solidFill>
                </a:rPr>
                <a:t>불평등 조약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68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FF0000"/>
                </a:solidFill>
              </a:rPr>
              <a:t>강화도 조약</a:t>
            </a: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직사각형 4"/>
          <p:cNvSpPr/>
          <p:nvPr/>
        </p:nvSpPr>
        <p:spPr>
          <a:xfrm>
            <a:off x="251520" y="1124744"/>
            <a:ext cx="8640960" cy="55446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262365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4800" b="1" dirty="0"/>
              <a:t>여러 항구 개항</a:t>
            </a:r>
            <a:endParaRPr lang="en-US" altLang="ko-KR" sz="4800" b="1" dirty="0"/>
          </a:p>
          <a:p>
            <a:pPr marL="342900" indent="-342900">
              <a:buAutoNum type="arabicPeriod"/>
            </a:pPr>
            <a:r>
              <a:rPr lang="ko-KR" altLang="en-US" sz="4800" b="1" dirty="0"/>
              <a:t>치외법권 인정</a:t>
            </a:r>
            <a:endParaRPr lang="en-US" altLang="ko-KR" sz="4800" b="1" dirty="0"/>
          </a:p>
          <a:p>
            <a:pPr marL="342900" indent="-342900">
              <a:buAutoNum type="arabicPeriod"/>
            </a:pPr>
            <a:r>
              <a:rPr lang="ko-KR" altLang="en-US" sz="4800" b="1" dirty="0"/>
              <a:t>조선의 연안 측량 자유롭게 측정</a:t>
            </a:r>
            <a:endParaRPr lang="en-US" altLang="ko-KR" sz="4800" b="1" dirty="0"/>
          </a:p>
          <a:p>
            <a:pPr marL="342900" indent="-342900">
              <a:buAutoNum type="arabicPeriod"/>
            </a:pPr>
            <a:r>
              <a:rPr lang="ko-KR" altLang="en-US" sz="4800" b="1" dirty="0"/>
              <a:t>수시로 외교 사절단 파견</a:t>
            </a:r>
            <a:r>
              <a:rPr lang="en-US" altLang="ko-KR" sz="4800" b="1" dirty="0"/>
              <a:t>, </a:t>
            </a:r>
            <a:r>
              <a:rPr lang="ko-KR" altLang="en-US" sz="4800" b="1" dirty="0"/>
              <a:t>일본 화폐 통용과 무관세 무역 인정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3475" y="1629886"/>
            <a:ext cx="4914900" cy="3139440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96601"/>
            <a:ext cx="8280920" cy="28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6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/>
              <a:t>메이지 </a:t>
            </a:r>
            <a:r>
              <a:rPr lang="ko-KR" altLang="en-US" sz="6600" b="1" dirty="0">
                <a:solidFill>
                  <a:srgbClr val="0000FF"/>
                </a:solidFill>
              </a:rPr>
              <a:t>헌법</a:t>
            </a: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12776"/>
            <a:ext cx="3864942" cy="3744416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11" y="1340768"/>
            <a:ext cx="4317253" cy="3816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1" y="5294818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/>
              <a:t>메이지 헌법 </a:t>
            </a:r>
            <a:r>
              <a:rPr lang="ko-KR" altLang="en-US" sz="4400" b="1" dirty="0" err="1"/>
              <a:t>반포식</a:t>
            </a:r>
            <a:endParaRPr lang="ko-KR" alt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4464" y="5395869"/>
            <a:ext cx="3277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/>
              <a:t>헌법 조문</a:t>
            </a:r>
          </a:p>
        </p:txBody>
      </p:sp>
    </p:spTree>
    <p:extLst>
      <p:ext uri="{BB962C8B-B14F-4D97-AF65-F5344CB8AC3E}">
        <p14:creationId xmlns:p14="http://schemas.microsoft.com/office/powerpoint/2010/main" xmlns="" val="40670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08" y="-27384"/>
            <a:ext cx="9129192" cy="1143000"/>
          </a:xfrm>
        </p:spPr>
        <p:txBody>
          <a:bodyPr>
            <a:normAutofit/>
          </a:bodyPr>
          <a:lstStyle/>
          <a:p>
            <a:r>
              <a:rPr lang="ko-KR" altLang="en-US" sz="6600" b="1" dirty="0"/>
              <a:t>천황의 교육 칙어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모서리가 둥근 직사각형 5"/>
          <p:cNvSpPr/>
          <p:nvPr/>
        </p:nvSpPr>
        <p:spPr>
          <a:xfrm>
            <a:off x="467545" y="1268760"/>
            <a:ext cx="8280920" cy="51845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71601" y="1700808"/>
            <a:ext cx="712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/>
              <a:t>☆ </a:t>
            </a:r>
            <a:r>
              <a:rPr lang="ko-KR" altLang="en-US" sz="4400" b="1" dirty="0">
                <a:solidFill>
                  <a:srgbClr val="0000FF"/>
                </a:solidFill>
              </a:rPr>
              <a:t>봉건적</a:t>
            </a:r>
            <a:r>
              <a:rPr lang="ko-KR" altLang="en-US" sz="4400" b="1" dirty="0"/>
              <a:t>인 권위체제 옹호</a:t>
            </a:r>
            <a:endParaRPr lang="en-US" altLang="ko-KR" sz="4400" b="1" dirty="0"/>
          </a:p>
          <a:p>
            <a:endParaRPr lang="en-US" altLang="ko-KR" sz="4400" b="1" dirty="0"/>
          </a:p>
          <a:p>
            <a:r>
              <a:rPr lang="ko-KR" altLang="en-US" sz="4400" b="1" dirty="0"/>
              <a:t>☆ 천황에 대한 절대적인</a:t>
            </a:r>
            <a:endParaRPr lang="en-US" altLang="ko-KR" sz="4400" b="1" dirty="0"/>
          </a:p>
          <a:p>
            <a:r>
              <a:rPr lang="en-US" altLang="ko-KR" sz="4400" b="1" dirty="0"/>
              <a:t>    </a:t>
            </a:r>
            <a:r>
              <a:rPr lang="ko-KR" altLang="en-US" sz="4400" b="1" dirty="0">
                <a:solidFill>
                  <a:srgbClr val="0000FF"/>
                </a:solidFill>
              </a:rPr>
              <a:t>헌신</a:t>
            </a:r>
            <a:r>
              <a:rPr lang="ko-KR" altLang="en-US" sz="4400" b="1" dirty="0"/>
              <a:t> 강요</a:t>
            </a:r>
            <a:endParaRPr lang="en-US" altLang="ko-KR" sz="4400" b="1" dirty="0"/>
          </a:p>
          <a:p>
            <a:endParaRPr lang="en-US" altLang="ko-KR" sz="4400" b="1" dirty="0"/>
          </a:p>
          <a:p>
            <a:r>
              <a:rPr lang="ko-KR" altLang="en-US" sz="4400" b="1" dirty="0"/>
              <a:t>☆ </a:t>
            </a:r>
            <a:r>
              <a:rPr lang="ko-KR" altLang="en-US" sz="4400" b="1" dirty="0">
                <a:solidFill>
                  <a:srgbClr val="0000FF"/>
                </a:solidFill>
              </a:rPr>
              <a:t>천황 중심</a:t>
            </a:r>
            <a:r>
              <a:rPr lang="ko-KR" altLang="en-US" sz="4400" b="1" dirty="0"/>
              <a:t>의 교육 </a:t>
            </a:r>
          </a:p>
        </p:txBody>
      </p:sp>
    </p:spTree>
    <p:extLst>
      <p:ext uri="{BB962C8B-B14F-4D97-AF65-F5344CB8AC3E}">
        <p14:creationId xmlns:p14="http://schemas.microsoft.com/office/powerpoint/2010/main" xmlns="" val="36027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메이지 천황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670947"/>
            <a:ext cx="9144000" cy="1470025"/>
          </a:xfrm>
        </p:spPr>
        <p:txBody>
          <a:bodyPr>
            <a:noAutofit/>
          </a:bodyPr>
          <a:lstStyle/>
          <a:p>
            <a:r>
              <a:rPr lang="ko-KR" altLang="en-US" sz="9600" b="1" dirty="0">
                <a:solidFill>
                  <a:srgbClr val="FF0000"/>
                </a:solidFill>
              </a:rPr>
              <a:t>메이지 </a:t>
            </a:r>
            <a:r>
              <a:rPr lang="ko-KR" altLang="en-US" sz="9600" b="1" dirty="0" smtClean="0">
                <a:solidFill>
                  <a:srgbClr val="FF0000"/>
                </a:solidFill>
              </a:rPr>
              <a:t>유신</a:t>
            </a:r>
            <a:r>
              <a:rPr lang="en-US" altLang="ko-KR" sz="9600" b="1" dirty="0" smtClean="0">
                <a:solidFill>
                  <a:srgbClr val="FF0000"/>
                </a:solidFill>
              </a:rPr>
              <a:t/>
            </a:r>
            <a:br>
              <a:rPr lang="en-US" altLang="ko-KR" sz="9600" b="1" dirty="0" smtClean="0">
                <a:solidFill>
                  <a:srgbClr val="FF0000"/>
                </a:solidFill>
              </a:rPr>
            </a:br>
            <a:r>
              <a:rPr lang="en-US" altLang="ko-KR" sz="9600" b="1" dirty="0" smtClean="0"/>
              <a:t>(</a:t>
            </a:r>
            <a:r>
              <a:rPr lang="ko-KR" altLang="en-US" sz="9600" b="1" dirty="0" smtClean="0"/>
              <a:t>후기</a:t>
            </a:r>
            <a:r>
              <a:rPr lang="en-US" altLang="ko-KR" sz="9600" b="1" dirty="0" smtClean="0"/>
              <a:t>)</a:t>
            </a:r>
            <a:endParaRPr lang="ko-KR" altLang="en-US" sz="96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2304256"/>
          </a:xfrm>
        </p:spPr>
        <p:txBody>
          <a:bodyPr>
            <a:noAutofit/>
          </a:bodyPr>
          <a:lstStyle/>
          <a:p>
            <a:r>
              <a:rPr lang="en-US" altLang="ko-KR" sz="6000" b="1" dirty="0">
                <a:solidFill>
                  <a:schemeClr val="tx1"/>
                </a:solidFill>
              </a:rPr>
              <a:t>6</a:t>
            </a:r>
            <a:r>
              <a:rPr lang="ko-KR" altLang="en-US" sz="6000" b="1" dirty="0">
                <a:solidFill>
                  <a:schemeClr val="tx1"/>
                </a:solidFill>
              </a:rPr>
              <a:t>조</a:t>
            </a:r>
            <a:endParaRPr lang="en-US" altLang="ko-KR" sz="6000" b="1" dirty="0">
              <a:solidFill>
                <a:schemeClr val="tx1"/>
              </a:solidFill>
            </a:endParaRPr>
          </a:p>
          <a:p>
            <a:r>
              <a:rPr lang="ko-KR" altLang="en-US" sz="6000" b="1" dirty="0" smtClean="0">
                <a:solidFill>
                  <a:schemeClr val="tx1"/>
                </a:solidFill>
              </a:rPr>
              <a:t>이수</a:t>
            </a:r>
            <a:r>
              <a:rPr lang="en-US" altLang="ko-KR" sz="6000" b="1" dirty="0" smtClean="0">
                <a:solidFill>
                  <a:schemeClr val="tx1"/>
                </a:solidFill>
              </a:rPr>
              <a:t>*</a:t>
            </a:r>
            <a:endParaRPr lang="ko-KR" alt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3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0BE5233-E2B7-41B6-BE12-9FB3F88B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CC"/>
                </a:solidFill>
              </a:rPr>
              <a:t>목차</a:t>
            </a:r>
            <a:endParaRPr lang="ko-KR" altLang="en-US" sz="6000" b="1" dirty="0">
              <a:solidFill>
                <a:srgbClr val="0000CC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5CDE0E36-6F6A-4DCC-A4AD-FACF0F638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ctr">
              <a:buAutoNum type="arabicPeriod"/>
            </a:pPr>
            <a:r>
              <a:rPr lang="ko-KR" altLang="en-US" sz="4400" b="1" dirty="0"/>
              <a:t>청일전쟁</a:t>
            </a:r>
            <a:endParaRPr lang="en-US" altLang="ko-KR" sz="4400" b="1" dirty="0"/>
          </a:p>
          <a:p>
            <a:pPr marL="514350" indent="-514350" algn="ctr">
              <a:buAutoNum type="arabicPeriod"/>
            </a:pPr>
            <a:r>
              <a:rPr lang="ko-KR" altLang="en-US" sz="4400" b="1" dirty="0"/>
              <a:t>러일전쟁</a:t>
            </a:r>
            <a:endParaRPr lang="en-US" altLang="ko-KR" sz="4400" b="1" dirty="0"/>
          </a:p>
          <a:p>
            <a:pPr marL="514350" indent="-514350" algn="ctr">
              <a:buAutoNum type="arabicPeriod"/>
            </a:pPr>
            <a:r>
              <a:rPr lang="ko-KR" altLang="en-US" sz="4400" b="1" dirty="0"/>
              <a:t>메이지시대 문화</a:t>
            </a:r>
            <a:endParaRPr lang="en-US" altLang="ko-KR" sz="4400" b="1" dirty="0"/>
          </a:p>
          <a:p>
            <a:pPr marL="0" indent="0" algn="ctr">
              <a:buNone/>
            </a:pPr>
            <a:r>
              <a:rPr lang="en-US" altLang="ko-KR" sz="4400" b="1" dirty="0"/>
              <a:t>   1)</a:t>
            </a:r>
            <a:r>
              <a:rPr lang="ko-KR" altLang="en-US" sz="4400" b="1" dirty="0"/>
              <a:t>교육</a:t>
            </a:r>
            <a:endParaRPr lang="en-US" altLang="ko-KR" sz="4400" b="1" dirty="0"/>
          </a:p>
          <a:p>
            <a:pPr marL="0" indent="0" algn="ctr">
              <a:buNone/>
            </a:pPr>
            <a:r>
              <a:rPr lang="en-US" altLang="ko-KR" sz="4400" b="1" dirty="0"/>
              <a:t>   2)</a:t>
            </a:r>
            <a:r>
              <a:rPr lang="ko-KR" altLang="en-US" sz="4400" b="1" dirty="0"/>
              <a:t>문학</a:t>
            </a:r>
            <a:endParaRPr lang="en-US" altLang="ko-KR" sz="4400" b="1" dirty="0"/>
          </a:p>
          <a:p>
            <a:pPr marL="0" indent="0" algn="ctr">
              <a:buNone/>
            </a:pPr>
            <a:r>
              <a:rPr lang="en-US" altLang="ko-KR" sz="4400" b="1" dirty="0"/>
              <a:t>   3)</a:t>
            </a:r>
            <a:r>
              <a:rPr lang="ko-KR" altLang="en-US" sz="4400" b="1" dirty="0"/>
              <a:t>예술</a:t>
            </a:r>
          </a:p>
        </p:txBody>
      </p:sp>
    </p:spTree>
    <p:extLst>
      <p:ext uri="{BB962C8B-B14F-4D97-AF65-F5344CB8AC3E}">
        <p14:creationId xmlns:p14="http://schemas.microsoft.com/office/powerpoint/2010/main" xmlns="" val="32015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507550E-E53D-49D7-A851-0687E735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" y="-13672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청일전쟁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6EC07152-28AA-49DB-8A23-9038B391C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24744"/>
            <a:ext cx="8175358" cy="438790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80F7141E-7228-47B7-AAFF-C84B457185C3}"/>
              </a:ext>
            </a:extLst>
          </p:cNvPr>
          <p:cNvSpPr/>
          <p:nvPr/>
        </p:nvSpPr>
        <p:spPr>
          <a:xfrm>
            <a:off x="0" y="5733257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60000"/>
              </a:lnSpc>
            </a:pPr>
            <a:r>
              <a:rPr lang="ko-KR" altLang="en-US" sz="4000" b="1" kern="0" dirty="0" smtClean="0">
                <a:solidFill>
                  <a:srgbClr val="000000"/>
                </a:solidFill>
              </a:rPr>
              <a:t>조선의 </a:t>
            </a:r>
            <a:r>
              <a:rPr lang="ko-KR" altLang="en-US" sz="4000" b="1" kern="0" dirty="0">
                <a:solidFill>
                  <a:srgbClr val="000000"/>
                </a:solidFill>
              </a:rPr>
              <a:t>지배권을 놓고 </a:t>
            </a:r>
            <a:r>
              <a:rPr lang="ko-KR" altLang="en-US" sz="4000" b="1" dirty="0"/>
              <a:t>벌인 전쟁</a:t>
            </a:r>
          </a:p>
          <a:p>
            <a:pPr algn="just" fontAlgn="base" latinLnBrk="1">
              <a:lnSpc>
                <a:spcPct val="160000"/>
              </a:lnSpc>
            </a:pPr>
            <a:endParaRPr lang="ko-KR" altLang="en-US" sz="4000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5077633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0000FF"/>
                </a:solidFill>
              </a:rPr>
              <a:t>청</a:t>
            </a:r>
            <a:r>
              <a:rPr lang="en-US" altLang="ko-KR" sz="6000" b="1" dirty="0" smtClean="0"/>
              <a:t>VS</a:t>
            </a:r>
            <a:r>
              <a:rPr lang="ko-KR" altLang="en-US" sz="6000" b="1" dirty="0" smtClean="0">
                <a:solidFill>
                  <a:srgbClr val="FF0000"/>
                </a:solidFill>
              </a:rPr>
              <a:t>일본</a:t>
            </a:r>
            <a:r>
              <a:rPr lang="ko-KR" altLang="en-US" sz="6000" b="1" dirty="0" smtClean="0"/>
              <a:t> 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23578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메이지 천황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670947"/>
            <a:ext cx="9144000" cy="1470025"/>
          </a:xfrm>
        </p:spPr>
        <p:txBody>
          <a:bodyPr>
            <a:noAutofit/>
          </a:bodyPr>
          <a:lstStyle/>
          <a:p>
            <a:r>
              <a:rPr lang="ko-KR" altLang="en-US" sz="9600" b="1" dirty="0">
                <a:solidFill>
                  <a:srgbClr val="FF0000"/>
                </a:solidFill>
              </a:rPr>
              <a:t>메이지 </a:t>
            </a:r>
            <a:r>
              <a:rPr lang="ko-KR" altLang="en-US" sz="9600" b="1" dirty="0" smtClean="0">
                <a:solidFill>
                  <a:srgbClr val="FF0000"/>
                </a:solidFill>
              </a:rPr>
              <a:t>유신</a:t>
            </a:r>
            <a:r>
              <a:rPr lang="en-US" altLang="ko-KR" sz="9600" b="1" dirty="0" smtClean="0">
                <a:solidFill>
                  <a:srgbClr val="FF0000"/>
                </a:solidFill>
              </a:rPr>
              <a:t/>
            </a:r>
            <a:br>
              <a:rPr lang="en-US" altLang="ko-KR" sz="9600" b="1" dirty="0" smtClean="0">
                <a:solidFill>
                  <a:srgbClr val="FF0000"/>
                </a:solidFill>
              </a:rPr>
            </a:br>
            <a:r>
              <a:rPr lang="en-US" altLang="ko-KR" sz="9600" b="1" dirty="0" smtClean="0"/>
              <a:t>(</a:t>
            </a:r>
            <a:r>
              <a:rPr lang="ko-KR" altLang="en-US" sz="9600" b="1" dirty="0" smtClean="0"/>
              <a:t>전기</a:t>
            </a:r>
            <a:r>
              <a:rPr lang="en-US" altLang="ko-KR" sz="9600" b="1" dirty="0" smtClean="0"/>
              <a:t>)</a:t>
            </a:r>
            <a:endParaRPr lang="ko-KR" altLang="en-US" sz="96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2304256"/>
          </a:xfrm>
        </p:spPr>
        <p:txBody>
          <a:bodyPr>
            <a:noAutofit/>
          </a:bodyPr>
          <a:lstStyle/>
          <a:p>
            <a:r>
              <a:rPr lang="en-US" altLang="ko-KR" sz="6000" b="1" dirty="0">
                <a:solidFill>
                  <a:schemeClr val="tx1"/>
                </a:solidFill>
              </a:rPr>
              <a:t>6</a:t>
            </a:r>
            <a:r>
              <a:rPr lang="ko-KR" altLang="en-US" sz="6000" b="1" dirty="0">
                <a:solidFill>
                  <a:schemeClr val="tx1"/>
                </a:solidFill>
              </a:rPr>
              <a:t>조</a:t>
            </a:r>
            <a:endParaRPr lang="en-US" altLang="ko-KR" sz="6000" b="1" dirty="0">
              <a:solidFill>
                <a:schemeClr val="tx1"/>
              </a:solidFill>
            </a:endParaRPr>
          </a:p>
          <a:p>
            <a:r>
              <a:rPr lang="ko-KR" altLang="en-US" sz="6000" b="1" dirty="0" smtClean="0">
                <a:solidFill>
                  <a:schemeClr val="tx1"/>
                </a:solidFill>
              </a:rPr>
              <a:t>김민</a:t>
            </a:r>
            <a:r>
              <a:rPr lang="en-US" altLang="ko-KR" sz="6000" b="1" dirty="0" smtClean="0">
                <a:solidFill>
                  <a:schemeClr val="tx1"/>
                </a:solidFill>
              </a:rPr>
              <a:t>*</a:t>
            </a:r>
            <a:endParaRPr lang="ko-KR" alt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3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7675F5D3-E5B7-4365-AA6A-B73F79B7A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51" y="249981"/>
            <a:ext cx="8389898" cy="3458135"/>
          </a:xfrm>
        </p:spPr>
      </p:pic>
      <p:grpSp>
        <p:nvGrpSpPr>
          <p:cNvPr id="2" name="그룹 14">
            <a:extLst>
              <a:ext uri="{FF2B5EF4-FFF2-40B4-BE49-F238E27FC236}">
                <a16:creationId xmlns:a16="http://schemas.microsoft.com/office/drawing/2014/main" xmlns="" id="{AA2F6A82-E430-45CC-A7C3-EB305E9B0A9F}"/>
              </a:ext>
            </a:extLst>
          </p:cNvPr>
          <p:cNvGrpSpPr/>
          <p:nvPr/>
        </p:nvGrpSpPr>
        <p:grpSpPr>
          <a:xfrm>
            <a:off x="27482" y="4136722"/>
            <a:ext cx="8472351" cy="1323439"/>
            <a:chOff x="-241148" y="4024175"/>
            <a:chExt cx="8472351" cy="1323439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4A17AF15-1628-45F4-A091-03620DF505DA}"/>
                </a:ext>
              </a:extLst>
            </p:cNvPr>
            <p:cNvSpPr/>
            <p:nvPr/>
          </p:nvSpPr>
          <p:spPr>
            <a:xfrm>
              <a:off x="-241148" y="4024175"/>
              <a:ext cx="508664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 latinLnBrk="1">
                <a:lnSpc>
                  <a:spcPct val="160000"/>
                </a:lnSpc>
              </a:pPr>
              <a:r>
                <a:rPr lang="en-US" altLang="ko-KR" sz="3200" b="1" kern="0" dirty="0" smtClean="0">
                  <a:solidFill>
                    <a:srgbClr val="000000"/>
                  </a:solidFill>
                </a:rPr>
                <a:t>1894</a:t>
              </a:r>
              <a:r>
                <a:rPr lang="ko-KR" altLang="en-US" sz="3200" b="1" kern="0" dirty="0" smtClean="0">
                  <a:solidFill>
                    <a:srgbClr val="000000"/>
                  </a:solidFill>
                </a:rPr>
                <a:t>년</a:t>
              </a:r>
              <a:r>
                <a:rPr lang="ko-KR" altLang="en-US" sz="3200" b="1" kern="0" dirty="0" smtClean="0">
                  <a:solidFill>
                    <a:srgbClr val="000000"/>
                  </a:solidFill>
                  <a:ea typeface="함초롬바탕" panose="02030504000101010101" pitchFamily="18" charset="-127"/>
                </a:rPr>
                <a:t> </a:t>
              </a:r>
              <a:r>
                <a:rPr lang="en-US" altLang="ko-KR" sz="3200" b="1" kern="0" dirty="0" smtClean="0">
                  <a:solidFill>
                    <a:srgbClr val="000000"/>
                  </a:solidFill>
                </a:rPr>
                <a:t>8</a:t>
              </a:r>
              <a:r>
                <a:rPr lang="ko-KR" altLang="en-US" sz="3200" b="1" kern="0" dirty="0" smtClean="0">
                  <a:solidFill>
                    <a:srgbClr val="000000"/>
                  </a:solidFill>
                </a:rPr>
                <a:t>월</a:t>
              </a:r>
              <a:r>
                <a:rPr lang="ko-KR" altLang="en-US" sz="3200" b="1" kern="0" dirty="0" smtClean="0">
                  <a:solidFill>
                    <a:srgbClr val="000000"/>
                  </a:solidFill>
                  <a:ea typeface="함초롬바탕" panose="02030504000101010101" pitchFamily="18" charset="-127"/>
                </a:rPr>
                <a:t> </a:t>
              </a:r>
              <a:r>
                <a:rPr lang="ko-KR" altLang="en-US" sz="3200" b="1" dirty="0"/>
                <a:t>청일전쟁 개전</a:t>
              </a:r>
            </a:p>
            <a:p>
              <a:pPr algn="just" fontAlgn="base" latinLnBrk="1">
                <a:lnSpc>
                  <a:spcPct val="160000"/>
                </a:lnSpc>
              </a:pPr>
              <a:endParaRPr lang="ko-KR" alt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6" name="화살표: 오른쪽 5">
              <a:extLst>
                <a:ext uri="{FF2B5EF4-FFF2-40B4-BE49-F238E27FC236}">
                  <a16:creationId xmlns:a16="http://schemas.microsoft.com/office/drawing/2014/main" xmlns="" id="{15345346-464C-4B1A-A39E-4A2406431A96}"/>
                </a:ext>
              </a:extLst>
            </p:cNvPr>
            <p:cNvSpPr/>
            <p:nvPr/>
          </p:nvSpPr>
          <p:spPr>
            <a:xfrm>
              <a:off x="5075092" y="4221082"/>
              <a:ext cx="1028478" cy="53553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0E007887-9657-4B53-BCD5-C02D3D883E9F}"/>
                </a:ext>
              </a:extLst>
            </p:cNvPr>
            <p:cNvSpPr/>
            <p:nvPr/>
          </p:nvSpPr>
          <p:spPr>
            <a:xfrm>
              <a:off x="6260792" y="4024175"/>
              <a:ext cx="1970411" cy="772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 latinLnBrk="1">
                <a:lnSpc>
                  <a:spcPct val="160000"/>
                </a:lnSpc>
              </a:pPr>
              <a:r>
                <a:rPr lang="ko-KR" altLang="en-US" sz="3200" b="1" kern="0" dirty="0">
                  <a:solidFill>
                    <a:srgbClr val="0000CC"/>
                  </a:solidFill>
                </a:rPr>
                <a:t>일본 승리</a:t>
              </a:r>
            </a:p>
          </p:txBody>
        </p:sp>
      </p:grpSp>
      <p:grpSp>
        <p:nvGrpSpPr>
          <p:cNvPr id="4" name="그룹 15">
            <a:extLst>
              <a:ext uri="{FF2B5EF4-FFF2-40B4-BE49-F238E27FC236}">
                <a16:creationId xmlns:a16="http://schemas.microsoft.com/office/drawing/2014/main" xmlns="" id="{F8C6C7A9-929B-44F4-941E-1F3ED1026BBE}"/>
              </a:ext>
            </a:extLst>
          </p:cNvPr>
          <p:cNvGrpSpPr/>
          <p:nvPr/>
        </p:nvGrpSpPr>
        <p:grpSpPr>
          <a:xfrm>
            <a:off x="899592" y="5547380"/>
            <a:ext cx="7850249" cy="967509"/>
            <a:chOff x="1228729" y="5171293"/>
            <a:chExt cx="7431171" cy="87711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D7F4D248-E4D3-4495-A36A-F6BD44427E10}"/>
                </a:ext>
              </a:extLst>
            </p:cNvPr>
            <p:cNvSpPr/>
            <p:nvPr/>
          </p:nvSpPr>
          <p:spPr>
            <a:xfrm>
              <a:off x="1228729" y="5171293"/>
              <a:ext cx="2347765" cy="877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1"/>
              <a:r>
                <a:rPr lang="en-US" altLang="ko-KR" sz="3200" b="1" dirty="0"/>
                <a:t>1895</a:t>
              </a:r>
              <a:r>
                <a:rPr lang="ko-KR" altLang="en-US" sz="3200" b="1" dirty="0"/>
                <a:t>년 </a:t>
              </a:r>
              <a:r>
                <a:rPr lang="en-US" altLang="ko-KR" sz="3200" b="1" dirty="0"/>
                <a:t>4</a:t>
              </a:r>
              <a:r>
                <a:rPr lang="ko-KR" altLang="en-US" sz="3200" b="1" dirty="0"/>
                <a:t>월 </a:t>
              </a:r>
            </a:p>
            <a:p>
              <a:pPr algn="just" fontAlgn="base" latinLnBrk="1">
                <a:lnSpc>
                  <a:spcPct val="160000"/>
                </a:lnSpc>
              </a:pPr>
              <a:endParaRPr lang="ko-KR" alt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xmlns="" id="{16B5446C-A3AC-477E-9508-EF9A69C257ED}"/>
                </a:ext>
              </a:extLst>
            </p:cNvPr>
            <p:cNvSpPr/>
            <p:nvPr/>
          </p:nvSpPr>
          <p:spPr>
            <a:xfrm>
              <a:off x="5629293" y="5177448"/>
              <a:ext cx="3030607" cy="530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 err="1">
                  <a:solidFill>
                    <a:srgbClr val="0000CC"/>
                  </a:solidFill>
                </a:rPr>
                <a:t>시모노세키</a:t>
              </a:r>
              <a:r>
                <a:rPr lang="ko-KR" altLang="en-US" sz="3200" b="1" dirty="0">
                  <a:solidFill>
                    <a:srgbClr val="0000CC"/>
                  </a:solidFill>
                </a:rPr>
                <a:t> 조약</a:t>
              </a:r>
            </a:p>
          </p:txBody>
        </p:sp>
        <p:sp>
          <p:nvSpPr>
            <p:cNvPr id="11" name="화살표: 오른쪽 10">
              <a:extLst>
                <a:ext uri="{FF2B5EF4-FFF2-40B4-BE49-F238E27FC236}">
                  <a16:creationId xmlns:a16="http://schemas.microsoft.com/office/drawing/2014/main" xmlns="" id="{D6E92A56-0FE7-4968-8460-A6E4C1057E58}"/>
                </a:ext>
              </a:extLst>
            </p:cNvPr>
            <p:cNvSpPr/>
            <p:nvPr/>
          </p:nvSpPr>
          <p:spPr>
            <a:xfrm>
              <a:off x="3977125" y="5171293"/>
              <a:ext cx="1189749" cy="53553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430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3698BDD-1DE6-41A9-832D-106B3E5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" y="5201716"/>
            <a:ext cx="91440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sz="3100" dirty="0"/>
              <a:t>&gt;</a:t>
            </a:r>
            <a:r>
              <a:rPr lang="en-US" altLang="ko-KR" sz="3600" b="1" dirty="0"/>
              <a:t>1894</a:t>
            </a:r>
            <a:r>
              <a:rPr lang="ko-KR" altLang="en-US" sz="3600" b="1" dirty="0"/>
              <a:t>년 </a:t>
            </a:r>
            <a:r>
              <a:rPr lang="en-US" altLang="ko-KR" sz="3600" b="1" dirty="0"/>
              <a:t>7</a:t>
            </a:r>
            <a:r>
              <a:rPr lang="ko-KR" altLang="en-US" sz="3600" b="1" dirty="0"/>
              <a:t>월 </a:t>
            </a:r>
            <a:r>
              <a:rPr lang="en-US" altLang="ko-KR" sz="3600" b="1" dirty="0"/>
              <a:t>25</a:t>
            </a:r>
            <a:r>
              <a:rPr lang="ko-KR" altLang="en-US" sz="3600" b="1" dirty="0"/>
              <a:t>일 풍도에서 일본함대가 청나라 함대를 향해 포탄을 쏘기 시작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CA35E0C5-EBB6-427F-BE9F-A9DEDA03A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094" y="364634"/>
            <a:ext cx="7848872" cy="4824536"/>
          </a:xfrm>
        </p:spPr>
      </p:pic>
    </p:spTree>
    <p:extLst>
      <p:ext uri="{BB962C8B-B14F-4D97-AF65-F5344CB8AC3E}">
        <p14:creationId xmlns:p14="http://schemas.microsoft.com/office/powerpoint/2010/main" xmlns="" val="8423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FAA1DC-C04C-412A-AF12-861C3927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일본의 승리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185E2360-79C9-487E-9BA9-7E7B80DD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3" y="1556792"/>
            <a:ext cx="7992887" cy="4680520"/>
          </a:xfrm>
        </p:spPr>
      </p:pic>
    </p:spTree>
    <p:extLst>
      <p:ext uri="{BB962C8B-B14F-4D97-AF65-F5344CB8AC3E}">
        <p14:creationId xmlns:p14="http://schemas.microsoft.com/office/powerpoint/2010/main" xmlns="" val="10572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A990D99-903D-4927-A868-1A23FF08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청일전쟁</a:t>
            </a:r>
            <a:r>
              <a:rPr lang="ko-KR" altLang="en-US" sz="6600" b="1" dirty="0"/>
              <a:t> 주요 해전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F7E6E2F7-1976-4693-88C8-38241CF6C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</p:spPr>
      </p:pic>
    </p:spTree>
    <p:extLst>
      <p:ext uri="{BB962C8B-B14F-4D97-AF65-F5344CB8AC3E}">
        <p14:creationId xmlns:p14="http://schemas.microsoft.com/office/powerpoint/2010/main" xmlns="" val="18710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F937494-E2E5-4718-8106-44727D92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ko-KR" altLang="en-US" sz="6600" b="1" dirty="0" err="1">
                <a:solidFill>
                  <a:srgbClr val="FF0000"/>
                </a:solidFill>
              </a:rPr>
              <a:t>시모노세키</a:t>
            </a:r>
            <a:r>
              <a:rPr lang="ko-KR" altLang="en-US" sz="6600" b="1" dirty="0">
                <a:solidFill>
                  <a:srgbClr val="FF0000"/>
                </a:solidFill>
              </a:rPr>
              <a:t> 조약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66F1CC7C-390F-4CDB-93AE-C1C09EF1B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9" y="1340768"/>
            <a:ext cx="4329794" cy="5328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D3801B-9C8D-4407-8A9F-AEA72FD9DE6B}"/>
              </a:ext>
            </a:extLst>
          </p:cNvPr>
          <p:cNvSpPr txBox="1"/>
          <p:nvPr/>
        </p:nvSpPr>
        <p:spPr>
          <a:xfrm>
            <a:off x="4644009" y="1467356"/>
            <a:ext cx="44999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000" b="1" dirty="0"/>
              <a:t>① 청국은 조선의 독립을</a:t>
            </a:r>
            <a:endParaRPr lang="en-US" altLang="ko-KR" sz="3000" b="1" dirty="0"/>
          </a:p>
          <a:p>
            <a:pPr fontAlgn="base"/>
            <a:r>
              <a:rPr lang="en-US" altLang="ko-KR" sz="3000" b="1" dirty="0"/>
              <a:t>    </a:t>
            </a:r>
            <a:r>
              <a:rPr lang="ko-KR" altLang="en-US" sz="3000" b="1" dirty="0"/>
              <a:t>인정</a:t>
            </a:r>
            <a:endParaRPr lang="en-US" altLang="ko-KR" sz="3000" b="1" dirty="0"/>
          </a:p>
          <a:p>
            <a:pPr fontAlgn="base"/>
            <a:endParaRPr lang="ko-KR" altLang="en-US" sz="3000" b="1" dirty="0"/>
          </a:p>
          <a:p>
            <a:pPr fontAlgn="base"/>
            <a:r>
              <a:rPr lang="ko-KR" altLang="en-US" sz="3000" b="1" dirty="0"/>
              <a:t>② 요동반도</a:t>
            </a:r>
            <a:r>
              <a:rPr lang="en-US" altLang="ko-KR" sz="3000" b="1" dirty="0"/>
              <a:t>, </a:t>
            </a:r>
            <a:r>
              <a:rPr lang="ko-KR" altLang="en-US" sz="3000" b="1" dirty="0" err="1"/>
              <a:t>팽호제도</a:t>
            </a:r>
            <a:r>
              <a:rPr lang="en-US" altLang="ko-KR" sz="3000" b="1" dirty="0"/>
              <a:t>,</a:t>
            </a:r>
          </a:p>
          <a:p>
            <a:pPr fontAlgn="base"/>
            <a:r>
              <a:rPr lang="en-US" altLang="ko-KR" sz="3000" b="1" dirty="0"/>
              <a:t>    </a:t>
            </a:r>
            <a:r>
              <a:rPr lang="ko-KR" altLang="en-US" sz="3000" b="1" dirty="0"/>
              <a:t>대만을 일본에 할양</a:t>
            </a:r>
            <a:endParaRPr lang="en-US" altLang="ko-KR" sz="3000" b="1" dirty="0"/>
          </a:p>
          <a:p>
            <a:pPr fontAlgn="base"/>
            <a:endParaRPr lang="ko-KR" altLang="en-US" sz="3000" b="1" dirty="0"/>
          </a:p>
          <a:p>
            <a:pPr fontAlgn="base"/>
            <a:r>
              <a:rPr lang="ko-KR" altLang="en-US" sz="3000" b="1" dirty="0"/>
              <a:t>③ 배상금 </a:t>
            </a:r>
            <a:r>
              <a:rPr lang="en-US" altLang="ko-KR" sz="3000" b="1" dirty="0"/>
              <a:t>2</a:t>
            </a:r>
            <a:r>
              <a:rPr lang="ko-KR" altLang="en-US" sz="3000" b="1" dirty="0"/>
              <a:t>억엔</a:t>
            </a:r>
            <a:endParaRPr lang="en-US" altLang="ko-KR" sz="3000" b="1" dirty="0"/>
          </a:p>
          <a:p>
            <a:pPr fontAlgn="base"/>
            <a:endParaRPr lang="ko-KR" altLang="en-US" sz="3000" b="1" dirty="0"/>
          </a:p>
          <a:p>
            <a:pPr fontAlgn="base"/>
            <a:r>
              <a:rPr lang="ko-KR" altLang="en-US" sz="3000" b="1" dirty="0"/>
              <a:t>④ 사시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중경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소주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항주</a:t>
            </a:r>
            <a:endParaRPr lang="en-US" altLang="ko-KR" sz="3000" b="1" dirty="0"/>
          </a:p>
          <a:p>
            <a:pPr fontAlgn="base"/>
            <a:r>
              <a:rPr lang="en-US" altLang="ko-KR" sz="3000" b="1" dirty="0"/>
              <a:t>   4</a:t>
            </a:r>
            <a:r>
              <a:rPr lang="ko-KR" altLang="en-US" sz="3000" b="1" dirty="0"/>
              <a:t>항을 개시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개항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442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B5CD155-A096-4860-BF4E-6226B7F15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CC"/>
                </a:solidFill>
              </a:rPr>
              <a:t>청일전쟁</a:t>
            </a:r>
            <a:r>
              <a:rPr lang="ko-KR" altLang="en-US" sz="6600" b="1" dirty="0"/>
              <a:t> 이후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C1BCF173-C681-4B16-B439-4516CF603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902" y="1403648"/>
            <a:ext cx="4541138" cy="51102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8CB0BC-6EC1-437F-A5D9-BB45950ACCAD}"/>
              </a:ext>
            </a:extLst>
          </p:cNvPr>
          <p:cNvSpPr txBox="1"/>
          <p:nvPr/>
        </p:nvSpPr>
        <p:spPr>
          <a:xfrm>
            <a:off x="4965431" y="1412994"/>
            <a:ext cx="428970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-</a:t>
            </a:r>
            <a:r>
              <a:rPr lang="ko-KR" altLang="en-US" sz="2000" b="1" dirty="0"/>
              <a:t>배상금으로 </a:t>
            </a:r>
            <a:r>
              <a:rPr lang="ko-KR" altLang="en-US" sz="2000" b="1" dirty="0" err="1"/>
              <a:t>야하타제철소를</a:t>
            </a:r>
            <a:r>
              <a:rPr lang="ko-KR" altLang="en-US" sz="2000" b="1" dirty="0"/>
              <a:t> 세움</a:t>
            </a:r>
            <a:endParaRPr lang="en-US" altLang="ko-KR" sz="2000" b="1" dirty="0"/>
          </a:p>
          <a:p>
            <a:endParaRPr lang="en-US" altLang="ko-KR" sz="800" b="1" dirty="0"/>
          </a:p>
          <a:p>
            <a:r>
              <a:rPr lang="en-US" altLang="ko-KR" sz="2000" b="1" dirty="0"/>
              <a:t>-</a:t>
            </a:r>
            <a:r>
              <a:rPr lang="ko-KR" altLang="en-US" sz="2000" b="1" dirty="0"/>
              <a:t>정부의 주도하에 해외 기계기술 도입을 확대</a:t>
            </a:r>
            <a:endParaRPr lang="en-US" altLang="ko-KR" sz="2000" b="1" dirty="0"/>
          </a:p>
          <a:p>
            <a:endParaRPr lang="en-US" altLang="ko-KR" sz="800" b="1" dirty="0"/>
          </a:p>
          <a:p>
            <a:r>
              <a:rPr lang="en-US" altLang="ko-KR" sz="2000" b="1" dirty="0"/>
              <a:t>-</a:t>
            </a:r>
            <a:r>
              <a:rPr lang="ko-KR" altLang="en-US" sz="2000" b="1" dirty="0"/>
              <a:t>군사공업과 중공업에 대한 투자를 확대</a:t>
            </a:r>
            <a:endParaRPr lang="en-US" altLang="ko-KR" sz="2000" b="1" dirty="0"/>
          </a:p>
          <a:p>
            <a:endParaRPr lang="ko-KR" altLang="en-US" sz="800" b="1" dirty="0"/>
          </a:p>
          <a:p>
            <a:r>
              <a:rPr lang="en-US" altLang="ko-KR" sz="2000" b="1" dirty="0"/>
              <a:t>-</a:t>
            </a:r>
            <a:r>
              <a:rPr lang="ko-KR" altLang="en-US" sz="2000" b="1" dirty="0"/>
              <a:t>중국과 조선시장의 개척으로 면방적업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직물업의 급속한 발달</a:t>
            </a:r>
            <a:endParaRPr lang="en-US" altLang="ko-KR" sz="2000" b="1" dirty="0"/>
          </a:p>
          <a:p>
            <a:endParaRPr lang="ko-KR" altLang="en-US" sz="800" b="1" dirty="0"/>
          </a:p>
          <a:p>
            <a:r>
              <a:rPr lang="en-US" altLang="ko-KR" sz="2000" b="1" dirty="0"/>
              <a:t>-</a:t>
            </a:r>
            <a:r>
              <a:rPr lang="ko-KR" altLang="en-US" sz="2000" b="1" dirty="0"/>
              <a:t>미국 수출로 제사업이 발달하여 수출산업의 주종목으로 발돋움</a:t>
            </a:r>
            <a:endParaRPr lang="en-US" altLang="ko-KR" sz="2000" b="1" dirty="0"/>
          </a:p>
          <a:p>
            <a:endParaRPr lang="ko-KR" altLang="en-US" sz="800" b="1" dirty="0"/>
          </a:p>
          <a:p>
            <a:r>
              <a:rPr lang="en-US" altLang="ko-KR" sz="2000" b="1" dirty="0"/>
              <a:t>-</a:t>
            </a:r>
            <a:r>
              <a:rPr lang="ko-KR" altLang="en-US" sz="2000" b="1" dirty="0"/>
              <a:t>정부와 정당이 손을 잡고 군비확장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산업진흥</a:t>
            </a:r>
            <a:endParaRPr lang="en-US" altLang="ko-KR" sz="2000" b="1" dirty="0"/>
          </a:p>
          <a:p>
            <a:endParaRPr lang="ko-KR" altLang="en-US" sz="800" b="1" dirty="0"/>
          </a:p>
          <a:p>
            <a:r>
              <a:rPr lang="en-US" altLang="ko-KR" sz="2000" b="1" dirty="0"/>
              <a:t>-</a:t>
            </a:r>
            <a:r>
              <a:rPr lang="ko-KR" altLang="en-US" sz="2000" b="1" dirty="0"/>
              <a:t>경공업 부문에서 산업혁명을 달성하면서 일본은 제국주의 열강대열에 들어 설 수 있게 됨</a:t>
            </a:r>
            <a:r>
              <a:rPr lang="en-US" altLang="ko-KR" sz="2000" b="1" dirty="0"/>
              <a:t>. </a:t>
            </a:r>
            <a:endParaRPr lang="ko-KR" altLang="en-US" sz="2000" b="1" dirty="0"/>
          </a:p>
          <a:p>
            <a:endParaRPr lang="ko-KR" altLang="en-US" sz="2000" b="1" dirty="0"/>
          </a:p>
          <a:p>
            <a:endParaRPr lang="ko-KR" altLang="en-US" sz="20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289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F3B97CE-9CB2-4673-8BD7-F21CB32A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러일전쟁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DAE47077-C203-445E-95DA-5C0D76B98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17574"/>
            <a:ext cx="8064896" cy="3535562"/>
          </a:xfr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69F8F00-F259-4C41-92DC-448DD6BD0020}"/>
              </a:ext>
            </a:extLst>
          </p:cNvPr>
          <p:cNvSpPr/>
          <p:nvPr/>
        </p:nvSpPr>
        <p:spPr>
          <a:xfrm>
            <a:off x="539552" y="4597112"/>
            <a:ext cx="8532440" cy="60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400" b="1" kern="0" dirty="0">
                <a:solidFill>
                  <a:srgbClr val="000000"/>
                </a:solidFill>
              </a:rPr>
              <a:t>만주와 한국의 지배권을 두고 러시아와 일본이 벌인 전쟁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A3807C-2212-4A31-A5EB-0F246512DD78}"/>
              </a:ext>
            </a:extLst>
          </p:cNvPr>
          <p:cNvSpPr txBox="1"/>
          <p:nvPr/>
        </p:nvSpPr>
        <p:spPr>
          <a:xfrm>
            <a:off x="263519" y="5633372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러시아정부와 일본제국과의 협상이 결렬</a:t>
            </a:r>
          </a:p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0EDC73-AD51-4D9D-B73D-D39F1ADC8B6F}"/>
              </a:ext>
            </a:extLst>
          </p:cNvPr>
          <p:cNvSpPr txBox="1"/>
          <p:nvPr/>
        </p:nvSpPr>
        <p:spPr>
          <a:xfrm>
            <a:off x="5004048" y="5541039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일본은 대한제국에 대한 독점권을 얻기 위해 전쟁을 선택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xmlns="" id="{EE32DA67-51EE-4A51-B41D-F66877FF6510}"/>
              </a:ext>
            </a:extLst>
          </p:cNvPr>
          <p:cNvSpPr/>
          <p:nvPr/>
        </p:nvSpPr>
        <p:spPr>
          <a:xfrm>
            <a:off x="4295967" y="5949280"/>
            <a:ext cx="780089" cy="432048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671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67FF3C1-AC49-4939-B711-78C028E0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ko-KR" altLang="en-US" b="1" dirty="0" err="1"/>
              <a:t>뤼순군항</a:t>
            </a:r>
            <a:r>
              <a:rPr lang="en-US" altLang="ko-KR" b="1" dirty="0"/>
              <a:t>[</a:t>
            </a:r>
            <a:r>
              <a:rPr lang="ko-KR" altLang="en-US" b="1" dirty="0"/>
              <a:t>旅順軍港</a:t>
            </a:r>
            <a:r>
              <a:rPr lang="en-US" altLang="ko-KR" b="1" dirty="0"/>
              <a:t>]</a:t>
            </a:r>
            <a:r>
              <a:rPr lang="ko-KR" altLang="en-US" b="1" dirty="0"/>
              <a:t>의 러시아 함대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B3D6EAD0-516A-4E3A-A8C9-49F0657F7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1772816"/>
            <a:ext cx="3638178" cy="4824536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1CF4A6F4-A823-4905-A54E-C32628CB6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2" y="1772816"/>
            <a:ext cx="3570428" cy="4752528"/>
          </a:xfrm>
          <a:prstGeom prst="rect">
            <a:avLst/>
          </a:prstGeom>
        </p:spPr>
      </p:pic>
      <p:sp>
        <p:nvSpPr>
          <p:cNvPr id="8" name="화살표: 오른쪽 7">
            <a:extLst>
              <a:ext uri="{FF2B5EF4-FFF2-40B4-BE49-F238E27FC236}">
                <a16:creationId xmlns:a16="http://schemas.microsoft.com/office/drawing/2014/main" xmlns="" id="{0214549B-7042-4750-966C-B3F9824FE265}"/>
              </a:ext>
            </a:extLst>
          </p:cNvPr>
          <p:cNvSpPr/>
          <p:nvPr/>
        </p:nvSpPr>
        <p:spPr>
          <a:xfrm>
            <a:off x="4211963" y="3744793"/>
            <a:ext cx="878159" cy="836341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97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8416322-41F1-464F-8282-34B53325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/>
              <a:t>러일전쟁 지도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80CA746-6AF3-409F-9B3F-D32AEBC32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67060616" descr="EMB00001c2833e9">
            <a:extLst>
              <a:ext uri="{FF2B5EF4-FFF2-40B4-BE49-F238E27FC236}">
                <a16:creationId xmlns:a16="http://schemas.microsoft.com/office/drawing/2014/main" xmlns="" id="{C2E170FA-BF95-4F78-9676-6732AFBA8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31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328336A-2078-41D4-88BE-1648184A2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FF0000"/>
                </a:solidFill>
              </a:rPr>
              <a:t>패전</a:t>
            </a:r>
            <a:r>
              <a:rPr lang="ko-KR" altLang="en-US" sz="6600" b="1" dirty="0"/>
              <a:t> </a:t>
            </a:r>
            <a:r>
              <a:rPr lang="ko-KR" altLang="en-US" sz="6600" b="1" dirty="0">
                <a:solidFill>
                  <a:srgbClr val="FF0000"/>
                </a:solidFill>
              </a:rPr>
              <a:t>러시아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DAAEB677-8652-4B3A-B7D3-205B74CBE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84785"/>
            <a:ext cx="7920880" cy="4984086"/>
          </a:xfrm>
        </p:spPr>
      </p:pic>
    </p:spTree>
    <p:extLst>
      <p:ext uri="{BB962C8B-B14F-4D97-AF65-F5344CB8AC3E}">
        <p14:creationId xmlns:p14="http://schemas.microsoft.com/office/powerpoint/2010/main" xmlns="" val="11767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4016" y="18864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srgbClr val="0000CC"/>
                </a:solidFill>
              </a:rPr>
              <a:t>목차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29955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ko-KR" altLang="en-US" sz="5400" dirty="0"/>
              <a:t>일본의 개항</a:t>
            </a:r>
            <a:endParaRPr lang="en-US" altLang="ko-KR" sz="5400" dirty="0"/>
          </a:p>
          <a:p>
            <a:pPr marL="342900" indent="-342900" algn="ctr">
              <a:buAutoNum type="arabicPeriod"/>
            </a:pPr>
            <a:r>
              <a:rPr lang="ko-KR" altLang="en-US" sz="5400" dirty="0"/>
              <a:t>메이지 유신</a:t>
            </a:r>
            <a:endParaRPr lang="en-US" altLang="ko-KR" sz="5400" dirty="0"/>
          </a:p>
          <a:p>
            <a:pPr algn="ctr"/>
            <a:r>
              <a:rPr lang="en-US" altLang="ko-KR" sz="5400" dirty="0" smtClean="0"/>
              <a:t>3</a:t>
            </a:r>
            <a:r>
              <a:rPr lang="ko-KR" altLang="en-US" sz="5400" dirty="0" smtClean="0"/>
              <a:t>징병제</a:t>
            </a:r>
            <a:endParaRPr lang="en-US" altLang="ko-KR" sz="5400" dirty="0"/>
          </a:p>
          <a:p>
            <a:pPr algn="ctr"/>
            <a:r>
              <a:rPr lang="en-US" altLang="ko-KR" sz="5400" dirty="0" smtClean="0"/>
              <a:t>4.</a:t>
            </a:r>
            <a:r>
              <a:rPr lang="ko-KR" altLang="en-US" sz="5400" dirty="0" smtClean="0"/>
              <a:t>강화도조약</a:t>
            </a:r>
            <a:endParaRPr lang="en-US" altLang="ko-KR" sz="5400" dirty="0"/>
          </a:p>
          <a:p>
            <a:pPr algn="ctr"/>
            <a:r>
              <a:rPr lang="en-US" altLang="ko-KR" sz="5400" dirty="0" smtClean="0"/>
              <a:t>5.</a:t>
            </a:r>
            <a:r>
              <a:rPr lang="ko-KR" altLang="en-US" sz="5400" dirty="0" smtClean="0"/>
              <a:t>메이지 </a:t>
            </a:r>
            <a:r>
              <a:rPr lang="ko-KR" altLang="en-US" sz="5400" dirty="0"/>
              <a:t>헌법</a:t>
            </a:r>
          </a:p>
        </p:txBody>
      </p:sp>
    </p:spTree>
    <p:extLst>
      <p:ext uri="{BB962C8B-B14F-4D97-AF65-F5344CB8AC3E}">
        <p14:creationId xmlns:p14="http://schemas.microsoft.com/office/powerpoint/2010/main" xmlns="" val="18772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E7B7BAA-A957-44A9-9484-3756FDBF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600" b="1" dirty="0"/>
              <a:t>러일전쟁 해전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DE21654-04D5-408C-8667-CE82E9E3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2465115"/>
          </a:xfrm>
        </p:spPr>
        <p:txBody>
          <a:bodyPr/>
          <a:lstStyle/>
          <a:p>
            <a:r>
              <a:rPr lang="en-US" altLang="ko-KR" u="sng" dirty="0">
                <a:hlinkClick r:id="rId2"/>
              </a:rPr>
              <a:t>http://cafe.daum.net/vitaworkroom/QYGM/27?q=%B7%AF%C0%CF%C0%FC%C0%EF/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210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E5B5480-A1FF-43FC-B461-329B4673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포츠머스 조약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71D6017-DD78-453F-9A17-1084177B4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175" y="5680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72534920" descr="EMB00001c2833e6">
            <a:extLst>
              <a:ext uri="{FF2B5EF4-FFF2-40B4-BE49-F238E27FC236}">
                <a16:creationId xmlns:a16="http://schemas.microsoft.com/office/drawing/2014/main" xmlns="" id="{635C6ABF-C3BC-499E-8C65-FFF4011B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12776"/>
            <a:ext cx="7848872" cy="48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447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B1D018C-2B32-4233-BF0F-043D7F27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포츠머스 조약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A5230728-6B84-4869-ADCC-7CAFCD9A6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31" y="1124744"/>
            <a:ext cx="4008721" cy="573325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957F14-4B9E-46EB-A9C7-F1F10EAF3CD0}"/>
              </a:ext>
            </a:extLst>
          </p:cNvPr>
          <p:cNvSpPr txBox="1"/>
          <p:nvPr/>
        </p:nvSpPr>
        <p:spPr>
          <a:xfrm>
            <a:off x="4427985" y="1467936"/>
            <a:ext cx="471601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000" b="1" dirty="0"/>
              <a:t>① 일본은 한국에서 정치</a:t>
            </a:r>
            <a:r>
              <a:rPr lang="en-US" altLang="ko-KR" sz="3000" b="1" dirty="0"/>
              <a:t>,</a:t>
            </a:r>
          </a:p>
          <a:p>
            <a:pPr fontAlgn="base"/>
            <a:r>
              <a:rPr lang="en-US" altLang="ko-KR" sz="3000" b="1" dirty="0"/>
              <a:t>   </a:t>
            </a:r>
            <a:r>
              <a:rPr lang="ko-KR" altLang="en-US" sz="3000" b="1" dirty="0"/>
              <a:t> 경제</a:t>
            </a:r>
            <a:r>
              <a:rPr lang="en-US" altLang="ko-KR" sz="3000" b="1" dirty="0"/>
              <a:t>,</a:t>
            </a:r>
            <a:r>
              <a:rPr lang="ko-KR" altLang="en-US" sz="3000" b="1" dirty="0"/>
              <a:t>군사상 </a:t>
            </a:r>
            <a:r>
              <a:rPr lang="ko-KR" altLang="en-US" sz="3000" b="1" dirty="0" err="1"/>
              <a:t>우월권</a:t>
            </a:r>
            <a:endParaRPr lang="en-US" altLang="ko-KR" sz="3000" b="1" dirty="0"/>
          </a:p>
          <a:p>
            <a:pPr fontAlgn="base"/>
            <a:endParaRPr lang="ko-KR" altLang="en-US" sz="3000" b="1" dirty="0"/>
          </a:p>
          <a:p>
            <a:pPr fontAlgn="base"/>
            <a:r>
              <a:rPr lang="ko-KR" altLang="en-US" sz="3000" b="1" dirty="0"/>
              <a:t>② </a:t>
            </a:r>
            <a:r>
              <a:rPr lang="ko-KR" altLang="en-US" sz="3000" b="1" dirty="0" err="1"/>
              <a:t>동청철도</a:t>
            </a:r>
            <a:r>
              <a:rPr lang="ko-KR" altLang="en-US" sz="3000" b="1" dirty="0"/>
              <a:t> 만주지선</a:t>
            </a:r>
            <a:endParaRPr lang="en-US" altLang="ko-KR" sz="3000" b="1" dirty="0"/>
          </a:p>
          <a:p>
            <a:pPr fontAlgn="base"/>
            <a:r>
              <a:rPr lang="en-US" altLang="ko-KR" sz="3000" b="1" dirty="0"/>
              <a:t>    </a:t>
            </a:r>
            <a:r>
              <a:rPr lang="ko-KR" altLang="en-US" sz="3000" b="1" dirty="0"/>
              <a:t>획득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관동주의 </a:t>
            </a:r>
            <a:r>
              <a:rPr lang="ko-KR" altLang="en-US" sz="3000" b="1" dirty="0" err="1"/>
              <a:t>조차권</a:t>
            </a:r>
            <a:endParaRPr lang="en-US" altLang="ko-KR" sz="3000" b="1" dirty="0"/>
          </a:p>
          <a:p>
            <a:pPr fontAlgn="base"/>
            <a:r>
              <a:rPr lang="en-US" altLang="ko-KR" sz="3000" b="1" dirty="0"/>
              <a:t> </a:t>
            </a:r>
          </a:p>
          <a:p>
            <a:pPr fontAlgn="base"/>
            <a:r>
              <a:rPr lang="ko-KR" altLang="en-US" sz="3000" b="1" dirty="0"/>
              <a:t>③ 북위 </a:t>
            </a:r>
            <a:r>
              <a:rPr lang="en-US" altLang="ko-KR" sz="3000" b="1" dirty="0"/>
              <a:t>50</a:t>
            </a:r>
            <a:r>
              <a:rPr lang="ko-KR" altLang="en-US" sz="3000" b="1" dirty="0"/>
              <a:t>도 가라후토</a:t>
            </a:r>
            <a:endParaRPr lang="en-US" altLang="ko-KR" sz="3000" b="1" dirty="0"/>
          </a:p>
          <a:p>
            <a:pPr fontAlgn="base"/>
            <a:r>
              <a:rPr lang="en-US" altLang="ko-KR" sz="3000" b="1" dirty="0"/>
              <a:t>    </a:t>
            </a:r>
            <a:r>
              <a:rPr lang="ko-KR" altLang="en-US" sz="3000" b="1" dirty="0"/>
              <a:t>이남의 영유권</a:t>
            </a:r>
            <a:endParaRPr lang="en-US" altLang="ko-KR" sz="3000" b="1" dirty="0"/>
          </a:p>
          <a:p>
            <a:pPr fontAlgn="base"/>
            <a:endParaRPr lang="en-US" altLang="ko-KR" sz="3000" b="1" dirty="0"/>
          </a:p>
          <a:p>
            <a:pPr fontAlgn="base"/>
            <a:r>
              <a:rPr lang="ko-KR" altLang="en-US" sz="3000" b="1" dirty="0"/>
              <a:t>④ 연해 주 등 어업권획득</a:t>
            </a:r>
          </a:p>
          <a:p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819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FB01109-3D48-4149-A64F-7ADAE93A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CC"/>
                </a:solidFill>
              </a:rPr>
              <a:t>러일전쟁 </a:t>
            </a:r>
            <a:r>
              <a:rPr lang="ko-KR" altLang="en-US" sz="6600" b="1" dirty="0"/>
              <a:t>이후</a:t>
            </a:r>
          </a:p>
        </p:txBody>
      </p:sp>
      <p:pic>
        <p:nvPicPr>
          <p:cNvPr id="1026" name="Picture 2" descr="일본 징용 조선소-야하타(八幡) 제철소 ‘세계문화유산 강행, 끝없는 만행’">
            <a:hlinkClick r:id="rId2"/>
            <a:extLst>
              <a:ext uri="{FF2B5EF4-FFF2-40B4-BE49-F238E27FC236}">
                <a16:creationId xmlns:a16="http://schemas.microsoft.com/office/drawing/2014/main" xmlns="" id="{34FE2CA9-FFD1-4755-A8B1-C0393D3288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7664"/>
            <a:ext cx="4186809" cy="50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55AC27-C922-4501-AFCA-FF59DA4B59D0}"/>
              </a:ext>
            </a:extLst>
          </p:cNvPr>
          <p:cNvSpPr txBox="1"/>
          <p:nvPr/>
        </p:nvSpPr>
        <p:spPr>
          <a:xfrm>
            <a:off x="4572000" y="1417638"/>
            <a:ext cx="41868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b="1" dirty="0"/>
              <a:t>-</a:t>
            </a:r>
            <a:r>
              <a:rPr lang="ko-KR" altLang="en-US" sz="2000" b="1" dirty="0"/>
              <a:t>대한제국은 일본의 지도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감독권 하에 속함</a:t>
            </a:r>
            <a:endParaRPr lang="en-US" altLang="ko-KR" sz="2000" b="1" dirty="0"/>
          </a:p>
          <a:p>
            <a:pPr fontAlgn="base" latinLnBrk="1"/>
            <a:endParaRPr lang="en-US" altLang="ko-KR" sz="800" b="1" dirty="0"/>
          </a:p>
          <a:p>
            <a:pPr fontAlgn="base" latinLnBrk="1"/>
            <a:r>
              <a:rPr lang="en-US" altLang="ko-KR" sz="2000" b="1" dirty="0"/>
              <a:t>-</a:t>
            </a:r>
            <a:r>
              <a:rPr lang="ko-KR" altLang="en-US" sz="2000" b="1" dirty="0"/>
              <a:t>남만주 철도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사할린 남부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연해주와 캄차카의 어업권이 일본에 양도</a:t>
            </a:r>
            <a:endParaRPr lang="en-US" altLang="ko-KR" sz="2000" b="1" dirty="0"/>
          </a:p>
          <a:p>
            <a:pPr fontAlgn="base" latinLnBrk="1"/>
            <a:endParaRPr lang="ko-KR" altLang="en-US" sz="800" b="1" dirty="0"/>
          </a:p>
          <a:p>
            <a:pPr fontAlgn="base" latinLnBrk="1"/>
            <a:r>
              <a:rPr lang="en-US" altLang="ko-KR" sz="2000" b="1" dirty="0"/>
              <a:t>-</a:t>
            </a:r>
            <a:r>
              <a:rPr lang="ko-KR" altLang="en-US" sz="2000" b="1" dirty="0"/>
              <a:t>러일전쟁 직후 생산수단의 국산화가 확정</a:t>
            </a:r>
            <a:endParaRPr lang="en-US" altLang="ko-KR" sz="2000" b="1" dirty="0"/>
          </a:p>
          <a:p>
            <a:pPr fontAlgn="base" latinLnBrk="1"/>
            <a:endParaRPr lang="en-US" altLang="ko-KR" sz="800" b="1" dirty="0"/>
          </a:p>
          <a:p>
            <a:pPr fontAlgn="base" latinLnBrk="1"/>
            <a:r>
              <a:rPr lang="en-US" altLang="ko-KR" sz="2000" b="1" dirty="0"/>
              <a:t>-</a:t>
            </a:r>
            <a:r>
              <a:rPr lang="ko-KR" altLang="en-US" sz="2000" b="1" dirty="0" err="1"/>
              <a:t>야하타제철소가</a:t>
            </a:r>
            <a:r>
              <a:rPr lang="ko-KR" altLang="en-US" sz="2000" b="1" dirty="0"/>
              <a:t> 생산을 시작하면서 </a:t>
            </a:r>
            <a:r>
              <a:rPr lang="en-US" altLang="ko-KR" sz="2000" b="1" dirty="0"/>
              <a:t>2</a:t>
            </a:r>
            <a:r>
              <a:rPr lang="ko-KR" altLang="en-US" sz="2000" b="1" dirty="0"/>
              <a:t>차 산업혁명 </a:t>
            </a:r>
            <a:endParaRPr lang="en-US" altLang="ko-KR" sz="2000" b="1" dirty="0"/>
          </a:p>
          <a:p>
            <a:pPr fontAlgn="base" latinLnBrk="1"/>
            <a:endParaRPr lang="en-US" altLang="ko-KR" sz="800" b="1" dirty="0"/>
          </a:p>
          <a:p>
            <a:pPr fontAlgn="base" latinLnBrk="1"/>
            <a:r>
              <a:rPr lang="en-US" altLang="ko-KR" sz="2000" b="1" dirty="0"/>
              <a:t>-</a:t>
            </a:r>
            <a:r>
              <a:rPr lang="ko-KR" altLang="en-US" sz="2000" b="1" dirty="0"/>
              <a:t>러일전쟁과 더불어 철도의 군사적 경제적 중요성이 강조</a:t>
            </a:r>
            <a:endParaRPr lang="en-US" altLang="ko-KR" sz="2000" b="1" dirty="0"/>
          </a:p>
          <a:p>
            <a:pPr fontAlgn="base" latinLnBrk="1"/>
            <a:endParaRPr lang="en-US" altLang="ko-KR" sz="800" b="1" dirty="0"/>
          </a:p>
          <a:p>
            <a:pPr fontAlgn="base" latinLnBrk="1"/>
            <a:r>
              <a:rPr lang="en-US" altLang="ko-KR" sz="2000" b="1" dirty="0"/>
              <a:t>-</a:t>
            </a:r>
            <a:r>
              <a:rPr lang="ko-KR" altLang="en-US" sz="2000" b="1" dirty="0"/>
              <a:t>정부는 철도 국유화를 단행</a:t>
            </a:r>
            <a:endParaRPr lang="en-US" altLang="ko-KR" sz="2000" b="1" dirty="0"/>
          </a:p>
          <a:p>
            <a:pPr fontAlgn="base" latinLnBrk="1"/>
            <a:endParaRPr lang="en-US" altLang="ko-KR" sz="800" b="1" dirty="0"/>
          </a:p>
          <a:p>
            <a:pPr fontAlgn="base" latinLnBrk="1"/>
            <a:r>
              <a:rPr lang="en-US" altLang="ko-KR" sz="2000" b="1" dirty="0"/>
              <a:t>-</a:t>
            </a:r>
            <a:r>
              <a:rPr lang="ko-KR" altLang="en-US" sz="2000" b="1" dirty="0"/>
              <a:t>정부의 보호육성정책으로 발전하기 시작한 해운업은 전쟁을 통해 대규모 군수수요로 비약적인 발전</a:t>
            </a:r>
          </a:p>
        </p:txBody>
      </p:sp>
    </p:spTree>
    <p:extLst>
      <p:ext uri="{BB962C8B-B14F-4D97-AF65-F5344CB8AC3E}">
        <p14:creationId xmlns:p14="http://schemas.microsoft.com/office/powerpoint/2010/main" xmlns="" val="24250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63846B2-A309-492A-B1D0-DB39BE2E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  <a:latin typeface="+mn-lt"/>
              </a:rPr>
              <a:t>문화</a:t>
            </a:r>
            <a:r>
              <a:rPr lang="ko-KR" altLang="en-US" sz="6600" b="1" dirty="0">
                <a:latin typeface="+mn-lt"/>
              </a:rPr>
              <a:t>의 발전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550E306-6E0B-4FB0-99D5-4D4537C426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918" y="1690688"/>
            <a:ext cx="4052435" cy="42752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D4BBD7F2-39C4-41DE-90AA-945EF9F770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" y="1690688"/>
            <a:ext cx="3628328" cy="42752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0961405-4C85-4847-A41E-57D5BC25A5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00810"/>
            <a:ext cx="3844356" cy="468051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ACB2786-9BAA-4D84-8136-C65AC9AD807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6933" y="1690694"/>
            <a:ext cx="4141531" cy="47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0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48797B6-E6DE-40B7-A214-6CA2DCE2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/>
              <a:t>1)</a:t>
            </a:r>
            <a:r>
              <a:rPr lang="ko-KR" altLang="en-US" sz="6600" b="1" dirty="0"/>
              <a:t>교육</a:t>
            </a:r>
          </a:p>
        </p:txBody>
      </p:sp>
      <p:grpSp>
        <p:nvGrpSpPr>
          <p:cNvPr id="3" name="그룹 17"/>
          <p:cNvGrpSpPr/>
          <p:nvPr/>
        </p:nvGrpSpPr>
        <p:grpSpPr>
          <a:xfrm>
            <a:off x="179514" y="1268760"/>
            <a:ext cx="1872208" cy="1296144"/>
            <a:chOff x="179512" y="1340768"/>
            <a:chExt cx="1872208" cy="1224136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179512" y="1340768"/>
              <a:ext cx="1872208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9512" y="1628800"/>
              <a:ext cx="1800200" cy="61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/>
                <a:t>1872</a:t>
              </a:r>
              <a:r>
                <a:rPr lang="ko-KR" altLang="en-US" sz="3600" b="1" dirty="0"/>
                <a:t>년</a:t>
              </a:r>
            </a:p>
          </p:txBody>
        </p:sp>
      </p:grpSp>
      <p:grpSp>
        <p:nvGrpSpPr>
          <p:cNvPr id="4" name="그룹 20"/>
          <p:cNvGrpSpPr/>
          <p:nvPr/>
        </p:nvGrpSpPr>
        <p:grpSpPr>
          <a:xfrm>
            <a:off x="179514" y="5157192"/>
            <a:ext cx="1872208" cy="1296144"/>
            <a:chOff x="179512" y="1340768"/>
            <a:chExt cx="1872208" cy="1224136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179512" y="1340768"/>
              <a:ext cx="1872208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9512" y="1628800"/>
              <a:ext cx="1800200" cy="61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/>
                <a:t>1890</a:t>
              </a:r>
              <a:r>
                <a:rPr lang="ko-KR" altLang="en-US" sz="3600" b="1" dirty="0"/>
                <a:t>년</a:t>
              </a:r>
            </a:p>
          </p:txBody>
        </p:sp>
      </p:grpSp>
      <p:grpSp>
        <p:nvGrpSpPr>
          <p:cNvPr id="5" name="그룹 23"/>
          <p:cNvGrpSpPr/>
          <p:nvPr/>
        </p:nvGrpSpPr>
        <p:grpSpPr>
          <a:xfrm>
            <a:off x="179514" y="3212976"/>
            <a:ext cx="1872208" cy="1296144"/>
            <a:chOff x="179512" y="1340768"/>
            <a:chExt cx="1872208" cy="1224136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179512" y="1340768"/>
              <a:ext cx="1872208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9512" y="1628800"/>
              <a:ext cx="1800200" cy="61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/>
                <a:t>1886</a:t>
              </a:r>
              <a:r>
                <a:rPr lang="ko-KR" altLang="en-US" sz="3600" b="1" dirty="0"/>
                <a:t>년</a:t>
              </a:r>
            </a:p>
          </p:txBody>
        </p:sp>
      </p:grpSp>
      <p:grpSp>
        <p:nvGrpSpPr>
          <p:cNvPr id="6" name="그룹 29"/>
          <p:cNvGrpSpPr/>
          <p:nvPr/>
        </p:nvGrpSpPr>
        <p:grpSpPr>
          <a:xfrm>
            <a:off x="2411760" y="1340768"/>
            <a:ext cx="6480720" cy="1224136"/>
            <a:chOff x="2123728" y="260648"/>
            <a:chExt cx="6480720" cy="1224136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2123728" y="260648"/>
              <a:ext cx="6480720" cy="12241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95736" y="404664"/>
              <a:ext cx="64087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/>
                <a:t>근대적 학교제도의 기본을 정한 학제가 제정</a:t>
              </a:r>
            </a:p>
          </p:txBody>
        </p:sp>
      </p:grpSp>
      <p:grpSp>
        <p:nvGrpSpPr>
          <p:cNvPr id="7" name="그룹 33"/>
          <p:cNvGrpSpPr/>
          <p:nvPr/>
        </p:nvGrpSpPr>
        <p:grpSpPr>
          <a:xfrm>
            <a:off x="2411760" y="3068960"/>
            <a:ext cx="6480720" cy="1656184"/>
            <a:chOff x="2267744" y="3933056"/>
            <a:chExt cx="6480720" cy="1872208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2267744" y="3933056"/>
              <a:ext cx="6480720" cy="18722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39752" y="4225324"/>
              <a:ext cx="6408712" cy="13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/>
                <a:t>모든 </a:t>
              </a:r>
              <a:r>
                <a:rPr lang="ko-KR" altLang="en-US" sz="3600" b="1" dirty="0" err="1"/>
                <a:t>학교령이</a:t>
              </a:r>
              <a:r>
                <a:rPr lang="ko-KR" altLang="en-US" sz="3600" b="1" dirty="0"/>
                <a:t> 제정</a:t>
              </a:r>
            </a:p>
            <a:p>
              <a:pPr algn="ctr"/>
              <a:r>
                <a:rPr lang="ko-KR" altLang="en-US" sz="3600" b="1" dirty="0"/>
                <a:t>자유주의적 </a:t>
              </a:r>
              <a:r>
                <a:rPr lang="en-US" altLang="ko-KR" sz="3600" b="1" dirty="0"/>
                <a:t>-&gt;</a:t>
              </a:r>
              <a:r>
                <a:rPr lang="ko-KR" altLang="en-US" sz="3600" b="1" dirty="0"/>
                <a:t>국가주의적</a:t>
              </a:r>
            </a:p>
          </p:txBody>
        </p:sp>
      </p:grpSp>
      <p:grpSp>
        <p:nvGrpSpPr>
          <p:cNvPr id="8" name="그룹 37"/>
          <p:cNvGrpSpPr/>
          <p:nvPr/>
        </p:nvGrpSpPr>
        <p:grpSpPr>
          <a:xfrm>
            <a:off x="2411760" y="5157192"/>
            <a:ext cx="6480720" cy="1368152"/>
            <a:chOff x="1259632" y="4797152"/>
            <a:chExt cx="6480720" cy="1512168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1259632" y="4797152"/>
              <a:ext cx="6480720" cy="15121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31640" y="4964975"/>
              <a:ext cx="6408712" cy="132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/>
                <a:t>교육칙어 발포 → 충군애국이 교육의 기본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146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/>
              <a:t>1). </a:t>
            </a:r>
            <a:r>
              <a:rPr lang="ko-KR" altLang="en-US" sz="6600" b="1" dirty="0"/>
              <a:t>교육</a:t>
            </a:r>
          </a:p>
        </p:txBody>
      </p:sp>
      <p:grpSp>
        <p:nvGrpSpPr>
          <p:cNvPr id="3" name="그룹 8"/>
          <p:cNvGrpSpPr/>
          <p:nvPr/>
        </p:nvGrpSpPr>
        <p:grpSpPr>
          <a:xfrm>
            <a:off x="179514" y="1268760"/>
            <a:ext cx="1872208" cy="1296144"/>
            <a:chOff x="179512" y="1340768"/>
            <a:chExt cx="1872208" cy="1224136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179512" y="1340768"/>
              <a:ext cx="1872208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9512" y="1628800"/>
              <a:ext cx="1800200" cy="61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/>
                <a:t>1899</a:t>
              </a:r>
              <a:r>
                <a:rPr lang="ko-KR" altLang="en-US" sz="3600" b="1" dirty="0"/>
                <a:t>년</a:t>
              </a:r>
            </a:p>
          </p:txBody>
        </p:sp>
      </p:grpSp>
      <p:grpSp>
        <p:nvGrpSpPr>
          <p:cNvPr id="4" name="그룹 10"/>
          <p:cNvGrpSpPr/>
          <p:nvPr/>
        </p:nvGrpSpPr>
        <p:grpSpPr>
          <a:xfrm>
            <a:off x="179514" y="3356992"/>
            <a:ext cx="1872208" cy="1224136"/>
            <a:chOff x="179512" y="3068960"/>
            <a:chExt cx="1872208" cy="1224136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179512" y="3068960"/>
              <a:ext cx="1872208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20" y="3356992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/>
                <a:t>1900</a:t>
              </a:r>
              <a:r>
                <a:rPr lang="ko-KR" altLang="en-US" sz="3200" b="1" dirty="0"/>
                <a:t>년</a:t>
              </a:r>
            </a:p>
          </p:txBody>
        </p:sp>
      </p:grpSp>
      <p:grpSp>
        <p:nvGrpSpPr>
          <p:cNvPr id="9" name="그룹 12"/>
          <p:cNvGrpSpPr/>
          <p:nvPr/>
        </p:nvGrpSpPr>
        <p:grpSpPr>
          <a:xfrm>
            <a:off x="179514" y="5229200"/>
            <a:ext cx="1872208" cy="1224136"/>
            <a:chOff x="251520" y="4797152"/>
            <a:chExt cx="1872208" cy="1224136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251520" y="4797152"/>
              <a:ext cx="1872208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520" y="5085184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/>
                <a:t>1907</a:t>
              </a:r>
              <a:r>
                <a:rPr lang="ko-KR" altLang="en-US" sz="3200" b="1" dirty="0"/>
                <a:t>년</a:t>
              </a:r>
            </a:p>
          </p:txBody>
        </p:sp>
      </p:grpSp>
      <p:grpSp>
        <p:nvGrpSpPr>
          <p:cNvPr id="11" name="그룹 17"/>
          <p:cNvGrpSpPr/>
          <p:nvPr/>
        </p:nvGrpSpPr>
        <p:grpSpPr>
          <a:xfrm>
            <a:off x="2411760" y="1268760"/>
            <a:ext cx="6480720" cy="1296144"/>
            <a:chOff x="2555776" y="1412776"/>
            <a:chExt cx="6336704" cy="1152128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2555776" y="1412776"/>
              <a:ext cx="6336704" cy="115212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5776" y="1476783"/>
              <a:ext cx="6336704" cy="95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err="1"/>
                <a:t>고등여학교령</a:t>
              </a:r>
              <a:r>
                <a:rPr lang="ko-KR" altLang="en-US" sz="3200" b="1" dirty="0"/>
                <a:t> 공포 </a:t>
              </a:r>
              <a:endParaRPr lang="en-US" altLang="ko-KR" sz="3200" b="1" dirty="0"/>
            </a:p>
            <a:p>
              <a:pPr algn="ctr"/>
              <a:r>
                <a:rPr lang="ko-KR" altLang="en-US" sz="3200" b="1" dirty="0"/>
                <a:t>→ 여자교육의 진흥</a:t>
              </a:r>
            </a:p>
          </p:txBody>
        </p:sp>
      </p:grpSp>
      <p:grpSp>
        <p:nvGrpSpPr>
          <p:cNvPr id="13" name="그룹 20"/>
          <p:cNvGrpSpPr/>
          <p:nvPr/>
        </p:nvGrpSpPr>
        <p:grpSpPr>
          <a:xfrm>
            <a:off x="2411760" y="3068960"/>
            <a:ext cx="6480720" cy="1800200"/>
            <a:chOff x="2483768" y="3068960"/>
            <a:chExt cx="6336704" cy="1800200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2483768" y="3068960"/>
              <a:ext cx="6336704" cy="1800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5776" y="3429000"/>
              <a:ext cx="6264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/>
                <a:t>상소학교 </a:t>
              </a:r>
              <a:r>
                <a:rPr lang="en-US" altLang="ko-KR" sz="3600" b="1" dirty="0"/>
                <a:t>4</a:t>
              </a:r>
              <a:r>
                <a:rPr lang="ko-KR" altLang="en-US" sz="3600" b="1" dirty="0"/>
                <a:t>년의 의무 </a:t>
              </a:r>
              <a:r>
                <a:rPr lang="ko-KR" altLang="en-US" sz="3600" b="1" dirty="0" err="1"/>
                <a:t>교육제</a:t>
              </a:r>
              <a:r>
                <a:rPr lang="ko-KR" altLang="en-US" sz="3600" b="1" dirty="0"/>
                <a:t> 확립</a:t>
              </a:r>
              <a:r>
                <a:rPr lang="en-US" altLang="ko-KR" sz="3600" b="1" dirty="0"/>
                <a:t>, </a:t>
              </a:r>
              <a:r>
                <a:rPr lang="ko-KR" altLang="en-US" sz="3600" b="1" dirty="0"/>
                <a:t>수업료가 폐지</a:t>
              </a:r>
            </a:p>
          </p:txBody>
        </p:sp>
      </p:grpSp>
      <p:grpSp>
        <p:nvGrpSpPr>
          <p:cNvPr id="18" name="그룹 21"/>
          <p:cNvGrpSpPr/>
          <p:nvPr/>
        </p:nvGrpSpPr>
        <p:grpSpPr>
          <a:xfrm>
            <a:off x="2411760" y="5229200"/>
            <a:ext cx="6480720" cy="1224136"/>
            <a:chOff x="2411760" y="5229200"/>
            <a:chExt cx="6336704" cy="122413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2411760" y="5229200"/>
              <a:ext cx="6336704" cy="12241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11760" y="5589240"/>
              <a:ext cx="6336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/>
                <a:t>의무교육 </a:t>
              </a:r>
              <a:r>
                <a:rPr lang="en-US" altLang="ko-KR" sz="3600" b="1" dirty="0"/>
                <a:t>6</a:t>
              </a:r>
              <a:r>
                <a:rPr lang="ko-KR" altLang="en-US" sz="3600" b="1" dirty="0"/>
                <a:t>년으로 연장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CF7164A-87D7-49A8-B538-A2995F46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/>
              <a:t>2)</a:t>
            </a:r>
            <a:r>
              <a:rPr lang="ko-KR" altLang="en-US" sz="6600" b="1" dirty="0"/>
              <a:t>문학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2D16509A-F73C-4526-BD91-404BA1A3B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4" y="1196752"/>
            <a:ext cx="8064896" cy="40324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DEC179-0C9E-4F19-B248-39EBE15B41BE}"/>
              </a:ext>
            </a:extLst>
          </p:cNvPr>
          <p:cNvSpPr txBox="1"/>
          <p:nvPr/>
        </p:nvSpPr>
        <p:spPr>
          <a:xfrm>
            <a:off x="323528" y="5445224"/>
            <a:ext cx="496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/>
              <a:t>&lt;</a:t>
            </a:r>
            <a:r>
              <a:rPr lang="ko-KR" altLang="en-US" sz="3600" b="1" dirty="0" err="1"/>
              <a:t>쓰보우치</a:t>
            </a:r>
            <a:r>
              <a:rPr lang="ko-KR" altLang="en-US" sz="3600" b="1" dirty="0"/>
              <a:t> 쇼요</a:t>
            </a:r>
            <a:r>
              <a:rPr lang="en-US" altLang="ko-KR" sz="3600" b="1" dirty="0"/>
              <a:t>&gt;</a:t>
            </a:r>
            <a:endParaRPr lang="ko-KR" alt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BAD43F-772D-4734-AED4-6B2E59DFF80C}"/>
              </a:ext>
            </a:extLst>
          </p:cNvPr>
          <p:cNvSpPr txBox="1"/>
          <p:nvPr/>
        </p:nvSpPr>
        <p:spPr>
          <a:xfrm>
            <a:off x="5580112" y="544522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/>
              <a:t>&lt;</a:t>
            </a:r>
            <a:r>
              <a:rPr lang="ko-KR" altLang="en-US" sz="3600" b="1" dirty="0" err="1"/>
              <a:t>소설신수</a:t>
            </a:r>
            <a:r>
              <a:rPr lang="en-US" altLang="ko-KR" sz="3600" b="1" dirty="0"/>
              <a:t>&gt;</a:t>
            </a:r>
            <a:endParaRPr lang="ko-KR" altLang="en-US" sz="36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56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6CB2267-928F-47E1-8239-5612816B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/>
              <a:t>2)</a:t>
            </a:r>
            <a:r>
              <a:rPr lang="ko-KR" altLang="en-US" sz="6600" b="1" dirty="0"/>
              <a:t>문학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194CF44F-1CC9-445E-8F35-7811DC937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7" y="1413032"/>
            <a:ext cx="3914885" cy="4441361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C4FA4772-E3BF-4DD0-8728-F5E707BF4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4" y="1413032"/>
            <a:ext cx="3744416" cy="4441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61AFF5-2D0F-446C-B845-011200DC8826}"/>
              </a:ext>
            </a:extLst>
          </p:cNvPr>
          <p:cNvSpPr txBox="1"/>
          <p:nvPr/>
        </p:nvSpPr>
        <p:spPr>
          <a:xfrm>
            <a:off x="4067946" y="594928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/>
              <a:t>&lt;</a:t>
            </a:r>
            <a:r>
              <a:rPr lang="en-US" altLang="ko-KR" sz="4000" b="1" dirty="0" err="1"/>
              <a:t>나쓰메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소세키</a:t>
            </a:r>
            <a:r>
              <a:rPr lang="en-US" altLang="ko-KR" sz="4000" b="1" dirty="0"/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0C3B2A-3A84-45C1-9E80-BA52B5445C36}"/>
              </a:ext>
            </a:extLst>
          </p:cNvPr>
          <p:cNvSpPr txBox="1"/>
          <p:nvPr/>
        </p:nvSpPr>
        <p:spPr>
          <a:xfrm>
            <a:off x="467544" y="594928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/>
              <a:t>&lt;</a:t>
            </a:r>
            <a:r>
              <a:rPr lang="ko-KR" altLang="en-US" sz="4000" b="1" dirty="0"/>
              <a:t>모리 </a:t>
            </a:r>
            <a:r>
              <a:rPr lang="ko-KR" altLang="en-US" sz="4000" b="1" dirty="0" err="1"/>
              <a:t>오가이</a:t>
            </a:r>
            <a:r>
              <a:rPr lang="en-US" altLang="ko-KR" sz="4000" b="1" dirty="0"/>
              <a:t>&gt;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8221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1F80457-783D-4AD1-94D8-5D480123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"/>
            <a:ext cx="9144000" cy="1325563"/>
          </a:xfrm>
        </p:spPr>
        <p:txBody>
          <a:bodyPr>
            <a:normAutofit/>
          </a:bodyPr>
          <a:lstStyle/>
          <a:p>
            <a:r>
              <a:rPr lang="en-US" altLang="ko-KR" sz="6600" b="1" dirty="0"/>
              <a:t>3)</a:t>
            </a:r>
            <a:r>
              <a:rPr lang="ko-KR" altLang="en-US" sz="6600" b="1" dirty="0"/>
              <a:t>예술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2BAC8C81-E4D4-4F08-A59E-A9344A07B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800" b="1" dirty="0">
                <a:solidFill>
                  <a:srgbClr val="0000FF"/>
                </a:solidFill>
              </a:rPr>
              <a:t>연극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9BF190EC-653F-4A26-B0FD-2C870B493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2936" y="1327074"/>
            <a:ext cx="6336704" cy="50722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61703738-EB37-45AB-A8A9-5FBC0BD91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2936" y="1331648"/>
            <a:ext cx="6336704" cy="50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0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/>
              <a:t>유럽의 </a:t>
            </a:r>
            <a:r>
              <a:rPr lang="ko-KR" altLang="en-US" sz="6600" b="1" dirty="0">
                <a:solidFill>
                  <a:srgbClr val="0000CC"/>
                </a:solidFill>
              </a:rPr>
              <a:t>개항요구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340768"/>
            <a:ext cx="8064896" cy="3860800"/>
          </a:xfrm>
        </p:spPr>
      </p:pic>
      <p:sp>
        <p:nvSpPr>
          <p:cNvPr id="5" name="TextBox 4"/>
          <p:cNvSpPr txBox="1"/>
          <p:nvPr/>
        </p:nvSpPr>
        <p:spPr>
          <a:xfrm>
            <a:off x="0" y="544522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/>
              <a:t>서구 열강 세력들의 끊임 없는 </a:t>
            </a:r>
            <a:r>
              <a:rPr lang="ko-KR" altLang="en-US" sz="4000" b="1" dirty="0">
                <a:solidFill>
                  <a:srgbClr val="0000FF"/>
                </a:solidFill>
              </a:rPr>
              <a:t>개항요구</a:t>
            </a:r>
          </a:p>
        </p:txBody>
      </p:sp>
    </p:spTree>
    <p:extLst>
      <p:ext uri="{BB962C8B-B14F-4D97-AF65-F5344CB8AC3E}">
        <p14:creationId xmlns:p14="http://schemas.microsoft.com/office/powerpoint/2010/main" xmlns="" val="214288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4A4FE73-1EED-49FF-A69D-B6DFDDF6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53471"/>
            <a:ext cx="7886700" cy="4879791"/>
          </a:xfrm>
        </p:spPr>
        <p:txBody>
          <a:bodyPr>
            <a:normAutofit/>
          </a:bodyPr>
          <a:lstStyle/>
          <a:p>
            <a:r>
              <a:rPr lang="ko-KR" altLang="en-US" sz="4800" b="1" dirty="0">
                <a:solidFill>
                  <a:srgbClr val="0000FF"/>
                </a:solidFill>
              </a:rPr>
              <a:t>음악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D4B61D-955D-4C1E-A74C-B25CF42D9D6C}"/>
              </a:ext>
            </a:extLst>
          </p:cNvPr>
          <p:cNvSpPr txBox="1"/>
          <p:nvPr/>
        </p:nvSpPr>
        <p:spPr>
          <a:xfrm>
            <a:off x="72012" y="1988840"/>
            <a:ext cx="39959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b="1" dirty="0"/>
              <a:t>&gt;</a:t>
            </a:r>
            <a:r>
              <a:rPr lang="ko-KR" altLang="en-US" sz="3200" b="1" dirty="0"/>
              <a:t>군사용으로</a:t>
            </a:r>
            <a:endParaRPr lang="en-US" altLang="ko-KR" sz="3200" b="1" dirty="0"/>
          </a:p>
          <a:p>
            <a:pPr fontAlgn="base"/>
            <a:r>
              <a:rPr lang="en-US" altLang="ko-KR" sz="3200" b="1" dirty="0"/>
              <a:t>  </a:t>
            </a:r>
            <a:r>
              <a:rPr lang="ko-KR" altLang="en-US" sz="3200" b="1" dirty="0"/>
              <a:t>서양음악</a:t>
            </a:r>
            <a:r>
              <a:rPr lang="en-US" altLang="ko-KR" sz="3200" b="1" dirty="0"/>
              <a:t> </a:t>
            </a:r>
          </a:p>
          <a:p>
            <a:pPr fontAlgn="base"/>
            <a:endParaRPr lang="ko-KR" altLang="en-US" sz="3200" b="1" dirty="0"/>
          </a:p>
          <a:p>
            <a:pPr fontAlgn="base"/>
            <a:r>
              <a:rPr lang="en-US" altLang="ko-KR" sz="3200" b="1" dirty="0"/>
              <a:t>&gt;1887</a:t>
            </a:r>
            <a:r>
              <a:rPr lang="ko-KR" altLang="en-US" sz="3200" b="1" dirty="0"/>
              <a:t>년</a:t>
            </a:r>
            <a:endParaRPr lang="en-US" altLang="ko-KR" sz="3200" b="1" dirty="0"/>
          </a:p>
          <a:p>
            <a:pPr fontAlgn="base"/>
            <a:r>
              <a:rPr lang="en-US" altLang="ko-KR" sz="3200" b="1" dirty="0"/>
              <a:t>  </a:t>
            </a:r>
            <a:r>
              <a:rPr lang="ko-KR" altLang="en-US" sz="3200" b="1" dirty="0"/>
              <a:t>동경음악학교 설립</a:t>
            </a:r>
            <a:endParaRPr lang="en-US" altLang="ko-KR" sz="3200" b="1" dirty="0"/>
          </a:p>
          <a:p>
            <a:pPr fontAlgn="base"/>
            <a:endParaRPr lang="ko-KR" altLang="en-US" sz="3200" b="1" dirty="0"/>
          </a:p>
          <a:p>
            <a:pPr fontAlgn="base"/>
            <a:r>
              <a:rPr lang="en-US" altLang="ko-KR" sz="3200" b="1" dirty="0"/>
              <a:t>&gt;</a:t>
            </a:r>
            <a:r>
              <a:rPr lang="ko-KR" altLang="en-US" sz="3200" b="1" dirty="0"/>
              <a:t>전통적인 </a:t>
            </a:r>
            <a:r>
              <a:rPr lang="ko-KR" altLang="en-US" sz="3200" b="1" dirty="0" err="1"/>
              <a:t>노가쿠</a:t>
            </a:r>
            <a:endParaRPr lang="en-US" altLang="ko-KR" sz="3200" b="1" dirty="0"/>
          </a:p>
          <a:p>
            <a:pPr fontAlgn="base"/>
            <a:r>
              <a:rPr lang="en-US" altLang="ko-KR" sz="3200" b="1" dirty="0"/>
              <a:t>  </a:t>
            </a:r>
            <a:r>
              <a:rPr lang="ko-KR" altLang="en-US" sz="3200" b="1" dirty="0"/>
              <a:t>부활</a:t>
            </a:r>
          </a:p>
          <a:p>
            <a:endParaRPr lang="ko-KR" altLang="en-US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68525F21-73C5-46E4-BC87-66EE9B6C4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3" y="332656"/>
            <a:ext cx="4516244" cy="597666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1191CDC-73C1-42DE-AEB3-B59C1F6C7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5" y="332656"/>
            <a:ext cx="4517933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08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4A4FE73-1EED-49FF-A69D-B6DFDDF6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7886700" cy="4879791"/>
          </a:xfrm>
        </p:spPr>
        <p:txBody>
          <a:bodyPr>
            <a:normAutofit/>
          </a:bodyPr>
          <a:lstStyle/>
          <a:p>
            <a:r>
              <a:rPr lang="ko-KR" altLang="en-US" sz="4800" b="1" dirty="0">
                <a:solidFill>
                  <a:srgbClr val="0000FF"/>
                </a:solidFill>
              </a:rPr>
              <a:t>미술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D6F494-4005-42DA-A8B4-51397FE61AAD}"/>
              </a:ext>
            </a:extLst>
          </p:cNvPr>
          <p:cNvSpPr txBox="1"/>
          <p:nvPr/>
        </p:nvSpPr>
        <p:spPr>
          <a:xfrm>
            <a:off x="251520" y="2060854"/>
            <a:ext cx="36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800" b="1" dirty="0"/>
              <a:t>&gt;</a:t>
            </a:r>
            <a:r>
              <a:rPr lang="ko-KR" altLang="en-US" sz="3200" b="1" dirty="0"/>
              <a:t>공부미술학교를</a:t>
            </a:r>
            <a:endParaRPr lang="en-US" altLang="ko-KR" sz="3200" b="1" dirty="0"/>
          </a:p>
          <a:p>
            <a:pPr fontAlgn="base"/>
            <a:r>
              <a:rPr lang="en-US" altLang="ko-KR" sz="3200" b="1" dirty="0"/>
              <a:t>  </a:t>
            </a:r>
            <a:r>
              <a:rPr lang="ko-KR" altLang="en-US" sz="3200" b="1" dirty="0"/>
              <a:t>열어 외국인 </a:t>
            </a:r>
            <a:endParaRPr lang="en-US" altLang="ko-KR" sz="3200" b="1" dirty="0"/>
          </a:p>
          <a:p>
            <a:pPr fontAlgn="base"/>
            <a:r>
              <a:rPr lang="ko-KR" altLang="en-US" sz="3200" b="1" dirty="0"/>
              <a:t>  교사에게</a:t>
            </a:r>
            <a:endParaRPr lang="en-US" altLang="ko-KR" sz="3200" b="1" dirty="0"/>
          </a:p>
          <a:p>
            <a:pPr fontAlgn="base"/>
            <a:r>
              <a:rPr lang="en-US" altLang="ko-KR" sz="3200" b="1" dirty="0"/>
              <a:t> </a:t>
            </a:r>
            <a:r>
              <a:rPr lang="ko-KR" altLang="en-US" sz="3200" b="1" dirty="0"/>
              <a:t>서양미술을 배움</a:t>
            </a:r>
            <a:endParaRPr lang="en-US" altLang="ko-KR" sz="3200" b="1" dirty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ko-KR" altLang="en-US" sz="3200" b="1" dirty="0"/>
          </a:p>
          <a:p>
            <a:pPr fontAlgn="base"/>
            <a:r>
              <a:rPr lang="en-US" altLang="ko-KR" sz="3200" b="1" dirty="0"/>
              <a:t>&gt;</a:t>
            </a:r>
            <a:r>
              <a:rPr lang="ko-KR" altLang="en-US" sz="3200" b="1" dirty="0"/>
              <a:t>후</a:t>
            </a:r>
            <a:endParaRPr lang="en-US" altLang="ko-KR" sz="3200" b="1" dirty="0"/>
          </a:p>
          <a:p>
            <a:pPr fontAlgn="base"/>
            <a:r>
              <a:rPr lang="ko-KR" altLang="en-US" sz="3200" b="1" dirty="0"/>
              <a:t>동경미술학교설립</a:t>
            </a:r>
          </a:p>
          <a:p>
            <a:endParaRPr lang="ko-KR" altLang="en-US" sz="3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1F204399-FE9D-4039-B55E-A9E1263A0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2" y="476672"/>
            <a:ext cx="4467458" cy="590465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3E4C40F5-86D2-4E18-A1DE-626142457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2" y="476672"/>
            <a:ext cx="446745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58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/>
              <a:t>미국에 의한 </a:t>
            </a:r>
            <a:r>
              <a:rPr lang="ko-KR" altLang="en-US" sz="6600" b="1" dirty="0">
                <a:solidFill>
                  <a:srgbClr val="0000CC"/>
                </a:solidFill>
              </a:rPr>
              <a:t>개항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8208912" cy="3672408"/>
          </a:xfrm>
        </p:spPr>
      </p:pic>
      <p:sp>
        <p:nvSpPr>
          <p:cNvPr id="6" name="TextBox 5"/>
          <p:cNvSpPr txBox="1"/>
          <p:nvPr/>
        </p:nvSpPr>
        <p:spPr>
          <a:xfrm>
            <a:off x="611560" y="5294818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/>
              <a:t>미국 </a:t>
            </a:r>
            <a:r>
              <a:rPr lang="ko-KR" altLang="en-US" sz="4400" b="1" dirty="0" err="1"/>
              <a:t>페리제독의</a:t>
            </a:r>
            <a:r>
              <a:rPr lang="ko-KR" altLang="en-US" sz="4400" b="1" dirty="0"/>
              <a:t> 의한 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>
                <a:solidFill>
                  <a:srgbClr val="0000FF"/>
                </a:solidFill>
              </a:rPr>
              <a:t>강제 </a:t>
            </a:r>
            <a:r>
              <a:rPr lang="ko-KR" altLang="en-US" sz="4400" b="1" dirty="0">
                <a:solidFill>
                  <a:srgbClr val="0000FF"/>
                </a:solidFill>
              </a:rPr>
              <a:t>개항</a:t>
            </a:r>
            <a:endParaRPr lang="en-US" altLang="ko-KR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7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CC"/>
                </a:solidFill>
              </a:rPr>
              <a:t>화친조약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05273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FF3300"/>
                </a:solidFill>
              </a:rPr>
              <a:t>미국</a:t>
            </a:r>
            <a:r>
              <a:rPr lang="ko-KR" altLang="en-US" sz="3600" b="1" dirty="0"/>
              <a:t>과 맺은 </a:t>
            </a:r>
            <a:r>
              <a:rPr lang="ko-KR" altLang="en-US" sz="3600" b="1" dirty="0">
                <a:solidFill>
                  <a:srgbClr val="FF3300"/>
                </a:solidFill>
              </a:rPr>
              <a:t>불평등 조약</a:t>
            </a:r>
            <a:endParaRPr lang="en-US" altLang="ko-KR" sz="3600" b="1" dirty="0">
              <a:solidFill>
                <a:srgbClr val="FF3300"/>
              </a:solidFill>
            </a:endParaRPr>
          </a:p>
          <a:p>
            <a:endParaRPr lang="en-US" altLang="ko-KR" sz="3600" b="1" dirty="0"/>
          </a:p>
          <a:p>
            <a:r>
              <a:rPr lang="ko-KR" altLang="en-US" sz="3600" b="1" dirty="0"/>
              <a:t>☆여러 항구 개항</a:t>
            </a:r>
            <a:endParaRPr lang="en-US" altLang="ko-KR" sz="3600" b="1" dirty="0"/>
          </a:p>
          <a:p>
            <a:endParaRPr lang="en-US" altLang="ko-KR" sz="3600" b="1" dirty="0"/>
          </a:p>
          <a:p>
            <a:r>
              <a:rPr lang="ko-KR" altLang="en-US" sz="3600" b="1" dirty="0"/>
              <a:t>☆표류 선원 발생시</a:t>
            </a:r>
            <a:r>
              <a:rPr lang="en-US" altLang="ko-KR" sz="3600" b="1" dirty="0"/>
              <a:t>, </a:t>
            </a:r>
            <a:r>
              <a:rPr lang="ko-KR" altLang="en-US" sz="3600" b="1" dirty="0"/>
              <a:t>구호물자 지급</a:t>
            </a:r>
            <a:endParaRPr lang="en-US" altLang="ko-KR" sz="3600" b="1" dirty="0"/>
          </a:p>
          <a:p>
            <a:endParaRPr lang="en-US" altLang="ko-KR" sz="3600" b="1" dirty="0"/>
          </a:p>
          <a:p>
            <a:r>
              <a:rPr lang="ko-KR" altLang="en-US" sz="3600" b="1" dirty="0"/>
              <a:t>☆미국인이 범죄를 저질렀을 시</a:t>
            </a:r>
            <a:r>
              <a:rPr lang="en-US" altLang="ko-KR" sz="3600" b="1" dirty="0"/>
              <a:t>, </a:t>
            </a:r>
            <a:r>
              <a:rPr lang="ko-KR" altLang="en-US" sz="3600" b="1" dirty="0" smtClean="0"/>
              <a:t>미국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   </a:t>
            </a:r>
            <a:r>
              <a:rPr lang="ko-KR" altLang="en-US" sz="3600" b="1" dirty="0" smtClean="0"/>
              <a:t>영사관에서 </a:t>
            </a:r>
            <a:r>
              <a:rPr lang="ko-KR" altLang="en-US" sz="3600" b="1" dirty="0"/>
              <a:t>재판</a:t>
            </a:r>
            <a:endParaRPr lang="en-US" altLang="ko-KR" sz="3600" b="1" dirty="0"/>
          </a:p>
          <a:p>
            <a:endParaRPr lang="en-US" altLang="ko-KR" sz="3600" b="1" dirty="0"/>
          </a:p>
          <a:p>
            <a:r>
              <a:rPr lang="ko-KR" altLang="en-US" sz="3600" b="1" dirty="0"/>
              <a:t>☆일본의 수출품 관세를 미국에서 지정</a:t>
            </a:r>
          </a:p>
        </p:txBody>
      </p:sp>
    </p:spTree>
    <p:extLst>
      <p:ext uri="{BB962C8B-B14F-4D97-AF65-F5344CB8AC3E}">
        <p14:creationId xmlns:p14="http://schemas.microsoft.com/office/powerpoint/2010/main" xmlns="" val="336565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메이지 유신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340768"/>
            <a:ext cx="8208912" cy="3672408"/>
          </a:xfrm>
        </p:spPr>
      </p:pic>
      <p:sp>
        <p:nvSpPr>
          <p:cNvPr id="6" name="TextBox 5"/>
          <p:cNvSpPr txBox="1"/>
          <p:nvPr/>
        </p:nvSpPr>
        <p:spPr>
          <a:xfrm>
            <a:off x="0" y="527391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/>
              <a:t>    </a:t>
            </a:r>
            <a:r>
              <a:rPr lang="ko-KR" altLang="en-US" sz="4000" b="1" dirty="0"/>
              <a:t>개항 후</a:t>
            </a:r>
            <a:r>
              <a:rPr lang="en-US" altLang="ko-KR" sz="4000" b="1" dirty="0"/>
              <a:t>, </a:t>
            </a:r>
          </a:p>
          <a:p>
            <a:pPr algn="ctr"/>
            <a:r>
              <a:rPr lang="ko-KR" altLang="en-US" sz="4000" b="1" dirty="0">
                <a:solidFill>
                  <a:srgbClr val="0000FF"/>
                </a:solidFill>
              </a:rPr>
              <a:t>하급 무사</a:t>
            </a:r>
            <a:r>
              <a:rPr lang="ko-KR" altLang="en-US" sz="4000" b="1" dirty="0"/>
              <a:t>들의 주도로 </a:t>
            </a:r>
            <a:r>
              <a:rPr lang="ko-KR" altLang="en-US" sz="4000" b="1" dirty="0">
                <a:solidFill>
                  <a:srgbClr val="0000FF"/>
                </a:solidFill>
              </a:rPr>
              <a:t>쿠데타 발발</a:t>
            </a:r>
          </a:p>
        </p:txBody>
      </p:sp>
    </p:spTree>
    <p:extLst>
      <p:ext uri="{BB962C8B-B14F-4D97-AF65-F5344CB8AC3E}">
        <p14:creationId xmlns:p14="http://schemas.microsoft.com/office/powerpoint/2010/main" xmlns="" val="364150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84784"/>
            <a:ext cx="8208912" cy="3960440"/>
          </a:xfrm>
        </p:spPr>
      </p:pic>
      <p:sp>
        <p:nvSpPr>
          <p:cNvPr id="5" name="TextBox 4"/>
          <p:cNvSpPr txBox="1"/>
          <p:nvPr/>
        </p:nvSpPr>
        <p:spPr>
          <a:xfrm>
            <a:off x="1763688" y="5517238"/>
            <a:ext cx="540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pPr algn="ctr"/>
            <a:r>
              <a:rPr lang="ko-KR" altLang="en-US" sz="4000" b="1" dirty="0"/>
              <a:t>근대화 된 일본</a:t>
            </a:r>
            <a:r>
              <a:rPr lang="en-US" altLang="ko-KR" sz="4000" b="1" dirty="0"/>
              <a:t>(</a:t>
            </a:r>
            <a:r>
              <a:rPr lang="ko-KR" altLang="en-US" sz="4000" b="1" dirty="0"/>
              <a:t>도쿄</a:t>
            </a:r>
            <a:r>
              <a:rPr lang="en-US" altLang="ko-KR" sz="4000" b="1" dirty="0"/>
              <a:t>)</a:t>
            </a:r>
            <a:endParaRPr lang="ko-KR" alt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/>
              <a:t>메이지 시대의 </a:t>
            </a:r>
            <a:r>
              <a:rPr lang="ko-KR" altLang="en-US" sz="6600" b="1" dirty="0">
                <a:solidFill>
                  <a:srgbClr val="0000FF"/>
                </a:solidFill>
              </a:rPr>
              <a:t>건물</a:t>
            </a:r>
          </a:p>
        </p:txBody>
      </p:sp>
    </p:spTree>
    <p:extLst>
      <p:ext uri="{BB962C8B-B14F-4D97-AF65-F5344CB8AC3E}">
        <p14:creationId xmlns:p14="http://schemas.microsoft.com/office/powerpoint/2010/main" xmlns="" val="162272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12776"/>
            <a:ext cx="4038600" cy="3672408"/>
          </a:xfr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7732" y="1340774"/>
            <a:ext cx="3526716" cy="2206817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594" y="3645024"/>
            <a:ext cx="3525855" cy="2232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3" y="5397023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/>
              <a:t>      </a:t>
            </a:r>
            <a:r>
              <a:rPr lang="ko-KR" altLang="en-US" sz="3600" b="1" dirty="0" err="1"/>
              <a:t>스키야키</a:t>
            </a:r>
            <a:endParaRPr lang="en-US" altLang="ko-KR" sz="3600" b="1" dirty="0"/>
          </a:p>
          <a:p>
            <a:r>
              <a:rPr lang="en-US" altLang="ko-KR" sz="3600" b="1" dirty="0"/>
              <a:t>(</a:t>
            </a:r>
            <a:r>
              <a:rPr lang="ko-KR" altLang="en-US" sz="3600" b="1" dirty="0">
                <a:solidFill>
                  <a:srgbClr val="0000FF"/>
                </a:solidFill>
              </a:rPr>
              <a:t>육류 보급의 시작</a:t>
            </a:r>
            <a:r>
              <a:rPr lang="en-US" altLang="ko-KR" sz="3600" b="1" dirty="0"/>
              <a:t>)</a:t>
            </a:r>
            <a:endParaRPr lang="ko-KR" alt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4051" y="6021294"/>
            <a:ext cx="388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 </a:t>
            </a:r>
            <a:r>
              <a:rPr lang="ko-KR" altLang="en-US" sz="3200" b="1" dirty="0"/>
              <a:t>양식의 등장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/>
              <a:t>메이지 시대의 </a:t>
            </a:r>
            <a:r>
              <a:rPr lang="ko-KR" altLang="en-US" sz="6600" b="1" dirty="0">
                <a:solidFill>
                  <a:srgbClr val="0000FF"/>
                </a:solidFill>
              </a:rPr>
              <a:t>음식</a:t>
            </a:r>
          </a:p>
        </p:txBody>
      </p:sp>
    </p:spTree>
    <p:extLst>
      <p:ext uri="{BB962C8B-B14F-4D97-AF65-F5344CB8AC3E}">
        <p14:creationId xmlns:p14="http://schemas.microsoft.com/office/powerpoint/2010/main" xmlns="" val="41792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577</Words>
  <Application>Microsoft Office PowerPoint</Application>
  <PresentationFormat>화면 슬라이드 쇼(4:3)</PresentationFormat>
  <Paragraphs>188</Paragraphs>
  <Slides>41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2" baseType="lpstr">
      <vt:lpstr>Office 테마</vt:lpstr>
      <vt:lpstr>일본의 근대시대</vt:lpstr>
      <vt:lpstr>메이지 유신 (전기)</vt:lpstr>
      <vt:lpstr>슬라이드 3</vt:lpstr>
      <vt:lpstr>유럽의 개항요구</vt:lpstr>
      <vt:lpstr>미국에 의한 개항</vt:lpstr>
      <vt:lpstr>화친조약</vt:lpstr>
      <vt:lpstr>메이지 유신</vt:lpstr>
      <vt:lpstr>슬라이드 8</vt:lpstr>
      <vt:lpstr>슬라이드 9</vt:lpstr>
      <vt:lpstr>슬라이드 10</vt:lpstr>
      <vt:lpstr>징병제</vt:lpstr>
      <vt:lpstr>강화도 조약</vt:lpstr>
      <vt:lpstr>강화도 조약</vt:lpstr>
      <vt:lpstr>슬라이드 14</vt:lpstr>
      <vt:lpstr>메이지 헌법</vt:lpstr>
      <vt:lpstr>천황의 교육 칙어</vt:lpstr>
      <vt:lpstr>메이지 유신 (후기)</vt:lpstr>
      <vt:lpstr>목차</vt:lpstr>
      <vt:lpstr>청일전쟁</vt:lpstr>
      <vt:lpstr>슬라이드 20</vt:lpstr>
      <vt:lpstr> &gt;1894년 7월 25일 풍도에서 일본함대가 청나라 함대를 향해 포탄을 쏘기 시작</vt:lpstr>
      <vt:lpstr>일본의 승리</vt:lpstr>
      <vt:lpstr>청일전쟁 주요 해전</vt:lpstr>
      <vt:lpstr>시모노세키 조약</vt:lpstr>
      <vt:lpstr>청일전쟁 이후</vt:lpstr>
      <vt:lpstr>러일전쟁</vt:lpstr>
      <vt:lpstr>뤼순군항[旅順軍港]의 러시아 함대</vt:lpstr>
      <vt:lpstr>러일전쟁 지도</vt:lpstr>
      <vt:lpstr>패전 러시아</vt:lpstr>
      <vt:lpstr>러일전쟁 해전</vt:lpstr>
      <vt:lpstr>포츠머스 조약</vt:lpstr>
      <vt:lpstr>포츠머스 조약</vt:lpstr>
      <vt:lpstr>러일전쟁 이후</vt:lpstr>
      <vt:lpstr>문화의 발전</vt:lpstr>
      <vt:lpstr>1)교육</vt:lpstr>
      <vt:lpstr>1). 교육</vt:lpstr>
      <vt:lpstr>2)문학</vt:lpstr>
      <vt:lpstr>2)문학</vt:lpstr>
      <vt:lpstr>3)예술</vt:lpstr>
      <vt:lpstr>슬라이드 40</vt:lpstr>
      <vt:lpstr>슬라이드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근대시대</dc:title>
  <dc:creator>samsung</dc:creator>
  <cp:lastModifiedBy>samsung</cp:lastModifiedBy>
  <cp:revision>1</cp:revision>
  <dcterms:created xsi:type="dcterms:W3CDTF">2017-12-14T06:53:13Z</dcterms:created>
  <dcterms:modified xsi:type="dcterms:W3CDTF">2017-12-14T06:56:44Z</dcterms:modified>
</cp:coreProperties>
</file>