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33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12/14/2017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12/14/2017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ds25.egloos.com/pds/201308/23/39/a0048039_5216d3bab58df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다이쇼 천황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916832"/>
            <a:ext cx="9144000" cy="1143000"/>
          </a:xfrm>
        </p:spPr>
        <p:txBody>
          <a:bodyPr>
            <a:noAutofit/>
          </a:bodyPr>
          <a:lstStyle/>
          <a:p>
            <a:r>
              <a:rPr lang="ko-KR" altLang="en-US" sz="9600" b="1" dirty="0" err="1" smtClean="0">
                <a:solidFill>
                  <a:srgbClr val="FF0000"/>
                </a:solidFill>
              </a:rPr>
              <a:t>다이쇼</a:t>
            </a:r>
            <a:r>
              <a:rPr lang="ko-KR" altLang="en-US" sz="9600" b="1" dirty="0" smtClean="0"/>
              <a:t> 시대</a:t>
            </a:r>
            <a:endParaRPr lang="ko-KR" altLang="en-US" sz="9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22108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b="1" dirty="0" smtClean="0"/>
              <a:t>6</a:t>
            </a:r>
            <a:r>
              <a:rPr lang="ko-KR" altLang="en-US" sz="6000" b="1" dirty="0" smtClean="0"/>
              <a:t>조</a:t>
            </a:r>
            <a:endParaRPr lang="en-US" altLang="ko-KR" sz="6000" b="1" dirty="0" smtClean="0"/>
          </a:p>
          <a:p>
            <a:pPr algn="ctr"/>
            <a:r>
              <a:rPr lang="ko-KR" altLang="en-US" sz="6000" b="1" dirty="0" err="1" smtClean="0"/>
              <a:t>최해</a:t>
            </a:r>
            <a:r>
              <a:rPr lang="en-US" altLang="ko-KR" sz="6000" b="1" dirty="0" smtClean="0"/>
              <a:t>*</a:t>
            </a:r>
            <a:endParaRPr lang="ko-KR" alt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데모크라시</a:t>
            </a:r>
            <a:r>
              <a:rPr lang="ko-KR" altLang="en-US" sz="6600" b="1" dirty="0" smtClean="0"/>
              <a:t>의 출발점</a:t>
            </a:r>
            <a:endParaRPr lang="ko-KR" altLang="en-US" sz="6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842493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8"/>
          <p:cNvGrpSpPr/>
          <p:nvPr/>
        </p:nvGrpSpPr>
        <p:grpSpPr>
          <a:xfrm>
            <a:off x="2339752" y="4437112"/>
            <a:ext cx="4320480" cy="2232248"/>
            <a:chOff x="2339752" y="4437112"/>
            <a:chExt cx="4320480" cy="2232248"/>
          </a:xfrm>
        </p:grpSpPr>
        <p:sp>
          <p:nvSpPr>
            <p:cNvPr id="5" name="포인트가 5개인 별 4"/>
            <p:cNvSpPr/>
            <p:nvPr/>
          </p:nvSpPr>
          <p:spPr>
            <a:xfrm>
              <a:off x="2339752" y="4437112"/>
              <a:ext cx="4320480" cy="2232248"/>
            </a:xfrm>
            <a:prstGeom prst="star5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27784" y="5221649"/>
              <a:ext cx="38164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dirty="0" smtClean="0">
                  <a:solidFill>
                    <a:srgbClr val="0000FF"/>
                  </a:solidFill>
                </a:rPr>
                <a:t>일본 </a:t>
              </a:r>
              <a:r>
                <a:rPr lang="en-US" altLang="ko-KR" sz="6000" b="1" dirty="0" smtClean="0">
                  <a:solidFill>
                    <a:srgbClr val="0000FF"/>
                  </a:solidFill>
                </a:rPr>
                <a:t>WIN</a:t>
              </a:r>
              <a:endParaRPr lang="ko-KR" altLang="en-US" sz="60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그룹 9"/>
          <p:cNvGrpSpPr/>
          <p:nvPr/>
        </p:nvGrpSpPr>
        <p:grpSpPr>
          <a:xfrm>
            <a:off x="323530" y="1844824"/>
            <a:ext cx="4392488" cy="3312368"/>
            <a:chOff x="323528" y="1844824"/>
            <a:chExt cx="4392488" cy="3312368"/>
          </a:xfrm>
        </p:grpSpPr>
        <p:sp>
          <p:nvSpPr>
            <p:cNvPr id="6" name="곱셈 기호 5"/>
            <p:cNvSpPr/>
            <p:nvPr/>
          </p:nvSpPr>
          <p:spPr>
            <a:xfrm>
              <a:off x="323528" y="1844824"/>
              <a:ext cx="4392488" cy="3312368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27584" y="3140968"/>
              <a:ext cx="33843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 smtClean="0"/>
                <a:t>러시아 </a:t>
              </a:r>
              <a:r>
                <a:rPr lang="en-US" altLang="ko-KR" sz="4400" b="1" dirty="0" smtClean="0"/>
                <a:t>LOSE</a:t>
              </a:r>
              <a:endParaRPr lang="ko-KR" altLang="en-US" sz="4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데모크라시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grpSp>
        <p:nvGrpSpPr>
          <p:cNvPr id="3" name="그룹 5"/>
          <p:cNvGrpSpPr/>
          <p:nvPr/>
        </p:nvGrpSpPr>
        <p:grpSpPr>
          <a:xfrm>
            <a:off x="323529" y="2708920"/>
            <a:ext cx="4032448" cy="2736304"/>
            <a:chOff x="323528" y="2708920"/>
            <a:chExt cx="4896544" cy="3024336"/>
          </a:xfrm>
        </p:grpSpPr>
        <p:sp>
          <p:nvSpPr>
            <p:cNvPr id="4" name="직사각형 3"/>
            <p:cNvSpPr/>
            <p:nvPr/>
          </p:nvSpPr>
          <p:spPr>
            <a:xfrm>
              <a:off x="323528" y="2708920"/>
              <a:ext cx="4896544" cy="30243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타원 4"/>
            <p:cNvSpPr/>
            <p:nvPr/>
          </p:nvSpPr>
          <p:spPr>
            <a:xfrm>
              <a:off x="1619672" y="3284984"/>
              <a:ext cx="2304256" cy="1944216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11560" y="5589246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b="1" dirty="0" smtClean="0"/>
              <a:t>일본 시민들</a:t>
            </a:r>
            <a:endParaRPr lang="ko-KR" altLang="en-US" sz="4800" b="1" dirty="0"/>
          </a:p>
        </p:txBody>
      </p:sp>
      <p:sp>
        <p:nvSpPr>
          <p:cNvPr id="8" name="타원형 설명선 7"/>
          <p:cNvSpPr/>
          <p:nvPr/>
        </p:nvSpPr>
        <p:spPr>
          <a:xfrm rot="1413606">
            <a:off x="4607496" y="1317387"/>
            <a:ext cx="4536504" cy="3286148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292081" y="1628803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/>
              <a:t>러시아와 </a:t>
            </a:r>
            <a:endParaRPr lang="en-US" altLang="ko-KR" sz="4000" b="1" dirty="0" smtClean="0"/>
          </a:p>
          <a:p>
            <a:r>
              <a:rPr lang="ko-KR" altLang="en-US" sz="4000" b="1" dirty="0" smtClean="0"/>
              <a:t>강화 조약은 체결하면 안됩니다</a:t>
            </a:r>
            <a:r>
              <a:rPr lang="en-US" altLang="ko-KR" sz="4000" b="1" dirty="0" smtClean="0"/>
              <a:t>!</a:t>
            </a:r>
            <a:endParaRPr lang="ko-KR" alt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쌀소동 기사.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0000FF"/>
                </a:solidFill>
              </a:rPr>
              <a:t>쌀 소동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grpSp>
        <p:nvGrpSpPr>
          <p:cNvPr id="3" name="그룹 8"/>
          <p:cNvGrpSpPr/>
          <p:nvPr/>
        </p:nvGrpSpPr>
        <p:grpSpPr>
          <a:xfrm>
            <a:off x="395536" y="1916832"/>
            <a:ext cx="4320480" cy="3960440"/>
            <a:chOff x="395536" y="1268760"/>
            <a:chExt cx="4320480" cy="3312368"/>
          </a:xfrm>
        </p:grpSpPr>
        <p:sp>
          <p:nvSpPr>
            <p:cNvPr id="5" name="폭발 1 4"/>
            <p:cNvSpPr/>
            <p:nvPr/>
          </p:nvSpPr>
          <p:spPr>
            <a:xfrm>
              <a:off x="395536" y="1268760"/>
              <a:ext cx="4320480" cy="3312368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71600" y="2132856"/>
              <a:ext cx="2880320" cy="1209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 smtClean="0"/>
                <a:t>제 </a:t>
              </a:r>
              <a:r>
                <a:rPr lang="en-US" altLang="ko-KR" sz="4400" b="1" dirty="0" smtClean="0"/>
                <a:t>1</a:t>
              </a:r>
              <a:r>
                <a:rPr lang="ko-KR" altLang="en-US" sz="4400" b="1" dirty="0" smtClean="0"/>
                <a:t>차 세계대전</a:t>
              </a:r>
              <a:endParaRPr lang="ko-KR" altLang="en-US" sz="4400" b="1" dirty="0"/>
            </a:p>
          </p:txBody>
        </p:sp>
      </p:grpSp>
      <p:grpSp>
        <p:nvGrpSpPr>
          <p:cNvPr id="4" name="그룹 9"/>
          <p:cNvGrpSpPr/>
          <p:nvPr/>
        </p:nvGrpSpPr>
        <p:grpSpPr>
          <a:xfrm>
            <a:off x="4283968" y="1124744"/>
            <a:ext cx="4176464" cy="5400600"/>
            <a:chOff x="4788024" y="1124744"/>
            <a:chExt cx="4176464" cy="5400600"/>
          </a:xfrm>
        </p:grpSpPr>
        <p:sp>
          <p:nvSpPr>
            <p:cNvPr id="7" name="위쪽 화살표 6"/>
            <p:cNvSpPr/>
            <p:nvPr/>
          </p:nvSpPr>
          <p:spPr>
            <a:xfrm>
              <a:off x="5652120" y="1124744"/>
              <a:ext cx="2808312" cy="5400600"/>
            </a:xfrm>
            <a:prstGeom prst="up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788024" y="2593935"/>
              <a:ext cx="4176464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600" b="1" dirty="0" smtClean="0"/>
                <a:t>물가폭등</a:t>
              </a:r>
              <a:endParaRPr lang="en-US" altLang="ko-KR" sz="6600" b="1" dirty="0" smtClean="0"/>
            </a:p>
            <a:p>
              <a:pPr algn="ctr"/>
              <a:endParaRPr lang="en-US" altLang="ko-KR" sz="6600" b="1" dirty="0" smtClean="0"/>
            </a:p>
            <a:p>
              <a:pPr algn="ctr"/>
              <a:r>
                <a:rPr lang="ko-KR" altLang="en-US" sz="6600" b="1" dirty="0" smtClean="0"/>
                <a:t>쌀값 폭등</a:t>
              </a:r>
              <a:endParaRPr lang="ko-KR" altLang="en-US" sz="6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0000FF"/>
                </a:solidFill>
              </a:rPr>
              <a:t>경제의 하락세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pic>
        <p:nvPicPr>
          <p:cNvPr id="10242" name="Picture 2" descr="http://thumbnail.egloos.net/600x0/http:/pds25.egloos.com/pds/201308/23/39/a0048039_5216d3bab58d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7128792" cy="3672408"/>
          </a:xfrm>
          <a:prstGeom prst="rect">
            <a:avLst/>
          </a:prstGeom>
          <a:noFill/>
        </p:spPr>
      </p:pic>
      <p:grpSp>
        <p:nvGrpSpPr>
          <p:cNvPr id="3" name="그룹 7"/>
          <p:cNvGrpSpPr/>
          <p:nvPr/>
        </p:nvGrpSpPr>
        <p:grpSpPr>
          <a:xfrm>
            <a:off x="0" y="5301208"/>
            <a:ext cx="9144000" cy="1152128"/>
            <a:chOff x="0" y="5013176"/>
            <a:chExt cx="9144000" cy="1152128"/>
          </a:xfrm>
        </p:grpSpPr>
        <p:sp>
          <p:nvSpPr>
            <p:cNvPr id="5" name="TextBox 4"/>
            <p:cNvSpPr txBox="1"/>
            <p:nvPr/>
          </p:nvSpPr>
          <p:spPr>
            <a:xfrm>
              <a:off x="0" y="5013176"/>
              <a:ext cx="9144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400" b="1" dirty="0" smtClean="0">
                  <a:solidFill>
                    <a:srgbClr val="FF0000"/>
                  </a:solidFill>
                </a:rPr>
                <a:t>   도시이동       쌀 생산</a:t>
              </a:r>
              <a:endParaRPr lang="ko-KR" altLang="en-US" sz="5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오른쪽 화살표 5"/>
            <p:cNvSpPr/>
            <p:nvPr/>
          </p:nvSpPr>
          <p:spPr>
            <a:xfrm>
              <a:off x="3779912" y="5157192"/>
              <a:ext cx="1152128" cy="64807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오른쪽 화살표 6"/>
            <p:cNvSpPr/>
            <p:nvPr/>
          </p:nvSpPr>
          <p:spPr>
            <a:xfrm rot="5400000">
              <a:off x="7380312" y="5301208"/>
              <a:ext cx="1080120" cy="648072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09월 01일 - 여행 비둘기 멸종, 1914 / 간토 대지진, 1923 / 제2차 세계 대전 발발, 1939 / 대한항공 007편 격추 사건, 198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29192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0000FF"/>
                </a:solidFill>
              </a:rPr>
              <a:t>관동대지진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grpSp>
        <p:nvGrpSpPr>
          <p:cNvPr id="3" name="그룹 6"/>
          <p:cNvGrpSpPr/>
          <p:nvPr/>
        </p:nvGrpSpPr>
        <p:grpSpPr>
          <a:xfrm>
            <a:off x="107504" y="2204864"/>
            <a:ext cx="8892480" cy="4176464"/>
            <a:chOff x="179512" y="2348880"/>
            <a:chExt cx="8892480" cy="4176464"/>
          </a:xfrm>
        </p:grpSpPr>
        <p:sp>
          <p:nvSpPr>
            <p:cNvPr id="5" name="번개 4"/>
            <p:cNvSpPr/>
            <p:nvPr/>
          </p:nvSpPr>
          <p:spPr>
            <a:xfrm>
              <a:off x="179512" y="2348880"/>
              <a:ext cx="8892480" cy="4176464"/>
            </a:xfrm>
            <a:prstGeom prst="lightningBol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 rot="1200720">
              <a:off x="1475656" y="3267512"/>
              <a:ext cx="6192688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6000" b="1" dirty="0" smtClean="0">
                  <a:solidFill>
                    <a:srgbClr val="FF0000"/>
                  </a:solidFill>
                </a:rPr>
                <a:t>일본 관동지방에 </a:t>
              </a:r>
              <a:r>
                <a:rPr lang="en-US" altLang="ko-KR" sz="6000" b="1" dirty="0" smtClean="0">
                  <a:solidFill>
                    <a:srgbClr val="FF0000"/>
                  </a:solidFill>
                </a:rPr>
                <a:t>7.9</a:t>
              </a:r>
              <a:r>
                <a:rPr lang="ko-KR" altLang="en-US" sz="6000" b="1" dirty="0" smtClean="0">
                  <a:solidFill>
                    <a:srgbClr val="FF0000"/>
                  </a:solidFill>
                </a:rPr>
                <a:t>규모 지진발생</a:t>
              </a:r>
              <a:r>
                <a:rPr lang="en-US" altLang="ko-KR" sz="6000" b="1" dirty="0" smtClean="0">
                  <a:solidFill>
                    <a:srgbClr val="FF0000"/>
                  </a:solidFill>
                </a:rPr>
                <a:t>!</a:t>
              </a:r>
              <a:endParaRPr lang="ko-KR" altLang="en-US" sz="6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0000FF"/>
                </a:solidFill>
              </a:rPr>
              <a:t>관동대지진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pic>
        <p:nvPicPr>
          <p:cNvPr id="20482" name="Picture 2" descr="아무렇게나 말 찍 뱋어놓고 다음을 이으지 못하는 나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4000500" cy="5184576"/>
          </a:xfrm>
          <a:prstGeom prst="rect">
            <a:avLst/>
          </a:prstGeom>
          <a:noFill/>
        </p:spPr>
      </p:pic>
      <p:grpSp>
        <p:nvGrpSpPr>
          <p:cNvPr id="3" name="그룹 5"/>
          <p:cNvGrpSpPr/>
          <p:nvPr/>
        </p:nvGrpSpPr>
        <p:grpSpPr>
          <a:xfrm>
            <a:off x="467545" y="3573016"/>
            <a:ext cx="3960440" cy="2808312"/>
            <a:chOff x="4572000" y="1700808"/>
            <a:chExt cx="3960440" cy="2808312"/>
          </a:xfrm>
        </p:grpSpPr>
        <p:sp>
          <p:nvSpPr>
            <p:cNvPr id="5" name="폭발 1 4"/>
            <p:cNvSpPr/>
            <p:nvPr/>
          </p:nvSpPr>
          <p:spPr>
            <a:xfrm>
              <a:off x="4788024" y="1700808"/>
              <a:ext cx="3456384" cy="2808312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572000" y="2636912"/>
              <a:ext cx="39604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400" b="1" dirty="0" smtClean="0">
                  <a:solidFill>
                    <a:srgbClr val="FF0000"/>
                  </a:solidFill>
                </a:rPr>
                <a:t>대혼란</a:t>
              </a:r>
              <a:endParaRPr lang="ko-KR" altLang="en-US" sz="54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6386" name="Picture 2" descr="사이렌 - 신호,경보 등에 사용되는 음향장치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268760"/>
            <a:ext cx="3888432" cy="511256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004049" y="2969661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b="1" dirty="0" smtClean="0"/>
              <a:t>계엄령 </a:t>
            </a:r>
            <a:endParaRPr lang="ko-KR" altLang="en-US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0000FF"/>
                </a:solidFill>
              </a:rPr>
              <a:t>관동대지진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79514" y="1052736"/>
            <a:ext cx="8784976" cy="56166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51521" y="1286758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5400" b="1" dirty="0" smtClean="0"/>
              <a:t>조선인의 폭동</a:t>
            </a:r>
            <a:endParaRPr lang="en-US" altLang="ko-KR" sz="5400" b="1" dirty="0" smtClean="0"/>
          </a:p>
          <a:p>
            <a:pPr marL="342900" indent="-342900">
              <a:buAutoNum type="arabicPeriod"/>
            </a:pPr>
            <a:r>
              <a:rPr lang="ko-KR" altLang="en-US" sz="5400" b="1" dirty="0" smtClean="0"/>
              <a:t>조선인의 방화</a:t>
            </a:r>
            <a:endParaRPr lang="en-US" altLang="ko-KR" sz="5400" b="1" dirty="0" smtClean="0"/>
          </a:p>
          <a:p>
            <a:pPr marL="342900" indent="-342900">
              <a:buAutoNum type="arabicPeriod"/>
            </a:pPr>
            <a:r>
              <a:rPr lang="ko-KR" altLang="en-US" sz="5400" b="1" dirty="0" smtClean="0"/>
              <a:t>조선인이 우물에 독을 탐</a:t>
            </a:r>
            <a:endParaRPr lang="en-US" altLang="ko-KR" sz="5400" b="1" dirty="0" smtClean="0"/>
          </a:p>
          <a:p>
            <a:pPr marL="342900" indent="-342900"/>
            <a:endParaRPr lang="ko-KR" altLang="en-US" dirty="0"/>
          </a:p>
        </p:txBody>
      </p:sp>
      <p:sp>
        <p:nvSpPr>
          <p:cNvPr id="6" name="아래쪽 화살표 5"/>
          <p:cNvSpPr/>
          <p:nvPr/>
        </p:nvSpPr>
        <p:spPr>
          <a:xfrm>
            <a:off x="3563888" y="3861048"/>
            <a:ext cx="1944216" cy="1224136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23528" y="5085184"/>
            <a:ext cx="8604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 smtClean="0">
                <a:solidFill>
                  <a:srgbClr val="0000FF"/>
                </a:solidFill>
              </a:rPr>
              <a:t>유언비어</a:t>
            </a:r>
            <a:r>
              <a:rPr lang="ko-KR" altLang="en-US" sz="4800" b="1" dirty="0" smtClean="0"/>
              <a:t> 확산</a:t>
            </a:r>
            <a:endParaRPr lang="en-US" altLang="ko-KR" sz="4800" b="1" dirty="0" smtClean="0"/>
          </a:p>
          <a:p>
            <a:pPr algn="ctr"/>
            <a:r>
              <a:rPr lang="ko-KR" altLang="en-US" sz="4800" b="1" dirty="0" smtClean="0">
                <a:solidFill>
                  <a:srgbClr val="FF0000"/>
                </a:solidFill>
              </a:rPr>
              <a:t>조선인 대학살</a:t>
            </a:r>
            <a:endParaRPr lang="ko-KR" alt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09월 01일 - 여행 비둘기 멸종, 1914 / 간토 대지진, 1923 / 제2차 세계 대전 발발, 1939 / 대한항공 007편 격추 사건, 198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1277888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관동대지진 영상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286000" y="3105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 smtClean="0"/>
              <a:t>https://www.youtube.com/watch?v=27IUFTOvuwI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보통선거법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쌀소동 기사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30" y="1412776"/>
            <a:ext cx="4392488" cy="49685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60033" y="1786746"/>
            <a:ext cx="42839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 smtClean="0">
                <a:solidFill>
                  <a:srgbClr val="0000FF"/>
                </a:solidFill>
              </a:rPr>
              <a:t>쌀 소동 이후</a:t>
            </a:r>
            <a:endParaRPr lang="en-US" altLang="ko-KR" sz="6600" b="1" dirty="0" smtClean="0">
              <a:solidFill>
                <a:srgbClr val="0000FF"/>
              </a:solidFill>
            </a:endParaRPr>
          </a:p>
          <a:p>
            <a:pPr algn="ctr"/>
            <a:r>
              <a:rPr lang="ko-KR" altLang="en-US" sz="6600" b="1" dirty="0" smtClean="0"/>
              <a:t>보통선거법 주장</a:t>
            </a:r>
            <a:endParaRPr lang="en-US" altLang="ko-KR" sz="6600" b="1" dirty="0" smtClean="0"/>
          </a:p>
          <a:p>
            <a:endParaRPr lang="ko-KR" altLang="en-US" sz="6600" b="1" dirty="0"/>
          </a:p>
        </p:txBody>
      </p:sp>
      <p:sp>
        <p:nvSpPr>
          <p:cNvPr id="6" name="오른쪽 화살표 5"/>
          <p:cNvSpPr/>
          <p:nvPr/>
        </p:nvSpPr>
        <p:spPr>
          <a:xfrm>
            <a:off x="4283968" y="3140968"/>
            <a:ext cx="1152128" cy="100811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보통선거법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1928년 최초로 행해진 보통선거 포스터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848872" cy="3672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9190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srgbClr val="0000FF"/>
                </a:solidFill>
              </a:rPr>
              <a:t>재산세</a:t>
            </a:r>
            <a:r>
              <a:rPr lang="ko-KR" altLang="en-US" sz="6000" b="1" dirty="0" smtClean="0"/>
              <a:t>를 내는</a:t>
            </a:r>
            <a:endParaRPr lang="en-US" altLang="ko-KR" sz="6000" b="1" dirty="0" smtClean="0"/>
          </a:p>
          <a:p>
            <a:pPr algn="ctr"/>
            <a:r>
              <a:rPr lang="en-US" altLang="ko-KR" sz="6000" b="1" dirty="0" smtClean="0">
                <a:solidFill>
                  <a:srgbClr val="0000FF"/>
                </a:solidFill>
              </a:rPr>
              <a:t>25</a:t>
            </a:r>
            <a:r>
              <a:rPr lang="ko-KR" altLang="en-US" sz="6000" b="1" dirty="0" smtClean="0">
                <a:solidFill>
                  <a:srgbClr val="0000FF"/>
                </a:solidFill>
              </a:rPr>
              <a:t>세 이상남성</a:t>
            </a:r>
            <a:endParaRPr lang="ko-KR" altLang="en-US" sz="6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/>
              <a:t>개요</a:t>
            </a:r>
            <a:endParaRPr lang="ko-KR" alt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6512" y="980728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ko-KR" altLang="en-US" sz="5400" b="1" dirty="0" err="1" smtClean="0"/>
              <a:t>다이쇼</a:t>
            </a:r>
            <a:r>
              <a:rPr lang="ko-KR" altLang="en-US" sz="5400" b="1" dirty="0" smtClean="0"/>
              <a:t> 시대란</a:t>
            </a:r>
            <a:r>
              <a:rPr lang="en-US" altLang="ko-KR" sz="5400" b="1" dirty="0" smtClean="0"/>
              <a:t>?</a:t>
            </a:r>
          </a:p>
          <a:p>
            <a:pPr marL="342900" indent="-342900" algn="ctr"/>
            <a:r>
              <a:rPr lang="en-US" altLang="ko-KR" sz="5400" b="1" dirty="0" smtClean="0"/>
              <a:t>    -</a:t>
            </a:r>
            <a:r>
              <a:rPr lang="ko-KR" altLang="en-US" sz="5400" b="1" dirty="0" err="1" smtClean="0"/>
              <a:t>다이쇼</a:t>
            </a:r>
            <a:r>
              <a:rPr lang="ko-KR" altLang="en-US" sz="5400" b="1" dirty="0" smtClean="0"/>
              <a:t> 천황</a:t>
            </a:r>
            <a:endParaRPr lang="en-US" altLang="ko-KR" sz="5400" b="1" dirty="0" smtClean="0"/>
          </a:p>
          <a:p>
            <a:pPr marL="342900" indent="-342900" algn="ctr"/>
            <a:r>
              <a:rPr lang="en-US" altLang="ko-KR" sz="5400" b="1" dirty="0" smtClean="0"/>
              <a:t>    -</a:t>
            </a:r>
            <a:r>
              <a:rPr lang="ko-KR" altLang="en-US" sz="5400" b="1" dirty="0" smtClean="0"/>
              <a:t>의의</a:t>
            </a:r>
            <a:endParaRPr lang="en-US" altLang="ko-KR" sz="5400" b="1" dirty="0" smtClean="0"/>
          </a:p>
          <a:p>
            <a:pPr marL="342900" indent="-342900" algn="ctr"/>
            <a:r>
              <a:rPr lang="en-US" altLang="ko-KR" sz="5400" b="1" dirty="0" smtClean="0"/>
              <a:t>2. </a:t>
            </a:r>
            <a:r>
              <a:rPr lang="ko-KR" altLang="en-US" sz="5400" b="1" dirty="0" smtClean="0"/>
              <a:t>데모크라시</a:t>
            </a:r>
            <a:endParaRPr lang="en-US" altLang="ko-KR" sz="5400" b="1" dirty="0" smtClean="0"/>
          </a:p>
          <a:p>
            <a:pPr marL="342900" indent="-342900" algn="ctr"/>
            <a:r>
              <a:rPr lang="en-US" altLang="ko-KR" sz="5400" b="1" dirty="0" smtClean="0"/>
              <a:t>3. </a:t>
            </a:r>
            <a:r>
              <a:rPr lang="ko-KR" altLang="en-US" sz="5400" b="1" dirty="0" err="1" smtClean="0"/>
              <a:t>다이쇼</a:t>
            </a:r>
            <a:r>
              <a:rPr lang="ko-KR" altLang="en-US" sz="5400" b="1" dirty="0" smtClean="0"/>
              <a:t> 시대 경제</a:t>
            </a:r>
            <a:endParaRPr lang="en-US" altLang="ko-KR" sz="5400" b="1" dirty="0" smtClean="0"/>
          </a:p>
          <a:p>
            <a:pPr marL="342900" indent="-342900" algn="ctr"/>
            <a:r>
              <a:rPr lang="en-US" altLang="ko-KR" sz="5400" b="1" dirty="0" smtClean="0"/>
              <a:t>   -</a:t>
            </a:r>
            <a:r>
              <a:rPr lang="ko-KR" altLang="en-US" sz="5400" b="1" dirty="0" smtClean="0"/>
              <a:t>쌀 소동</a:t>
            </a:r>
            <a:endParaRPr lang="en-US" altLang="ko-KR" sz="5400" b="1" dirty="0" smtClean="0"/>
          </a:p>
          <a:p>
            <a:pPr marL="342900" indent="-342900" algn="ctr"/>
            <a:r>
              <a:rPr lang="en-US" altLang="ko-KR" sz="5400" b="1" dirty="0" smtClean="0"/>
              <a:t>   -</a:t>
            </a:r>
            <a:r>
              <a:rPr lang="ko-KR" altLang="en-US" sz="5400" b="1" dirty="0" smtClean="0"/>
              <a:t>관동대지진</a:t>
            </a:r>
            <a:endParaRPr lang="en-US" altLang="ko-KR" sz="5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000" b="1" dirty="0" smtClean="0"/>
              <a:t>백화점</a:t>
            </a:r>
            <a:endParaRPr lang="ko-KR" altLang="en-US" sz="6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5292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520190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b="1" dirty="0" smtClean="0"/>
              <a:t>중간계층과 더불어 폭넓은 고객층 겨냥</a:t>
            </a:r>
            <a:endParaRPr lang="en-US" altLang="ko-KR" sz="4000" b="1" dirty="0" smtClean="0"/>
          </a:p>
          <a:p>
            <a:pPr algn="ctr"/>
            <a:r>
              <a:rPr lang="ko-KR" altLang="en-US" sz="4000" b="1" dirty="0" smtClean="0"/>
              <a:t>바겐세일</a:t>
            </a:r>
            <a:endParaRPr lang="en-US" altLang="ko-KR" sz="4000" b="1" dirty="0" smtClean="0"/>
          </a:p>
        </p:txBody>
      </p:sp>
      <p:sp>
        <p:nvSpPr>
          <p:cNvPr id="6" name="오른쪽 화살표 5"/>
          <p:cNvSpPr/>
          <p:nvPr/>
        </p:nvSpPr>
        <p:spPr>
          <a:xfrm>
            <a:off x="1763688" y="5877272"/>
            <a:ext cx="1296144" cy="648072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0000FF"/>
                </a:solidFill>
              </a:rPr>
              <a:t>의복문화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pic>
        <p:nvPicPr>
          <p:cNvPr id="18434" name="Picture 2" descr="기모노(着物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920880" cy="33843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9" y="5301214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1" dirty="0" smtClean="0"/>
              <a:t>기모노</a:t>
            </a:r>
            <a:endParaRPr lang="ko-KR" altLang="en-US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0000FF"/>
                </a:solidFill>
              </a:rPr>
              <a:t>의복문화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8" y="1124744"/>
            <a:ext cx="3816424" cy="4176464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8" y="1196753"/>
            <a:ext cx="3744416" cy="41044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7584" y="5517238"/>
            <a:ext cx="7344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/>
              <a:t>의복의 서양화</a:t>
            </a:r>
            <a:endParaRPr lang="ko-KR" altLang="en-US" sz="6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509126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srgbClr val="FF0000"/>
                </a:solidFill>
              </a:rPr>
              <a:t>양장</a:t>
            </a:r>
            <a:endParaRPr lang="ko-KR" altLang="en-US" sz="6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6" y="4501575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 smtClean="0">
                <a:solidFill>
                  <a:srgbClr val="FF0000"/>
                </a:solidFill>
              </a:rPr>
              <a:t>양복</a:t>
            </a:r>
            <a:endParaRPr lang="ko-KR" altLang="en-US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err="1" smtClean="0">
                <a:solidFill>
                  <a:srgbClr val="0000FF"/>
                </a:solidFill>
              </a:rPr>
              <a:t>식문화</a:t>
            </a:r>
            <a:endParaRPr lang="ko-KR" altLang="en-US" sz="6600" b="1" dirty="0">
              <a:solidFill>
                <a:srgbClr val="0000FF"/>
              </a:solidFill>
            </a:endParaRPr>
          </a:p>
        </p:txBody>
      </p:sp>
      <p:pic>
        <p:nvPicPr>
          <p:cNvPr id="15362" name="Picture 2" descr="일본식 포크 커틀릿 돈가츠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4104456" cy="2664296"/>
          </a:xfrm>
          <a:prstGeom prst="rect">
            <a:avLst/>
          </a:prstGeom>
          <a:noFill/>
        </p:spPr>
      </p:pic>
      <p:pic>
        <p:nvPicPr>
          <p:cNvPr id="8" name="Picture 2" descr="으깬 감자를 둥글게 튀긴 고로케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4032448" cy="2664296"/>
          </a:xfrm>
          <a:prstGeom prst="rect">
            <a:avLst/>
          </a:prstGeom>
          <a:noFill/>
        </p:spPr>
      </p:pic>
      <p:pic>
        <p:nvPicPr>
          <p:cNvPr id="9" name="Picture 2" descr="카레라이스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149080"/>
            <a:ext cx="4536506" cy="2492896"/>
          </a:xfrm>
          <a:prstGeom prst="rect">
            <a:avLst/>
          </a:prstGeom>
          <a:noFill/>
        </p:spPr>
      </p:pic>
      <p:grpSp>
        <p:nvGrpSpPr>
          <p:cNvPr id="3" name="그룹 11"/>
          <p:cNvGrpSpPr/>
          <p:nvPr/>
        </p:nvGrpSpPr>
        <p:grpSpPr>
          <a:xfrm>
            <a:off x="323528" y="1124744"/>
            <a:ext cx="4104456" cy="2664296"/>
            <a:chOff x="323528" y="1124744"/>
            <a:chExt cx="4104456" cy="2664296"/>
          </a:xfrm>
        </p:grpSpPr>
        <p:sp>
          <p:nvSpPr>
            <p:cNvPr id="6" name="직사각형 5"/>
            <p:cNvSpPr/>
            <p:nvPr/>
          </p:nvSpPr>
          <p:spPr>
            <a:xfrm>
              <a:off x="323528" y="1124744"/>
              <a:ext cx="4104456" cy="266429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3528" y="1981289"/>
              <a:ext cx="41044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b="1" dirty="0" err="1" smtClean="0"/>
                <a:t>돈카츠</a:t>
              </a:r>
              <a:endParaRPr lang="ko-KR" altLang="en-US" sz="6000" b="1" dirty="0"/>
            </a:p>
          </p:txBody>
        </p:sp>
      </p:grpSp>
      <p:grpSp>
        <p:nvGrpSpPr>
          <p:cNvPr id="4" name="그룹 14"/>
          <p:cNvGrpSpPr/>
          <p:nvPr/>
        </p:nvGrpSpPr>
        <p:grpSpPr>
          <a:xfrm>
            <a:off x="4716016" y="1124744"/>
            <a:ext cx="4176464" cy="2664296"/>
            <a:chOff x="4716016" y="1124744"/>
            <a:chExt cx="4176464" cy="2664296"/>
          </a:xfrm>
        </p:grpSpPr>
        <p:sp>
          <p:nvSpPr>
            <p:cNvPr id="7" name="직사각형 6"/>
            <p:cNvSpPr/>
            <p:nvPr/>
          </p:nvSpPr>
          <p:spPr>
            <a:xfrm>
              <a:off x="4788024" y="1124744"/>
              <a:ext cx="4104456" cy="2664296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16016" y="1909281"/>
              <a:ext cx="41044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b="1" dirty="0" err="1" smtClean="0"/>
                <a:t>고로케</a:t>
              </a:r>
              <a:endParaRPr lang="ko-KR" altLang="en-US" sz="6000" b="1" dirty="0"/>
            </a:p>
          </p:txBody>
        </p:sp>
      </p:grpSp>
      <p:grpSp>
        <p:nvGrpSpPr>
          <p:cNvPr id="5" name="그룹 15"/>
          <p:cNvGrpSpPr/>
          <p:nvPr/>
        </p:nvGrpSpPr>
        <p:grpSpPr>
          <a:xfrm>
            <a:off x="2339752" y="4005064"/>
            <a:ext cx="4536504" cy="2664296"/>
            <a:chOff x="2339752" y="4005064"/>
            <a:chExt cx="4536504" cy="2664296"/>
          </a:xfrm>
        </p:grpSpPr>
        <p:sp>
          <p:nvSpPr>
            <p:cNvPr id="10" name="직사각형 9"/>
            <p:cNvSpPr/>
            <p:nvPr/>
          </p:nvSpPr>
          <p:spPr>
            <a:xfrm>
              <a:off x="2339752" y="4005064"/>
              <a:ext cx="4536504" cy="2664296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39752" y="4797152"/>
              <a:ext cx="45365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b="1" dirty="0" smtClean="0"/>
                <a:t>카레라이스</a:t>
              </a:r>
              <a:endParaRPr lang="ko-KR" altLang="en-US" sz="6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000" b="1" dirty="0" smtClean="0"/>
              <a:t>주거문화</a:t>
            </a:r>
            <a:endParaRPr lang="ko-KR" altLang="en-US" sz="6000" b="1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064896" cy="3960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5892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/>
              <a:t>일본 전통 가옥</a:t>
            </a:r>
            <a:endParaRPr lang="ko-KR" altLang="en-US" sz="5400" b="1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8496944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000" b="1" dirty="0" smtClean="0"/>
              <a:t>주거문화</a:t>
            </a:r>
            <a:endParaRPr lang="ko-KR" altLang="en-US" sz="6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58924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400" b="1" dirty="0" smtClean="0"/>
              <a:t>서양식 양옥 주택</a:t>
            </a:r>
            <a:endParaRPr lang="ko-KR" altLang="en-US" sz="5400" b="1" dirty="0"/>
          </a:p>
        </p:txBody>
      </p:sp>
      <p:pic>
        <p:nvPicPr>
          <p:cNvPr id="1026" name="Picture 2" descr="http://postfiles9.naver.net/20130212_184/zxrkr8072_1360648512513w1UGs_JPEG/Kamakura_Museum_of_Literature.jpg?type=w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80920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/>
              <a:t>개요</a:t>
            </a:r>
            <a:endParaRPr lang="ko-KR" alt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73971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 smtClean="0"/>
              <a:t>4. </a:t>
            </a:r>
            <a:r>
              <a:rPr lang="ko-KR" altLang="en-US" sz="5400" b="1" dirty="0" smtClean="0"/>
              <a:t>보통 선거법</a:t>
            </a:r>
            <a:endParaRPr lang="en-US" altLang="ko-KR" sz="5400" b="1" dirty="0" smtClean="0"/>
          </a:p>
          <a:p>
            <a:pPr algn="ctr"/>
            <a:r>
              <a:rPr lang="en-US" altLang="ko-KR" sz="5400" b="1" dirty="0" smtClean="0"/>
              <a:t>5. </a:t>
            </a:r>
            <a:r>
              <a:rPr lang="ko-KR" altLang="en-US" sz="5400" b="1" dirty="0" err="1" smtClean="0"/>
              <a:t>다이쇼</a:t>
            </a:r>
            <a:r>
              <a:rPr lang="ko-KR" altLang="en-US" sz="5400" b="1" dirty="0" smtClean="0"/>
              <a:t> 시대 문화</a:t>
            </a:r>
            <a:endParaRPr lang="en-US" altLang="ko-KR" sz="5400" b="1" dirty="0" smtClean="0"/>
          </a:p>
          <a:p>
            <a:pPr algn="ctr"/>
            <a:r>
              <a:rPr lang="en-US" altLang="ko-KR" sz="5400" b="1" dirty="0" smtClean="0"/>
              <a:t>-</a:t>
            </a:r>
            <a:r>
              <a:rPr lang="ko-KR" altLang="en-US" sz="5400" b="1" dirty="0" smtClean="0"/>
              <a:t>백화점</a:t>
            </a:r>
            <a:r>
              <a:rPr lang="en-US" altLang="ko-KR" sz="5400" b="1" dirty="0" smtClean="0"/>
              <a:t>  </a:t>
            </a:r>
          </a:p>
          <a:p>
            <a:pPr algn="ctr"/>
            <a:r>
              <a:rPr lang="en-US" altLang="ko-KR" sz="5400" b="1" dirty="0" smtClean="0"/>
              <a:t> -</a:t>
            </a:r>
            <a:r>
              <a:rPr lang="ko-KR" altLang="en-US" sz="5400" b="1" dirty="0" smtClean="0"/>
              <a:t>의복</a:t>
            </a:r>
            <a:endParaRPr lang="en-US" altLang="ko-KR" sz="5400" b="1" dirty="0" smtClean="0"/>
          </a:p>
          <a:p>
            <a:pPr algn="ctr"/>
            <a:r>
              <a:rPr lang="en-US" altLang="ko-KR" sz="5400" b="1" dirty="0" smtClean="0"/>
              <a:t>   -</a:t>
            </a:r>
            <a:r>
              <a:rPr lang="ko-KR" altLang="en-US" sz="5400" b="1" dirty="0" smtClean="0"/>
              <a:t>음식</a:t>
            </a:r>
            <a:endParaRPr lang="en-US" altLang="ko-KR" sz="5400" b="1" dirty="0" smtClean="0"/>
          </a:p>
          <a:p>
            <a:pPr algn="ctr"/>
            <a:r>
              <a:rPr lang="en-US" altLang="ko-KR" sz="5400" b="1" dirty="0" smtClean="0"/>
              <a:t>-</a:t>
            </a:r>
            <a:r>
              <a:rPr lang="ko-KR" altLang="en-US" sz="5400" b="1" dirty="0" smtClean="0"/>
              <a:t>주거</a:t>
            </a:r>
            <a:endParaRPr lang="en-US" altLang="ko-KR" sz="5400" b="1" dirty="0" smtClean="0"/>
          </a:p>
          <a:p>
            <a:pPr algn="ctr"/>
            <a:endParaRPr lang="en-US" altLang="ko-KR" sz="5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err="1" smtClean="0">
                <a:solidFill>
                  <a:srgbClr val="0000FF"/>
                </a:solidFill>
              </a:rPr>
              <a:t>다이쇼</a:t>
            </a:r>
            <a:r>
              <a:rPr lang="ko-KR" altLang="en-US" sz="6600" b="1" dirty="0" smtClean="0"/>
              <a:t> 천황</a:t>
            </a:r>
            <a:endParaRPr lang="ko-KR" altLang="en-US" sz="6600" b="1" dirty="0"/>
          </a:p>
        </p:txBody>
      </p:sp>
      <p:pic>
        <p:nvPicPr>
          <p:cNvPr id="8194" name="Picture 2" descr="다이쇼 천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4015680" cy="5256584"/>
          </a:xfrm>
          <a:prstGeom prst="rect">
            <a:avLst/>
          </a:prstGeom>
          <a:noFill/>
        </p:spPr>
      </p:pic>
      <p:grpSp>
        <p:nvGrpSpPr>
          <p:cNvPr id="3" name="그룹 8"/>
          <p:cNvGrpSpPr/>
          <p:nvPr/>
        </p:nvGrpSpPr>
        <p:grpSpPr>
          <a:xfrm>
            <a:off x="4427986" y="1340768"/>
            <a:ext cx="5040560" cy="5256584"/>
            <a:chOff x="4427984" y="1340768"/>
            <a:chExt cx="5040560" cy="5256584"/>
          </a:xfrm>
        </p:grpSpPr>
        <p:sp>
          <p:nvSpPr>
            <p:cNvPr id="8" name="직사각형 7"/>
            <p:cNvSpPr/>
            <p:nvPr/>
          </p:nvSpPr>
          <p:spPr>
            <a:xfrm>
              <a:off x="4427984" y="1340768"/>
              <a:ext cx="4464496" cy="5256584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499992" y="2124720"/>
              <a:ext cx="4968552" cy="43088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400" b="1" dirty="0" err="1" smtClean="0"/>
                <a:t>다이쇼</a:t>
              </a:r>
              <a:r>
                <a:rPr lang="ko-KR" altLang="en-US" sz="4400" b="1" dirty="0" smtClean="0"/>
                <a:t> 시대 즉위</a:t>
              </a:r>
              <a:endParaRPr lang="en-US" altLang="ko-KR" sz="4400" b="1" dirty="0" smtClean="0"/>
            </a:p>
            <a:p>
              <a:r>
                <a:rPr lang="en-US" altLang="ko-KR" sz="4400" b="1" dirty="0" smtClean="0"/>
                <a:t>123</a:t>
              </a:r>
              <a:r>
                <a:rPr lang="ko-KR" altLang="en-US" sz="4400" b="1" dirty="0" smtClean="0"/>
                <a:t>대 천황</a:t>
              </a:r>
              <a:endParaRPr lang="en-US" altLang="ko-KR" sz="4400" b="1" dirty="0" smtClean="0"/>
            </a:p>
            <a:p>
              <a:r>
                <a:rPr lang="ko-KR" altLang="en-US" sz="4400" b="1" dirty="0" err="1" smtClean="0"/>
                <a:t>요시히토</a:t>
              </a:r>
              <a:r>
                <a:rPr lang="en-US" altLang="ko-KR" sz="4400" b="1" dirty="0" smtClean="0"/>
                <a:t>(</a:t>
              </a:r>
              <a:r>
                <a:rPr lang="ko-KR" altLang="en-US" sz="4400" b="1" dirty="0" smtClean="0"/>
                <a:t>본명</a:t>
              </a:r>
              <a:r>
                <a:rPr lang="en-US" altLang="ko-KR" sz="4400" b="1" dirty="0" smtClean="0"/>
                <a:t>)</a:t>
              </a:r>
            </a:p>
            <a:p>
              <a:r>
                <a:rPr lang="ko-KR" altLang="en-US" sz="4400" b="1" dirty="0" err="1" smtClean="0"/>
                <a:t>하루노미야</a:t>
              </a:r>
              <a:endParaRPr lang="en-US" altLang="ko-KR" sz="4400" b="1" dirty="0" smtClean="0"/>
            </a:p>
            <a:p>
              <a:r>
                <a:rPr lang="en-US" altLang="ko-KR" sz="4400" b="1" dirty="0" smtClean="0"/>
                <a:t>(</a:t>
              </a:r>
              <a:r>
                <a:rPr lang="ko-KR" altLang="en-US" sz="4400" b="1" dirty="0" smtClean="0"/>
                <a:t>아명</a:t>
              </a:r>
              <a:r>
                <a:rPr lang="en-US" altLang="ko-KR" sz="4400" b="1" dirty="0" smtClean="0"/>
                <a:t>)</a:t>
              </a:r>
            </a:p>
            <a:p>
              <a:endParaRPr lang="en-US" altLang="ko-KR" sz="5400" b="1" dirty="0" smtClean="0"/>
            </a:p>
          </p:txBody>
        </p:sp>
      </p:grpSp>
      <p:sp>
        <p:nvSpPr>
          <p:cNvPr id="7" name="오른쪽 화살표 6"/>
          <p:cNvSpPr/>
          <p:nvPr/>
        </p:nvSpPr>
        <p:spPr>
          <a:xfrm>
            <a:off x="3779912" y="3284984"/>
            <a:ext cx="864096" cy="936104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err="1" smtClean="0">
                <a:solidFill>
                  <a:srgbClr val="0000FF"/>
                </a:solidFill>
              </a:rPr>
              <a:t>다이쇼</a:t>
            </a:r>
            <a:r>
              <a:rPr lang="ko-KR" altLang="en-US" sz="6600" b="1" dirty="0" smtClean="0"/>
              <a:t> 시대란</a:t>
            </a:r>
            <a:r>
              <a:rPr lang="en-US" altLang="ko-KR" sz="6600" b="1" dirty="0" smtClean="0"/>
              <a:t>?</a:t>
            </a:r>
            <a:endParaRPr lang="ko-KR" altLang="en-US" sz="6600" b="1" dirty="0"/>
          </a:p>
        </p:txBody>
      </p:sp>
      <p:grpSp>
        <p:nvGrpSpPr>
          <p:cNvPr id="3" name="그룹 5"/>
          <p:cNvGrpSpPr/>
          <p:nvPr/>
        </p:nvGrpSpPr>
        <p:grpSpPr>
          <a:xfrm>
            <a:off x="251520" y="1412776"/>
            <a:ext cx="8640960" cy="5040560"/>
            <a:chOff x="251520" y="1412776"/>
            <a:chExt cx="8640960" cy="5040560"/>
          </a:xfrm>
        </p:grpSpPr>
        <p:sp>
          <p:nvSpPr>
            <p:cNvPr id="4" name="직사각형 3"/>
            <p:cNvSpPr/>
            <p:nvPr/>
          </p:nvSpPr>
          <p:spPr>
            <a:xfrm>
              <a:off x="251520" y="1412776"/>
              <a:ext cx="8640960" cy="50405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520" y="2091620"/>
              <a:ext cx="864096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6000" b="1" dirty="0" smtClean="0"/>
                <a:t>1912-1926</a:t>
              </a:r>
            </a:p>
            <a:p>
              <a:pPr algn="ctr"/>
              <a:r>
                <a:rPr lang="ko-KR" altLang="en-US" sz="6000" b="1" dirty="0" err="1" smtClean="0"/>
                <a:t>다이쇼</a:t>
              </a:r>
              <a:r>
                <a:rPr lang="ko-KR" altLang="en-US" sz="6000" b="1" dirty="0" smtClean="0"/>
                <a:t> </a:t>
              </a:r>
              <a:r>
                <a:rPr lang="ko-KR" altLang="en-US" sz="6000" b="1" dirty="0" smtClean="0">
                  <a:solidFill>
                    <a:srgbClr val="FF0000"/>
                  </a:solidFill>
                </a:rPr>
                <a:t>데모크라시</a:t>
              </a:r>
              <a:r>
                <a:rPr lang="ko-KR" altLang="en-US" sz="6000" b="1" dirty="0" smtClean="0"/>
                <a:t>를 비롯 민권주의 운동이 일어난 시기</a:t>
              </a:r>
              <a:endParaRPr lang="ko-KR" altLang="en-US" sz="6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err="1" smtClean="0">
                <a:solidFill>
                  <a:srgbClr val="0000FF"/>
                </a:solidFill>
              </a:rPr>
              <a:t>다이쇼</a:t>
            </a:r>
            <a:r>
              <a:rPr lang="ko-KR" altLang="en-US" sz="6600" b="1" dirty="0" smtClean="0"/>
              <a:t> 시대란</a:t>
            </a:r>
            <a:r>
              <a:rPr lang="en-US" altLang="ko-KR" sz="6600" b="1" dirty="0" smtClean="0"/>
              <a:t>?</a:t>
            </a:r>
            <a:endParaRPr lang="ko-KR" altLang="en-US" sz="6600" b="1" dirty="0"/>
          </a:p>
        </p:txBody>
      </p:sp>
      <p:grpSp>
        <p:nvGrpSpPr>
          <p:cNvPr id="3" name="그룹 5"/>
          <p:cNvGrpSpPr/>
          <p:nvPr/>
        </p:nvGrpSpPr>
        <p:grpSpPr>
          <a:xfrm>
            <a:off x="251520" y="1412776"/>
            <a:ext cx="8640960" cy="5387825"/>
            <a:chOff x="251520" y="1412776"/>
            <a:chExt cx="8640960" cy="5387825"/>
          </a:xfrm>
        </p:grpSpPr>
        <p:sp>
          <p:nvSpPr>
            <p:cNvPr id="4" name="직사각형 3"/>
            <p:cNvSpPr/>
            <p:nvPr/>
          </p:nvSpPr>
          <p:spPr>
            <a:xfrm>
              <a:off x="251520" y="1412776"/>
              <a:ext cx="8640960" cy="504056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51520" y="2091620"/>
              <a:ext cx="8640960" cy="47089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000" b="1" dirty="0" smtClean="0"/>
                <a:t>미약하게 나마</a:t>
              </a:r>
              <a:endParaRPr lang="en-US" altLang="ko-KR" sz="6000" b="1" dirty="0" smtClean="0"/>
            </a:p>
            <a:p>
              <a:pPr algn="ctr"/>
              <a:r>
                <a:rPr lang="ko-KR" altLang="en-US" sz="6000" b="1" dirty="0" smtClean="0"/>
                <a:t>민주주의 사상 보급</a:t>
              </a:r>
              <a:endParaRPr lang="en-US" altLang="ko-KR" sz="6000" b="1" dirty="0" smtClean="0"/>
            </a:p>
            <a:p>
              <a:pPr algn="ctr"/>
              <a:r>
                <a:rPr lang="ko-KR" altLang="en-US" sz="6000" b="1" dirty="0" err="1" smtClean="0">
                  <a:solidFill>
                    <a:srgbClr val="FF0000"/>
                  </a:solidFill>
                </a:rPr>
                <a:t>다이쇼</a:t>
              </a:r>
              <a:r>
                <a:rPr lang="ko-KR" altLang="en-US" sz="6000" b="1" dirty="0" smtClean="0">
                  <a:solidFill>
                    <a:srgbClr val="FF0000"/>
                  </a:solidFill>
                </a:rPr>
                <a:t> </a:t>
              </a:r>
              <a:endParaRPr lang="en-US" altLang="ko-KR" sz="60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ko-KR" altLang="en-US" sz="6000" b="1" dirty="0" smtClean="0">
                  <a:solidFill>
                    <a:srgbClr val="FF0000"/>
                  </a:solidFill>
                </a:rPr>
                <a:t>데모크라시</a:t>
              </a:r>
              <a:endParaRPr lang="en-US" altLang="ko-KR" sz="6000" b="1" dirty="0" smtClean="0">
                <a:solidFill>
                  <a:srgbClr val="FF0000"/>
                </a:solidFill>
              </a:endParaRPr>
            </a:p>
            <a:p>
              <a:pPr algn="ctr"/>
              <a:endParaRPr lang="ko-KR" altLang="en-US" sz="6000" b="1" dirty="0"/>
            </a:p>
          </p:txBody>
        </p:sp>
      </p:grpSp>
      <p:sp>
        <p:nvSpPr>
          <p:cNvPr id="6" name="오른쪽 화살표 5"/>
          <p:cNvSpPr/>
          <p:nvPr/>
        </p:nvSpPr>
        <p:spPr>
          <a:xfrm>
            <a:off x="1187624" y="4293096"/>
            <a:ext cx="1296144" cy="792088"/>
          </a:xfrm>
          <a:prstGeom prst="rightArrow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데모크라시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grpSp>
        <p:nvGrpSpPr>
          <p:cNvPr id="3" name="그룹 12"/>
          <p:cNvGrpSpPr/>
          <p:nvPr/>
        </p:nvGrpSpPr>
        <p:grpSpPr>
          <a:xfrm>
            <a:off x="144018" y="1556792"/>
            <a:ext cx="4283968" cy="2016224"/>
            <a:chOff x="144016" y="1556792"/>
            <a:chExt cx="4283968" cy="2016224"/>
          </a:xfrm>
        </p:grpSpPr>
        <p:sp>
          <p:nvSpPr>
            <p:cNvPr id="4" name="모서리가 둥근 직사각형 3"/>
            <p:cNvSpPr/>
            <p:nvPr/>
          </p:nvSpPr>
          <p:spPr>
            <a:xfrm>
              <a:off x="144016" y="1556792"/>
              <a:ext cx="4283968" cy="20162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9512" y="1700808"/>
              <a:ext cx="424847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5400" b="1" dirty="0" smtClean="0">
                  <a:solidFill>
                    <a:srgbClr val="0000FF"/>
                  </a:solidFill>
                </a:rPr>
                <a:t>민중</a:t>
              </a:r>
              <a:endParaRPr lang="en-US" altLang="ko-KR" sz="5400" b="1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en-US" altLang="ko-KR" sz="5400" b="1" dirty="0" smtClean="0"/>
                <a:t>demos</a:t>
              </a:r>
              <a:endParaRPr lang="ko-KR" altLang="en-US" sz="5400" b="1" dirty="0"/>
            </a:p>
          </p:txBody>
        </p:sp>
      </p:grpSp>
      <p:grpSp>
        <p:nvGrpSpPr>
          <p:cNvPr id="5" name="그룹 13"/>
          <p:cNvGrpSpPr/>
          <p:nvPr/>
        </p:nvGrpSpPr>
        <p:grpSpPr>
          <a:xfrm>
            <a:off x="4644009" y="1484784"/>
            <a:ext cx="4283968" cy="2016224"/>
            <a:chOff x="4644008" y="1484784"/>
            <a:chExt cx="4283968" cy="2016224"/>
          </a:xfrm>
        </p:grpSpPr>
        <p:sp>
          <p:nvSpPr>
            <p:cNvPr id="6" name="모서리가 둥근 직사각형 5"/>
            <p:cNvSpPr/>
            <p:nvPr/>
          </p:nvSpPr>
          <p:spPr>
            <a:xfrm>
              <a:off x="4644008" y="1484784"/>
              <a:ext cx="4283968" cy="2016224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44008" y="1838434"/>
              <a:ext cx="424847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 smtClean="0">
                  <a:solidFill>
                    <a:srgbClr val="0000FF"/>
                  </a:solidFill>
                </a:rPr>
                <a:t>지배</a:t>
              </a:r>
              <a:r>
                <a:rPr lang="ko-KR" altLang="en-US" sz="4400" b="1" dirty="0" smtClean="0"/>
                <a:t> 또는 </a:t>
              </a:r>
              <a:r>
                <a:rPr lang="ko-KR" altLang="en-US" sz="4400" b="1" dirty="0" smtClean="0">
                  <a:solidFill>
                    <a:srgbClr val="0000FF"/>
                  </a:solidFill>
                </a:rPr>
                <a:t>권력</a:t>
              </a:r>
              <a:endParaRPr lang="en-US" altLang="ko-KR" sz="4400" b="1" dirty="0" smtClean="0">
                <a:solidFill>
                  <a:srgbClr val="0000FF"/>
                </a:solidFill>
              </a:endParaRPr>
            </a:p>
            <a:p>
              <a:pPr algn="ctr"/>
              <a:r>
                <a:rPr lang="en-US" altLang="ko-KR" sz="4400" b="1" dirty="0" err="1" smtClean="0"/>
                <a:t>kratos</a:t>
              </a:r>
              <a:endParaRPr lang="ko-KR" altLang="en-US" sz="4400" b="1" dirty="0"/>
            </a:p>
          </p:txBody>
        </p:sp>
      </p:grpSp>
      <p:sp>
        <p:nvSpPr>
          <p:cNvPr id="9" name="덧셈 기호 8"/>
          <p:cNvSpPr/>
          <p:nvPr/>
        </p:nvSpPr>
        <p:spPr>
          <a:xfrm>
            <a:off x="3851920" y="1916832"/>
            <a:ext cx="1368152" cy="1368152"/>
          </a:xfrm>
          <a:prstGeom prst="mathPlu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아래쪽 화살표 9"/>
          <p:cNvSpPr/>
          <p:nvPr/>
        </p:nvSpPr>
        <p:spPr>
          <a:xfrm>
            <a:off x="3275856" y="3717032"/>
            <a:ext cx="2520280" cy="108012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" name="그룹 14"/>
          <p:cNvGrpSpPr/>
          <p:nvPr/>
        </p:nvGrpSpPr>
        <p:grpSpPr>
          <a:xfrm>
            <a:off x="251520" y="4869160"/>
            <a:ext cx="8640960" cy="1584176"/>
            <a:chOff x="251520" y="4869160"/>
            <a:chExt cx="8640960" cy="1584176"/>
          </a:xfrm>
        </p:grpSpPr>
        <p:sp>
          <p:nvSpPr>
            <p:cNvPr id="11" name="직사각형 10"/>
            <p:cNvSpPr/>
            <p:nvPr/>
          </p:nvSpPr>
          <p:spPr>
            <a:xfrm>
              <a:off x="251520" y="4869160"/>
              <a:ext cx="8640960" cy="158417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1520" y="4941168"/>
              <a:ext cx="864096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4400" b="1" dirty="0" smtClean="0"/>
                <a:t>민주주의</a:t>
              </a:r>
              <a:endParaRPr lang="en-US" altLang="ko-KR" sz="4400" b="1" dirty="0" smtClean="0"/>
            </a:p>
            <a:p>
              <a:pPr algn="ctr"/>
              <a:r>
                <a:rPr lang="ko-KR" altLang="en-US" sz="4400" b="1" dirty="0" smtClean="0"/>
                <a:t> 민중에 의한 지배</a:t>
              </a:r>
              <a:endParaRPr lang="ko-KR" altLang="en-US" sz="4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600" b="1" dirty="0" smtClean="0">
                <a:solidFill>
                  <a:srgbClr val="FF0000"/>
                </a:solidFill>
              </a:rPr>
              <a:t>데모크라시</a:t>
            </a:r>
            <a:endParaRPr lang="ko-KR" altLang="en-US" sz="6600" b="1" dirty="0">
              <a:solidFill>
                <a:srgbClr val="FF0000"/>
              </a:solidFill>
            </a:endParaRPr>
          </a:p>
        </p:txBody>
      </p:sp>
      <p:grpSp>
        <p:nvGrpSpPr>
          <p:cNvPr id="3" name="그룹 5"/>
          <p:cNvGrpSpPr/>
          <p:nvPr/>
        </p:nvGrpSpPr>
        <p:grpSpPr>
          <a:xfrm>
            <a:off x="179514" y="1556792"/>
            <a:ext cx="8784976" cy="4752528"/>
            <a:chOff x="179512" y="1412776"/>
            <a:chExt cx="8784976" cy="4752528"/>
          </a:xfrm>
        </p:grpSpPr>
        <p:sp>
          <p:nvSpPr>
            <p:cNvPr id="5" name="모서리가 둥근 직사각형 4"/>
            <p:cNvSpPr/>
            <p:nvPr/>
          </p:nvSpPr>
          <p:spPr>
            <a:xfrm>
              <a:off x="179512" y="1412776"/>
              <a:ext cx="8784976" cy="4752528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96552" y="2571869"/>
              <a:ext cx="8351912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5400" b="1" dirty="0" err="1" smtClean="0"/>
                <a:t>정치ㆍ사회ㆍ문화</a:t>
              </a:r>
              <a:r>
                <a:rPr lang="ko-KR" altLang="en-US" sz="5400" b="1" dirty="0" smtClean="0"/>
                <a:t> 등 각 방면에 나타난 </a:t>
              </a:r>
              <a:r>
                <a:rPr lang="ko-KR" altLang="en-US" sz="5400" b="1" dirty="0" smtClean="0">
                  <a:solidFill>
                    <a:srgbClr val="FF0000"/>
                  </a:solidFill>
                </a:rPr>
                <a:t>민주주의</a:t>
              </a:r>
              <a:r>
                <a:rPr lang="ko-KR" altLang="en-US" sz="5400" b="1" dirty="0" smtClean="0"/>
                <a:t>와 </a:t>
              </a:r>
              <a:r>
                <a:rPr lang="ko-KR" altLang="en-US" sz="5400" b="1" dirty="0" smtClean="0">
                  <a:solidFill>
                    <a:srgbClr val="FF0000"/>
                  </a:solidFill>
                </a:rPr>
                <a:t>자유주의</a:t>
              </a:r>
              <a:r>
                <a:rPr lang="ko-KR" altLang="en-US" sz="5400" b="1" dirty="0" smtClean="0"/>
                <a:t> 경향</a:t>
              </a:r>
              <a:endParaRPr lang="ko-KR" altLang="en-US" sz="5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rmAutofit/>
          </a:bodyPr>
          <a:lstStyle/>
          <a:p>
            <a:r>
              <a:rPr lang="ko-KR" altLang="en-US" sz="6000" b="1" dirty="0" smtClean="0">
                <a:solidFill>
                  <a:srgbClr val="FF0000"/>
                </a:solidFill>
              </a:rPr>
              <a:t>데모크라시</a:t>
            </a:r>
            <a:endParaRPr lang="ko-KR" altLang="en-US" sz="6000" b="1" dirty="0">
              <a:solidFill>
                <a:srgbClr val="FF0000"/>
              </a:solidFill>
            </a:endParaRPr>
          </a:p>
        </p:txBody>
      </p:sp>
      <p:grpSp>
        <p:nvGrpSpPr>
          <p:cNvPr id="3" name="그룹 16"/>
          <p:cNvGrpSpPr/>
          <p:nvPr/>
        </p:nvGrpSpPr>
        <p:grpSpPr>
          <a:xfrm>
            <a:off x="179514" y="980728"/>
            <a:ext cx="8784976" cy="1008112"/>
            <a:chOff x="179512" y="980728"/>
            <a:chExt cx="8784976" cy="1008112"/>
          </a:xfrm>
        </p:grpSpPr>
        <p:sp>
          <p:nvSpPr>
            <p:cNvPr id="4" name="직사각형 3"/>
            <p:cNvSpPr/>
            <p:nvPr/>
          </p:nvSpPr>
          <p:spPr>
            <a:xfrm>
              <a:off x="179512" y="980728"/>
              <a:ext cx="8784976" cy="10081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9512" y="1196752"/>
              <a:ext cx="87129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 smtClean="0"/>
                <a:t>1914</a:t>
              </a:r>
              <a:r>
                <a:rPr lang="ko-KR" altLang="en-US" sz="4400" b="1" dirty="0" smtClean="0"/>
                <a:t>년 제 </a:t>
              </a:r>
              <a:r>
                <a:rPr lang="en-US" altLang="ko-KR" sz="4400" b="1" dirty="0" smtClean="0"/>
                <a:t>1</a:t>
              </a:r>
              <a:r>
                <a:rPr lang="ko-KR" altLang="en-US" sz="4400" b="1" dirty="0" smtClean="0"/>
                <a:t>차 세계대전</a:t>
              </a:r>
              <a:endParaRPr lang="ko-KR" altLang="en-US" sz="4400" b="1" dirty="0"/>
            </a:p>
          </p:txBody>
        </p:sp>
      </p:grpSp>
      <p:grpSp>
        <p:nvGrpSpPr>
          <p:cNvPr id="5" name="그룹 17"/>
          <p:cNvGrpSpPr/>
          <p:nvPr/>
        </p:nvGrpSpPr>
        <p:grpSpPr>
          <a:xfrm>
            <a:off x="179514" y="2132856"/>
            <a:ext cx="8784976" cy="1008112"/>
            <a:chOff x="179512" y="2132856"/>
            <a:chExt cx="8784976" cy="1008112"/>
          </a:xfrm>
        </p:grpSpPr>
        <p:sp>
          <p:nvSpPr>
            <p:cNvPr id="8" name="직사각형 7"/>
            <p:cNvSpPr/>
            <p:nvPr/>
          </p:nvSpPr>
          <p:spPr>
            <a:xfrm>
              <a:off x="179512" y="2132856"/>
              <a:ext cx="8784976" cy="10081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6024" y="2348880"/>
              <a:ext cx="867645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 smtClean="0"/>
                <a:t>1918</a:t>
              </a:r>
              <a:r>
                <a:rPr lang="ko-KR" altLang="en-US" sz="4400" b="1" dirty="0" smtClean="0"/>
                <a:t>년 쌀 소동</a:t>
              </a:r>
              <a:endParaRPr lang="ko-KR" altLang="en-US" sz="4400" b="1" dirty="0"/>
            </a:p>
          </p:txBody>
        </p:sp>
      </p:grpSp>
      <p:grpSp>
        <p:nvGrpSpPr>
          <p:cNvPr id="6" name="그룹 18"/>
          <p:cNvGrpSpPr/>
          <p:nvPr/>
        </p:nvGrpSpPr>
        <p:grpSpPr>
          <a:xfrm>
            <a:off x="179514" y="3284984"/>
            <a:ext cx="8784976" cy="1008112"/>
            <a:chOff x="179512" y="3284984"/>
            <a:chExt cx="8784976" cy="1008112"/>
          </a:xfrm>
        </p:grpSpPr>
        <p:sp>
          <p:nvSpPr>
            <p:cNvPr id="9" name="직사각형 8"/>
            <p:cNvSpPr/>
            <p:nvPr/>
          </p:nvSpPr>
          <p:spPr>
            <a:xfrm>
              <a:off x="179512" y="3284984"/>
              <a:ext cx="8784976" cy="10081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9512" y="3429000"/>
              <a:ext cx="87129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 smtClean="0"/>
                <a:t>1919</a:t>
              </a:r>
              <a:r>
                <a:rPr lang="ko-KR" altLang="en-US" sz="4400" b="1" dirty="0" smtClean="0"/>
                <a:t>년</a:t>
              </a:r>
              <a:r>
                <a:rPr lang="en-US" altLang="ko-KR" sz="4400" b="1" dirty="0" smtClean="0"/>
                <a:t> 3.1</a:t>
              </a:r>
              <a:r>
                <a:rPr lang="ko-KR" altLang="en-US" sz="4400" b="1" dirty="0" smtClean="0"/>
                <a:t>운동</a:t>
              </a:r>
              <a:endParaRPr lang="ko-KR" altLang="en-US" sz="4400" b="1" dirty="0"/>
            </a:p>
          </p:txBody>
        </p:sp>
      </p:grpSp>
      <p:grpSp>
        <p:nvGrpSpPr>
          <p:cNvPr id="7" name="그룹 19"/>
          <p:cNvGrpSpPr/>
          <p:nvPr/>
        </p:nvGrpSpPr>
        <p:grpSpPr>
          <a:xfrm>
            <a:off x="179514" y="4509120"/>
            <a:ext cx="8784976" cy="1008112"/>
            <a:chOff x="179512" y="4509120"/>
            <a:chExt cx="8784976" cy="1008112"/>
          </a:xfrm>
        </p:grpSpPr>
        <p:sp>
          <p:nvSpPr>
            <p:cNvPr id="10" name="직사각형 9"/>
            <p:cNvSpPr/>
            <p:nvPr/>
          </p:nvSpPr>
          <p:spPr>
            <a:xfrm>
              <a:off x="179512" y="4509120"/>
              <a:ext cx="8784976" cy="100811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9512" y="4653136"/>
              <a:ext cx="878497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 smtClean="0"/>
                <a:t>1923</a:t>
              </a:r>
              <a:r>
                <a:rPr lang="ko-KR" altLang="en-US" sz="4400" b="1" dirty="0" smtClean="0"/>
                <a:t>년 관동 대지진</a:t>
              </a:r>
              <a:endParaRPr lang="ko-KR" altLang="en-US" sz="4400" b="1" dirty="0"/>
            </a:p>
          </p:txBody>
        </p:sp>
      </p:grpSp>
      <p:grpSp>
        <p:nvGrpSpPr>
          <p:cNvPr id="17" name="그룹 20"/>
          <p:cNvGrpSpPr/>
          <p:nvPr/>
        </p:nvGrpSpPr>
        <p:grpSpPr>
          <a:xfrm>
            <a:off x="179514" y="5733256"/>
            <a:ext cx="8784976" cy="1008112"/>
            <a:chOff x="179512" y="5733256"/>
            <a:chExt cx="8784976" cy="1008112"/>
          </a:xfrm>
        </p:grpSpPr>
        <p:sp>
          <p:nvSpPr>
            <p:cNvPr id="11" name="직사각형 10"/>
            <p:cNvSpPr/>
            <p:nvPr/>
          </p:nvSpPr>
          <p:spPr>
            <a:xfrm>
              <a:off x="179512" y="5733256"/>
              <a:ext cx="8784976" cy="100811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1520" y="5877272"/>
              <a:ext cx="86409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400" b="1" dirty="0" smtClean="0"/>
                <a:t>1925</a:t>
              </a:r>
              <a:r>
                <a:rPr lang="ko-KR" altLang="en-US" sz="4400" b="1" dirty="0" smtClean="0"/>
                <a:t>년 </a:t>
              </a:r>
              <a:r>
                <a:rPr lang="ko-KR" altLang="en-US" sz="4400" b="1" dirty="0" smtClean="0">
                  <a:solidFill>
                    <a:srgbClr val="FF0000"/>
                  </a:solidFill>
                </a:rPr>
                <a:t>보</a:t>
              </a:r>
              <a:r>
                <a:rPr lang="ko-KR" altLang="en-US" sz="4300" b="1" dirty="0" smtClean="0">
                  <a:solidFill>
                    <a:srgbClr val="FF0000"/>
                  </a:solidFill>
                </a:rPr>
                <a:t>통</a:t>
              </a:r>
              <a:r>
                <a:rPr lang="ko-KR" altLang="en-US" sz="4000" b="1" dirty="0" smtClean="0">
                  <a:solidFill>
                    <a:srgbClr val="FF0000"/>
                  </a:solidFill>
                </a:rPr>
                <a:t> </a:t>
              </a:r>
              <a:r>
                <a:rPr lang="ko-KR" altLang="en-US" sz="4400" b="1" dirty="0" smtClean="0">
                  <a:solidFill>
                    <a:srgbClr val="FF0000"/>
                  </a:solidFill>
                </a:rPr>
                <a:t>선거법 </a:t>
              </a:r>
              <a:r>
                <a:rPr lang="ko-KR" altLang="en-US" sz="4400" b="1" dirty="0" smtClean="0"/>
                <a:t>공표</a:t>
              </a:r>
              <a:endParaRPr lang="ko-KR" altLang="en-US" sz="4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230</Words>
  <Application>Microsoft Office PowerPoint</Application>
  <PresentationFormat>화면 슬라이드 쇼(4:3)</PresentationFormat>
  <Paragraphs>97</Paragraphs>
  <Slides>25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Office 테마</vt:lpstr>
      <vt:lpstr>다이쇼 시대</vt:lpstr>
      <vt:lpstr>개요</vt:lpstr>
      <vt:lpstr>개요</vt:lpstr>
      <vt:lpstr>다이쇼 천황</vt:lpstr>
      <vt:lpstr>다이쇼 시대란?</vt:lpstr>
      <vt:lpstr>다이쇼 시대란?</vt:lpstr>
      <vt:lpstr>데모크라시</vt:lpstr>
      <vt:lpstr>데모크라시</vt:lpstr>
      <vt:lpstr>데모크라시</vt:lpstr>
      <vt:lpstr>데모크라시의 출발점</vt:lpstr>
      <vt:lpstr>데모크라시</vt:lpstr>
      <vt:lpstr>쌀 소동</vt:lpstr>
      <vt:lpstr>경제의 하락세</vt:lpstr>
      <vt:lpstr>관동대지진</vt:lpstr>
      <vt:lpstr>관동대지진</vt:lpstr>
      <vt:lpstr>관동대지진</vt:lpstr>
      <vt:lpstr>관동대지진 영상</vt:lpstr>
      <vt:lpstr>보통선거법</vt:lpstr>
      <vt:lpstr>보통선거법</vt:lpstr>
      <vt:lpstr>백화점</vt:lpstr>
      <vt:lpstr>의복문화</vt:lpstr>
      <vt:lpstr>의복문화</vt:lpstr>
      <vt:lpstr>식문화</vt:lpstr>
      <vt:lpstr>주거문화</vt:lpstr>
      <vt:lpstr>주거문화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다이쇼 시대</dc:title>
  <dc:creator>samsung</dc:creator>
  <cp:lastModifiedBy>samsung</cp:lastModifiedBy>
  <cp:revision>1</cp:revision>
  <dcterms:created xsi:type="dcterms:W3CDTF">2017-12-14T06:56:57Z</dcterms:created>
  <dcterms:modified xsi:type="dcterms:W3CDTF">2017-12-14T06:58:03Z</dcterms:modified>
</cp:coreProperties>
</file>