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8" r:id="rId6"/>
    <p:sldId id="260" r:id="rId7"/>
    <p:sldId id="259" r:id="rId8"/>
    <p:sldId id="261" r:id="rId9"/>
    <p:sldId id="264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embeddedFontLst>
    <p:embeddedFont>
      <p:font typeface="배달의민족 주아" panose="02020603020101020101" pitchFamily="18" charset="-127"/>
      <p:regular r:id="rId15"/>
    </p:embeddedFont>
    <p:embeddedFont>
      <p:font typeface="조선일보명조" panose="020B0600000101010101" charset="-127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a장미다방" panose="02020600000000000000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D83"/>
    <a:srgbClr val="C75637"/>
    <a:srgbClr val="F8CBAD"/>
    <a:srgbClr val="FA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5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1.jpeg"/><Relationship Id="rId2" Type="http://schemas.openxmlformats.org/officeDocument/2006/relationships/image" Target="../media/image18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순서도: 연결자 35"/>
          <p:cNvSpPr/>
          <p:nvPr/>
        </p:nvSpPr>
        <p:spPr>
          <a:xfrm>
            <a:off x="5162550" y="1447800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순서도: 연결자 33"/>
          <p:cNvSpPr/>
          <p:nvPr/>
        </p:nvSpPr>
        <p:spPr>
          <a:xfrm>
            <a:off x="1704975" y="141922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- 7 -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38250" y="1514475"/>
            <a:ext cx="2621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err="1" smtClean="0">
                <a:latin typeface="a장미다방" pitchFamily="18" charset="-127"/>
                <a:ea typeface="a장미다방" pitchFamily="18" charset="-127"/>
              </a:rPr>
              <a:t>조몬시대</a:t>
            </a:r>
            <a:r>
              <a:rPr lang="ko-KR" altLang="en-US" sz="3000" dirty="0" smtClean="0">
                <a:latin typeface="a장미다방" pitchFamily="18" charset="-127"/>
                <a:ea typeface="a장미다방" pitchFamily="18" charset="-127"/>
              </a:rPr>
              <a:t> 생활</a:t>
            </a:r>
            <a:endParaRPr lang="ko-KR" altLang="en-US" sz="3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900" y="1533525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err="1" smtClean="0">
                <a:latin typeface="a장미다방" pitchFamily="18" charset="-127"/>
                <a:ea typeface="a장미다방" pitchFamily="18" charset="-127"/>
              </a:rPr>
              <a:t>야요이</a:t>
            </a:r>
            <a:r>
              <a:rPr lang="ko-KR" altLang="en-US" sz="3000" dirty="0" smtClean="0">
                <a:latin typeface="a장미다방" pitchFamily="18" charset="-127"/>
                <a:ea typeface="a장미다방" pitchFamily="18" charset="-127"/>
              </a:rPr>
              <a:t> 시대 생활</a:t>
            </a:r>
            <a:endParaRPr lang="ko-KR" altLang="en-US" sz="3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4850" y="2190036"/>
            <a:ext cx="3724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초보적인 형태이긴 하지만 농경을 하고 있었다고 함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수렵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어로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열매 채취 등으로 먹을 것을 구하며 생활함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작고 날렵한 동물들을 사냥하기 위해 돌도끼나 </a:t>
            </a:r>
            <a:r>
              <a:rPr lang="ko-KR" altLang="en-US" dirty="0" err="1" smtClean="0">
                <a:latin typeface="a장미다방" pitchFamily="18" charset="-127"/>
                <a:ea typeface="a장미다방" pitchFamily="18" charset="-127"/>
              </a:rPr>
              <a:t>돌창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대신 활과 화살을 사용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평등사회였음 수렵과 사냥을 통해 점차 무리사회가 발전 중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r>
              <a:rPr lang="ko-KR" altLang="en-US" dirty="0" err="1" smtClean="0">
                <a:latin typeface="a장미다방" pitchFamily="18" charset="-127"/>
                <a:ea typeface="a장미다방" pitchFamily="18" charset="-127"/>
              </a:rPr>
              <a:t>수혈식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집을 지어 마을을 형성하기 시작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4425" y="2266950"/>
            <a:ext cx="32289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본격적인 농경의 시작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철기를 이용해 농경이 비약적으로 발전하여 쌀농사가 시작됨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수도경작이 도입되어 곡물의 비축이 가능해지면서 잉여작물의 생산과 축적이 발달함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이것이 부에 연결되어 빈부의 차와 상하관계가 생겨남 또한 대규모 관개 시설을 사용함</a:t>
            </a:r>
            <a:endParaRPr lang="ko-KR" altLang="en-US" dirty="0"/>
          </a:p>
        </p:txBody>
      </p:sp>
      <p:cxnSp>
        <p:nvCxnSpPr>
          <p:cNvPr id="32" name="직선 연결선 31"/>
          <p:cNvCxnSpPr/>
          <p:nvPr/>
        </p:nvCxnSpPr>
        <p:spPr>
          <a:xfrm rot="16200000" flipH="1">
            <a:off x="2333626" y="3943353"/>
            <a:ext cx="4448177" cy="9524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순서도: 연결자 26"/>
          <p:cNvSpPr/>
          <p:nvPr/>
        </p:nvSpPr>
        <p:spPr>
          <a:xfrm>
            <a:off x="3381375" y="1504950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- 8 -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0168920" descr="EMB0000102c825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22364" y="2697163"/>
            <a:ext cx="1352778" cy="220821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33843192" descr="EMB0000102c825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32188" y="2724151"/>
            <a:ext cx="1906587" cy="2077691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83" name="_x70175952" descr="EMB0000102c825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16662" y="3003550"/>
            <a:ext cx="2027237" cy="1704764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228850" y="1571625"/>
            <a:ext cx="457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조몬과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야요이의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차이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5350" y="234315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err="1" smtClean="0">
                <a:latin typeface="a장미다방" pitchFamily="18" charset="-127"/>
                <a:ea typeface="a장미다방" pitchFamily="18" charset="-127"/>
              </a:rPr>
              <a:t>조몬토기</a:t>
            </a:r>
            <a:endParaRPr lang="ko-KR" altLang="en-US" sz="2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362200" y="3371850"/>
            <a:ext cx="1152525" cy="86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5429250" y="3362325"/>
            <a:ext cx="1171575" cy="88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90550" y="5019675"/>
            <a:ext cx="7943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표면에 새끼줄을 감은 듯한 문양을 갖고 있는 것이 많아서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조몬 토기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라 칭함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끓이는 용도로 사용되었으리라 보이는 바닥이 깊은 토기인데 이 바닥의 형태는 시간이 지나면서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둥근 형태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&gt;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뾰족한 형태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&gt;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장미다방" pitchFamily="18" charset="-127"/>
                <a:ea typeface="a장미다방" pitchFamily="18" charset="-127"/>
              </a:rPr>
              <a:t>평평한 형태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로 변하게 된다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. </a:t>
            </a:r>
          </a:p>
          <a:p>
            <a:endParaRPr lang="ko-KR" altLang="en-US" dirty="0">
              <a:latin typeface="a장미다방" pitchFamily="18" charset="-127"/>
              <a:ea typeface="a장미다방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순서도: 연결자 26"/>
          <p:cNvSpPr/>
          <p:nvPr/>
        </p:nvSpPr>
        <p:spPr>
          <a:xfrm>
            <a:off x="3381375" y="1504950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- 9 -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228850" y="1571625"/>
            <a:ext cx="457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조몬과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야요이의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차이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5350" y="2343150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err="1" smtClean="0">
                <a:latin typeface="a장미다방" pitchFamily="18" charset="-127"/>
                <a:ea typeface="a장미다방" pitchFamily="18" charset="-127"/>
              </a:rPr>
              <a:t>야요이토기</a:t>
            </a:r>
            <a:endParaRPr lang="ko-KR" altLang="en-US" sz="2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8650" y="4905375"/>
            <a:ext cx="794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조몬 토기와 달리 변형도 적고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형태도 심플하지만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 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예쁜 기 형으로 균형이 잡히고 있음</a:t>
            </a:r>
            <a:endParaRPr lang="en-US" altLang="ko-KR" dirty="0" smtClean="0">
              <a:latin typeface="a장미다방" pitchFamily="18" charset="-127"/>
              <a:ea typeface="a장미다방" pitchFamily="18" charset="-127"/>
            </a:endParaRPr>
          </a:p>
          <a:p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식량을 저장하는 항아리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취사용 독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음식을 담는 고배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(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高坏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たかつき） 세 종류가 기본</a:t>
            </a:r>
          </a:p>
          <a:p>
            <a:r>
              <a:rPr lang="ko-KR" altLang="en-US" dirty="0" err="1" smtClean="0">
                <a:latin typeface="a장미다방" pitchFamily="18" charset="-127"/>
                <a:ea typeface="a장미다방" pitchFamily="18" charset="-127"/>
              </a:rPr>
              <a:t>조몬토기에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 비해 무늬나 장식이 없으며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dirty="0" smtClean="0">
                <a:latin typeface="a장미다방" pitchFamily="18" charset="-127"/>
                <a:ea typeface="a장미다방" pitchFamily="18" charset="-127"/>
              </a:rPr>
              <a:t>붉은색을 띠며 얇고 단단하다</a:t>
            </a:r>
            <a:r>
              <a:rPr lang="en-US" altLang="ko-KR" dirty="0" smtClean="0">
                <a:latin typeface="a장미다방" pitchFamily="18" charset="-127"/>
                <a:ea typeface="a장미다방" pitchFamily="18" charset="-127"/>
              </a:rPr>
              <a:t>.</a:t>
            </a:r>
          </a:p>
          <a:p>
            <a:endParaRPr lang="ko-KR" altLang="en-US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70113528" descr="EMB0000102c825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28775" y="2701925"/>
            <a:ext cx="5524499" cy="216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순서도: 연결자 26"/>
          <p:cNvSpPr/>
          <p:nvPr/>
        </p:nvSpPr>
        <p:spPr>
          <a:xfrm>
            <a:off x="2247899" y="1924050"/>
            <a:ext cx="4524375" cy="3790950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400" dirty="0" smtClean="0">
              <a:latin typeface="a장미다방" pitchFamily="18" charset="-127"/>
              <a:ea typeface="a장미다방" pitchFamily="18" charset="-127"/>
            </a:endParaRPr>
          </a:p>
          <a:p>
            <a:pPr algn="ctr"/>
            <a:endParaRPr lang="en-US" altLang="ko-KR" sz="5400" dirty="0" smtClean="0">
              <a:latin typeface="a장미다방" pitchFamily="18" charset="-127"/>
              <a:ea typeface="a장미다방" pitchFamily="18" charset="-127"/>
            </a:endParaRPr>
          </a:p>
          <a:p>
            <a:pPr algn="ctr"/>
            <a:r>
              <a:rPr lang="en-US" altLang="ko-KR" sz="5400" dirty="0" smtClean="0">
                <a:latin typeface="a장미다방" pitchFamily="18" charset="-127"/>
                <a:ea typeface="a장미다방" pitchFamily="18" charset="-127"/>
              </a:rPr>
              <a:t>thank</a:t>
            </a:r>
          </a:p>
          <a:p>
            <a:pPr algn="ctr"/>
            <a:r>
              <a:rPr lang="en-US" altLang="ko-KR" sz="5400" dirty="0" smtClean="0">
                <a:latin typeface="a장미다방" pitchFamily="18" charset="-127"/>
                <a:ea typeface="a장미다방" pitchFamily="18" charset="-127"/>
              </a:rPr>
              <a:t>you</a:t>
            </a:r>
            <a:endParaRPr lang="ko-KR" altLang="en-US" sz="54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- 10 -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23874" y="680031"/>
            <a:ext cx="8096251" cy="4987050"/>
            <a:chOff x="523874" y="699081"/>
            <a:chExt cx="8096251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4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2160****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이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원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 오 이  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34" y="3082210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순서도: 연결자 26"/>
          <p:cNvSpPr/>
          <p:nvPr/>
        </p:nvSpPr>
        <p:spPr>
          <a:xfrm>
            <a:off x="3409950" y="147637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33666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42925" y="1428750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171825" y="150495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시대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pic>
        <p:nvPicPr>
          <p:cNvPr id="1026" name="Picture 2" descr="파일:external/www.nanamiya-aidma.jp/member12_pict21-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63775" y="2314576"/>
            <a:ext cx="4537075" cy="3206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514474" y="5562600"/>
            <a:ext cx="6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조몬 시대 이후의 기원전 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3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세기부터 기원후</a:t>
            </a:r>
            <a:endParaRPr lang="en-US" altLang="ko-KR" sz="2300" dirty="0" smtClean="0">
              <a:latin typeface="a장미다방" pitchFamily="18" charset="-127"/>
              <a:ea typeface="a장미다방" pitchFamily="18" charset="-127"/>
            </a:endParaRPr>
          </a:p>
          <a:p>
            <a:pPr algn="ctr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3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세기에 걸친 시기</a:t>
            </a:r>
            <a:endParaRPr lang="ko-KR" altLang="en-US" sz="2300" dirty="0">
              <a:latin typeface="a장미다방" pitchFamily="18" charset="-127"/>
              <a:ea typeface="a장미다방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야요이청동어쩌구.jpg"/>
          <p:cNvPicPr>
            <a:picLocks noChangeAspect="1"/>
          </p:cNvPicPr>
          <p:nvPr/>
        </p:nvPicPr>
        <p:blipFill>
          <a:blip r:embed="rId2"/>
          <a:srcRect l="5514" t="7420" r="4918" b="4839"/>
          <a:stretch>
            <a:fillRect/>
          </a:stretch>
        </p:blipFill>
        <p:spPr>
          <a:xfrm>
            <a:off x="1733550" y="2152650"/>
            <a:ext cx="5724525" cy="2143125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연결자 20"/>
          <p:cNvSpPr/>
          <p:nvPr/>
        </p:nvSpPr>
        <p:spPr>
          <a:xfrm>
            <a:off x="3409950" y="147637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219450" y="1495425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야요이시대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125" y="4267200"/>
            <a:ext cx="797242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일본의 청동기 시대이자 철기 시대라고 할 수 있는 시대</a:t>
            </a:r>
            <a:endParaRPr lang="en-US" altLang="ko-KR" sz="2300" dirty="0" smtClean="0">
              <a:latin typeface="a장미다방" pitchFamily="18" charset="-127"/>
              <a:ea typeface="a장미다방" pitchFamily="18" charset="-127"/>
            </a:endParaRPr>
          </a:p>
          <a:p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</a:t>
            </a:r>
            <a:endParaRPr lang="en-US" altLang="ko-KR" sz="2300" dirty="0" smtClean="0">
              <a:latin typeface="a장미다방" pitchFamily="18" charset="-127"/>
              <a:ea typeface="a장미다방" pitchFamily="18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야요이</a:t>
            </a:r>
            <a:r>
              <a:rPr lang="ko-KR" alt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 문화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는 </a:t>
            </a:r>
            <a:r>
              <a:rPr lang="ko-KR" altLang="en-US" sz="2300" dirty="0" err="1" smtClean="0">
                <a:latin typeface="a장미다방" pitchFamily="18" charset="-127"/>
                <a:ea typeface="a장미다방" pitchFamily="18" charset="-127"/>
              </a:rPr>
              <a:t>수도작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농경을 기초로 하여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철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구리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청동      을 사용한 금속기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돌도끼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300" dirty="0" err="1" smtClean="0">
                <a:latin typeface="a장미다방" pitchFamily="18" charset="-127"/>
                <a:ea typeface="a장미다방" pitchFamily="18" charset="-127"/>
              </a:rPr>
              <a:t>돌칼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등의 </a:t>
            </a:r>
            <a:r>
              <a:rPr lang="ko-KR" altLang="en-US" sz="2300" dirty="0" err="1" smtClean="0">
                <a:latin typeface="a장미다방" pitchFamily="18" charset="-127"/>
                <a:ea typeface="a장미다방" pitchFamily="18" charset="-127"/>
              </a:rPr>
              <a:t>대륙계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마제석기와 </a:t>
            </a:r>
            <a:r>
              <a:rPr lang="ko-KR" altLang="en-US" sz="2300" dirty="0" err="1" smtClean="0">
                <a:latin typeface="a장미다방" pitchFamily="18" charset="-127"/>
                <a:ea typeface="a장미다방" pitchFamily="18" charset="-127"/>
              </a:rPr>
              <a:t>베짜기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기술 등을 포함한 새로운 문화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순서도: 연결자 27"/>
          <p:cNvSpPr/>
          <p:nvPr/>
        </p:nvSpPr>
        <p:spPr>
          <a:xfrm>
            <a:off x="3533775" y="1409700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33666" y="2857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- 3 -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370619" y="1400175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야요이시대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175" y="5127784"/>
            <a:ext cx="78676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역사적 기록에서 처음으로 </a:t>
            </a:r>
            <a:r>
              <a:rPr lang="ko-KR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국가의 형태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를 나타난 시기 </a:t>
            </a:r>
            <a:endParaRPr lang="en-US" altLang="ko-KR" sz="2300" dirty="0" smtClean="0">
              <a:latin typeface="a장미다방" pitchFamily="18" charset="-127"/>
              <a:ea typeface="a장미다방" pitchFamily="18" charset="-127"/>
            </a:endParaRPr>
          </a:p>
          <a:p>
            <a:pPr algn="ctr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정착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공동 생활이 되면서 자연스럽게 정치적 집단이 형성</a:t>
            </a:r>
            <a:endParaRPr lang="en-US" altLang="ko-KR" sz="2300" dirty="0" smtClean="0">
              <a:latin typeface="a장미다방" pitchFamily="18" charset="-127"/>
              <a:ea typeface="a장미다방" pitchFamily="18" charset="-127"/>
            </a:endParaRPr>
          </a:p>
          <a:p>
            <a:pPr algn="ctr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하지만 아직까지는 완벽한 국가의 형태는 아님</a:t>
            </a:r>
            <a:endParaRPr lang="ko-KR" altLang="en-US" sz="2300" dirty="0">
              <a:latin typeface="a장미다방" pitchFamily="18" charset="-127"/>
              <a:ea typeface="a장미다방" pitchFamily="18" charset="-127"/>
            </a:endParaRPr>
          </a:p>
        </p:txBody>
      </p:sp>
      <p:pic>
        <p:nvPicPr>
          <p:cNvPr id="23" name="그림 22" descr="야요이 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7926" y="2095500"/>
            <a:ext cx="4219574" cy="30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순서도: 연결자 41"/>
          <p:cNvSpPr/>
          <p:nvPr/>
        </p:nvSpPr>
        <p:spPr>
          <a:xfrm>
            <a:off x="3409950" y="147637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- 4 -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57475" y="1514475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일본 문명의 시작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5" y="5467350"/>
            <a:ext cx="834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err="1" smtClean="0">
                <a:latin typeface="a장미다방" pitchFamily="18" charset="-127"/>
                <a:ea typeface="a장미다방" pitchFamily="18" charset="-127"/>
              </a:rPr>
              <a:t>야요이인들이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 농경을 시작한 곳은 </a:t>
            </a:r>
            <a:r>
              <a:rPr lang="ko-KR" altLang="en-US" sz="2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규슈</a:t>
            </a:r>
            <a:r>
              <a:rPr lang="ko-KR" altLang="en-US" sz="2300" b="1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지역</a:t>
            </a:r>
            <a:r>
              <a:rPr lang="en-US" altLang="ko-KR" sz="2300" b="1" dirty="0" smtClean="0">
                <a:latin typeface="a장미다방" pitchFamily="18" charset="-127"/>
                <a:ea typeface="a장미다방" pitchFamily="18" charset="-127"/>
              </a:rPr>
              <a:t> </a:t>
            </a:r>
          </a:p>
          <a:p>
            <a:pPr algn="ctr" fontAlgn="base"/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이로써</a:t>
            </a:r>
            <a:r>
              <a:rPr lang="en-US" altLang="ko-KR" sz="2300" dirty="0" smtClean="0">
                <a:latin typeface="a장미다방" pitchFamily="18" charset="-127"/>
                <a:ea typeface="a장미다방" pitchFamily="18" charset="-127"/>
              </a:rPr>
              <a:t> </a:t>
            </a:r>
            <a:r>
              <a:rPr lang="ko-KR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일본의 문명</a:t>
            </a:r>
            <a:r>
              <a:rPr lang="ko-KR" altLang="en-US" sz="2300" dirty="0" smtClean="0">
                <a:latin typeface="a장미다방" pitchFamily="18" charset="-127"/>
                <a:ea typeface="a장미다방" pitchFamily="18" charset="-127"/>
              </a:rPr>
              <a:t>은 열도의 가장 서쪽인 </a:t>
            </a:r>
            <a:r>
              <a:rPr lang="ko-KR" altLang="en-US" sz="2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규슈에서</a:t>
            </a:r>
            <a:r>
              <a:rPr lang="ko-KR" altLang="en-US" sz="2300" b="1" dirty="0" smtClean="0">
                <a:latin typeface="a장미다방" pitchFamily="18" charset="-127"/>
                <a:ea typeface="a장미다방" pitchFamily="18" charset="-127"/>
              </a:rPr>
              <a:t> 시작됨</a:t>
            </a:r>
            <a:endParaRPr lang="ko-KR" altLang="en-US" sz="2300" dirty="0">
              <a:latin typeface="a장미다방" pitchFamily="18" charset="-127"/>
              <a:ea typeface="a장미다방" pitchFamily="18" charset="-127"/>
            </a:endParaRPr>
          </a:p>
        </p:txBody>
      </p:sp>
      <p:pic>
        <p:nvPicPr>
          <p:cNvPr id="21" name="그림 20" descr="japan_map_k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5875" y="2324100"/>
            <a:ext cx="6858000" cy="3143250"/>
          </a:xfrm>
          <a:prstGeom prst="rect">
            <a:avLst/>
          </a:prstGeom>
        </p:spPr>
      </p:pic>
      <p:sp>
        <p:nvSpPr>
          <p:cNvPr id="38" name="줄무늬가 있는 오른쪽 화살표 37"/>
          <p:cNvSpPr/>
          <p:nvPr/>
        </p:nvSpPr>
        <p:spPr>
          <a:xfrm rot="21181245">
            <a:off x="2687780" y="3228762"/>
            <a:ext cx="2885979" cy="971550"/>
          </a:xfrm>
          <a:prstGeom prst="stripedRightArrow">
            <a:avLst>
              <a:gd name="adj1" fmla="val 41106"/>
              <a:gd name="adj2" fmla="val 4635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276350" y="4238625"/>
            <a:ext cx="1733550" cy="1238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japan_map_k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933574"/>
            <a:ext cx="6858000" cy="4200525"/>
          </a:xfrm>
          <a:prstGeom prst="rect">
            <a:avLst/>
          </a:prstGeom>
        </p:spPr>
      </p:pic>
      <p:sp>
        <p:nvSpPr>
          <p:cNvPr id="51" name="순서도: 연결자 50"/>
          <p:cNvSpPr/>
          <p:nvPr/>
        </p:nvSpPr>
        <p:spPr>
          <a:xfrm>
            <a:off x="3409950" y="147637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57150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- 5 -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143125" y="1524000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야요이시대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대표 유적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0" y="53149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3" name="도넛 42"/>
          <p:cNvSpPr/>
          <p:nvPr/>
        </p:nvSpPr>
        <p:spPr>
          <a:xfrm>
            <a:off x="1657350" y="4762500"/>
            <a:ext cx="676275" cy="447675"/>
          </a:xfrm>
          <a:prstGeom prst="donut">
            <a:avLst>
              <a:gd name="adj" fmla="val 744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도넛 43"/>
          <p:cNvSpPr/>
          <p:nvPr/>
        </p:nvSpPr>
        <p:spPr>
          <a:xfrm>
            <a:off x="2628900" y="4400550"/>
            <a:ext cx="676275" cy="447675"/>
          </a:xfrm>
          <a:prstGeom prst="donut">
            <a:avLst>
              <a:gd name="adj" fmla="val 744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6" name="그림 45" descr="cf8c6c9a1ea0696d1a711543a1f36fbe-1024x68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8650" y="2264867"/>
            <a:ext cx="2590800" cy="1722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7" name="그림 46" descr="도로유적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2326" y="2290763"/>
            <a:ext cx="2361629" cy="1576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8" name="그림 47" descr="카모이와쿠라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9376" y="3343275"/>
            <a:ext cx="2085974" cy="14008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9" name="그림 48" descr="고진다니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96025" y="4743450"/>
            <a:ext cx="2109743" cy="15049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5" name="도넛 44"/>
          <p:cNvSpPr/>
          <p:nvPr/>
        </p:nvSpPr>
        <p:spPr>
          <a:xfrm>
            <a:off x="4505325" y="4619625"/>
            <a:ext cx="676275" cy="447675"/>
          </a:xfrm>
          <a:prstGeom prst="donut">
            <a:avLst>
              <a:gd name="adj" fmla="val 744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4886325" y="4695825"/>
            <a:ext cx="1885950" cy="333375"/>
          </a:xfrm>
          <a:prstGeom prst="rightArrow">
            <a:avLst>
              <a:gd name="adj1" fmla="val 50000"/>
              <a:gd name="adj2" fmla="val 9285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위로 굽은 화살표 38"/>
          <p:cNvSpPr/>
          <p:nvPr/>
        </p:nvSpPr>
        <p:spPr>
          <a:xfrm>
            <a:off x="2990851" y="3857625"/>
            <a:ext cx="1409700" cy="857250"/>
          </a:xfrm>
          <a:prstGeom prst="bentUpArrow">
            <a:avLst>
              <a:gd name="adj1" fmla="val 15008"/>
              <a:gd name="adj2" fmla="val 24696"/>
              <a:gd name="adj3" fmla="val 261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위쪽 화살표 33"/>
          <p:cNvSpPr/>
          <p:nvPr/>
        </p:nvSpPr>
        <p:spPr>
          <a:xfrm>
            <a:off x="1762125" y="3838575"/>
            <a:ext cx="361950" cy="1228725"/>
          </a:xfrm>
          <a:prstGeom prst="upArrow">
            <a:avLst>
              <a:gd name="adj1" fmla="val 39743"/>
              <a:gd name="adj2" fmla="val 7564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750" y="4133850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후쿠오카</a:t>
            </a:r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 현 </a:t>
            </a:r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이타즈케</a:t>
            </a:r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 유적</a:t>
            </a:r>
          </a:p>
          <a:p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390900" y="4076702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시즈오카</a:t>
            </a:r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 현 도로 유적</a:t>
            </a:r>
          </a:p>
          <a:p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86475" y="5991225"/>
            <a:ext cx="245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시마네</a:t>
            </a:r>
            <a:r>
              <a:rPr lang="ko-KR" altLang="en-US" sz="14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현 </a:t>
            </a:r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고진다니</a:t>
            </a:r>
            <a:endParaRPr lang="ko-KR" altLang="en-US" sz="14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72149" y="4381500"/>
            <a:ext cx="261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시네마 현 </a:t>
            </a:r>
            <a:r>
              <a:rPr lang="ko-KR" altLang="en-US" sz="1400" dirty="0" err="1" smtClean="0">
                <a:latin typeface="a장미다방" pitchFamily="18" charset="-127"/>
                <a:ea typeface="a장미다방" pitchFamily="18" charset="-127"/>
              </a:rPr>
              <a:t>가모이와쿠라</a:t>
            </a:r>
            <a:r>
              <a:rPr lang="ko-KR" altLang="en-US" sz="14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유적</a:t>
            </a:r>
            <a:endParaRPr lang="ko-KR" altLang="en-US" sz="14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0" grpId="0" animBg="1"/>
      <p:bldP spid="3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순서도: 연결자 22"/>
          <p:cNvSpPr/>
          <p:nvPr/>
        </p:nvSpPr>
        <p:spPr>
          <a:xfrm>
            <a:off x="3409950" y="1476375"/>
            <a:ext cx="800100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43191" y="476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- 6 -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야요이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0" y="1552575"/>
            <a:ext cx="457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조몬과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3600" dirty="0" err="1" smtClean="0">
                <a:latin typeface="a장미다방" pitchFamily="18" charset="-127"/>
                <a:ea typeface="a장미다방" pitchFamily="18" charset="-127"/>
              </a:rPr>
              <a:t>야요이의</a:t>
            </a:r>
            <a:r>
              <a:rPr lang="ko-KR" altLang="en-US" sz="3600" dirty="0" smtClean="0">
                <a:latin typeface="a장미다방" pitchFamily="18" charset="-127"/>
                <a:ea typeface="a장미다방" pitchFamily="18" charset="-127"/>
              </a:rPr>
              <a:t> 차이</a:t>
            </a:r>
            <a:endParaRPr lang="ko-KR" altLang="en-US" sz="3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849" y="2362200"/>
            <a:ext cx="77819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조몬 문화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는 주로 일본의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동쪽 지역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에서 발달한 문화이고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야요이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 문화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는 일본의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서쪽 지역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을 중심으로 발달한 문화인 것이 특징</a:t>
            </a:r>
          </a:p>
          <a:p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6774" y="3267075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생김새 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(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좌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/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조몬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, 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우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/</a:t>
            </a:r>
            <a:r>
              <a:rPr lang="ko-KR" altLang="en-US" sz="2000" dirty="0" err="1" smtClean="0">
                <a:latin typeface="a장미다방" pitchFamily="18" charset="-127"/>
                <a:ea typeface="a장미다방" pitchFamily="18" charset="-127"/>
              </a:rPr>
              <a:t>야요이</a:t>
            </a:r>
            <a:r>
              <a:rPr lang="en-US" altLang="ko-KR" sz="2000" dirty="0" smtClean="0">
                <a:latin typeface="a장미다방" pitchFamily="18" charset="-127"/>
                <a:ea typeface="a장미다방" pitchFamily="18" charset="-127"/>
              </a:rPr>
              <a:t>)</a:t>
            </a:r>
            <a:r>
              <a:rPr lang="ko-KR" altLang="en-US" sz="2000" dirty="0" smtClean="0">
                <a:latin typeface="a장미다방" pitchFamily="18" charset="-127"/>
                <a:ea typeface="a장미다방" pitchFamily="18" charset="-127"/>
              </a:rPr>
              <a:t> </a:t>
            </a:r>
            <a:endParaRPr lang="en-US" altLang="ko-KR" sz="2000" dirty="0" smtClean="0">
              <a:latin typeface="a장미다방" pitchFamily="18" charset="-127"/>
              <a:ea typeface="a장미다방" pitchFamily="18" charset="-127"/>
            </a:endParaRPr>
          </a:p>
        </p:txBody>
      </p:sp>
      <p:pic>
        <p:nvPicPr>
          <p:cNvPr id="28" name="그림 27" descr="조몬야요 얼굴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050" y="3752850"/>
            <a:ext cx="3832883" cy="2552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76799" y="3705223"/>
            <a:ext cx="3781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조몬인</a:t>
            </a:r>
            <a:r>
              <a:rPr lang="ko-KR" altLang="en-US" sz="1600" dirty="0" err="1" smtClean="0">
                <a:latin typeface="a장미다방" pitchFamily="18" charset="-127"/>
                <a:ea typeface="a장미다방" pitchFamily="18" charset="-127"/>
              </a:rPr>
              <a:t>은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 남방 아시아계 인종으로 </a:t>
            </a:r>
            <a:r>
              <a:rPr lang="ko-KR" altLang="en-US" sz="1600" dirty="0" err="1" smtClean="0">
                <a:latin typeface="a장미다방" pitchFamily="18" charset="-127"/>
                <a:ea typeface="a장미다방" pitchFamily="18" charset="-127"/>
              </a:rPr>
              <a:t>폴라네시안계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 인종으로 </a:t>
            </a:r>
            <a:r>
              <a:rPr lang="ko-KR" altLang="en-US" sz="1600" dirty="0" err="1" smtClean="0">
                <a:latin typeface="a장미다방" pitchFamily="18" charset="-127"/>
                <a:ea typeface="a장미다방" pitchFamily="18" charset="-127"/>
              </a:rPr>
              <a:t>보고있음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 큰 눈과 코</a:t>
            </a:r>
            <a:r>
              <a:rPr lang="en-US" altLang="ko-KR" sz="1600" dirty="0" smtClean="0">
                <a:latin typeface="a장미다방" pitchFamily="18" charset="-127"/>
                <a:ea typeface="a장미다방" pitchFamily="18" charset="-127"/>
              </a:rPr>
              <a:t>, 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많은 털</a:t>
            </a:r>
            <a:r>
              <a:rPr lang="en-US" altLang="ko-KR" sz="1600" dirty="0" smtClean="0">
                <a:latin typeface="a장미다방" pitchFamily="18" charset="-127"/>
                <a:ea typeface="a장미다방" pitchFamily="18" charset="-127"/>
              </a:rPr>
              <a:t>, 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상대적으로 왜소한 체격 등이 특징</a:t>
            </a:r>
            <a:endParaRPr lang="ko-KR" altLang="en-US" sz="16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6326" y="4848225"/>
            <a:ext cx="37433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 smtClean="0">
              <a:latin typeface="a장미다방" pitchFamily="18" charset="-127"/>
              <a:ea typeface="a장미다방" pitchFamily="18" charset="-127"/>
            </a:endParaRPr>
          </a:p>
          <a:p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장미다방" pitchFamily="18" charset="-127"/>
                <a:ea typeface="a장미다방" pitchFamily="18" charset="-127"/>
              </a:rPr>
              <a:t>야요이인</a:t>
            </a:r>
            <a:r>
              <a:rPr lang="ko-KR" altLang="en-US" sz="1600" dirty="0" err="1" smtClean="0">
                <a:latin typeface="a장미다방" pitchFamily="18" charset="-127"/>
                <a:ea typeface="a장미다방" pitchFamily="18" charset="-127"/>
              </a:rPr>
              <a:t>은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 북방아시아계로 우리가 알고 있는 현대 한국인</a:t>
            </a:r>
            <a:r>
              <a:rPr lang="en-US" altLang="ko-KR" sz="1600" dirty="0" smtClean="0">
                <a:latin typeface="a장미다방" pitchFamily="18" charset="-127"/>
                <a:ea typeface="a장미다방" pitchFamily="18" charset="-127"/>
              </a:rPr>
              <a:t>, 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몽골인 등과 생김새가 비슷함</a:t>
            </a:r>
            <a:r>
              <a:rPr lang="en-US" altLang="ko-KR" sz="1600" dirty="0" smtClean="0">
                <a:latin typeface="a장미다방" pitchFamily="18" charset="-127"/>
                <a:ea typeface="a장미다방" pitchFamily="18" charset="-127"/>
              </a:rPr>
              <a:t> 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털이 적고</a:t>
            </a:r>
            <a:r>
              <a:rPr lang="en-US" altLang="ko-KR" sz="1600" dirty="0" smtClean="0">
                <a:latin typeface="a장미다방" pitchFamily="18" charset="-127"/>
                <a:ea typeface="a장미다방" pitchFamily="18" charset="-127"/>
              </a:rPr>
              <a:t>, 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눈이 얇고 </a:t>
            </a:r>
            <a:r>
              <a:rPr lang="ko-KR" altLang="en-US" sz="1600" dirty="0" err="1" smtClean="0">
                <a:latin typeface="a장미다방" pitchFamily="18" charset="-127"/>
                <a:ea typeface="a장미다방" pitchFamily="18" charset="-127"/>
              </a:rPr>
              <a:t>가는것이</a:t>
            </a:r>
            <a:r>
              <a:rPr lang="ko-KR" altLang="en-US" sz="1600" dirty="0" smtClean="0">
                <a:latin typeface="a장미다방" pitchFamily="18" charset="-127"/>
                <a:ea typeface="a장미다방" pitchFamily="18" charset="-127"/>
              </a:rPr>
              <a:t> 특징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532</Words>
  <Application>Microsoft Office PowerPoint</Application>
  <PresentationFormat>화면 슬라이드 쇼(4:3)</PresentationFormat>
  <Paragraphs>209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Wingdings</vt:lpstr>
      <vt:lpstr>배달의민족 주아</vt:lpstr>
      <vt:lpstr>조선일보명조</vt:lpstr>
      <vt:lpstr>Arial</vt:lpstr>
      <vt:lpstr>Calibri Light</vt:lpstr>
      <vt:lpstr>a장미다방</vt:lpstr>
      <vt:lpstr>맑은 고딕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72</cp:revision>
  <dcterms:created xsi:type="dcterms:W3CDTF">2017-09-26T13:07:18Z</dcterms:created>
  <dcterms:modified xsi:type="dcterms:W3CDTF">2017-10-08T06:08:38Z</dcterms:modified>
</cp:coreProperties>
</file>