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 vertBarState="maximized">
    <p:restoredLeft sz="34587"/>
    <p:restoredTop sz="94692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F351-D8E7-4ABB-BDC8-29A4044C6A82}" type="datetimeFigureOut">
              <a:rPr lang="ko-KR" altLang="en-US" smtClean="0"/>
              <a:pPr/>
              <a:t>2018-03-23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D1A8-22E6-4C79-922A-E12C11A9ED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Relationship Id="rId5" Type="http://schemas.openxmlformats.org/officeDocument/2006/relationships/image" Target="../media/image8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Relationship Id="rId4" Type="http://schemas.openxmlformats.org/officeDocument/2006/relationships/image" Target="../media/image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hyperlink" Target="https://www.youtube.com/watch?v=gQ-kPsXl0iw" TargetMode="External"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Relationship Id="rId3" Type="http://schemas.openxmlformats.org/officeDocument/2006/relationships/image" Target="../media/image16.jpeg"  /><Relationship Id="rId4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openxmlformats.org/officeDocument/2006/relationships/image" Target="../media/image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4357718" cy="1643073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장 고분시대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572132" y="4643446"/>
            <a:ext cx="2914648" cy="1285884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일본어학과</a:t>
            </a:r>
            <a:endPara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이찬우 </a:t>
            </a:r>
            <a:endParaRPr lang="ko-KR" altLang="en-US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4456"/>
          </a:xfrm>
        </p:spPr>
        <p:txBody>
          <a:bodyPr>
            <a:normAutofit fontScale="59120" lnSpcReduction="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>
                <a:latin typeface="HY궁서"/>
                <a:ea typeface="HY궁서"/>
              </a:rPr>
              <a:t>1. </a:t>
            </a:r>
            <a:r>
              <a:rPr lang="ko-KR" altLang="en-US">
                <a:latin typeface="HY궁서"/>
                <a:ea typeface="HY궁서"/>
              </a:rPr>
              <a:t>고분시대의 구분</a:t>
            </a:r>
            <a:endParaRPr lang="ko-KR" altLang="en-US">
              <a:latin typeface="HY궁서"/>
              <a:ea typeface="HY궁서"/>
            </a:endParaRPr>
          </a:p>
          <a:p>
            <a:pPr>
              <a:lnSpc>
                <a:spcPct val="90000"/>
              </a:lnSpc>
              <a:buNone/>
              <a:defRPr lang="ko-KR" altLang="en-US"/>
            </a:pPr>
            <a:r>
              <a:rPr lang="en-US" altLang="ko-KR">
                <a:latin typeface="HY궁서"/>
                <a:ea typeface="HY궁서"/>
              </a:rPr>
              <a:t>    </a:t>
            </a:r>
            <a:endParaRPr lang="en-US" altLang="ko-KR">
              <a:latin typeface="HY궁서"/>
              <a:ea typeface="HY궁서"/>
            </a:endParaRPr>
          </a:p>
          <a:p>
            <a:pPr>
              <a:lnSpc>
                <a:spcPct val="90000"/>
              </a:lnSpc>
              <a:buNone/>
              <a:defRPr lang="ko-KR" altLang="en-US"/>
            </a:pPr>
            <a:r>
              <a:rPr lang="en-US" altLang="ko-KR">
                <a:latin typeface="HY궁서"/>
                <a:ea typeface="HY궁서"/>
              </a:rPr>
              <a:t>     </a:t>
            </a:r>
            <a:endParaRPr lang="en-US" altLang="ko-KR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>
                <a:latin typeface="HY궁서"/>
                <a:ea typeface="HY궁서"/>
              </a:rPr>
              <a:t>2. </a:t>
            </a:r>
            <a:r>
              <a:rPr lang="ko-KR" altLang="en-US">
                <a:latin typeface="HY궁서"/>
                <a:ea typeface="HY궁서"/>
              </a:rPr>
              <a:t>고분시대의 청동기 및 철기 문화</a:t>
            </a:r>
            <a:endParaRPr lang="ko-KR" altLang="en-US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endParaRPr lang="en-US" altLang="ko-KR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endParaRPr lang="en-US" altLang="ko-KR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>
                <a:latin typeface="HY궁서"/>
                <a:ea typeface="HY궁서"/>
              </a:rPr>
              <a:t>3. </a:t>
            </a:r>
            <a:r>
              <a:rPr lang="ko-KR" altLang="en-US">
                <a:latin typeface="HY궁서"/>
                <a:ea typeface="HY궁서"/>
              </a:rPr>
              <a:t>고분시대의 전기</a:t>
            </a:r>
            <a:endParaRPr lang="ko-KR" altLang="en-US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endParaRPr lang="ko-KR" altLang="en-US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endParaRPr lang="en-US" altLang="ko-KR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3044">
                <a:latin typeface="HY궁서"/>
                <a:ea typeface="HY궁서"/>
              </a:rPr>
              <a:t>4. </a:t>
            </a:r>
            <a:r>
              <a:rPr lang="ko-KR" altLang="en-US" sz="3044">
                <a:latin typeface="HY궁서"/>
                <a:ea typeface="HY궁서"/>
              </a:rPr>
              <a:t>고분시대의 중기</a:t>
            </a:r>
            <a:endParaRPr lang="en-US" altLang="ko-KR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endParaRPr lang="en-US" altLang="ko-KR" sz="3044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endParaRPr lang="ko-KR" altLang="en-US" sz="3044">
              <a:latin typeface="HY궁서"/>
              <a:ea typeface="HY궁서"/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>
                <a:latin typeface="HY궁서"/>
                <a:ea typeface="HY궁서"/>
              </a:rPr>
              <a:t>5. </a:t>
            </a:r>
            <a:r>
              <a:rPr lang="ko-KR" altLang="en-US">
                <a:latin typeface="HY궁서"/>
                <a:ea typeface="HY궁서"/>
              </a:rPr>
              <a:t>고분시대의 후기</a:t>
            </a:r>
            <a:r>
              <a:rPr lang="en-US" altLang="ko-KR">
                <a:latin typeface="HY궁서"/>
                <a:ea typeface="HY궁서"/>
              </a:rPr>
              <a:t>          </a:t>
            </a:r>
            <a:endParaRPr lang="en-US" altLang="ko-KR">
              <a:latin typeface="HY궁서"/>
              <a:ea typeface="HY궁서"/>
            </a:endParaRPr>
          </a:p>
        </p:txBody>
      </p:sp>
      <p:pic>
        <p:nvPicPr>
          <p:cNvPr id="5" name="그림 4" descr="번짐2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3568" y="188640"/>
            <a:ext cx="2135763" cy="16647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23528" y="548680"/>
            <a:ext cx="2543164" cy="796908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600">
                <a:solidFill>
                  <a:schemeClr val="bg1"/>
                </a:solidFill>
                <a:latin typeface="HY궁서"/>
                <a:ea typeface="HY궁서"/>
              </a:rPr>
              <a:t>목차</a:t>
            </a:r>
            <a:endParaRPr lang="ko-KR" altLang="en-US" sz="3600">
              <a:solidFill>
                <a:schemeClr val="bg1"/>
              </a:solidFill>
              <a:latin typeface="HY궁서"/>
              <a:ea typeface="HY궁서"/>
            </a:endParaRPr>
          </a:p>
        </p:txBody>
      </p:sp>
      <p:pic>
        <p:nvPicPr>
          <p:cNvPr id="6" name="그림 5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7544" y="1988840"/>
            <a:ext cx="6408712" cy="547711"/>
          </a:xfrm>
          <a:prstGeom prst="rect">
            <a:avLst/>
          </a:prstGeom>
        </p:spPr>
      </p:pic>
      <p:pic>
        <p:nvPicPr>
          <p:cNvPr id="7" name="그림 6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7544" y="2852936"/>
            <a:ext cx="6408712" cy="547711"/>
          </a:xfrm>
          <a:prstGeom prst="rect">
            <a:avLst/>
          </a:prstGeom>
        </p:spPr>
      </p:pic>
      <p:pic>
        <p:nvPicPr>
          <p:cNvPr id="8" name="그림 7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7544" y="3717032"/>
            <a:ext cx="6408712" cy="547711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7544" y="4653136"/>
            <a:ext cx="6408712" cy="547711"/>
          </a:xfrm>
          <a:prstGeom prst="rect">
            <a:avLst/>
          </a:prstGeom>
        </p:spPr>
      </p:pic>
      <p:pic>
        <p:nvPicPr>
          <p:cNvPr id="10" name="그림 9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7544" y="5517232"/>
            <a:ext cx="6408712" cy="54771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5472122" cy="939784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 sz="2500">
                <a:latin typeface="HY궁서"/>
                <a:ea typeface="HY궁서"/>
              </a:rPr>
              <a:t>1. </a:t>
            </a:r>
            <a:r>
              <a:rPr lang="ko-KR" altLang="en-US" sz="2500">
                <a:latin typeface="HY궁서"/>
                <a:ea typeface="HY궁서"/>
              </a:rPr>
              <a:t>고분시대의 구분</a:t>
            </a:r>
            <a:endParaRPr lang="ko-KR" altLang="en-US" sz="2500">
              <a:latin typeface="HY궁서"/>
              <a:ea typeface="HY궁서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0039"/>
          </a:xfrm>
        </p:spPr>
        <p:txBody>
          <a:bodyPr>
            <a:normAutofit fontScale="64580" lnSpcReduction="0"/>
          </a:bodyPr>
          <a:lstStyle/>
          <a:p>
            <a:pPr lvl="0">
              <a:lnSpc>
                <a:spcPct val="80000"/>
              </a:lnSpc>
              <a:defRPr lang="ko-KR" altLang="en-US"/>
            </a:pPr>
            <a:r>
              <a:rPr lang="ko-KR" altLang="en-US">
                <a:latin typeface="HY견고딕"/>
                <a:ea typeface="HY견고딕"/>
              </a:rPr>
              <a:t>고분시대의 구별법</a:t>
            </a:r>
            <a:endParaRPr lang="ko-KR" altLang="en-US">
              <a:latin typeface="HY견고딕"/>
              <a:ea typeface="HY견고딕"/>
            </a:endParaRPr>
          </a:p>
        </p:txBody>
      </p:sp>
      <p:pic>
        <p:nvPicPr>
          <p:cNvPr id="4098" name="Picture 2" descr="‘일본 고대문화…’전에 나온 긴키식 대형 청동방울. 울림 용도가 아니라 제례에 쓰였던 용구로 간주되고 있다. 사진 복천박물관 제공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43808" y="2276872"/>
            <a:ext cx="2512245" cy="2304256"/>
          </a:xfrm>
          <a:prstGeom prst="rect">
            <a:avLst/>
          </a:prstGeom>
          <a:noFill/>
        </p:spPr>
      </p:pic>
      <p:sp>
        <p:nvSpPr>
          <p:cNvPr id="6" name="내용 개체 틀 2"/>
          <p:cNvSpPr txBox="1"/>
          <p:nvPr/>
        </p:nvSpPr>
        <p:spPr>
          <a:xfrm>
            <a:off x="467544" y="4728564"/>
            <a:ext cx="7744944" cy="4286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 lang="ko-KR"/>
            </a:pPr>
            <a:r>
              <a:rPr lang="ko-KR" altLang="en-US" sz="2400"/>
              <a:t> </a:t>
            </a:r>
            <a:r>
              <a:rPr lang="ko-KR" altLang="en-US" sz="2400">
                <a:latin typeface="HY견고딕"/>
                <a:ea typeface="HY견고딕"/>
              </a:rPr>
              <a:t>청동기시대</a:t>
            </a:r>
            <a:r>
              <a:rPr lang="en-US" altLang="ko-KR" sz="2400">
                <a:latin typeface="HY견고딕"/>
                <a:ea typeface="HY견고딕"/>
              </a:rPr>
              <a:t>(</a:t>
            </a:r>
            <a:r>
              <a:rPr lang="ko-KR" altLang="en-US" sz="2400">
                <a:latin typeface="HY견고딕"/>
                <a:ea typeface="HY견고딕"/>
              </a:rPr>
              <a:t>한국</a:t>
            </a:r>
            <a:r>
              <a:rPr lang="en-US" altLang="ko-KR" sz="2400">
                <a:latin typeface="HY견고딕"/>
                <a:ea typeface="HY견고딕"/>
              </a:rPr>
              <a:t>) </a:t>
            </a:r>
            <a:r>
              <a:rPr lang="ko-KR" altLang="en-US" sz="2400">
                <a:latin typeface="HY견고딕"/>
                <a:ea typeface="HY견고딕"/>
              </a:rPr>
              <a:t> </a:t>
            </a:r>
            <a:r>
              <a:rPr lang="en-US" altLang="ko-KR" sz="2400">
                <a:latin typeface="HY견고딕"/>
                <a:ea typeface="HY견고딕"/>
              </a:rPr>
              <a:t>   </a:t>
            </a:r>
            <a:r>
              <a:rPr lang="ko-KR" altLang="en-US" sz="2400">
                <a:latin typeface="HY견고딕"/>
                <a:ea typeface="HY견고딕"/>
              </a:rPr>
              <a:t>고분시대           다이센료 무덤</a:t>
            </a:r>
            <a:endParaRPr lang="ko-KR" altLang="en-US" sz="2400">
              <a:uLnTx/>
              <a:uFillTx/>
              <a:latin typeface="HY견고딕"/>
              <a:ea typeface="HY견고딕"/>
            </a:endParaRPr>
          </a:p>
        </p:txBody>
      </p:sp>
      <p:sp>
        <p:nvSpPr>
          <p:cNvPr id="4100" name="AutoShape 4" descr="야요이시대 토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102" name="AutoShape 6" descr="야요이시대 토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104" name="AutoShape 8" descr="야요이시대 토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106" name="AutoShape 10" descr="야요이시대 토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110" name="AutoShape 14" descr="청동기시대 토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112" name="AutoShape 16" descr="청동기시대 토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114" name="AutoShape 18" descr="청동기시대 토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116" name="AutoShape 20" descr="관련 이미지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4118" name="Picture 22" descr="관련 이미지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97246" y="2456892"/>
            <a:ext cx="2058530" cy="1944216"/>
          </a:xfrm>
          <a:prstGeom prst="rect">
            <a:avLst/>
          </a:prstGeom>
          <a:noFill/>
        </p:spPr>
      </p:pic>
      <p:pic>
        <p:nvPicPr>
          <p:cNvPr id="15" name="그림 14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59632" y="476672"/>
            <a:ext cx="3695079" cy="547711"/>
          </a:xfrm>
          <a:prstGeom prst="rect">
            <a:avLst/>
          </a:prstGeom>
        </p:spPr>
      </p:pic>
      <p:pic>
        <p:nvPicPr>
          <p:cNvPr id="17" name="Picture 8" descr="23-1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580112" y="2504489"/>
            <a:ext cx="2664296" cy="1849022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582594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 sz="2500">
                <a:latin typeface="HY궁서"/>
                <a:ea typeface="HY궁서"/>
              </a:rPr>
              <a:t>2.</a:t>
            </a:r>
            <a:r>
              <a:rPr lang="ko-KR" altLang="en-US" sz="2500">
                <a:latin typeface="HY궁서"/>
                <a:ea typeface="HY궁서"/>
              </a:rPr>
              <a:t>고분시대의 청동기 및 철제 문화</a:t>
            </a:r>
            <a:endParaRPr lang="ko-KR" altLang="en-US" sz="2500">
              <a:latin typeface="HY궁서"/>
              <a:ea typeface="HY궁서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63688" y="5015457"/>
            <a:ext cx="5616624" cy="429767"/>
          </a:xfrm>
        </p:spPr>
        <p:txBody>
          <a:bodyPr>
            <a:noAutofit/>
          </a:bodyPr>
          <a:lstStyle/>
          <a:p>
            <a:pPr>
              <a:buNone/>
              <a:defRPr lang="ko-KR" altLang="en-US"/>
            </a:pPr>
            <a:r>
              <a:rPr lang="ko-KR" altLang="en-US" sz="1800">
                <a:latin typeface="HY견고딕"/>
                <a:ea typeface="HY견고딕"/>
              </a:rPr>
              <a:t>스다하치만 동경↑            일본의 철제기구 ↑                </a:t>
            </a:r>
            <a:endParaRPr lang="ko-KR" altLang="en-US" sz="1800">
              <a:latin typeface="HY견고딕"/>
              <a:ea typeface="HY견고딕"/>
            </a:endParaRPr>
          </a:p>
        </p:txBody>
      </p:sp>
      <p:pic>
        <p:nvPicPr>
          <p:cNvPr id="3078" name="Picture 6" descr="https://upload.wikimedia.org/wikipedia/commons/thumb/8/83/Sumida_Hatiman_Mirror.JPG/200px-Sumida_Hatiman_Mirro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23237" y="2348880"/>
            <a:ext cx="2261474" cy="2284090"/>
          </a:xfrm>
          <a:prstGeom prst="rect">
            <a:avLst/>
          </a:prstGeom>
          <a:noFill/>
        </p:spPr>
      </p:pic>
      <p:pic>
        <p:nvPicPr>
          <p:cNvPr id="3082" name="Picture 10" descr="http://img.seoul.co.kr/img/upload/2016/01/05/SSI_20160105165702_V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27984" y="2276872"/>
            <a:ext cx="3083740" cy="2428892"/>
          </a:xfrm>
          <a:prstGeom prst="rect">
            <a:avLst/>
          </a:prstGeom>
          <a:noFill/>
        </p:spPr>
      </p:pic>
      <p:pic>
        <p:nvPicPr>
          <p:cNvPr id="7" name="그림 6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75656" y="332656"/>
            <a:ext cx="5999335" cy="54771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 sz="2500">
                <a:latin typeface="HY궁서"/>
                <a:ea typeface="HY궁서"/>
              </a:rPr>
              <a:t>3.</a:t>
            </a:r>
            <a:r>
              <a:rPr lang="ko-KR" altLang="en-US" sz="2500">
                <a:latin typeface="HY궁서"/>
                <a:ea typeface="HY궁서"/>
              </a:rPr>
              <a:t>고분시대의 전기</a:t>
            </a:r>
            <a:endParaRPr lang="ko-KR" altLang="en-US" sz="2500">
              <a:latin typeface="HY궁서"/>
              <a:ea typeface="HY궁서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6182" y="2786058"/>
            <a:ext cx="1571636" cy="642942"/>
          </a:xfrm>
        </p:spPr>
        <p:txBody>
          <a:bodyPr>
            <a:normAutofit fontScale="92500" lnSpcReduction="0"/>
          </a:bodyPr>
          <a:lstStyle/>
          <a:p>
            <a:pPr lvl="0">
              <a:lnSpc>
                <a:spcPct val="80000"/>
              </a:lnSpc>
              <a:defRPr lang="ko-KR" altLang="en-US"/>
            </a:pPr>
            <a:r>
              <a:rPr lang="ko-KR" altLang="en-US" sz="1405">
                <a:latin typeface="HY견고딕"/>
                <a:ea typeface="HY견고딕"/>
              </a:rPr>
              <a:t>←전기시대의 야마토 정권과 영토</a:t>
            </a:r>
            <a:endParaRPr lang="ko-KR" altLang="en-US" sz="1405">
              <a:latin typeface="HY견고딕"/>
              <a:ea typeface="HY견고딕"/>
            </a:endParaRPr>
          </a:p>
        </p:txBody>
      </p:sp>
      <p:pic>
        <p:nvPicPr>
          <p:cNvPr id="2052" name="Picture 4" descr="https://mblogthumb-phinf.pstatic.net/20151001_3/jajuwayo_1443710931951tfHeO_PNG/180.png?type=w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1560" y="1340768"/>
            <a:ext cx="3502503" cy="2357454"/>
          </a:xfrm>
          <a:prstGeom prst="rect">
            <a:avLst/>
          </a:prstGeom>
          <a:noFill/>
        </p:spPr>
      </p:pic>
      <p:pic>
        <p:nvPicPr>
          <p:cNvPr id="2054" name="Picture 6" descr="https://mblogthumb-phinf.pstatic.net/20151001_196/jajuwayo_1443710932428zwhsJ_PNG/181.png?type=w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1560" y="3650458"/>
            <a:ext cx="3528392" cy="2396643"/>
          </a:xfrm>
          <a:prstGeom prst="rect">
            <a:avLst/>
          </a:prstGeom>
          <a:noFill/>
        </p:spPr>
      </p:pic>
      <p:pic>
        <p:nvPicPr>
          <p:cNvPr id="2056" name="Picture 8" descr="https://mblogthumb-phinf.pstatic.net/20151001_111/jajuwayo_1443711183817BGeLc_PNG/190.png?type=w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500694" y="2129151"/>
            <a:ext cx="2599698" cy="2599698"/>
          </a:xfrm>
          <a:prstGeom prst="rect">
            <a:avLst/>
          </a:prstGeom>
          <a:noFill/>
        </p:spPr>
      </p:pic>
      <p:sp>
        <p:nvSpPr>
          <p:cNvPr id="9" name="내용 개체 틀 2"/>
          <p:cNvSpPr txBox="1"/>
          <p:nvPr/>
        </p:nvSpPr>
        <p:spPr>
          <a:xfrm>
            <a:off x="5671500" y="4802282"/>
            <a:ext cx="2428892" cy="642942"/>
          </a:xfrm>
          <a:prstGeom prst="rect">
            <a:avLst/>
          </a:prstGeom>
        </p:spPr>
        <p:txBody>
          <a:bodyPr vert="horz" lIns="91440" tIns="45720" rIns="91440" bIns="45720">
            <a:normAutofit fontScale="85710" lnSpcReduction="0"/>
          </a:bodyPr>
          <a:lstStyle/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r>
              <a:rPr lang="ko-KR" altLang="en-US" sz="1400">
                <a:latin typeface="HY견고딕"/>
                <a:ea typeface="HY견고딕"/>
              </a:rPr>
              <a:t>↑대왕의 권위를 상징한 거대무덤</a:t>
            </a:r>
            <a:r>
              <a:rPr lang="en-US" altLang="ko-KR" sz="1400">
                <a:latin typeface="HY견고딕"/>
                <a:ea typeface="HY견고딕"/>
              </a:rPr>
              <a:t>(</a:t>
            </a:r>
            <a:r>
              <a:rPr lang="ko-KR" altLang="en-US" sz="1400">
                <a:latin typeface="HY견고딕"/>
                <a:ea typeface="HY견고딕"/>
              </a:rPr>
              <a:t>전방후원문</a:t>
            </a:r>
            <a:r>
              <a:rPr lang="en-US" altLang="ko-KR" sz="1400">
                <a:latin typeface="HY견고딕"/>
                <a:ea typeface="HY견고딕"/>
              </a:rPr>
              <a:t>)</a:t>
            </a:r>
            <a:endParaRPr lang="ko-KR" altLang="en-US" sz="1400" b="0" i="0" kern="1200" spc="5">
              <a:solidFill>
                <a:schemeClr val="tx1"/>
              </a:solidFill>
              <a:uLnTx/>
              <a:uFillTx/>
              <a:latin typeface="HY견고딕"/>
              <a:ea typeface="HY견고딕"/>
            </a:endParaRPr>
          </a:p>
        </p:txBody>
      </p:sp>
      <p:sp>
        <p:nvSpPr>
          <p:cNvPr id="2058" name="AutoShape 10" descr="삼국시대 초창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60" name="AutoShape 12" descr="삼국시대 초창기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62" name="AutoShape 14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64" name="AutoShape 16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66" name="AutoShape 18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68" name="AutoShape 20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70" name="AutoShape 22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74" name="AutoShape 26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76" name="AutoShape 28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78" name="AutoShape 30" descr="한반도 지도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20" name="그림 19" descr="frame_1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71800" y="620688"/>
            <a:ext cx="3695079" cy="547711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716016" y="5805264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https://www.youtube.com/watch?v=gQ-kPsXl0iw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796908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 sz="2500">
                <a:latin typeface="HY궁서"/>
                <a:ea typeface="HY궁서"/>
              </a:rPr>
              <a:t>4.</a:t>
            </a:r>
            <a:r>
              <a:rPr lang="ko-KR" altLang="en-US" sz="2500">
                <a:latin typeface="HY궁서"/>
                <a:ea typeface="HY궁서"/>
              </a:rPr>
              <a:t>고분시대 중기</a:t>
            </a:r>
            <a:endParaRPr lang="ko-KR" altLang="en-US" sz="2500">
              <a:latin typeface="HY궁서"/>
              <a:ea typeface="HY궁서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32040" y="2492896"/>
            <a:ext cx="2664296" cy="1471610"/>
          </a:xfrm>
        </p:spPr>
        <p:txBody>
          <a:bodyPr>
            <a:normAutofit lnSpcReduction="0"/>
          </a:bodyPr>
          <a:lstStyle/>
          <a:p>
            <a:pPr>
              <a:buNone/>
              <a:defRPr lang="ko-KR" altLang="en-US"/>
            </a:pPr>
            <a:r>
              <a:rPr lang="ko-KR" altLang="en-US" sz="1500">
                <a:latin typeface="HY견고딕"/>
                <a:ea typeface="HY견고딕"/>
              </a:rPr>
              <a:t>←고분 중기 시대의 무덤</a:t>
            </a:r>
            <a:endParaRPr lang="ko-KR" altLang="en-US" sz="1500">
              <a:latin typeface="HY견고딕"/>
              <a:ea typeface="HY견고딕"/>
            </a:endParaRPr>
          </a:p>
          <a:p>
            <a:pPr>
              <a:buNone/>
              <a:defRPr lang="ko-KR" altLang="en-US"/>
            </a:pPr>
            <a:endParaRPr lang="en-US" altLang="ko-KR" sz="1500">
              <a:latin typeface="HY견고딕"/>
              <a:ea typeface="HY견고딕"/>
            </a:endParaRPr>
          </a:p>
          <a:p>
            <a:pPr>
              <a:buNone/>
              <a:defRPr lang="ko-KR" altLang="en-US"/>
            </a:pPr>
            <a:endParaRPr lang="en-US" altLang="ko-KR" sz="1500">
              <a:latin typeface="HY견고딕"/>
              <a:ea typeface="HY견고딕"/>
            </a:endParaRPr>
          </a:p>
          <a:p>
            <a:pPr>
              <a:buNone/>
              <a:defRPr lang="ko-KR" altLang="en-US"/>
            </a:pPr>
            <a:r>
              <a:rPr lang="ko-KR" altLang="en-US" sz="1500">
                <a:latin typeface="HY견고딕"/>
                <a:ea typeface="HY견고딕"/>
              </a:rPr>
              <a:t>    </a:t>
            </a:r>
            <a:br>
              <a:rPr lang="en-US" altLang="ko-KR" sz="1500">
                <a:latin typeface="HY견고딕"/>
                <a:ea typeface="HY견고딕"/>
              </a:rPr>
            </a:br>
            <a:r>
              <a:rPr lang="ko-KR" altLang="en-US" sz="1500">
                <a:latin typeface="HY견고딕"/>
                <a:ea typeface="HY견고딕"/>
              </a:rPr>
              <a:t>↓백제의 무령왕릉</a:t>
            </a:r>
            <a:endParaRPr lang="ko-KR" altLang="en-US" sz="1500">
              <a:latin typeface="HY견고딕"/>
              <a:ea typeface="HY견고딕"/>
            </a:endParaRPr>
          </a:p>
        </p:txBody>
      </p:sp>
      <p:pic>
        <p:nvPicPr>
          <p:cNvPr id="1032" name="Picture 8" descr="무령왕릉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95936" y="4094742"/>
            <a:ext cx="3882161" cy="2214578"/>
          </a:xfrm>
          <a:prstGeom prst="rect">
            <a:avLst/>
          </a:prstGeom>
          <a:noFill/>
        </p:spPr>
      </p:pic>
      <p:pic>
        <p:nvPicPr>
          <p:cNvPr id="1034" name="Picture 10" descr="고분시대 중기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9592" y="1308488"/>
            <a:ext cx="3312368" cy="2912599"/>
          </a:xfrm>
          <a:prstGeom prst="rect">
            <a:avLst/>
          </a:prstGeom>
          <a:noFill/>
        </p:spPr>
      </p:pic>
      <p:pic>
        <p:nvPicPr>
          <p:cNvPr id="6" name="그림 5" descr="frame_1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99792" y="476672"/>
            <a:ext cx="3695079" cy="54771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778098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 sz="2500">
                <a:latin typeface="HY궁서"/>
                <a:ea typeface="HY궁서"/>
              </a:rPr>
              <a:t>5.</a:t>
            </a:r>
            <a:r>
              <a:rPr lang="ko-KR" altLang="en-US" sz="2500">
                <a:latin typeface="HY궁서"/>
                <a:ea typeface="HY궁서"/>
              </a:rPr>
              <a:t>고분시대 말기</a:t>
            </a:r>
            <a:endParaRPr lang="ko-KR" altLang="en-US" sz="2500">
              <a:latin typeface="HY궁서"/>
              <a:ea typeface="HY궁서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3888" y="1052736"/>
            <a:ext cx="1800200" cy="5184576"/>
          </a:xfrm>
        </p:spPr>
        <p:txBody>
          <a:bodyPr>
            <a:normAutofit lnSpcReduction="0"/>
          </a:bodyPr>
          <a:lstStyle/>
          <a:p>
            <a:pPr>
              <a:buNone/>
              <a:defRPr lang="ko-KR" altLang="en-US"/>
            </a:pPr>
            <a:r>
              <a:rPr lang="ko-KR" altLang="en-US" sz="1700">
                <a:latin typeface="HY견고딕"/>
                <a:ea typeface="HY견고딕"/>
              </a:rPr>
              <a:t>←불교를 유입하려는 소가씨</a:t>
            </a:r>
            <a:endParaRPr lang="ko-KR" altLang="en-US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>
              <a:latin typeface="HY견고딕"/>
              <a:ea typeface="HY견고딕"/>
            </a:endParaRPr>
          </a:p>
          <a:p>
            <a:pPr>
              <a:buNone/>
              <a:defRPr lang="ko-KR" altLang="en-US"/>
            </a:pPr>
            <a:r>
              <a:rPr lang="ko-KR" altLang="en-US" sz="1700">
                <a:latin typeface="HY견고딕"/>
                <a:ea typeface="HY견고딕"/>
              </a:rPr>
              <a:t>←토착 세력과의 갈등</a:t>
            </a:r>
            <a:endParaRPr lang="ko-KR" altLang="en-US" sz="1700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 sz="1700"/>
          </a:p>
          <a:p>
            <a:pPr lvl="0">
              <a:defRPr lang="ko-KR" altLang="en-US"/>
            </a:pPr>
            <a:endParaRPr lang="en-US" altLang="ko-KR" sz="1700"/>
          </a:p>
          <a:p>
            <a:pPr lvl="0">
              <a:defRPr lang="ko-KR" altLang="en-US"/>
            </a:pPr>
            <a:endParaRPr lang="en-US" altLang="ko-KR" sz="1700"/>
          </a:p>
          <a:p>
            <a:pPr lvl="0">
              <a:defRPr lang="ko-KR" altLang="en-US"/>
            </a:pPr>
            <a:endParaRPr lang="en-US" altLang="ko-KR" sz="1700"/>
          </a:p>
          <a:p>
            <a:pPr lvl="0">
              <a:defRPr lang="ko-KR" altLang="en-US"/>
            </a:pPr>
            <a:endParaRPr lang="en-US" altLang="ko-KR" sz="1700"/>
          </a:p>
          <a:p>
            <a:pPr>
              <a:buNone/>
              <a:defRPr lang="ko-KR" altLang="en-US"/>
            </a:pPr>
            <a:endParaRPr lang="ko-KR" altLang="en-US" sz="1700"/>
          </a:p>
        </p:txBody>
      </p:sp>
      <p:pic>
        <p:nvPicPr>
          <p:cNvPr id="2054" name="Picture 6" descr="http://postfiles12.naver.net/20151003_75/jajuwayo_1443878513691Af2IB_PNG/66.png?type=w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72000" y="1628775"/>
            <a:ext cx="3672408" cy="2376289"/>
          </a:xfrm>
          <a:prstGeom prst="rect">
            <a:avLst/>
          </a:prstGeom>
          <a:noFill/>
        </p:spPr>
      </p:pic>
      <p:pic>
        <p:nvPicPr>
          <p:cNvPr id="2056" name="Picture 8" descr="http://postfiles8.naver.net/20151003_23/jajuwayo_1443878514796NmJQC_PNG/70.png?type=w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5576" y="3645024"/>
            <a:ext cx="2743572" cy="2704331"/>
          </a:xfrm>
          <a:prstGeom prst="rect">
            <a:avLst/>
          </a:prstGeom>
          <a:noFill/>
        </p:spPr>
      </p:pic>
      <p:pic>
        <p:nvPicPr>
          <p:cNvPr id="2058" name="Picture 10" descr="http://postfiles13.naver.net/20151003_156/jajuwayo_1443878514082cLT9W_PNG/67.png?type=w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27584" y="1052736"/>
            <a:ext cx="2448272" cy="2448272"/>
          </a:xfrm>
          <a:prstGeom prst="rect">
            <a:avLst/>
          </a:prstGeom>
          <a:noFill/>
        </p:spPr>
      </p:pic>
      <p:sp>
        <p:nvSpPr>
          <p:cNvPr id="10" name="내용 개체 틀 2"/>
          <p:cNvSpPr txBox="1"/>
          <p:nvPr/>
        </p:nvSpPr>
        <p:spPr>
          <a:xfrm>
            <a:off x="6228184" y="4149080"/>
            <a:ext cx="1440160" cy="1296144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ko-KR" altLang="en-US" sz="1700">
                <a:latin typeface="HY견고딕"/>
                <a:ea typeface="HY견고딕"/>
              </a:rPr>
              <a:t>↑</a:t>
            </a:r>
            <a:endParaRPr lang="ko-KR" altLang="en-US" sz="1700">
              <a:latin typeface="HY견고딕"/>
              <a:ea typeface="HY견고딕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 lang="ko-KR"/>
            </a:pPr>
            <a:r>
              <a:rPr lang="ko-KR" altLang="en-US" sz="1700">
                <a:latin typeface="HY견고딕"/>
                <a:ea typeface="HY견고딕"/>
              </a:rPr>
              <a:t>불교의 유입</a:t>
            </a:r>
            <a:endParaRPr lang="ko-KR" altLang="en-US" sz="1700">
              <a:latin typeface="HY견고딕"/>
              <a:ea typeface="HY견고딕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ko-KR"/>
            </a:pPr>
            <a:endParaRPr lang="en-US" altLang="ko-KR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endParaRPr lang="ko-KR" altLang="en-US" sz="1700" b="0" i="0" kern="1200" spc="5"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그림 7" descr="frame_1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71800" y="404664"/>
            <a:ext cx="3695079" cy="54771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5040560" cy="37444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지금 까지 봐주셔서</a:t>
            </a:r>
            <a:r>
              <a:rPr lang="en-US" altLang="ko-KR" sz="3600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</a:br>
            <a:r>
              <a:rPr lang="en-US" altLang="ko-KR" sz="3600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</a:br>
            <a:r>
              <a:rPr lang="ko-KR" altLang="en-US" sz="3600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 감사합니다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107</ep:Words>
  <ep:PresentationFormat>화면 슬라이드 쇼(4:3)</ep:PresentationFormat>
  <ep:Paragraphs>53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테마</vt:lpstr>
      <vt:lpstr>제 6장 고분시대</vt:lpstr>
      <vt:lpstr>목차</vt:lpstr>
      <vt:lpstr>1. 고분시대의 구분</vt:lpstr>
      <vt:lpstr>2.고분시대의 청동기 및 철제 문화</vt:lpstr>
      <vt:lpstr>3.고분시대의 전기</vt:lpstr>
      <vt:lpstr>4.고분시대 중기</vt:lpstr>
      <vt:lpstr>5.고분시대 말기</vt:lpstr>
      <vt:lpstr>지금 까지 봐주셔서   감사합니다.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2018-03-19T08:07:29.000</dcterms:created>
  <dc:creator>user</dc:creator>
  <cp:lastModifiedBy>samsung</cp:lastModifiedBy>
  <dcterms:modified xsi:type="dcterms:W3CDTF">2018-03-25T10:44:33.374</dcterms:modified>
  <cp:revision>43</cp:revision>
  <dc:title>제 6장 고분시대</dc:title>
</cp:coreProperties>
</file>