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9" r:id="rId3"/>
    <p:sldId id="295" r:id="rId4"/>
    <p:sldId id="257" r:id="rId5"/>
    <p:sldId id="280" r:id="rId6"/>
    <p:sldId id="278" r:id="rId7"/>
    <p:sldId id="268" r:id="rId8"/>
    <p:sldId id="274" r:id="rId9"/>
    <p:sldId id="300" r:id="rId10"/>
    <p:sldId id="301" r:id="rId11"/>
    <p:sldId id="296" r:id="rId12"/>
    <p:sldId id="297" r:id="rId13"/>
    <p:sldId id="298" r:id="rId14"/>
    <p:sldId id="302" r:id="rId15"/>
    <p:sldId id="303" r:id="rId16"/>
    <p:sldId id="304" r:id="rId17"/>
    <p:sldId id="305" r:id="rId18"/>
    <p:sldId id="306" r:id="rId19"/>
    <p:sldId id="307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EF6"/>
    <a:srgbClr val="D99694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86" autoAdjust="0"/>
  </p:normalViewPr>
  <p:slideViewPr>
    <p:cSldViewPr>
      <p:cViewPr varScale="1">
        <p:scale>
          <a:sx n="103" d="100"/>
          <a:sy n="103" d="100"/>
        </p:scale>
        <p:origin x="874" y="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74F7-46CA-45F8-8643-CDA9E0090025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6DB7D-872F-4EB7-A8E2-CD5327E651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35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164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600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19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068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180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148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55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936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2841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2788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11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2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16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371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DB7D-872F-4EB7-A8E2-CD5327E6511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5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31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89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15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0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6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87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37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54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39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4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68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BB68-AE46-47E3-818C-D0D34E1C0508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20DE-7E82-4A38-9574-7197217270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14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MmGux5pcZiQ&amp;feature=youtu.be&amp;t=20m55s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rAaFlTvgG90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bs.co.kr/tv/show?prodId=10000&amp;lectId=3103017" TargetMode="External"/><Relationship Id="rId5" Type="http://schemas.openxmlformats.org/officeDocument/2006/relationships/hyperlink" Target="http://www.ebs.co.kr/tv/show?prodId=10000&amp;lectId=3092281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Jnb4z19r-BM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385277" y="985292"/>
            <a:ext cx="6373445" cy="364918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14479" y="1920139"/>
            <a:ext cx="5715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일본의 영토와</a:t>
            </a:r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dist"/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영토문제</a:t>
            </a:r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dist"/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just"/>
            <a:r>
              <a:rPr lang="en-US" altLang="ko-KR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     &lt;8</a:t>
            </a:r>
            <a:r>
              <a:rPr lang="ko-KR" altLang="en-US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조</a:t>
            </a:r>
            <a:r>
              <a:rPr lang="en-US" altLang="ko-KR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&gt;</a:t>
            </a:r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2082832" y="1561356"/>
            <a:ext cx="4836438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cxnSpLocks/>
          </p:cNvCxnSpPr>
          <p:nvPr/>
        </p:nvCxnSpPr>
        <p:spPr>
          <a:xfrm>
            <a:off x="2051720" y="4009628"/>
            <a:ext cx="486755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6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/>
              <a:t>영유권의 역사</a:t>
            </a:r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201538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7395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1855 –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러일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화친 조약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1875 – </a:t>
            </a:r>
            <a:r>
              <a:rPr lang="ko-KR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상트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페테르부르크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조약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1905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포츠머스 조약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1945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포츠담 선언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영유권의 역사</a:t>
            </a:r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95" y="1207022"/>
            <a:ext cx="4787580" cy="383449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70" y="1207022"/>
            <a:ext cx="1499734" cy="19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1956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소련측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하보마이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, </a:t>
            </a:r>
            <a:r>
              <a:rPr lang="ko-KR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시코탄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반환 동의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1960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미일안보조약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pPr algn="l"/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영토 반환 거부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영유권의 역사</a:t>
            </a:r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95" y="1207022"/>
            <a:ext cx="4787580" cy="383449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95" y="1211584"/>
            <a:ext cx="4787580" cy="38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/>
              <a:t>(</a:t>
            </a:r>
            <a:r>
              <a:rPr lang="ko-KR" altLang="en-US" sz="5400" b="1" dirty="0"/>
              <a:t>동영상 사이트</a:t>
            </a:r>
            <a:r>
              <a:rPr lang="en-US" altLang="ko-KR" sz="5400" b="1" dirty="0"/>
              <a:t>)</a:t>
            </a:r>
            <a:endParaRPr lang="ko-KR" altLang="en-US" sz="5400" b="1" dirty="0"/>
          </a:p>
        </p:txBody>
      </p:sp>
      <p:pic>
        <p:nvPicPr>
          <p:cNvPr id="2" name="그림 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33264"/>
            <a:ext cx="72008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/>
              <a:t>양국의 입장</a:t>
            </a:r>
            <a:endParaRPr lang="en-US" altLang="ko-KR" sz="5400" b="1" dirty="0"/>
          </a:p>
        </p:txBody>
      </p:sp>
    </p:spTree>
    <p:extLst>
      <p:ext uri="{BB962C8B-B14F-4D97-AF65-F5344CB8AC3E}">
        <p14:creationId xmlns:p14="http://schemas.microsoft.com/office/powerpoint/2010/main" val="4096305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일본의 입장</a:t>
            </a:r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40" y="570857"/>
            <a:ext cx="3990439" cy="46440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1633364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쿠릴 열도 </a:t>
            </a:r>
            <a:r>
              <a:rPr lang="en-US" altLang="ko-KR" sz="3200" dirty="0"/>
              <a:t>4</a:t>
            </a:r>
            <a:r>
              <a:rPr lang="ko-KR" altLang="en-US" sz="3200" dirty="0" err="1"/>
              <a:t>개섬</a:t>
            </a:r>
            <a:r>
              <a:rPr lang="ko-KR" altLang="en-US" sz="3200" dirty="0"/>
              <a:t> 반환 요구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40" y="570857"/>
            <a:ext cx="3990439" cy="46440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3568" y="3178970"/>
            <a:ext cx="3127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법 재정 </a:t>
            </a:r>
            <a:r>
              <a:rPr lang="en-US" altLang="ko-KR" sz="3200" dirty="0"/>
              <a:t>, </a:t>
            </a:r>
            <a:r>
              <a:rPr lang="ko-KR" altLang="en-US" sz="3200" dirty="0"/>
              <a:t>북방영토의 날 기념일 제정</a:t>
            </a:r>
          </a:p>
        </p:txBody>
      </p:sp>
    </p:spTree>
    <p:extLst>
      <p:ext uri="{BB962C8B-B14F-4D97-AF65-F5344CB8AC3E}">
        <p14:creationId xmlns:p14="http://schemas.microsoft.com/office/powerpoint/2010/main" val="30442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32217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러시아의 입장</a:t>
            </a:r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42988"/>
            <a:ext cx="3810000" cy="3874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1489348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샌프란시스코 조약 당시 권리 포기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10" y="1129668"/>
            <a:ext cx="3810000" cy="38747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3568" y="3178971"/>
            <a:ext cx="3255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열도 경제특구 지정 </a:t>
            </a:r>
            <a:r>
              <a:rPr lang="en-US" altLang="ko-KR" sz="3200" dirty="0"/>
              <a:t>, </a:t>
            </a:r>
            <a:r>
              <a:rPr lang="ko-KR" altLang="en-US" sz="3200" dirty="0"/>
              <a:t>군사 배치</a:t>
            </a:r>
          </a:p>
        </p:txBody>
      </p:sp>
    </p:spTree>
    <p:extLst>
      <p:ext uri="{BB962C8B-B14F-4D97-AF65-F5344CB8AC3E}">
        <p14:creationId xmlns:p14="http://schemas.microsoft.com/office/powerpoint/2010/main" val="305679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A8BA133-BAA4-429E-B693-F26C7DF9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7" name="대각선 방향의 모서리가 잘린 사각형 5">
            <a:extLst>
              <a:ext uri="{FF2B5EF4-FFF2-40B4-BE49-F238E27FC236}">
                <a16:creationId xmlns:a16="http://schemas.microsoft.com/office/drawing/2014/main" id="{3F4FDA0E-67F3-4A1D-A601-6653E6EBD81F}"/>
              </a:ext>
            </a:extLst>
          </p:cNvPr>
          <p:cNvSpPr/>
          <p:nvPr/>
        </p:nvSpPr>
        <p:spPr>
          <a:xfrm>
            <a:off x="714348" y="142856"/>
            <a:ext cx="8136904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283890"/>
            <a:ext cx="7762054" cy="49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6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>
                <a:hlinkClick r:id="rId5"/>
              </a:rPr>
              <a:t>최근의 입장 상황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25636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2000232" y="-21161"/>
            <a:ext cx="5004556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786182" y="0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출처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dist"/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31087-DA70-4BDB-A370-5DC76A187F3B}"/>
              </a:ext>
            </a:extLst>
          </p:cNvPr>
          <p:cNvSpPr txBox="1"/>
          <p:nvPr/>
        </p:nvSpPr>
        <p:spPr>
          <a:xfrm>
            <a:off x="2150732" y="862600"/>
            <a:ext cx="48425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※ </a:t>
            </a:r>
            <a:r>
              <a:rPr lang="ko-KR" altLang="en-US" sz="2400" b="1" dirty="0" err="1">
                <a:solidFill>
                  <a:schemeClr val="bg1"/>
                </a:solidFill>
              </a:rPr>
              <a:t>네이버</a:t>
            </a:r>
            <a:r>
              <a:rPr lang="ko-KR" altLang="en-US" sz="2400" b="1" dirty="0">
                <a:solidFill>
                  <a:schemeClr val="bg1"/>
                </a:solidFill>
              </a:rPr>
              <a:t> 지식백과 </a:t>
            </a:r>
            <a:r>
              <a:rPr lang="en-US" altLang="ko-KR" sz="2400" b="1" dirty="0">
                <a:solidFill>
                  <a:schemeClr val="bg1"/>
                </a:solidFill>
              </a:rPr>
              <a:t>– </a:t>
            </a:r>
            <a:r>
              <a:rPr lang="ko-KR" altLang="en-US" sz="2400" b="1" dirty="0">
                <a:solidFill>
                  <a:schemeClr val="bg1"/>
                </a:solidFill>
              </a:rPr>
              <a:t>쿠릴열도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r>
              <a:rPr lang="en-US" altLang="ko-KR" sz="2400" b="1" dirty="0">
                <a:solidFill>
                  <a:schemeClr val="bg1"/>
                </a:solidFill>
              </a:rPr>
              <a:t>※ YTN NEWS </a:t>
            </a: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r>
              <a:rPr lang="en-US" altLang="ko-KR" sz="2400" b="1" dirty="0">
                <a:solidFill>
                  <a:schemeClr val="bg1"/>
                </a:solidFill>
              </a:rPr>
              <a:t>※ </a:t>
            </a:r>
            <a:r>
              <a:rPr lang="ko-KR" altLang="en-US" sz="2400" b="1" dirty="0">
                <a:solidFill>
                  <a:schemeClr val="bg1"/>
                </a:solidFill>
              </a:rPr>
              <a:t>연합뉴스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r>
              <a:rPr lang="en-US" altLang="ko-KR" sz="2400" b="1" dirty="0">
                <a:solidFill>
                  <a:schemeClr val="bg1"/>
                </a:solidFill>
              </a:rPr>
              <a:t>※ VOA Korea</a:t>
            </a: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r>
              <a:rPr lang="en-US" altLang="ko-KR" sz="2400" b="1" dirty="0">
                <a:solidFill>
                  <a:schemeClr val="bg1"/>
                </a:solidFill>
              </a:rPr>
              <a:t>※ EBS</a:t>
            </a: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r>
              <a:rPr lang="en-US" altLang="ko-KR" sz="2400" b="1" dirty="0">
                <a:solidFill>
                  <a:schemeClr val="bg1"/>
                </a:solidFill>
              </a:rPr>
              <a:t>※ Google</a:t>
            </a:r>
            <a:r>
              <a:rPr lang="ko-KR" altLang="en-US" sz="2400" b="1" dirty="0">
                <a:solidFill>
                  <a:schemeClr val="bg1"/>
                </a:solidFill>
              </a:rPr>
              <a:t> 지도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0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385277" y="985292"/>
            <a:ext cx="6373445" cy="364918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633364"/>
            <a:ext cx="60486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&lt; 8</a:t>
            </a:r>
            <a:r>
              <a:rPr lang="ko-KR" altLang="en-US" sz="40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조 </a:t>
            </a:r>
            <a:r>
              <a:rPr lang="en-US" altLang="ko-KR" sz="40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&gt;</a:t>
            </a:r>
            <a:r>
              <a:rPr lang="ko-KR" altLang="en-US" sz="40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4000" b="1" dirty="0" err="1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일본어일본학과</a:t>
            </a:r>
            <a:endParaRPr lang="en-US" altLang="ko-KR" sz="4000" b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r"/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한가인  </a:t>
            </a:r>
            <a:r>
              <a:rPr lang="ko-KR" altLang="en-US" sz="3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정재균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3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손은택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r"/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최정은  김요한 </a:t>
            </a:r>
            <a:r>
              <a:rPr lang="ko-KR" altLang="en-US" sz="3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배병환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       정혜창 </a:t>
            </a:r>
            <a:r>
              <a:rPr lang="ko-KR" altLang="en-US" sz="3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권대환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dist"/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dist"/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1547664" y="1633364"/>
            <a:ext cx="5772542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cxnSpLocks/>
          </p:cNvCxnSpPr>
          <p:nvPr/>
        </p:nvCxnSpPr>
        <p:spPr>
          <a:xfrm>
            <a:off x="1619672" y="4009628"/>
            <a:ext cx="5731646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202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314328" y="1032909"/>
            <a:ext cx="6373445" cy="364918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71604" y="1785930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일본의 영토와</a:t>
            </a:r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dist"/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영토문제</a:t>
            </a:r>
            <a:endParaRPr lang="en-US" altLang="ko-KR" sz="60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2082832" y="1561356"/>
            <a:ext cx="4836438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cxnSpLocks/>
          </p:cNvCxnSpPr>
          <p:nvPr/>
        </p:nvCxnSpPr>
        <p:spPr>
          <a:xfrm>
            <a:off x="2051720" y="4009628"/>
            <a:ext cx="4867550" cy="0"/>
          </a:xfrm>
          <a:prstGeom prst="line">
            <a:avLst/>
          </a:prstGeom>
          <a:ln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406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85786" y="714360"/>
            <a:ext cx="7429552" cy="428628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1357302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ko-KR" altLang="en-US" sz="4800" b="1" dirty="0">
                <a:solidFill>
                  <a:schemeClr val="bg1"/>
                </a:solidFill>
              </a:rPr>
              <a:t>한국이 개입된 영토관련 전쟁</a:t>
            </a:r>
            <a:br>
              <a:rPr lang="en-US" altLang="ko-KR" sz="4800" b="1" dirty="0">
                <a:solidFill>
                  <a:schemeClr val="bg1"/>
                </a:solidFill>
              </a:rPr>
            </a:br>
            <a:r>
              <a:rPr lang="en-US" altLang="ko-KR" sz="4800" b="1" dirty="0">
                <a:solidFill>
                  <a:schemeClr val="bg1"/>
                </a:solidFill>
              </a:rPr>
              <a:t>1910~1945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8</a:t>
            </a:r>
            <a:r>
              <a:rPr lang="ko-KR" altLang="en-US" dirty="0">
                <a:solidFill>
                  <a:schemeClr val="bg1"/>
                </a:solidFill>
              </a:rPr>
              <a:t>조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21701905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손은택</a:t>
            </a:r>
          </a:p>
        </p:txBody>
      </p:sp>
    </p:spTree>
    <p:extLst>
      <p:ext uri="{BB962C8B-B14F-4D97-AF65-F5344CB8AC3E}">
        <p14:creationId xmlns:p14="http://schemas.microsoft.com/office/powerpoint/2010/main" val="758058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1674440" y="0"/>
            <a:ext cx="5705871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74441" y="1201316"/>
            <a:ext cx="485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36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중일전쟁의 발발 </a:t>
            </a:r>
            <a:endParaRPr lang="en-US" altLang="ko-KR" sz="3600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91BE0-F98C-4A2B-82D9-0219B7643E85}"/>
              </a:ext>
            </a:extLst>
          </p:cNvPr>
          <p:cNvSpPr txBox="1"/>
          <p:nvPr/>
        </p:nvSpPr>
        <p:spPr>
          <a:xfrm>
            <a:off x="1621447" y="2497460"/>
            <a:ext cx="4902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태평양 전쟁의 발발</a:t>
            </a:r>
            <a:endParaRPr lang="en-US" altLang="ko-K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dist"/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BCB07-C211-4854-A28F-AFE72D82400F}"/>
              </a:ext>
            </a:extLst>
          </p:cNvPr>
          <p:cNvSpPr txBox="1"/>
          <p:nvPr/>
        </p:nvSpPr>
        <p:spPr>
          <a:xfrm>
            <a:off x="1621447" y="3936704"/>
            <a:ext cx="5829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dist">
              <a:buFont typeface="Wingdings" panose="05000000000000000000" pitchFamily="2" charset="2"/>
              <a:buChar char="u"/>
            </a:pPr>
            <a:r>
              <a:rPr lang="ko-KR" altLang="en-US" sz="36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전쟁이 </a:t>
            </a:r>
            <a:r>
              <a:rPr lang="ko-KR" altLang="en-US" sz="36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한국에끼친</a:t>
            </a: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영향</a:t>
            </a:r>
            <a:endParaRPr lang="en-US" altLang="ko-K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dist"/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275856" y="95219"/>
            <a:ext cx="2224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en-US" altLang="ko-KR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26661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1937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~1941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루거우차오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사건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난징 대학살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충칭대공습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환난사변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634009F-39D2-4727-BF53-C8750535B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500046"/>
            <a:ext cx="4143404" cy="4718287"/>
          </a:xfrm>
          <a:prstGeom prst="rect">
            <a:avLst/>
          </a:prstGeom>
        </p:spPr>
      </p:pic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64319A3-A709-4098-8460-40D4F960D0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483351"/>
            <a:ext cx="4143404" cy="4718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(</a:t>
            </a:r>
            <a:r>
              <a:rPr lang="ko-KR" altLang="en-US" sz="3200" b="1" dirty="0"/>
              <a:t>중일전쟁의 발발</a:t>
            </a:r>
            <a:r>
              <a:rPr lang="en-US" altLang="ko-KR" sz="3200" b="1" dirty="0"/>
              <a:t>)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09699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A8BA133-BAA4-429E-B693-F26C7DF9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7" name="대각선 방향의 모서리가 잘린 사각형 5">
            <a:extLst>
              <a:ext uri="{FF2B5EF4-FFF2-40B4-BE49-F238E27FC236}">
                <a16:creationId xmlns:a16="http://schemas.microsoft.com/office/drawing/2014/main" id="{3F4FDA0E-67F3-4A1D-A601-6653E6EBD81F}"/>
              </a:ext>
            </a:extLst>
          </p:cNvPr>
          <p:cNvSpPr/>
          <p:nvPr/>
        </p:nvSpPr>
        <p:spPr>
          <a:xfrm>
            <a:off x="714348" y="142856"/>
            <a:ext cx="8136904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CB34ED1-963F-4DC6-B2FB-66D15A8A50A9}"/>
              </a:ext>
            </a:extLst>
          </p:cNvPr>
          <p:cNvSpPr/>
          <p:nvPr/>
        </p:nvSpPr>
        <p:spPr>
          <a:xfrm>
            <a:off x="1758488" y="4275539"/>
            <a:ext cx="5472608" cy="7165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1D4D6E7-A377-46D3-86B6-6D651B9FB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581" y="4233860"/>
            <a:ext cx="4852837" cy="121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5" name="직사각형 14"/>
          <p:cNvSpPr/>
          <p:nvPr/>
        </p:nvSpPr>
        <p:spPr>
          <a:xfrm>
            <a:off x="1137731" y="153619"/>
            <a:ext cx="5239930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tx1"/>
                </a:solidFill>
                <a:latin typeface="+mj-ea"/>
                <a:ea typeface="+mj-ea"/>
              </a:rPr>
              <a:t>          (</a:t>
            </a:r>
            <a:r>
              <a:rPr lang="ko-KR" altLang="en-US" sz="4000" b="1" dirty="0">
                <a:solidFill>
                  <a:schemeClr val="tx1"/>
                </a:solidFill>
                <a:latin typeface="+mj-ea"/>
                <a:ea typeface="+mj-ea"/>
              </a:rPr>
              <a:t>난징대학살</a:t>
            </a:r>
            <a:r>
              <a:rPr lang="en-US" altLang="ko-KR" sz="4000" b="1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ko-KR" altLang="en-US" sz="4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50691FB-10F0-4604-84D1-7CD2E0B722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34" y="876980"/>
            <a:ext cx="5239930" cy="33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08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1941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~1944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진주만 공습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원자폭탄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634009F-39D2-4727-BF53-C8750535B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500046"/>
            <a:ext cx="4143404" cy="4718287"/>
          </a:xfrm>
          <a:prstGeom prst="rect">
            <a:avLst/>
          </a:prstGeom>
        </p:spPr>
      </p:pic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0627895-0397-4A57-B704-D7AE9B1E6E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496666"/>
            <a:ext cx="4143404" cy="47094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341795" y="457434"/>
            <a:ext cx="4604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(</a:t>
            </a:r>
            <a:r>
              <a:rPr lang="ko-KR" altLang="en-US" sz="3200" b="1" dirty="0"/>
              <a:t>태평양 전쟁의 발발</a:t>
            </a:r>
            <a:r>
              <a:rPr lang="en-US" altLang="ko-KR" sz="3200" b="1" dirty="0"/>
              <a:t>)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8105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A8BA133-BAA4-429E-B693-F26C7DF9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93138" y="265212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1518473" y="987779"/>
            <a:ext cx="6120680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AF4081-E8EA-4528-84BF-8F3E315D4432}"/>
              </a:ext>
            </a:extLst>
          </p:cNvPr>
          <p:cNvSpPr txBox="1"/>
          <p:nvPr/>
        </p:nvSpPr>
        <p:spPr>
          <a:xfrm>
            <a:off x="2411760" y="40300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히로시마  원자폭탄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65CE1F8-F9DD-40F4-8BAA-A075E1318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73" y="1417343"/>
            <a:ext cx="6437903" cy="34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55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1910~1945.8.15</a:t>
            </a: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위안부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황국 신민화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ko-K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강제징병</a:t>
            </a:r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634009F-39D2-4727-BF53-C8750535B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500046"/>
            <a:ext cx="4143404" cy="4718287"/>
          </a:xfrm>
          <a:prstGeom prst="rect">
            <a:avLst/>
          </a:prstGeom>
        </p:spPr>
      </p:pic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BEE4AAA-F180-4490-ACE1-815D6E1B2C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496666"/>
            <a:ext cx="4143404" cy="47182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6" y="457435"/>
            <a:ext cx="4865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(</a:t>
            </a:r>
            <a:r>
              <a:rPr lang="ko-KR" altLang="en-US" sz="3200" b="1" dirty="0"/>
              <a:t>전쟁이 한국에 끼친 영향</a:t>
            </a:r>
            <a:r>
              <a:rPr lang="en-US" altLang="ko-KR" sz="3200" b="1" dirty="0"/>
              <a:t>)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1345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hlinkClick r:id="rId5"/>
              </a:rPr>
              <a:t>http://www.ebs.co.kr/tv/show?prodId=10000&amp;lectId=3092281</a:t>
            </a:r>
            <a:endParaRPr lang="en-US" altLang="ko-KR" sz="2400" b="1" dirty="0"/>
          </a:p>
          <a:p>
            <a:pPr algn="ctr"/>
            <a:endParaRPr lang="en-US" altLang="ko-KR" sz="2400" b="1" dirty="0"/>
          </a:p>
          <a:p>
            <a:pPr algn="ctr"/>
            <a:r>
              <a:rPr lang="en-US" altLang="ko-KR" sz="2400" b="1" dirty="0">
                <a:hlinkClick r:id="rId6"/>
              </a:rPr>
              <a:t>http://www.ebs.co.kr/tv/show?prodId=10000&amp;lectId=3103017</a:t>
            </a:r>
            <a:endParaRPr lang="en-US" altLang="ko-KR" sz="2400" b="1" dirty="0"/>
          </a:p>
          <a:p>
            <a:pPr algn="ctr"/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234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85786" y="714360"/>
            <a:ext cx="7429552" cy="428628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1357302"/>
            <a:ext cx="7772400" cy="1225021"/>
          </a:xfrm>
        </p:spPr>
        <p:txBody>
          <a:bodyPr>
            <a:norm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</a:rPr>
              <a:t>쿠릴 열도 분쟁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8</a:t>
            </a:r>
            <a:r>
              <a:rPr lang="ko-KR" altLang="en-US" dirty="0">
                <a:solidFill>
                  <a:schemeClr val="bg1"/>
                </a:solidFill>
              </a:rPr>
              <a:t>조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21701879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배병환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4588395" y="-13478"/>
            <a:ext cx="3728021" cy="5736161"/>
          </a:xfrm>
          <a:prstGeom prst="parallelogram">
            <a:avLst>
              <a:gd name="adj" fmla="val 2769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57818" y="2143120"/>
            <a:ext cx="221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en-US" altLang="ko-K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2392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" name="평행 사변형 1"/>
          <p:cNvSpPr/>
          <p:nvPr/>
        </p:nvSpPr>
        <p:spPr>
          <a:xfrm>
            <a:off x="2000232" y="-21161"/>
            <a:ext cx="5072098" cy="5736161"/>
          </a:xfrm>
          <a:prstGeom prst="parallelogram">
            <a:avLst>
              <a:gd name="adj" fmla="val 0"/>
            </a:avLst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30468" y="98529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1.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쿠릴 열도</a:t>
            </a: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란</a:t>
            </a:r>
            <a:r>
              <a:rPr lang="en-US" altLang="ko-KR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?</a:t>
            </a:r>
          </a:p>
          <a:p>
            <a:pPr algn="dist"/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91BE0-F98C-4A2B-82D9-0219B7643E85}"/>
              </a:ext>
            </a:extLst>
          </p:cNvPr>
          <p:cNvSpPr txBox="1"/>
          <p:nvPr/>
        </p:nvSpPr>
        <p:spPr>
          <a:xfrm>
            <a:off x="2199663" y="1969756"/>
            <a:ext cx="4902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2.</a:t>
            </a: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쿠릴 열도 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영유권</a:t>
            </a: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에 대한 역사</a:t>
            </a:r>
            <a:endParaRPr lang="en-US" altLang="ko-KR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dist"/>
            <a:endParaRPr lang="en-US" altLang="ko-K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BCB07-C211-4854-A28F-AFE72D82400F}"/>
              </a:ext>
            </a:extLst>
          </p:cNvPr>
          <p:cNvSpPr txBox="1"/>
          <p:nvPr/>
        </p:nvSpPr>
        <p:spPr>
          <a:xfrm>
            <a:off x="2198717" y="3346104"/>
            <a:ext cx="3992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3.</a:t>
            </a: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쿠릴 열도에 대한 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양국의 입장</a:t>
            </a:r>
            <a:endParaRPr lang="en-US" altLang="ko-KR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6A682-3497-4A32-BB1F-0B6B110B68E7}"/>
              </a:ext>
            </a:extLst>
          </p:cNvPr>
          <p:cNvSpPr txBox="1"/>
          <p:nvPr/>
        </p:nvSpPr>
        <p:spPr>
          <a:xfrm>
            <a:off x="3275856" y="95219"/>
            <a:ext cx="2224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en-US" altLang="ko-KR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583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33264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/>
              <a:t>쿠릴 열도란 </a:t>
            </a:r>
            <a:r>
              <a:rPr lang="en-US" altLang="ko-KR" sz="5400" b="1" dirty="0"/>
              <a:t>?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A8BA133-BAA4-429E-B693-F26C7DF9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  <p:sp>
        <p:nvSpPr>
          <p:cNvPr id="27" name="대각선 방향의 모서리가 잘린 사각형 5">
            <a:extLst>
              <a:ext uri="{FF2B5EF4-FFF2-40B4-BE49-F238E27FC236}">
                <a16:creationId xmlns:a16="http://schemas.microsoft.com/office/drawing/2014/main" id="{3F4FDA0E-67F3-4A1D-A601-6653E6EBD81F}"/>
              </a:ext>
            </a:extLst>
          </p:cNvPr>
          <p:cNvSpPr/>
          <p:nvPr/>
        </p:nvSpPr>
        <p:spPr>
          <a:xfrm>
            <a:off x="714348" y="142856"/>
            <a:ext cx="8136904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1D4D6E7-A377-46D3-86B6-6D651B9FB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581" y="4233860"/>
            <a:ext cx="4852837" cy="121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5" name="직사각형 14"/>
          <p:cNvSpPr/>
          <p:nvPr/>
        </p:nvSpPr>
        <p:spPr>
          <a:xfrm>
            <a:off x="2357423" y="213597"/>
            <a:ext cx="442915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  <a:latin typeface="+mj-ea"/>
                <a:ea typeface="+mj-ea"/>
              </a:rPr>
              <a:t>쿠릴 열도</a:t>
            </a:r>
            <a:endParaRPr lang="ko-KR" altLang="en-US" sz="4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4" y="927566"/>
            <a:ext cx="7767471" cy="38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6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대각선 방향의 모서리가 잘린 사각형 5"/>
          <p:cNvSpPr/>
          <p:nvPr/>
        </p:nvSpPr>
        <p:spPr>
          <a:xfrm>
            <a:off x="186325" y="229208"/>
            <a:ext cx="8771350" cy="5256584"/>
          </a:xfrm>
          <a:prstGeom prst="snip2DiagRect">
            <a:avLst>
              <a:gd name="adj1" fmla="val 4326"/>
              <a:gd name="adj2" fmla="val 4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5">
            <a:extLst>
              <a:ext uri="{FF2B5EF4-FFF2-40B4-BE49-F238E27FC236}">
                <a16:creationId xmlns:a16="http://schemas.microsoft.com/office/drawing/2014/main" id="{CAC4B726-2594-427F-BEA3-11427FD3C2AA}"/>
              </a:ext>
            </a:extLst>
          </p:cNvPr>
          <p:cNvSpPr txBox="1">
            <a:spLocks/>
          </p:cNvSpPr>
          <p:nvPr/>
        </p:nvSpPr>
        <p:spPr>
          <a:xfrm>
            <a:off x="428597" y="1142988"/>
            <a:ext cx="35719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2CA5-E73E-48F6-A028-A83A0A404973}"/>
              </a:ext>
            </a:extLst>
          </p:cNvPr>
          <p:cNvSpPr txBox="1"/>
          <p:nvPr/>
        </p:nvSpPr>
        <p:spPr>
          <a:xfrm>
            <a:off x="1434957" y="45743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쿠릴 열도란</a:t>
            </a:r>
            <a:endParaRPr lang="en-US" altLang="ko-KR" sz="3200" b="1" dirty="0"/>
          </a:p>
        </p:txBody>
      </p:sp>
      <p:pic>
        <p:nvPicPr>
          <p:cNvPr id="14" name="그래픽 13" descr="책">
            <a:extLst>
              <a:ext uri="{FF2B5EF4-FFF2-40B4-BE49-F238E27FC236}">
                <a16:creationId xmlns:a16="http://schemas.microsoft.com/office/drawing/2014/main" id="{C0C74A4A-F489-44D5-84BB-BB8CA8B3F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395" y="292622"/>
            <a:ext cx="914400" cy="9144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13284"/>
            <a:ext cx="4617015" cy="414787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32" y="913284"/>
            <a:ext cx="4634535" cy="41625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0571" y="1383731"/>
            <a:ext cx="2926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/>
              <a:t>늘어져 있는 섬들</a:t>
            </a:r>
            <a:endParaRPr lang="en-US" altLang="ko-KR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488932" y="3577580"/>
            <a:ext cx="2926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19,434</a:t>
            </a:r>
            <a:r>
              <a:rPr lang="ko-KR" altLang="en-US" sz="3200" dirty="0"/>
              <a:t>명 거주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932" y="259419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56</a:t>
            </a:r>
            <a:r>
              <a:rPr lang="ko-KR" altLang="en-US" sz="3200" dirty="0"/>
              <a:t>개의 섬</a:t>
            </a:r>
          </a:p>
        </p:txBody>
      </p:sp>
    </p:spTree>
    <p:extLst>
      <p:ext uri="{BB962C8B-B14F-4D97-AF65-F5344CB8AC3E}">
        <p14:creationId xmlns:p14="http://schemas.microsoft.com/office/powerpoint/2010/main" val="41843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CE7BB20-3B52-43FC-A4DF-9270AB7819DA}"/>
              </a:ext>
            </a:extLst>
          </p:cNvPr>
          <p:cNvSpPr/>
          <p:nvPr/>
        </p:nvSpPr>
        <p:spPr>
          <a:xfrm>
            <a:off x="971600" y="729072"/>
            <a:ext cx="7200800" cy="42484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>
                <a:hlinkClick r:id="rId5"/>
              </a:rPr>
              <a:t>쿠릴 열도 </a:t>
            </a:r>
            <a:r>
              <a:rPr lang="ko-KR" altLang="en-US" sz="5400" b="1" dirty="0" err="1">
                <a:hlinkClick r:id="rId5"/>
              </a:rPr>
              <a:t>간략</a:t>
            </a:r>
            <a:r>
              <a:rPr lang="ko-KR" altLang="en-US" sz="5400" b="1" dirty="0">
                <a:hlinkClick r:id="rId5"/>
              </a:rPr>
              <a:t> 영상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4863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303</Words>
  <Application>Microsoft Office PowerPoint</Application>
  <PresentationFormat>화면 슬라이드 쇼(16:10)</PresentationFormat>
  <Paragraphs>137</Paragraphs>
  <Slides>28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3" baseType="lpstr">
      <vt:lpstr>맑은 고딕</vt:lpstr>
      <vt:lpstr>배달의민족 주아</vt:lpstr>
      <vt:lpstr>Arial</vt:lpstr>
      <vt:lpstr>Wingdings</vt:lpstr>
      <vt:lpstr>Office 테마</vt:lpstr>
      <vt:lpstr>PowerPoint 프레젠테이션</vt:lpstr>
      <vt:lpstr>PowerPoint 프레젠테이션</vt:lpstr>
      <vt:lpstr>쿠릴 열도 분쟁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한국이 개입된 영토관련 전쟁 1910~1945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조예림</dc:creator>
  <cp:lastModifiedBy>정혜창</cp:lastModifiedBy>
  <cp:revision>83</cp:revision>
  <dcterms:created xsi:type="dcterms:W3CDTF">2017-04-29T12:23:00Z</dcterms:created>
  <dcterms:modified xsi:type="dcterms:W3CDTF">2018-03-29T20:53:01Z</dcterms:modified>
</cp:coreProperties>
</file>