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sldIdLst>
    <p:sldId id="256" r:id="rId3"/>
    <p:sldId id="257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0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69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80" r:id="rId37"/>
    <p:sldId id="291" r:id="rId38"/>
    <p:sldId id="292" r:id="rId39"/>
    <p:sldId id="294" r:id="rId40"/>
    <p:sldId id="295" r:id="rId41"/>
    <p:sldId id="296" r:id="rId42"/>
    <p:sldId id="298" r:id="rId43"/>
    <p:sldId id="299" r:id="rId44"/>
    <p:sldId id="300" r:id="rId45"/>
    <p:sldId id="301" r:id="rId46"/>
    <p:sldId id="302" r:id="rId47"/>
    <p:sldId id="303" r:id="rId48"/>
  </p:sldIdLst>
  <p:sldSz cx="9140825" cy="6854825"/>
  <p:notesSz cx="6854825" cy="9140825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1" hangingPunct="1">
      <a:defRPr kumimoji="1"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1" hangingPunct="1">
      <a:defRPr kumimoji="1"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1" hangingPunct="1">
      <a:defRPr kumimoji="1"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1" hangingPunct="1">
      <a:defRPr kumimoji="1"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826" y="-58"/>
      </p:cViewPr>
      <p:guideLst>
        <p:guide orient="horz" pos="2159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대학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국공립 자택통학</c:v>
                </c:pt>
                <c:pt idx="1">
                  <c:v>국공립 자택외통학</c:v>
                </c:pt>
                <c:pt idx="2">
                  <c:v>사립 자택통학</c:v>
                </c:pt>
                <c:pt idx="3">
                  <c:v>사립 자택외통학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45000</c:v>
                </c:pt>
                <c:pt idx="1">
                  <c:v>51000</c:v>
                </c:pt>
                <c:pt idx="2">
                  <c:v>54000</c:v>
                </c:pt>
                <c:pt idx="3">
                  <c:v>64000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단기대학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국공립 자택통학</c:v>
                </c:pt>
                <c:pt idx="1">
                  <c:v>국공립 자택외통학</c:v>
                </c:pt>
                <c:pt idx="2">
                  <c:v>사립 자택통학</c:v>
                </c:pt>
                <c:pt idx="3">
                  <c:v>사립 자택외통학</c:v>
                </c:pt>
              </c:strCache>
            </c:strRef>
          </c:cat>
          <c:val>
            <c:numRef>
              <c:f>Sheet1!$C$2:$C$5</c:f>
              <c:numCache>
                <c:formatCode>#,##0</c:formatCode>
                <c:ptCount val="4"/>
                <c:pt idx="0">
                  <c:v>45000</c:v>
                </c:pt>
                <c:pt idx="1">
                  <c:v>51000</c:v>
                </c:pt>
                <c:pt idx="2">
                  <c:v>53000</c:v>
                </c:pt>
                <c:pt idx="3">
                  <c:v>60000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전문학교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국공립 자택통학</c:v>
                </c:pt>
                <c:pt idx="1">
                  <c:v>국공립 자택외통학</c:v>
                </c:pt>
                <c:pt idx="2">
                  <c:v>사립 자택통학</c:v>
                </c:pt>
                <c:pt idx="3">
                  <c:v>사립 자택외통학</c:v>
                </c:pt>
              </c:strCache>
            </c:strRef>
          </c:cat>
          <c:val>
            <c:numRef>
              <c:f>Sheet1!$D$2:$D$5</c:f>
              <c:numCache>
                <c:formatCode>#,##0</c:formatCode>
                <c:ptCount val="4"/>
                <c:pt idx="0">
                  <c:v>45000</c:v>
                </c:pt>
                <c:pt idx="1">
                  <c:v>51000</c:v>
                </c:pt>
                <c:pt idx="2">
                  <c:v>53000</c:v>
                </c:pt>
                <c:pt idx="3">
                  <c:v>60000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9728384"/>
        <c:axId val="78957376"/>
      </c:barChart>
      <c:catAx>
        <c:axId val="259728384"/>
        <c:scaling>
          <c:orientation val="minMax"/>
        </c:scaling>
        <c:delete val="0"/>
        <c:axPos val="b"/>
        <c:majorTickMark val="none"/>
        <c:minorTickMark val="none"/>
        <c:tickLblPos val="nextTo"/>
        <c:crossAx val="78957376"/>
        <c:crosses val="autoZero"/>
        <c:auto val="1"/>
        <c:lblAlgn val="ctr"/>
        <c:lblOffset val="100"/>
        <c:noMultiLvlLbl val="0"/>
      </c:catAx>
      <c:valAx>
        <c:axId val="78957376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crossAx val="25972838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pPr>
            <a:endParaRPr lang="ko-KR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28838"/>
            <a:ext cx="7769225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4613"/>
            <a:ext cx="6397625" cy="175101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C6C34-9D49-45BD-AF2D-7AD1521D7F8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86107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59028-8918-4BEF-B940-8D8E8B596AC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55559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7813" y="273050"/>
            <a:ext cx="2057400" cy="585311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9800" cy="585311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9E473-AA6E-4095-B8E9-C46777CA5CF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27612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5613" y="6213475"/>
            <a:ext cx="2133600" cy="503238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2613" y="6213475"/>
            <a:ext cx="2895600" cy="503238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1613" y="6213475"/>
            <a:ext cx="2133600" cy="503238"/>
          </a:xfrm>
        </p:spPr>
        <p:txBody>
          <a:bodyPr/>
          <a:lstStyle>
            <a:lvl1pPr>
              <a:defRPr/>
            </a:lvl1pPr>
          </a:lstStyle>
          <a:p>
            <a:fld id="{26C18F06-BB11-4FE5-AF63-EF4CD19BCB2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10169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28838"/>
            <a:ext cx="7769225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4613"/>
            <a:ext cx="6397625" cy="175101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0CA498-A87F-4675-8C82-7A5888103DB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72692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798673-4588-4BB9-869E-3AF44BAA0A0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6297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5313"/>
            <a:ext cx="7769225" cy="13604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5125"/>
            <a:ext cx="7769225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95FFC-C358-4343-83D5-CF13370EB4B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2441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E802D-928E-44B6-A5CA-EB1A93A04C6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1520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38600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3288"/>
            <a:ext cx="4038600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3438" y="1535113"/>
            <a:ext cx="4040187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3438" y="2173288"/>
            <a:ext cx="4040187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1798BE-4467-4424-B556-5CC37379E19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91649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3AEE2-6D39-4EE2-9E84-BFBC97212AF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484171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A5081-4B01-4C1B-A04D-F1B8A8ABF71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18637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09935-2A2B-4C99-B946-F4F7EDD7B25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561028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67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3463" y="273050"/>
            <a:ext cx="5110162" cy="58499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6725" cy="468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01315-1CDD-4472-8374-152A136E834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035808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799013"/>
            <a:ext cx="5483225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3225" cy="41132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4163"/>
            <a:ext cx="54832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C6290-2F18-4394-9226-517696C96D3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99730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4B1343-B1D6-47EB-979D-6B80AAE1D41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51673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7813" y="273050"/>
            <a:ext cx="2057400" cy="585311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9800" cy="585311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860978-9B9C-4A73-8FA3-FDA541871BE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65533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5613" y="6213475"/>
            <a:ext cx="2133600" cy="503238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2613" y="6213475"/>
            <a:ext cx="2895600" cy="503238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1613" y="6213475"/>
            <a:ext cx="2133600" cy="503238"/>
          </a:xfrm>
        </p:spPr>
        <p:txBody>
          <a:bodyPr/>
          <a:lstStyle>
            <a:lvl1pPr>
              <a:defRPr/>
            </a:lvl1pPr>
          </a:lstStyle>
          <a:p>
            <a:fld id="{26C18F06-BB11-4FE5-AF63-EF4CD19BCB2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89213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5313"/>
            <a:ext cx="7769225" cy="13604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5125"/>
            <a:ext cx="7769225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7EA93-8B4B-409E-877D-5E5CB157DD3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91640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7777B-6270-40EB-AFB2-EA424F4AB0C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0197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38600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3288"/>
            <a:ext cx="4038600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3438" y="1535113"/>
            <a:ext cx="4040187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3438" y="2173288"/>
            <a:ext cx="4040187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60EF0-AC37-4F5B-B237-356541FBDEA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56976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97DBF-ACFE-4B64-9886-C43CC2B4406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3975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A70F7-BBFC-4EC4-91D7-4C1C175473C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18151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67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3463" y="273050"/>
            <a:ext cx="5110162" cy="58499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6725" cy="468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8BF74-93E1-4E99-A0F0-B6347A70389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96105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799013"/>
            <a:ext cx="5483225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3225" cy="41132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4163"/>
            <a:ext cx="54832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0820E-5FCB-4619-8BFF-88DDE547C1B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7711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66" tIns="46769" rIns="89966" bIns="4676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>
                <a:sym typeface="굴림" pitchFamily="50" charset="-127"/>
              </a:rPr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66" tIns="46769" rIns="89966" bIns="467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>
                <a:sym typeface="굴림" pitchFamily="50" charset="-127"/>
              </a:rPr>
              <a:t>마스터 텍스트 스타일을 편집합니다</a:t>
            </a:r>
          </a:p>
          <a:p>
            <a:pPr lvl="1"/>
            <a:r>
              <a:rPr lang="ko-KR" altLang="en-US" smtClean="0">
                <a:sym typeface="굴림" pitchFamily="50" charset="-127"/>
              </a:rPr>
              <a:t>둘째 수준</a:t>
            </a:r>
          </a:p>
          <a:p>
            <a:pPr lvl="2"/>
            <a:r>
              <a:rPr lang="ko-KR" altLang="en-US" smtClean="0">
                <a:sym typeface="굴림" pitchFamily="50" charset="-127"/>
              </a:rPr>
              <a:t>셋째 수준</a:t>
            </a:r>
          </a:p>
          <a:p>
            <a:pPr lvl="3"/>
            <a:r>
              <a:rPr lang="ko-KR" altLang="en-US" smtClean="0">
                <a:sym typeface="굴림" pitchFamily="50" charset="-127"/>
              </a:rPr>
              <a:t>넷째 수준</a:t>
            </a:r>
          </a:p>
          <a:p>
            <a:pPr lvl="4"/>
            <a:r>
              <a:rPr lang="ko-KR" altLang="en-US" smtClean="0">
                <a:sym typeface="굴림" pitchFamily="50" charset="-127"/>
              </a:rPr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13475"/>
            <a:ext cx="21336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449263" indent="-449263" algn="ctr">
              <a:lnSpc>
                <a:spcPct val="110000"/>
              </a:lnSpc>
              <a:defRPr sz="1400">
                <a:latin typeface="+mn-lt"/>
                <a:ea typeface="+mn-ea"/>
              </a:defRPr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2613" y="6213475"/>
            <a:ext cx="28956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449263" indent="-449263" algn="ctr">
              <a:lnSpc>
                <a:spcPct val="110000"/>
              </a:lnSpc>
              <a:defRPr sz="1400">
                <a:latin typeface="+mn-lt"/>
                <a:ea typeface="+mn-ea"/>
              </a:defRPr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1613" y="6213475"/>
            <a:ext cx="21336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449263" indent="-449263" algn="ctr">
              <a:lnSpc>
                <a:spcPct val="110000"/>
              </a:lnSpc>
              <a:defRPr sz="1400">
                <a:latin typeface="+mn-lt"/>
                <a:ea typeface="+mn-ea"/>
              </a:defRPr>
            </a:lvl1pPr>
          </a:lstStyle>
          <a:p>
            <a:fld id="{40FE9E62-15CF-4A83-96A2-13E9CC81AFE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</p:sldLayoutIdLst>
  <p:txStyles>
    <p:titleStyle>
      <a:lvl1pPr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  <a:sym typeface="굴림" pitchFamily="50" charset="-127"/>
        </a:defRPr>
      </a:lvl1pPr>
      <a:lvl2pPr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굴림" pitchFamily="50" charset="-127"/>
          <a:ea typeface="굴림" pitchFamily="50" charset="-127"/>
          <a:sym typeface="굴림" pitchFamily="50" charset="-127"/>
        </a:defRPr>
      </a:lvl2pPr>
      <a:lvl3pPr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굴림" pitchFamily="50" charset="-127"/>
          <a:ea typeface="굴림" pitchFamily="50" charset="-127"/>
          <a:sym typeface="굴림" pitchFamily="50" charset="-127"/>
        </a:defRPr>
      </a:lvl3pPr>
      <a:lvl4pPr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굴림" pitchFamily="50" charset="-127"/>
          <a:ea typeface="굴림" pitchFamily="50" charset="-127"/>
          <a:sym typeface="굴림" pitchFamily="50" charset="-127"/>
        </a:defRPr>
      </a:lvl4pPr>
      <a:lvl5pPr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굴림" pitchFamily="50" charset="-127"/>
          <a:ea typeface="굴림" pitchFamily="50" charset="-127"/>
          <a:sym typeface="굴림" pitchFamily="50" charset="-127"/>
        </a:defRPr>
      </a:lvl5pPr>
      <a:lvl6pPr marL="457200"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굴림" pitchFamily="50" charset="-127"/>
          <a:ea typeface="굴림" pitchFamily="50" charset="-127"/>
          <a:sym typeface="굴림" pitchFamily="50" charset="-127"/>
        </a:defRPr>
      </a:lvl6pPr>
      <a:lvl7pPr marL="914400"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굴림" pitchFamily="50" charset="-127"/>
          <a:ea typeface="굴림" pitchFamily="50" charset="-127"/>
          <a:sym typeface="굴림" pitchFamily="50" charset="-127"/>
        </a:defRPr>
      </a:lvl7pPr>
      <a:lvl8pPr marL="1371600"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굴림" pitchFamily="50" charset="-127"/>
          <a:ea typeface="굴림" pitchFamily="50" charset="-127"/>
          <a:sym typeface="굴림" pitchFamily="50" charset="-127"/>
        </a:defRPr>
      </a:lvl8pPr>
      <a:lvl9pPr marL="1828800"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굴림" pitchFamily="50" charset="-127"/>
          <a:ea typeface="굴림" pitchFamily="50" charset="-127"/>
          <a:sym typeface="굴림" pitchFamily="50" charset="-127"/>
        </a:defRPr>
      </a:lvl9pPr>
    </p:titleStyle>
    <p:bodyStyle>
      <a:lvl1pPr marL="342900" indent="-342900" algn="l" rtl="0" fontAlgn="base" latinLnBrk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굴림" pitchFamily="50" charset="-127"/>
        </a:defRPr>
      </a:lvl1pPr>
      <a:lvl2pPr marL="742950" indent="-285750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굴림" pitchFamily="50" charset="-127"/>
        </a:defRPr>
      </a:lvl2pPr>
      <a:lvl3pPr marL="1143000" indent="-228600" algn="l" rtl="0" fontAlgn="base" latinLnBrk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굴림" pitchFamily="50" charset="-127"/>
        </a:defRPr>
      </a:lvl3pPr>
      <a:lvl4pPr marL="1600200" indent="-228600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굴림" pitchFamily="50" charset="-127"/>
        </a:defRPr>
      </a:lvl4pPr>
      <a:lvl5pPr marL="2057400" indent="-228600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굴림" pitchFamily="50" charset="-127"/>
        </a:defRPr>
      </a:lvl5pPr>
      <a:lvl6pPr marL="2514600" indent="-228600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굴림" pitchFamily="50" charset="-127"/>
        </a:defRPr>
      </a:lvl6pPr>
      <a:lvl7pPr marL="2971800" indent="-228600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굴림" pitchFamily="50" charset="-127"/>
        </a:defRPr>
      </a:lvl7pPr>
      <a:lvl8pPr marL="3429000" indent="-228600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굴림" pitchFamily="50" charset="-127"/>
        </a:defRPr>
      </a:lvl8pPr>
      <a:lvl9pPr marL="3886200" indent="-228600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굴림" pitchFamily="50" charset="-127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66" tIns="46769" rIns="89966" bIns="4676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>
                <a:sym typeface="굴림" pitchFamily="50" charset="-127"/>
              </a:rPr>
              <a:t>마스터 제목 스타일 편집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66" tIns="46769" rIns="89966" bIns="467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>
                <a:sym typeface="굴림" pitchFamily="50" charset="-127"/>
              </a:rPr>
              <a:t>마스터 텍스트 스타일을 편집합니다</a:t>
            </a:r>
          </a:p>
          <a:p>
            <a:pPr lvl="1"/>
            <a:r>
              <a:rPr lang="ko-KR" altLang="en-US" smtClean="0">
                <a:sym typeface="굴림" pitchFamily="50" charset="-127"/>
              </a:rPr>
              <a:t>둘째 수준</a:t>
            </a:r>
          </a:p>
          <a:p>
            <a:pPr lvl="2"/>
            <a:r>
              <a:rPr lang="ko-KR" altLang="en-US" smtClean="0">
                <a:sym typeface="굴림" pitchFamily="50" charset="-127"/>
              </a:rPr>
              <a:t>셋째 수준</a:t>
            </a:r>
          </a:p>
          <a:p>
            <a:pPr lvl="3"/>
            <a:r>
              <a:rPr lang="ko-KR" altLang="en-US" smtClean="0">
                <a:sym typeface="굴림" pitchFamily="50" charset="-127"/>
              </a:rPr>
              <a:t>넷째 수준</a:t>
            </a:r>
          </a:p>
          <a:p>
            <a:pPr lvl="4"/>
            <a:r>
              <a:rPr lang="ko-KR" altLang="en-US" smtClean="0">
                <a:sym typeface="굴림" pitchFamily="50" charset="-127"/>
              </a:rPr>
              <a:t>다섯째 수준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13475"/>
            <a:ext cx="21336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449263" indent="-449263" algn="ctr">
              <a:lnSpc>
                <a:spcPct val="110000"/>
              </a:lnSpc>
              <a:defRPr sz="1400">
                <a:latin typeface="+mn-lt"/>
                <a:ea typeface="+mn-ea"/>
              </a:defRPr>
            </a:lvl1pPr>
          </a:lstStyle>
          <a:p>
            <a:endParaRPr lang="en-US" altLang="ko-K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2613" y="6213475"/>
            <a:ext cx="28956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449263" indent="-449263" algn="ctr">
              <a:lnSpc>
                <a:spcPct val="110000"/>
              </a:lnSpc>
              <a:defRPr sz="1400">
                <a:latin typeface="+mn-lt"/>
                <a:ea typeface="+mn-ea"/>
              </a:defRPr>
            </a:lvl1pPr>
          </a:lstStyle>
          <a:p>
            <a:endParaRPr lang="en-US" altLang="ko-KR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1613" y="6213475"/>
            <a:ext cx="21336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449263" indent="-449263" algn="ctr">
              <a:lnSpc>
                <a:spcPct val="110000"/>
              </a:lnSpc>
              <a:defRPr sz="1400">
                <a:latin typeface="+mn-lt"/>
                <a:ea typeface="+mn-ea"/>
              </a:defRPr>
            </a:lvl1pPr>
          </a:lstStyle>
          <a:p>
            <a:fld id="{8BD8CB52-9257-4119-ADFB-0AE97E31130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  <a:sym typeface="굴림" pitchFamily="50" charset="-127"/>
        </a:defRPr>
      </a:lvl1pPr>
      <a:lvl2pPr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굴림" pitchFamily="50" charset="-127"/>
          <a:ea typeface="굴림" pitchFamily="50" charset="-127"/>
          <a:sym typeface="굴림" pitchFamily="50" charset="-127"/>
        </a:defRPr>
      </a:lvl2pPr>
      <a:lvl3pPr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굴림" pitchFamily="50" charset="-127"/>
          <a:ea typeface="굴림" pitchFamily="50" charset="-127"/>
          <a:sym typeface="굴림" pitchFamily="50" charset="-127"/>
        </a:defRPr>
      </a:lvl3pPr>
      <a:lvl4pPr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굴림" pitchFamily="50" charset="-127"/>
          <a:ea typeface="굴림" pitchFamily="50" charset="-127"/>
          <a:sym typeface="굴림" pitchFamily="50" charset="-127"/>
        </a:defRPr>
      </a:lvl4pPr>
      <a:lvl5pPr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굴림" pitchFamily="50" charset="-127"/>
          <a:ea typeface="굴림" pitchFamily="50" charset="-127"/>
          <a:sym typeface="굴림" pitchFamily="50" charset="-127"/>
        </a:defRPr>
      </a:lvl5pPr>
      <a:lvl6pPr marL="457200"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굴림" pitchFamily="50" charset="-127"/>
          <a:ea typeface="굴림" pitchFamily="50" charset="-127"/>
          <a:sym typeface="굴림" pitchFamily="50" charset="-127"/>
        </a:defRPr>
      </a:lvl6pPr>
      <a:lvl7pPr marL="914400"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굴림" pitchFamily="50" charset="-127"/>
          <a:ea typeface="굴림" pitchFamily="50" charset="-127"/>
          <a:sym typeface="굴림" pitchFamily="50" charset="-127"/>
        </a:defRPr>
      </a:lvl7pPr>
      <a:lvl8pPr marL="1371600"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굴림" pitchFamily="50" charset="-127"/>
          <a:ea typeface="굴림" pitchFamily="50" charset="-127"/>
          <a:sym typeface="굴림" pitchFamily="50" charset="-127"/>
        </a:defRPr>
      </a:lvl8pPr>
      <a:lvl9pPr marL="1828800"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굴림" pitchFamily="50" charset="-127"/>
          <a:ea typeface="굴림" pitchFamily="50" charset="-127"/>
          <a:sym typeface="굴림" pitchFamily="50" charset="-127"/>
        </a:defRPr>
      </a:lvl9pPr>
    </p:titleStyle>
    <p:bodyStyle>
      <a:lvl1pPr marL="342900" indent="-342900" algn="l" rtl="0" fontAlgn="base" latinLnBrk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굴림" pitchFamily="50" charset="-127"/>
        </a:defRPr>
      </a:lvl1pPr>
      <a:lvl2pPr marL="742950" indent="-285750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굴림" pitchFamily="50" charset="-127"/>
        </a:defRPr>
      </a:lvl2pPr>
      <a:lvl3pPr marL="1143000" indent="-228600" algn="l" rtl="0" fontAlgn="base" latinLnBrk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굴림" pitchFamily="50" charset="-127"/>
        </a:defRPr>
      </a:lvl3pPr>
      <a:lvl4pPr marL="1600200" indent="-228600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굴림" pitchFamily="50" charset="-127"/>
        </a:defRPr>
      </a:lvl4pPr>
      <a:lvl5pPr marL="2057400" indent="-228600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굴림" pitchFamily="50" charset="-127"/>
        </a:defRPr>
      </a:lvl5pPr>
      <a:lvl6pPr marL="2514600" indent="-228600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굴림" pitchFamily="50" charset="-127"/>
        </a:defRPr>
      </a:lvl6pPr>
      <a:lvl7pPr marL="2971800" indent="-228600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굴림" pitchFamily="50" charset="-127"/>
        </a:defRPr>
      </a:lvl7pPr>
      <a:lvl8pPr marL="3429000" indent="-228600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굴림" pitchFamily="50" charset="-127"/>
        </a:defRPr>
      </a:lvl8pPr>
      <a:lvl9pPr marL="3886200" indent="-228600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굴림" pitchFamily="50" charset="-127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youtube.com/watch?v=_T4bwiVwdk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youtube.com/watch?v=1qRfqboYWNo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7.jpeg"/><Relationship Id="rId4" Type="http://schemas.openxmlformats.org/officeDocument/2006/relationships/hyperlink" Target="https://www.youtube.com/watch?v=F7vzKcUfD0o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://news.naver.com/main/read.nhn?mode=LPOD&amp;mid=tvh&amp;oid=055&amp;aid=0000219935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youtube.com/watch?v=cLjU41aF93Q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447949" y="2463030"/>
            <a:ext cx="4930775" cy="1468438"/>
          </a:xfrm>
          <a:ln/>
        </p:spPr>
        <p:txBody>
          <a:bodyPr lIns="91417" tIns="45708" rIns="91417" bIns="45708"/>
          <a:lstStyle/>
          <a:p>
            <a:pPr algn="l">
              <a:lnSpc>
                <a:spcPct val="100000"/>
              </a:lnSpc>
            </a:pPr>
            <a:r>
              <a:rPr lang="ko-KR" altLang="en-US" sz="31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일본 교육기관의 특징</a:t>
            </a:r>
            <a:endParaRPr lang="en-US" altLang="ko-KR" sz="31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24" y="2894830"/>
            <a:ext cx="5619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575" y="6448821"/>
            <a:ext cx="20669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22340" y="4306024"/>
            <a:ext cx="5184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21603595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김유민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r"/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21614678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신혜원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r"/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21702409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이동권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r"/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21505648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이소영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" y="0"/>
            <a:ext cx="9139238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77000"/>
            <a:ext cx="125888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620713" y="169863"/>
            <a:ext cx="233362" cy="233362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 sz="18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889000" y="287338"/>
            <a:ext cx="477838" cy="476250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 sz="18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546225" y="741363"/>
            <a:ext cx="7126288" cy="22225"/>
          </a:xfrm>
          <a:prstGeom prst="rect">
            <a:avLst/>
          </a:prstGeom>
          <a:solidFill>
            <a:srgbClr val="D2EBEE"/>
          </a:solidFill>
          <a:ln>
            <a:noFill/>
          </a:ln>
          <a:effectLst>
            <a:outerShdw sy="-50000" kx="-2453608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ko-KR" altLang="en-US" sz="18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546225" y="279400"/>
            <a:ext cx="71262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8" rIns="91417" bIns="45708" anchor="ctr"/>
          <a:lstStyle/>
          <a:p>
            <a:r>
              <a:rPr lang="en-US" altLang="ko-KR" sz="28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Ⅰ-</a:t>
            </a:r>
            <a:r>
              <a:rPr lang="en-US" altLang="ko-KR" dirty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8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일본국내의 교육 기관종류와 수</a:t>
            </a:r>
            <a:endParaRPr lang="en-US" altLang="ko-KR" sz="2800" dirty="0">
              <a:solidFill>
                <a:srgbClr val="80808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내용 개체 틀 2"/>
          <p:cNvSpPr txBox="1">
            <a:spLocks noGrp="1"/>
          </p:cNvSpPr>
          <p:nvPr>
            <p:ph/>
          </p:nvPr>
        </p:nvSpPr>
        <p:spPr>
          <a:xfrm>
            <a:off x="-36066" y="1195163"/>
            <a:ext cx="9176891" cy="5659661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ctr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2400" b="0" strike="noStrike" cap="non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r>
              <a:rPr lang="en-US" altLang="ko-KR" sz="2400" b="0" strike="noStrike" cap="none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고등전문학교</a:t>
            </a:r>
            <a:r>
              <a:rPr lang="en-US" altLang="ko-KR" sz="2400" b="0" strike="noStrike" cap="none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en-US" altLang="ko-KR" sz="2400" b="0" strike="noStrike" cap="non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r>
              <a:rPr lang="en-US" altLang="ko-KR" sz="2400" b="0" strike="noStrike" cap="none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전문학교</a:t>
            </a:r>
            <a:r>
              <a:rPr lang="en-US" altLang="ko-KR" sz="2400" b="0" strike="noStrike" cap="none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en-US" altLang="ko-KR" sz="2400" b="0" strike="noStrike" cap="non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③</a:t>
            </a:r>
            <a:r>
              <a:rPr lang="en-US" altLang="ko-KR" sz="2400" b="0" strike="noStrike" cap="none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단기대학</a:t>
            </a:r>
            <a:r>
              <a:rPr lang="en-US" altLang="ko-KR" sz="2400" b="0" strike="noStrike" cap="none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en-US" altLang="ko-KR" sz="2400" b="0" strike="noStrike" cap="non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④</a:t>
            </a:r>
            <a:r>
              <a:rPr lang="en-US" altLang="ko-KR" sz="2400" b="0" strike="noStrike" cap="none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대학</a:t>
            </a:r>
            <a:r>
              <a:rPr lang="en-US" altLang="ko-KR" sz="2400" b="0" strike="noStrike" cap="non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400" b="0" strike="noStrike" cap="none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⑤</a:t>
            </a:r>
            <a:r>
              <a:rPr lang="en-US" altLang="ko-KR" sz="2400" b="0" strike="noStrike" cap="non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대학원</a:t>
            </a:r>
            <a:endParaRPr lang="ko-KR" altLang="en-US" sz="2400" b="0" strike="noStrike" cap="none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437664"/>
              </p:ext>
            </p:extLst>
          </p:nvPr>
        </p:nvGraphicFramePr>
        <p:xfrm>
          <a:off x="321940" y="1915244"/>
          <a:ext cx="8496943" cy="38884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987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92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92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99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99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09571">
                <a:tc>
                  <a:txBody>
                    <a:bodyPr/>
                    <a:lstStyle/>
                    <a:p>
                      <a:pPr marL="0" indent="0" algn="just" defTabSz="5080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600" b="1" strike="noStrike" kern="1200" cap="none" dirty="0">
                        <a:solidFill>
                          <a:schemeClr val="lt1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64770" marR="64770" marT="17780" marB="177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5080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b="1" strike="noStrike" kern="0" cap="none" dirty="0">
                          <a:solidFill>
                            <a:schemeClr val="lt1"/>
                          </a:solidFill>
                          <a:latin typeface="바탕" charset="0"/>
                          <a:ea typeface="바탕" charset="0"/>
                        </a:rPr>
                        <a:t>국립</a:t>
                      </a:r>
                      <a:endParaRPr lang="ko-KR" altLang="en-US" sz="1600" b="1" strike="noStrike" kern="0" cap="none" dirty="0">
                        <a:solidFill>
                          <a:schemeClr val="lt1"/>
                        </a:solidFill>
                        <a:latin typeface="바탕" charset="0"/>
                        <a:ea typeface="바탕" charset="0"/>
                      </a:endParaRPr>
                    </a:p>
                  </a:txBody>
                  <a:tcPr marL="64770" marR="64770" marT="17780" marB="177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5080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b="1" strike="noStrike" kern="0" cap="none" dirty="0">
                          <a:solidFill>
                            <a:schemeClr val="lt1"/>
                          </a:solidFill>
                          <a:latin typeface="바탕" charset="0"/>
                          <a:ea typeface="바탕" charset="0"/>
                        </a:rPr>
                        <a:t>공립</a:t>
                      </a:r>
                      <a:endParaRPr lang="ko-KR" altLang="en-US" sz="1600" b="1" strike="noStrike" kern="0" cap="none" dirty="0">
                        <a:solidFill>
                          <a:schemeClr val="lt1"/>
                        </a:solidFill>
                        <a:latin typeface="바탕" charset="0"/>
                        <a:ea typeface="바탕" charset="0"/>
                      </a:endParaRPr>
                    </a:p>
                  </a:txBody>
                  <a:tcPr marL="64770" marR="64770" marT="17780" marB="177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5080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b="1" strike="noStrike" kern="0" cap="none" dirty="0">
                          <a:solidFill>
                            <a:schemeClr val="lt1"/>
                          </a:solidFill>
                          <a:latin typeface="바탕" charset="0"/>
                          <a:ea typeface="바탕" charset="0"/>
                        </a:rPr>
                        <a:t>사립</a:t>
                      </a:r>
                      <a:endParaRPr lang="ko-KR" altLang="en-US" sz="1600" b="1" strike="noStrike" kern="0" cap="none" dirty="0">
                        <a:solidFill>
                          <a:schemeClr val="lt1"/>
                        </a:solidFill>
                        <a:latin typeface="바탕" charset="0"/>
                        <a:ea typeface="바탕" charset="0"/>
                      </a:endParaRPr>
                    </a:p>
                  </a:txBody>
                  <a:tcPr marL="64770" marR="64770" marT="17780" marB="1778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5080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b="1" strike="noStrike" kern="0" cap="none" dirty="0">
                          <a:solidFill>
                            <a:schemeClr val="lt1"/>
                          </a:solidFill>
                          <a:latin typeface="바탕" charset="0"/>
                          <a:ea typeface="바탕" charset="0"/>
                        </a:rPr>
                        <a:t>합계</a:t>
                      </a:r>
                      <a:endParaRPr lang="ko-KR" altLang="en-US" sz="1600" b="1" strike="noStrike" kern="0" cap="none" dirty="0">
                        <a:solidFill>
                          <a:schemeClr val="lt1"/>
                        </a:solidFill>
                        <a:latin typeface="바탕" charset="0"/>
                        <a:ea typeface="바탕" charset="0"/>
                      </a:endParaRPr>
                    </a:p>
                  </a:txBody>
                  <a:tcPr marL="64770" marR="64770" marT="17780" marB="1778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0575">
                <a:tc>
                  <a:txBody>
                    <a:bodyPr/>
                    <a:lstStyle/>
                    <a:p>
                      <a:pPr marL="0" indent="0" algn="ctr" defTabSz="5080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b="0" strike="noStrike" kern="0" cap="none" dirty="0">
                          <a:solidFill>
                            <a:schemeClr val="dk1"/>
                          </a:solidFill>
                          <a:latin typeface="바탕" charset="0"/>
                          <a:ea typeface="바탕" charset="0"/>
                        </a:rPr>
                        <a:t>고등전문학교</a:t>
                      </a:r>
                      <a:endParaRPr lang="ko-KR" altLang="en-US" sz="1600" b="0" strike="noStrike" kern="0" cap="none" dirty="0">
                        <a:solidFill>
                          <a:schemeClr val="dk1"/>
                        </a:solidFill>
                        <a:latin typeface="바탕" charset="0"/>
                        <a:ea typeface="바탕" charset="0"/>
                      </a:endParaRPr>
                    </a:p>
                  </a:txBody>
                  <a:tcPr marL="64770" marR="64770" marT="17780" marB="17780" anchor="ctr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5080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b="0" strike="noStrike" kern="0" cap="none" dirty="0">
                          <a:solidFill>
                            <a:schemeClr val="dk1"/>
                          </a:solidFill>
                          <a:latin typeface="바탕" charset="0"/>
                          <a:ea typeface="바탕" charset="0"/>
                        </a:rPr>
                        <a:t>51</a:t>
                      </a:r>
                      <a:endParaRPr lang="ko-KR" altLang="en-US" sz="1600" b="0" strike="noStrike" kern="0" cap="none" dirty="0">
                        <a:solidFill>
                          <a:schemeClr val="dk1"/>
                        </a:solidFill>
                        <a:latin typeface="바탕" charset="0"/>
                        <a:ea typeface="바탕" charset="0"/>
                      </a:endParaRPr>
                    </a:p>
                  </a:txBody>
                  <a:tcPr marL="64770" marR="64770" marT="17780" marB="17780" anchor="ctr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5080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b="0" strike="noStrike" kern="0" cap="none" dirty="0">
                          <a:solidFill>
                            <a:schemeClr val="dk1"/>
                          </a:solidFill>
                          <a:latin typeface="바탕" charset="0"/>
                          <a:ea typeface="바탕" charset="0"/>
                        </a:rPr>
                        <a:t>3</a:t>
                      </a:r>
                      <a:endParaRPr lang="ko-KR" altLang="en-US" sz="1600" b="0" strike="noStrike" kern="0" cap="none" dirty="0">
                        <a:solidFill>
                          <a:schemeClr val="dk1"/>
                        </a:solidFill>
                        <a:latin typeface="바탕" charset="0"/>
                        <a:ea typeface="바탕" charset="0"/>
                      </a:endParaRPr>
                    </a:p>
                  </a:txBody>
                  <a:tcPr marL="64770" marR="64770" marT="17780" marB="17780" anchor="ctr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5080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b="0" strike="noStrike" kern="0" cap="none" dirty="0">
                          <a:solidFill>
                            <a:schemeClr val="dk1"/>
                          </a:solidFill>
                          <a:latin typeface="바탕" charset="0"/>
                          <a:ea typeface="바탕" charset="0"/>
                        </a:rPr>
                        <a:t>3</a:t>
                      </a:r>
                      <a:endParaRPr lang="ko-KR" altLang="en-US" sz="1600" b="0" strike="noStrike" kern="0" cap="none" dirty="0">
                        <a:solidFill>
                          <a:schemeClr val="dk1"/>
                        </a:solidFill>
                        <a:latin typeface="바탕" charset="0"/>
                        <a:ea typeface="바탕" charset="0"/>
                      </a:endParaRPr>
                    </a:p>
                  </a:txBody>
                  <a:tcPr marL="64770" marR="64770" marT="17780" marB="17780" anchor="ctr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5080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b="0" strike="noStrike" kern="0" cap="none" dirty="0">
                          <a:solidFill>
                            <a:schemeClr val="dk1"/>
                          </a:solidFill>
                          <a:latin typeface="바탕" charset="0"/>
                          <a:ea typeface="바탕" charset="0"/>
                        </a:rPr>
                        <a:t>57</a:t>
                      </a:r>
                      <a:endParaRPr lang="ko-KR" altLang="en-US" sz="1600" b="0" strike="noStrike" kern="0" cap="none" dirty="0">
                        <a:solidFill>
                          <a:schemeClr val="dk1"/>
                        </a:solidFill>
                        <a:latin typeface="바탕" charset="0"/>
                        <a:ea typeface="바탕" charset="0"/>
                      </a:endParaRPr>
                    </a:p>
                  </a:txBody>
                  <a:tcPr marL="64770" marR="64770" marT="17780" marB="17780" anchor="ctr">
                    <a:solidFill>
                      <a:schemeClr val="accent2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9571">
                <a:tc>
                  <a:txBody>
                    <a:bodyPr/>
                    <a:lstStyle/>
                    <a:p>
                      <a:pPr marL="0" indent="0" algn="ctr" defTabSz="5080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b="0" strike="noStrike" kern="0" cap="none" dirty="0">
                          <a:solidFill>
                            <a:schemeClr val="dk1"/>
                          </a:solidFill>
                          <a:latin typeface="바탕" charset="0"/>
                          <a:ea typeface="바탕" charset="0"/>
                        </a:rPr>
                        <a:t>전문학교</a:t>
                      </a:r>
                      <a:endParaRPr lang="ko-KR" altLang="en-US" sz="1600" b="0" strike="noStrike" kern="0" cap="none" dirty="0">
                        <a:solidFill>
                          <a:schemeClr val="dk1"/>
                        </a:solidFill>
                        <a:latin typeface="바탕" charset="0"/>
                        <a:ea typeface="바탕" charset="0"/>
                      </a:endParaRPr>
                    </a:p>
                  </a:txBody>
                  <a:tcPr marL="64770" marR="64770" marT="17780" marB="17780" anchor="ctr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5080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b="0" strike="noStrike" kern="0" cap="none" dirty="0">
                          <a:solidFill>
                            <a:schemeClr val="dk1"/>
                          </a:solidFill>
                          <a:latin typeface="바탕" charset="0"/>
                          <a:ea typeface="바탕" charset="0"/>
                        </a:rPr>
                        <a:t>10</a:t>
                      </a:r>
                      <a:endParaRPr lang="ko-KR" altLang="en-US" sz="1600" b="0" strike="noStrike" kern="0" cap="none" dirty="0">
                        <a:solidFill>
                          <a:schemeClr val="dk1"/>
                        </a:solidFill>
                        <a:latin typeface="바탕" charset="0"/>
                        <a:ea typeface="바탕" charset="0"/>
                      </a:endParaRPr>
                    </a:p>
                  </a:txBody>
                  <a:tcPr marL="64770" marR="64770" marT="17780" marB="17780" anchor="ctr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5080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b="0" strike="noStrike" kern="0" cap="none" dirty="0">
                          <a:solidFill>
                            <a:schemeClr val="dk1"/>
                          </a:solidFill>
                          <a:latin typeface="바탕" charset="0"/>
                          <a:ea typeface="바탕" charset="0"/>
                        </a:rPr>
                        <a:t>193</a:t>
                      </a:r>
                      <a:endParaRPr lang="ko-KR" altLang="en-US" sz="1600" b="0" strike="noStrike" kern="0" cap="none" dirty="0">
                        <a:solidFill>
                          <a:schemeClr val="dk1"/>
                        </a:solidFill>
                        <a:latin typeface="바탕" charset="0"/>
                        <a:ea typeface="바탕" charset="0"/>
                      </a:endParaRPr>
                    </a:p>
                  </a:txBody>
                  <a:tcPr marL="64770" marR="64770" marT="17780" marB="17780" anchor="ctr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5080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b="0" strike="noStrike" kern="0" cap="none" dirty="0">
                          <a:solidFill>
                            <a:schemeClr val="dk1"/>
                          </a:solidFill>
                          <a:latin typeface="바탕" charset="0"/>
                          <a:ea typeface="바탕" charset="0"/>
                        </a:rPr>
                        <a:t>2,608</a:t>
                      </a:r>
                      <a:endParaRPr lang="ko-KR" altLang="en-US" sz="1600" b="0" strike="noStrike" kern="0" cap="none" dirty="0">
                        <a:solidFill>
                          <a:schemeClr val="dk1"/>
                        </a:solidFill>
                        <a:latin typeface="바탕" charset="0"/>
                        <a:ea typeface="바탕" charset="0"/>
                      </a:endParaRPr>
                    </a:p>
                  </a:txBody>
                  <a:tcPr marL="64770" marR="64770" marT="17780" marB="17780" anchor="ctr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5080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b="0" strike="noStrike" kern="0" cap="none" dirty="0">
                          <a:solidFill>
                            <a:schemeClr val="dk1"/>
                          </a:solidFill>
                          <a:latin typeface="바탕" charset="0"/>
                          <a:ea typeface="바탕" charset="0"/>
                        </a:rPr>
                        <a:t>2,811</a:t>
                      </a:r>
                      <a:endParaRPr lang="ko-KR" altLang="en-US" sz="1600" b="0" strike="noStrike" kern="0" cap="none" dirty="0">
                        <a:solidFill>
                          <a:schemeClr val="dk1"/>
                        </a:solidFill>
                        <a:latin typeface="바탕" charset="0"/>
                        <a:ea typeface="바탕" charset="0"/>
                      </a:endParaRPr>
                    </a:p>
                  </a:txBody>
                  <a:tcPr marL="64770" marR="64770" marT="17780" marB="17780" anchor="ctr">
                    <a:solidFill>
                      <a:schemeClr val="accent2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9571">
                <a:tc>
                  <a:txBody>
                    <a:bodyPr/>
                    <a:lstStyle/>
                    <a:p>
                      <a:pPr marL="0" indent="0" algn="ctr" defTabSz="5080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b="0" strike="noStrike" kern="0" cap="none" dirty="0">
                          <a:solidFill>
                            <a:schemeClr val="dk1"/>
                          </a:solidFill>
                          <a:latin typeface="바탕" charset="0"/>
                          <a:ea typeface="바탕" charset="0"/>
                        </a:rPr>
                        <a:t>단기대학</a:t>
                      </a:r>
                      <a:endParaRPr lang="ko-KR" altLang="en-US" sz="1600" b="0" strike="noStrike" kern="0" cap="none" dirty="0">
                        <a:solidFill>
                          <a:schemeClr val="dk1"/>
                        </a:solidFill>
                        <a:latin typeface="바탕" charset="0"/>
                        <a:ea typeface="바탕" charset="0"/>
                      </a:endParaRPr>
                    </a:p>
                  </a:txBody>
                  <a:tcPr marL="64770" marR="64770" marT="17780" marB="17780" anchor="ctr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5080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b="0" strike="noStrike" kern="0" cap="none" dirty="0">
                          <a:solidFill>
                            <a:schemeClr val="dk1"/>
                          </a:solidFill>
                          <a:latin typeface="바탕" charset="0"/>
                          <a:ea typeface="바탕" charset="0"/>
                        </a:rPr>
                        <a:t>-</a:t>
                      </a:r>
                      <a:endParaRPr lang="ko-KR" altLang="en-US" sz="1600" b="0" strike="noStrike" kern="0" cap="none" dirty="0">
                        <a:solidFill>
                          <a:schemeClr val="dk1"/>
                        </a:solidFill>
                        <a:latin typeface="바탕" charset="0"/>
                        <a:ea typeface="바탕" charset="0"/>
                      </a:endParaRPr>
                    </a:p>
                  </a:txBody>
                  <a:tcPr marL="64770" marR="64770" marT="17780" marB="17780" anchor="ctr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5080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b="0" strike="noStrike" kern="0" cap="none" dirty="0">
                          <a:solidFill>
                            <a:schemeClr val="dk1"/>
                          </a:solidFill>
                          <a:latin typeface="바탕" charset="0"/>
                          <a:ea typeface="바탕" charset="0"/>
                        </a:rPr>
                        <a:t>19</a:t>
                      </a:r>
                      <a:endParaRPr lang="ko-KR" altLang="en-US" sz="1600" b="0" strike="noStrike" kern="0" cap="none" dirty="0">
                        <a:solidFill>
                          <a:schemeClr val="dk1"/>
                        </a:solidFill>
                        <a:latin typeface="바탕" charset="0"/>
                        <a:ea typeface="바탕" charset="0"/>
                      </a:endParaRPr>
                    </a:p>
                  </a:txBody>
                  <a:tcPr marL="64770" marR="64770" marT="17780" marB="17780" anchor="ctr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5080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b="0" strike="noStrike" kern="0" cap="none" dirty="0">
                          <a:solidFill>
                            <a:schemeClr val="dk1"/>
                          </a:solidFill>
                          <a:latin typeface="바탕" charset="0"/>
                          <a:ea typeface="바탕" charset="0"/>
                        </a:rPr>
                        <a:t>340</a:t>
                      </a:r>
                      <a:endParaRPr lang="ko-KR" altLang="en-US" sz="1600" b="0" strike="noStrike" kern="0" cap="none" dirty="0">
                        <a:solidFill>
                          <a:schemeClr val="dk1"/>
                        </a:solidFill>
                        <a:latin typeface="바탕" charset="0"/>
                        <a:ea typeface="바탕" charset="0"/>
                      </a:endParaRPr>
                    </a:p>
                  </a:txBody>
                  <a:tcPr marL="64770" marR="64770" marT="17780" marB="17780" anchor="ctr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5080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b="0" strike="noStrike" kern="0" cap="none" dirty="0">
                          <a:solidFill>
                            <a:schemeClr val="dk1"/>
                          </a:solidFill>
                          <a:latin typeface="바탕" charset="0"/>
                          <a:ea typeface="바탕" charset="0"/>
                        </a:rPr>
                        <a:t>359</a:t>
                      </a:r>
                      <a:endParaRPr lang="ko-KR" altLang="en-US" sz="1600" b="0" strike="noStrike" kern="0" cap="none" dirty="0">
                        <a:solidFill>
                          <a:schemeClr val="dk1"/>
                        </a:solidFill>
                        <a:latin typeface="바탕" charset="0"/>
                        <a:ea typeface="바탕" charset="0"/>
                      </a:endParaRPr>
                    </a:p>
                  </a:txBody>
                  <a:tcPr marL="64770" marR="64770" marT="17780" marB="17780" anchor="ctr">
                    <a:solidFill>
                      <a:schemeClr val="accent2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9571">
                <a:tc>
                  <a:txBody>
                    <a:bodyPr/>
                    <a:lstStyle/>
                    <a:p>
                      <a:pPr marL="0" indent="0" algn="ctr" defTabSz="5080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b="0" strike="noStrike" kern="0" cap="none" dirty="0">
                          <a:solidFill>
                            <a:schemeClr val="dk1"/>
                          </a:solidFill>
                          <a:latin typeface="바탕" charset="0"/>
                          <a:ea typeface="바탕" charset="0"/>
                        </a:rPr>
                        <a:t>대학(학부)</a:t>
                      </a:r>
                      <a:endParaRPr lang="ko-KR" altLang="en-US" sz="1600" b="0" strike="noStrike" kern="0" cap="none" dirty="0">
                        <a:solidFill>
                          <a:schemeClr val="dk1"/>
                        </a:solidFill>
                        <a:latin typeface="바탕" charset="0"/>
                        <a:ea typeface="바탕" charset="0"/>
                      </a:endParaRPr>
                    </a:p>
                  </a:txBody>
                  <a:tcPr marL="64770" marR="64770" marT="17780" marB="17780" anchor="ctr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5080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b="0" strike="noStrike" kern="0" cap="none" dirty="0">
                          <a:solidFill>
                            <a:schemeClr val="dk1"/>
                          </a:solidFill>
                          <a:latin typeface="바탕" charset="0"/>
                          <a:ea typeface="바탕" charset="0"/>
                        </a:rPr>
                        <a:t>82</a:t>
                      </a:r>
                      <a:endParaRPr lang="ko-KR" altLang="en-US" sz="1600" b="0" strike="noStrike" kern="0" cap="none" dirty="0">
                        <a:solidFill>
                          <a:schemeClr val="dk1"/>
                        </a:solidFill>
                        <a:latin typeface="바탕" charset="0"/>
                        <a:ea typeface="바탕" charset="0"/>
                      </a:endParaRPr>
                    </a:p>
                  </a:txBody>
                  <a:tcPr marL="64770" marR="64770" marT="17780" marB="17780" anchor="ctr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5080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b="0" strike="noStrike" kern="0" cap="none" dirty="0">
                          <a:solidFill>
                            <a:schemeClr val="dk1"/>
                          </a:solidFill>
                          <a:latin typeface="바탕" charset="0"/>
                          <a:ea typeface="바탕" charset="0"/>
                        </a:rPr>
                        <a:t>86</a:t>
                      </a:r>
                      <a:endParaRPr lang="ko-KR" altLang="en-US" sz="1600" b="0" strike="noStrike" kern="0" cap="none" dirty="0">
                        <a:solidFill>
                          <a:schemeClr val="dk1"/>
                        </a:solidFill>
                        <a:latin typeface="바탕" charset="0"/>
                        <a:ea typeface="바탕" charset="0"/>
                      </a:endParaRPr>
                    </a:p>
                  </a:txBody>
                  <a:tcPr marL="64770" marR="64770" marT="17780" marB="17780" anchor="ctr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5080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b="0" strike="noStrike" kern="0" cap="none" dirty="0">
                          <a:solidFill>
                            <a:schemeClr val="dk1"/>
                          </a:solidFill>
                          <a:latin typeface="바탕" charset="0"/>
                          <a:ea typeface="바탕" charset="0"/>
                        </a:rPr>
                        <a:t>584</a:t>
                      </a:r>
                      <a:endParaRPr lang="ko-KR" altLang="en-US" sz="1600" b="0" strike="noStrike" kern="0" cap="none" dirty="0">
                        <a:solidFill>
                          <a:schemeClr val="dk1"/>
                        </a:solidFill>
                        <a:latin typeface="바탕" charset="0"/>
                        <a:ea typeface="바탕" charset="0"/>
                      </a:endParaRPr>
                    </a:p>
                  </a:txBody>
                  <a:tcPr marL="64770" marR="64770" marT="17780" marB="17780" anchor="ctr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5080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b="0" strike="noStrike" kern="0" cap="none" dirty="0">
                          <a:solidFill>
                            <a:schemeClr val="dk1"/>
                          </a:solidFill>
                          <a:latin typeface="바탕" charset="0"/>
                          <a:ea typeface="바탕" charset="0"/>
                        </a:rPr>
                        <a:t>752</a:t>
                      </a:r>
                      <a:endParaRPr lang="ko-KR" altLang="en-US" sz="1600" b="0" strike="noStrike" kern="0" cap="none" dirty="0">
                        <a:solidFill>
                          <a:schemeClr val="dk1"/>
                        </a:solidFill>
                        <a:latin typeface="바탕" charset="0"/>
                        <a:ea typeface="바탕" charset="0"/>
                      </a:endParaRPr>
                    </a:p>
                  </a:txBody>
                  <a:tcPr marL="64770" marR="64770" marT="17780" marB="17780" anchor="ctr">
                    <a:solidFill>
                      <a:schemeClr val="accent2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9571">
                <a:tc>
                  <a:txBody>
                    <a:bodyPr/>
                    <a:lstStyle/>
                    <a:p>
                      <a:pPr marL="0" indent="0" algn="ctr" defTabSz="5080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b="0" strike="noStrike" kern="0" cap="none" dirty="0">
                          <a:solidFill>
                            <a:schemeClr val="dk1"/>
                          </a:solidFill>
                          <a:latin typeface="바탕" charset="0"/>
                          <a:ea typeface="바탕" charset="0"/>
                        </a:rPr>
                        <a:t>대학원</a:t>
                      </a:r>
                      <a:endParaRPr lang="ko-KR" altLang="en-US" sz="1600" b="0" strike="noStrike" kern="0" cap="none" dirty="0">
                        <a:solidFill>
                          <a:schemeClr val="dk1"/>
                        </a:solidFill>
                        <a:latin typeface="바탕" charset="0"/>
                        <a:ea typeface="바탕" charset="0"/>
                      </a:endParaRPr>
                    </a:p>
                  </a:txBody>
                  <a:tcPr marL="64770" marR="64770" marT="17780" marB="17780" anchor="ctr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5080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b="0" strike="noStrike" kern="0" cap="none" dirty="0">
                          <a:solidFill>
                            <a:schemeClr val="dk1"/>
                          </a:solidFill>
                          <a:latin typeface="바탕" charset="0"/>
                          <a:ea typeface="바탕" charset="0"/>
                        </a:rPr>
                        <a:t>86</a:t>
                      </a:r>
                      <a:endParaRPr lang="ko-KR" altLang="en-US" sz="1600" b="0" strike="noStrike" kern="0" cap="none" dirty="0">
                        <a:solidFill>
                          <a:schemeClr val="dk1"/>
                        </a:solidFill>
                        <a:latin typeface="바탕" charset="0"/>
                        <a:ea typeface="바탕" charset="0"/>
                      </a:endParaRPr>
                    </a:p>
                  </a:txBody>
                  <a:tcPr marL="64770" marR="64770" marT="17780" marB="17780" anchor="ctr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5080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b="0" strike="noStrike" kern="0" cap="none" dirty="0">
                          <a:solidFill>
                            <a:schemeClr val="dk1"/>
                          </a:solidFill>
                          <a:latin typeface="바탕" charset="0"/>
                          <a:ea typeface="바탕" charset="0"/>
                        </a:rPr>
                        <a:t>74</a:t>
                      </a:r>
                      <a:endParaRPr lang="ko-KR" altLang="en-US" sz="1600" b="0" strike="noStrike" kern="0" cap="none" dirty="0">
                        <a:solidFill>
                          <a:schemeClr val="dk1"/>
                        </a:solidFill>
                        <a:latin typeface="바탕" charset="0"/>
                        <a:ea typeface="바탕" charset="0"/>
                      </a:endParaRPr>
                    </a:p>
                  </a:txBody>
                  <a:tcPr marL="64770" marR="64770" marT="17780" marB="17780" anchor="ctr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5080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b="0" strike="noStrike" kern="0" cap="none" dirty="0">
                          <a:solidFill>
                            <a:schemeClr val="dk1"/>
                          </a:solidFill>
                          <a:latin typeface="바탕" charset="0"/>
                          <a:ea typeface="바탕" charset="0"/>
                        </a:rPr>
                        <a:t>464</a:t>
                      </a:r>
                      <a:endParaRPr lang="ko-KR" altLang="en-US" sz="1600" b="0" strike="noStrike" kern="0" cap="none" dirty="0">
                        <a:solidFill>
                          <a:schemeClr val="dk1"/>
                        </a:solidFill>
                        <a:latin typeface="바탕" charset="0"/>
                        <a:ea typeface="바탕" charset="0"/>
                      </a:endParaRPr>
                    </a:p>
                  </a:txBody>
                  <a:tcPr marL="64770" marR="64770" marT="17780" marB="17780" anchor="ctr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5080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b="0" strike="noStrike" kern="0" cap="none" dirty="0">
                          <a:solidFill>
                            <a:schemeClr val="dk1"/>
                          </a:solidFill>
                          <a:latin typeface="바탕" charset="0"/>
                          <a:ea typeface="바탕" charset="0"/>
                        </a:rPr>
                        <a:t>624</a:t>
                      </a:r>
                      <a:endParaRPr lang="ko-KR" altLang="en-US" sz="1600" b="0" strike="noStrike" kern="0" cap="none" dirty="0">
                        <a:solidFill>
                          <a:schemeClr val="dk1"/>
                        </a:solidFill>
                        <a:latin typeface="바탕" charset="0"/>
                        <a:ea typeface="바탕" charset="0"/>
                      </a:endParaRPr>
                    </a:p>
                  </a:txBody>
                  <a:tcPr marL="64770" marR="64770" marT="17780" marB="17780" anchor="ctr">
                    <a:solidFill>
                      <a:schemeClr val="accent2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895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" y="0"/>
            <a:ext cx="9139238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77000"/>
            <a:ext cx="125888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620713" y="169863"/>
            <a:ext cx="233362" cy="233362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 sz="2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889000" y="287338"/>
            <a:ext cx="477838" cy="476250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 sz="2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546225" y="741363"/>
            <a:ext cx="7126288" cy="22225"/>
          </a:xfrm>
          <a:prstGeom prst="rect">
            <a:avLst/>
          </a:prstGeom>
          <a:solidFill>
            <a:srgbClr val="D2EBEE"/>
          </a:solidFill>
          <a:ln>
            <a:noFill/>
          </a:ln>
          <a:effectLst>
            <a:outerShdw sy="-50000" kx="-2453608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ko-KR" altLang="en-US" sz="2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546225" y="279400"/>
            <a:ext cx="71262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8" rIns="91417" bIns="45708" anchor="ctr"/>
          <a:lstStyle/>
          <a:p>
            <a:r>
              <a:rPr lang="en-US" altLang="ko-KR" sz="32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Ⅰ-</a:t>
            </a:r>
            <a:r>
              <a:rPr lang="en-US" altLang="ko-KR" sz="2800" dirty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en-US" altLang="ko-KR" sz="28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2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일본 대학교육의 종류</a:t>
            </a:r>
            <a:endParaRPr lang="en-US" altLang="ko-KR" sz="3200" dirty="0">
              <a:solidFill>
                <a:srgbClr val="80808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>
          <a:xfrm>
            <a:off x="455613" y="1195164"/>
            <a:ext cx="8229600" cy="4525963"/>
          </a:xfrm>
        </p:spPr>
        <p:txBody>
          <a:bodyPr/>
          <a:lstStyle/>
          <a:p>
            <a:r>
              <a:rPr lang="ko-KR" alt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전국에 </a:t>
            </a:r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700</a:t>
            </a:r>
            <a:r>
              <a:rPr lang="ko-KR" alt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개 이상의 대학</a:t>
            </a:r>
            <a:endParaRPr lang="en-US" altLang="ko-KR" sz="2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1980</a:t>
            </a:r>
            <a:r>
              <a:rPr lang="ko-KR" alt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년 인기를 끌던 전문대는 점점 사라지는 추세</a:t>
            </a:r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4</a:t>
            </a:r>
            <a:r>
              <a:rPr lang="ko-KR" alt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년제로 변경</a:t>
            </a:r>
            <a:endParaRPr lang="en-US" altLang="ko-KR" sz="2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정규 수강기간은 </a:t>
            </a:r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의대</a:t>
            </a:r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치대</a:t>
            </a:r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수의대</a:t>
            </a:r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일부 약대는 </a:t>
            </a:r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ko-KR" alt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endParaRPr lang="en-US" altLang="ko-KR" sz="2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일본 </a:t>
            </a:r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773</a:t>
            </a:r>
            <a:r>
              <a:rPr lang="ko-KR" alt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개의 대학 중 국립대학은 </a:t>
            </a:r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86</a:t>
            </a:r>
            <a:r>
              <a:rPr lang="ko-KR" alt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개</a:t>
            </a:r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공립 </a:t>
            </a:r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92</a:t>
            </a:r>
            <a:r>
              <a:rPr lang="ko-KR" alt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개</a:t>
            </a:r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사립 </a:t>
            </a:r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595</a:t>
            </a:r>
            <a:r>
              <a:rPr lang="ko-KR" alt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개</a:t>
            </a:r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사립이 </a:t>
            </a:r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77%</a:t>
            </a:r>
            <a:r>
              <a:rPr lang="ko-KR" alt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를 차지할 정도로 비중이 높음 </a:t>
            </a:r>
            <a:endParaRPr lang="ko-KR" alt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7194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735981" y="2590800"/>
            <a:ext cx="4930775" cy="1468438"/>
          </a:xfrm>
          <a:ln/>
        </p:spPr>
        <p:txBody>
          <a:bodyPr lIns="91417" tIns="45708" rIns="91417" bIns="45708"/>
          <a:lstStyle/>
          <a:p>
            <a:pPr algn="l">
              <a:lnSpc>
                <a:spcPct val="100000"/>
              </a:lnSpc>
            </a:pPr>
            <a:r>
              <a:rPr lang="ko-KR" altLang="en-US" sz="31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일본의 특</a:t>
            </a:r>
            <a:r>
              <a:rPr lang="ko-KR" altLang="en-US" sz="31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</a:t>
            </a:r>
            <a:r>
              <a:rPr lang="ko-KR" altLang="en-US" sz="31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교육</a:t>
            </a:r>
            <a:endParaRPr lang="en-US" altLang="ko-KR" sz="31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356" y="3022600"/>
            <a:ext cx="5619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3" y="6332538"/>
            <a:ext cx="20669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510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" y="0"/>
            <a:ext cx="9139238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77000"/>
            <a:ext cx="125888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620713" y="169863"/>
            <a:ext cx="233362" cy="233362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889000" y="287338"/>
            <a:ext cx="477838" cy="476250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546225" y="741363"/>
            <a:ext cx="7126288" cy="22225"/>
          </a:xfrm>
          <a:prstGeom prst="rect">
            <a:avLst/>
          </a:prstGeom>
          <a:solidFill>
            <a:srgbClr val="D2EBEE"/>
          </a:solidFill>
          <a:ln>
            <a:noFill/>
          </a:ln>
          <a:effectLst>
            <a:outerShdw sy="-50000" kx="-2453608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546225" y="279400"/>
            <a:ext cx="71262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8" rIns="91417" bIns="45708" anchor="ctr"/>
          <a:lstStyle/>
          <a:p>
            <a:r>
              <a:rPr lang="en-US" altLang="ko-KR" sz="36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Ⅱ. </a:t>
            </a:r>
            <a:r>
              <a:rPr lang="ko-KR" altLang="en-US" sz="36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특수교육</a:t>
            </a:r>
            <a:r>
              <a:rPr lang="en-US" altLang="ko-KR" sz="36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3600" dirty="0">
              <a:solidFill>
                <a:srgbClr val="80808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314587" y="1583347"/>
            <a:ext cx="8216265" cy="3644265"/>
            <a:chOff x="1880870" y="2143125"/>
            <a:chExt cx="8216265" cy="3644265"/>
          </a:xfrm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grpSpPr>
        <p:sp>
          <p:nvSpPr>
            <p:cNvPr id="9" name="도형 4"/>
            <p:cNvSpPr>
              <a:spLocks/>
            </p:cNvSpPr>
            <p:nvPr/>
          </p:nvSpPr>
          <p:spPr>
            <a:xfrm>
              <a:off x="2851150" y="2143125"/>
              <a:ext cx="6657975" cy="3644265"/>
            </a:xfrm>
            <a:prstGeom prst="star6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marL="0" indent="0" algn="ct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b="0" strike="noStrike" cap="none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" name="텍스트 상자 5"/>
            <p:cNvSpPr txBox="1">
              <a:spLocks/>
            </p:cNvSpPr>
            <p:nvPr/>
          </p:nvSpPr>
          <p:spPr>
            <a:xfrm>
              <a:off x="1880870" y="3093745"/>
              <a:ext cx="8216265" cy="2062103"/>
            </a:xfrm>
            <a:prstGeom prst="rect">
              <a:avLst/>
            </a:prstGeom>
            <a:noFill/>
          </p:spPr>
          <p:txBody>
            <a:bodyPr vert="horz" wrap="square" lIns="91440" tIns="45720" rIns="91440" bIns="45720" anchor="t">
              <a:spAutoFit/>
            </a:bodyPr>
            <a:lstStyle/>
            <a:p>
              <a:pPr marL="0" indent="0" algn="ct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3200" b="0" strike="noStrike" cap="none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    </a:t>
              </a:r>
              <a:r>
                <a:rPr lang="en-US" altLang="ko-KR" sz="3200" b="0" strike="noStrike" cap="none" dirty="0" err="1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일반학교와</a:t>
              </a:r>
              <a:r>
                <a:rPr lang="en-US" altLang="ko-KR" sz="3200" b="0" strike="noStrike" cap="none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3200" b="0" strike="noStrike" cap="none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비슷.</a:t>
              </a:r>
              <a:endParaRPr lang="ko-KR" altLang="en-US" sz="3200" b="0" strike="noStrike" cap="none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0" indent="0" algn="ct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3200" b="0" strike="noStrike" cap="none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  장애 대상이 되는 학생들의 장애 상태 및 특성을 </a:t>
              </a:r>
              <a:endParaRPr lang="ko-KR" altLang="en-US" sz="3200" b="0" strike="noStrike" cap="none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0" indent="0" algn="ct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3200" b="0" strike="noStrike" cap="none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 </a:t>
              </a:r>
              <a:r>
                <a:rPr lang="en-US" altLang="ko-KR" sz="3200" b="0" strike="noStrike" cap="none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고려하여</a:t>
              </a:r>
              <a:r>
                <a:rPr lang="en-US" altLang="ko-KR" sz="3200" b="0" strike="noStrike" cap="none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보충.</a:t>
              </a:r>
              <a:endParaRPr lang="ko-KR" altLang="en-US" sz="3200" b="0" strike="noStrike" cap="none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246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" y="0"/>
            <a:ext cx="9139238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77000"/>
            <a:ext cx="125888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620713" y="169863"/>
            <a:ext cx="233362" cy="233362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 sz="2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889000" y="287338"/>
            <a:ext cx="477838" cy="476250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 sz="2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546225" y="741363"/>
            <a:ext cx="7126288" cy="22225"/>
          </a:xfrm>
          <a:prstGeom prst="rect">
            <a:avLst/>
          </a:prstGeom>
          <a:solidFill>
            <a:srgbClr val="D2EBEE"/>
          </a:solidFill>
          <a:ln>
            <a:noFill/>
          </a:ln>
          <a:effectLst>
            <a:outerShdw sy="-50000" kx="-2453608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ko-KR" altLang="en-US" sz="2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546225" y="279400"/>
            <a:ext cx="71262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8" rIns="91417" bIns="45708" anchor="ctr"/>
          <a:lstStyle/>
          <a:p>
            <a:r>
              <a:rPr lang="en-US" altLang="ko-KR" sz="32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Ⅱ-</a:t>
            </a:r>
            <a:r>
              <a:rPr lang="en-US" altLang="ko-KR" sz="28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en-US" altLang="ko-KR" sz="32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2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특수교육의 발전과정</a:t>
            </a:r>
            <a:r>
              <a:rPr lang="en-US" altLang="ko-KR" sz="32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3200" dirty="0">
              <a:solidFill>
                <a:srgbClr val="80808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93155" y="907132"/>
            <a:ext cx="1769745" cy="1929765"/>
          </a:xfrm>
          <a:prstGeom prst="rect">
            <a:avLst/>
          </a:prstGeom>
          <a:noFill/>
        </p:spPr>
      </p:pic>
      <p:sp>
        <p:nvSpPr>
          <p:cNvPr id="11" name="내용 개체 틀 3"/>
          <p:cNvSpPr txBox="1">
            <a:spLocks/>
          </p:cNvSpPr>
          <p:nvPr/>
        </p:nvSpPr>
        <p:spPr>
          <a:xfrm>
            <a:off x="44251" y="1339180"/>
            <a:ext cx="9062665" cy="5402933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>
            <a:lvl1pPr marL="342900" indent="-3429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굴림" pitchFamily="50" charset="-127"/>
              </a:defRPr>
            </a:lvl1pPr>
            <a:lvl2pPr marL="742950" indent="-28575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2pPr>
            <a:lvl3pPr marL="11430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3pPr>
            <a:lvl4pPr marL="16002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4pPr>
            <a:lvl5pPr marL="20574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5pPr>
            <a:lvl6pPr marL="25146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6pPr>
            <a:lvl7pPr marL="29718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7pPr>
            <a:lvl8pPr marL="34290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8pPr>
            <a:lvl9pPr marL="38862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9pPr>
          </a:lstStyle>
          <a:p>
            <a:pPr marL="514350" indent="-514350" fontAlgn="auto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+mj-ea"/>
              <a:buAutoNum type="circleNumDbPlain"/>
            </a:pPr>
            <a:r>
              <a:rPr kumimoji="0" lang="en-US" altLang="ko-KR" sz="28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한말</a:t>
            </a:r>
            <a:r>
              <a:rPr kumimoji="0" lang="en-US" altLang="ko-KR" sz="28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8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개화기</a:t>
            </a:r>
            <a:r>
              <a:rPr kumimoji="0" lang="en-US" altLang="ko-KR" sz="28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8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서구문명의</a:t>
            </a:r>
            <a:r>
              <a:rPr kumimoji="0" lang="en-US" altLang="ko-KR" sz="28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8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수용과정</a:t>
            </a:r>
            <a:r>
              <a:rPr kumimoji="0" lang="en-US" altLang="ko-KR" sz="28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          </a:t>
            </a:r>
          </a:p>
          <a:p>
            <a:pPr marL="0" indent="0" fontAlgn="auto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kumimoji="0" lang="en-US" altLang="ko-KR" sz="2800" kern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8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→ </a:t>
            </a:r>
            <a:r>
              <a:rPr kumimoji="0" lang="en-US" altLang="ko-KR" sz="28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외국인선교사에</a:t>
            </a:r>
            <a:r>
              <a:rPr kumimoji="0" lang="en-US" altLang="ko-KR" sz="28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8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의해</a:t>
            </a:r>
            <a:r>
              <a:rPr kumimoji="0" lang="en-US" altLang="ko-KR" sz="28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8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성립된</a:t>
            </a:r>
            <a:r>
              <a:rPr kumimoji="0" lang="en-US" altLang="ko-KR" sz="28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8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시기</a:t>
            </a:r>
            <a:endParaRPr kumimoji="0" lang="ko-KR" altLang="en-US" sz="2800" kern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14350" indent="-514350" fontAlgn="auto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+mj-ea"/>
              <a:buAutoNum type="circleNumDbPlain" startAt="2"/>
            </a:pPr>
            <a:r>
              <a:rPr kumimoji="0" lang="en-US" altLang="ko-KR" sz="28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국권피탈</a:t>
            </a:r>
            <a:r>
              <a:rPr kumimoji="0" lang="en-US" altLang="ko-KR" sz="28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후 </a:t>
            </a:r>
            <a:r>
              <a:rPr kumimoji="0" lang="en-US" altLang="ko-KR" sz="28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조선총독부에</a:t>
            </a:r>
            <a:r>
              <a:rPr kumimoji="0" lang="en-US" altLang="ko-KR" sz="28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8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의해</a:t>
            </a:r>
            <a:r>
              <a:rPr kumimoji="0" lang="en-US" altLang="ko-KR" sz="28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8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행해진</a:t>
            </a:r>
            <a:r>
              <a:rPr kumimoji="0" lang="en-US" altLang="ko-KR" sz="28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8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시기</a:t>
            </a:r>
            <a:endParaRPr kumimoji="0" lang="ko-KR" altLang="en-US" sz="2800" kern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14350" indent="-514350" fontAlgn="auto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+mj-ea"/>
              <a:buAutoNum type="circleNumDbPlain" startAt="3"/>
            </a:pPr>
            <a:r>
              <a:rPr kumimoji="0" lang="en-US" altLang="ko-KR" sz="28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1945년 </a:t>
            </a:r>
            <a:r>
              <a:rPr kumimoji="0" lang="en-US" altLang="ko-KR" sz="28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이후</a:t>
            </a:r>
            <a:r>
              <a:rPr kumimoji="0" lang="en-US" altLang="ko-KR" sz="28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8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민간</a:t>
            </a:r>
            <a:r>
              <a:rPr kumimoji="0" lang="en-US" altLang="ko-KR" sz="28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8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독지가를</a:t>
            </a:r>
            <a:r>
              <a:rPr kumimoji="0" lang="en-US" altLang="ko-KR" sz="28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8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중심으로</a:t>
            </a:r>
            <a:r>
              <a:rPr kumimoji="0" lang="en-US" altLang="ko-KR" sz="28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8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사립특수학교가</a:t>
            </a:r>
            <a:r>
              <a:rPr kumimoji="0" lang="en-US" altLang="ko-KR" sz="28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8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설립된</a:t>
            </a:r>
            <a:r>
              <a:rPr kumimoji="0" lang="en-US" altLang="ko-KR" sz="28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8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시기</a:t>
            </a:r>
            <a:endParaRPr kumimoji="0" lang="ko-KR" altLang="en-US" sz="2800" kern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14350" indent="-514350" fontAlgn="auto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+mj-ea"/>
              <a:buAutoNum type="circleNumDbPlain" startAt="4"/>
            </a:pPr>
            <a:r>
              <a:rPr kumimoji="0" lang="en-US" altLang="ko-KR" sz="28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1970년대부터 </a:t>
            </a:r>
            <a:r>
              <a:rPr kumimoji="0" lang="en-US" altLang="ko-KR" sz="28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공적</a:t>
            </a:r>
            <a:r>
              <a:rPr kumimoji="0" lang="en-US" altLang="ko-KR" sz="28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8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책임이</a:t>
            </a:r>
            <a:r>
              <a:rPr kumimoji="0" lang="en-US" altLang="ko-KR" sz="28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8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확충되기</a:t>
            </a:r>
            <a:r>
              <a:rPr kumimoji="0" lang="en-US" altLang="ko-KR" sz="28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8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시작하는</a:t>
            </a:r>
            <a:r>
              <a:rPr kumimoji="0" lang="en-US" altLang="ko-KR" sz="28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8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단계</a:t>
            </a:r>
            <a:endParaRPr kumimoji="0" lang="ko-KR" altLang="en-US" sz="2800" kern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14350" indent="-514350" fontAlgn="auto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kumimoji="0" lang="en-US" altLang="ko-KR" sz="28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kumimoji="0" lang="ko-KR" altLang="en-US" sz="2800" kern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14350" indent="-514350" fontAlgn="auto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+mj-ea"/>
              <a:buAutoNum type="circleNumDbPlain"/>
            </a:pPr>
            <a:endParaRPr kumimoji="0" lang="ko-KR" altLang="en-US" sz="2800" kern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0898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" y="0"/>
            <a:ext cx="9139238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77000"/>
            <a:ext cx="125888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620713" y="169863"/>
            <a:ext cx="233362" cy="233362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 sz="2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889000" y="287338"/>
            <a:ext cx="477838" cy="476250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 sz="2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546225" y="741363"/>
            <a:ext cx="7126288" cy="22225"/>
          </a:xfrm>
          <a:prstGeom prst="rect">
            <a:avLst/>
          </a:prstGeom>
          <a:solidFill>
            <a:srgbClr val="D2EBEE"/>
          </a:solidFill>
          <a:ln>
            <a:noFill/>
          </a:ln>
          <a:effectLst>
            <a:outerShdw sy="-50000" kx="-2453608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ko-KR" altLang="en-US" sz="2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546225" y="279400"/>
            <a:ext cx="71262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8" rIns="91417" bIns="45708" anchor="ctr"/>
          <a:lstStyle/>
          <a:p>
            <a:r>
              <a:rPr lang="en-US" altLang="ko-KR" sz="32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Ⅱ-</a:t>
            </a:r>
            <a:r>
              <a:rPr lang="en-US" altLang="ko-KR" sz="2800" dirty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en-US" altLang="ko-KR" sz="32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2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특수교육과정의 개정</a:t>
            </a:r>
            <a:r>
              <a:rPr lang="en-US" altLang="ko-KR" sz="32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3200" dirty="0">
              <a:solidFill>
                <a:srgbClr val="80808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도형 7"/>
          <p:cNvSpPr>
            <a:spLocks/>
          </p:cNvSpPr>
          <p:nvPr/>
        </p:nvSpPr>
        <p:spPr>
          <a:xfrm>
            <a:off x="393948" y="1195164"/>
            <a:ext cx="6787515" cy="1285875"/>
          </a:xfrm>
          <a:prstGeom prst="roundRect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b="0" strike="noStrike" cap="none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목적</a:t>
            </a:r>
            <a:r>
              <a:rPr lang="en-US" altLang="ko-KR" b="0" strike="noStrike" cap="none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장애학생 자신이 가진 능력이나 가능성을 </a:t>
            </a:r>
            <a:endParaRPr lang="ko-KR" altLang="en-US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b="0" strike="noStrike" cap="none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최대한으로 신장하여 자립하고 </a:t>
            </a:r>
            <a:endParaRPr lang="ko-KR" altLang="en-US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b="0" strike="noStrike" cap="none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사회에 참여하기 위한 기반을 배양하는 것.</a:t>
            </a:r>
            <a:endParaRPr lang="ko-KR" altLang="en-US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607943" y="2766789"/>
            <a:ext cx="8001635" cy="3358515"/>
            <a:chOff x="2023745" y="3286125"/>
            <a:chExt cx="8001635" cy="3358515"/>
          </a:xfrm>
        </p:grpSpPr>
        <p:sp>
          <p:nvSpPr>
            <p:cNvPr id="10" name="도형 10"/>
            <p:cNvSpPr>
              <a:spLocks/>
            </p:cNvSpPr>
            <p:nvPr/>
          </p:nvSpPr>
          <p:spPr>
            <a:xfrm>
              <a:off x="2023745" y="3286125"/>
              <a:ext cx="8001635" cy="3358515"/>
            </a:xfrm>
            <a:prstGeom prst="snip1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marL="342900" indent="-342900" algn="ct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600" b="0" strike="noStrike" cap="none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" name="텍스트 상자 11"/>
            <p:cNvSpPr txBox="1">
              <a:spLocks/>
            </p:cNvSpPr>
            <p:nvPr/>
          </p:nvSpPr>
          <p:spPr>
            <a:xfrm>
              <a:off x="2169790" y="3533155"/>
              <a:ext cx="7487285" cy="2954655"/>
            </a:xfrm>
            <a:prstGeom prst="rect">
              <a:avLst/>
            </a:prstGeom>
            <a:noFill/>
          </p:spPr>
          <p:txBody>
            <a:bodyPr vert="horz" wrap="square" lIns="91440" tIns="45720" rIns="91440" bIns="45720" anchor="t">
              <a:spAutoFit/>
            </a:bodyPr>
            <a:lstStyle/>
            <a:p>
              <a:pPr defTabSz="91440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2000" b="0" strike="noStrike" cap="none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1. </a:t>
              </a:r>
              <a:r>
                <a:rPr lang="en-US" altLang="ko-KR" sz="2000" b="0" strike="noStrike" cap="none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일반학교</a:t>
              </a:r>
              <a:r>
                <a:rPr lang="en-US" altLang="ko-KR" sz="2000" b="0" strike="noStrike" cap="none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교육과정의 기준</a:t>
              </a:r>
              <a:endParaRPr lang="ko-KR" altLang="en-US" sz="2000" b="0" strike="noStrike" cap="none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defTabSz="91440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2000" b="0" strike="noStrike" cap="none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2. </a:t>
              </a:r>
              <a:r>
                <a:rPr lang="en-US" altLang="ko-KR" sz="2000" b="0" strike="noStrike" cap="none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장애의</a:t>
              </a:r>
              <a:r>
                <a:rPr lang="en-US" altLang="ko-KR" sz="2000" b="0" strike="noStrike" cap="none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다양화에 적절히 대응</a:t>
              </a:r>
              <a:endParaRPr lang="ko-KR" altLang="en-US" sz="2000" b="0" strike="noStrike" cap="none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defTabSz="91440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2000" b="0" strike="noStrike" cap="none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3. 3세 미만의 유아를 포함한 교육 상담 및 교육내용 개선</a:t>
              </a:r>
              <a:endParaRPr lang="ko-KR" altLang="en-US" sz="2000" b="0" strike="noStrike" cap="none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defTabSz="91440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2000" b="0" strike="noStrike" cap="none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4. </a:t>
              </a:r>
              <a:r>
                <a:rPr lang="en-US" altLang="ko-KR" sz="2000" b="0" strike="noStrike" cap="none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진로의</a:t>
              </a:r>
              <a:r>
                <a:rPr lang="en-US" altLang="ko-KR" sz="2000" b="0" strike="noStrike" cap="none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다양화, 학과의 편성 교육내용 등의 개선</a:t>
              </a:r>
              <a:endParaRPr lang="ko-KR" altLang="en-US" sz="2000" b="0" strike="noStrike" cap="none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defTabSz="91440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2000" b="0" strike="noStrike" cap="none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5. </a:t>
              </a:r>
              <a:r>
                <a:rPr lang="en-US" altLang="ko-KR" sz="2000" b="0" strike="noStrike" cap="none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적절한</a:t>
              </a:r>
              <a:r>
                <a:rPr lang="en-US" altLang="ko-KR" sz="2000" b="0" strike="noStrike" cap="none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교육을 더욱 추진하기 위해 교육내용 등의 개선</a:t>
              </a:r>
              <a:endParaRPr lang="ko-KR" altLang="en-US" sz="2000" b="0" strike="noStrike" cap="none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0" indent="0" defTabSz="91440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2000" b="0" strike="noStrike" cap="none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993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" y="0"/>
            <a:ext cx="9139238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77000"/>
            <a:ext cx="125888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620713" y="169863"/>
            <a:ext cx="233362" cy="233362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 sz="2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889000" y="287338"/>
            <a:ext cx="477838" cy="476250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 sz="2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546225" y="741363"/>
            <a:ext cx="7126288" cy="22225"/>
          </a:xfrm>
          <a:prstGeom prst="rect">
            <a:avLst/>
          </a:prstGeom>
          <a:solidFill>
            <a:srgbClr val="D2EBEE"/>
          </a:solidFill>
          <a:ln>
            <a:noFill/>
          </a:ln>
          <a:effectLst>
            <a:outerShdw sy="-50000" kx="-2453608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ko-KR" altLang="en-US" sz="2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546225" y="279400"/>
            <a:ext cx="71262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8" rIns="91417" bIns="45708" anchor="ctr"/>
          <a:lstStyle/>
          <a:p>
            <a:r>
              <a:rPr lang="en-US" altLang="ko-KR" sz="32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Ⅱ-</a:t>
            </a:r>
            <a:r>
              <a:rPr lang="en-US" altLang="ko-KR" sz="28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en-US" altLang="ko-KR" sz="32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2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특수학교 교육</a:t>
            </a:r>
            <a:endParaRPr lang="en-US" altLang="ko-KR" sz="3200" dirty="0">
              <a:solidFill>
                <a:srgbClr val="80808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텍스트 상자 3"/>
          <p:cNvSpPr txBox="1">
            <a:spLocks/>
          </p:cNvSpPr>
          <p:nvPr/>
        </p:nvSpPr>
        <p:spPr>
          <a:xfrm>
            <a:off x="321940" y="1051148"/>
            <a:ext cx="3000375" cy="400110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0" strike="noStrike" cap="none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1) 교육과정</a:t>
            </a:r>
            <a:endParaRPr lang="ko-KR" altLang="en-US" sz="2000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도형 5"/>
          <p:cNvSpPr>
            <a:spLocks/>
          </p:cNvSpPr>
          <p:nvPr/>
        </p:nvSpPr>
        <p:spPr>
          <a:xfrm>
            <a:off x="1454799" y="1998915"/>
            <a:ext cx="3286125" cy="643255"/>
          </a:xfrm>
          <a:prstGeom prst="parallelogram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0" strike="noStrike" cap="none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국가수준 교육과정</a:t>
            </a:r>
            <a:endParaRPr lang="ko-KR" altLang="en-US" sz="2000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도형 6"/>
          <p:cNvSpPr>
            <a:spLocks/>
          </p:cNvSpPr>
          <p:nvPr/>
        </p:nvSpPr>
        <p:spPr>
          <a:xfrm>
            <a:off x="4812679" y="1998915"/>
            <a:ext cx="3286125" cy="643255"/>
          </a:xfrm>
          <a:prstGeom prst="parallelogram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0" strike="noStrike" cap="none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학습지도요령</a:t>
            </a:r>
            <a:endParaRPr lang="ko-KR" altLang="en-US" sz="2000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도형 7"/>
          <p:cNvSpPr>
            <a:spLocks/>
          </p:cNvSpPr>
          <p:nvPr/>
        </p:nvSpPr>
        <p:spPr>
          <a:xfrm>
            <a:off x="4598049" y="2856165"/>
            <a:ext cx="3286125" cy="643255"/>
          </a:xfrm>
          <a:prstGeom prst="parallelogram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0" strike="noStrike" cap="none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학교수준 교육과정</a:t>
            </a:r>
            <a:endParaRPr lang="ko-KR" altLang="en-US" sz="2000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도형 8"/>
          <p:cNvSpPr>
            <a:spLocks/>
          </p:cNvSpPr>
          <p:nvPr/>
        </p:nvSpPr>
        <p:spPr>
          <a:xfrm>
            <a:off x="1240804" y="2856165"/>
            <a:ext cx="3286125" cy="643255"/>
          </a:xfrm>
          <a:prstGeom prst="parallelogram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0" strike="noStrike" cap="none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지방수준 교육과정</a:t>
            </a:r>
            <a:endParaRPr lang="ko-KR" altLang="en-US" sz="2000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도형 9"/>
          <p:cNvSpPr>
            <a:spLocks/>
          </p:cNvSpPr>
          <p:nvPr/>
        </p:nvSpPr>
        <p:spPr>
          <a:xfrm rot="5400000">
            <a:off x="4107934" y="3561715"/>
            <a:ext cx="929005" cy="1715135"/>
          </a:xfrm>
          <a:prstGeom prst="stripedRightArrow">
            <a:avLst/>
          </a:prstGeom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600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텍스트 상자 11"/>
          <p:cNvSpPr txBox="1">
            <a:spLocks/>
          </p:cNvSpPr>
          <p:nvPr/>
        </p:nvSpPr>
        <p:spPr>
          <a:xfrm>
            <a:off x="2213545" y="5208448"/>
            <a:ext cx="4805139" cy="523220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0" strike="noStrike" cap="none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일반학교의 교육과정을 따름.</a:t>
            </a:r>
            <a:endParaRPr lang="ko-KR" altLang="en-US" sz="2800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4647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2" y="9876"/>
            <a:ext cx="9139238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77000"/>
            <a:ext cx="125888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620713" y="169863"/>
            <a:ext cx="233362" cy="233362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/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889000" y="287338"/>
            <a:ext cx="477838" cy="476250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 sz="2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546225" y="741363"/>
            <a:ext cx="7126288" cy="22225"/>
          </a:xfrm>
          <a:prstGeom prst="rect">
            <a:avLst/>
          </a:prstGeom>
          <a:solidFill>
            <a:srgbClr val="D2EBEE"/>
          </a:solidFill>
          <a:ln>
            <a:noFill/>
          </a:ln>
          <a:effectLst>
            <a:outerShdw sy="-50000" kx="-2453608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ko-KR" altLang="en-US" sz="2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546225" y="279400"/>
            <a:ext cx="71262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8" rIns="91417" bIns="45708" anchor="ctr"/>
          <a:lstStyle/>
          <a:p>
            <a:r>
              <a:rPr lang="en-US" altLang="ko-KR" sz="32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Ⅱ-</a:t>
            </a:r>
            <a:r>
              <a:rPr lang="en-US" altLang="ko-KR" sz="28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en-US" altLang="ko-KR" sz="32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2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특수학교 교육</a:t>
            </a:r>
            <a:endParaRPr lang="en-US" altLang="ko-KR" sz="3200" dirty="0">
              <a:solidFill>
                <a:srgbClr val="80808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텍스트 상자 3"/>
          <p:cNvSpPr txBox="1">
            <a:spLocks/>
          </p:cNvSpPr>
          <p:nvPr/>
        </p:nvSpPr>
        <p:spPr>
          <a:xfrm>
            <a:off x="249932" y="1051148"/>
            <a:ext cx="3000375" cy="400110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0" strike="noStrike" cap="none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2) 스마트 교육</a:t>
            </a:r>
            <a:endParaRPr lang="ko-KR" altLang="en-US" sz="2000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도형 4"/>
          <p:cNvSpPr>
            <a:spLocks/>
          </p:cNvSpPr>
          <p:nvPr/>
        </p:nvSpPr>
        <p:spPr>
          <a:xfrm>
            <a:off x="1171837" y="5380578"/>
            <a:ext cx="6644005" cy="857885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0" strike="noStrike" cap="none" dirty="0">
                <a:latin typeface="맑은 고딕" panose="020B0503020000020004" pitchFamily="50" charset="-127"/>
                <a:ea typeface="맑은 고딕" panose="020B0503020000020004" pitchFamily="50" charset="-127"/>
                <a:hlinkClick r:id="rId4"/>
              </a:rPr>
              <a:t>https://www.youtube.com/watch?v=_</a:t>
            </a:r>
            <a:r>
              <a:rPr lang="en-US" altLang="ko-KR" sz="2000" b="0" strike="noStrike" cap="none" dirty="0" smtClean="0">
                <a:latin typeface="맑은 고딕" panose="020B0503020000020004" pitchFamily="50" charset="-127"/>
                <a:ea typeface="맑은 고딕" panose="020B0503020000020004" pitchFamily="50" charset="-127"/>
                <a:hlinkClick r:id="rId4"/>
              </a:rPr>
              <a:t>T4bwiVwdkg</a:t>
            </a:r>
            <a:r>
              <a:rPr lang="en-US" altLang="ko-KR" sz="2000" b="0" strike="noStrike" cap="none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ko-KR" altLang="en-US" sz="2000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텍스트 상자 5"/>
          <p:cNvSpPr txBox="1">
            <a:spLocks/>
          </p:cNvSpPr>
          <p:nvPr/>
        </p:nvSpPr>
        <p:spPr>
          <a:xfrm>
            <a:off x="600337" y="1483196"/>
            <a:ext cx="7930515" cy="3370090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l" defTabSz="9144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Ø"/>
            </a:pPr>
            <a:r>
              <a:rPr lang="en-US" altLang="ko-KR" sz="2200" b="0" strike="noStrike" cap="none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정보통신 기술</a:t>
            </a:r>
            <a:endParaRPr lang="ko-KR" altLang="en-US" sz="2200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algn="l" defTabSz="9144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Ø"/>
            </a:pPr>
            <a:r>
              <a:rPr lang="en-US" altLang="ko-KR" sz="2200" b="0" strike="noStrike" cap="none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중증장애학생</a:t>
            </a:r>
            <a:endParaRPr lang="ko-KR" altLang="en-US" sz="2200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algn="l" defTabSz="9144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Ø"/>
            </a:pPr>
            <a:r>
              <a:rPr lang="en-US" altLang="ko-KR" sz="2200" b="0" strike="noStrike" cap="none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자신의 감정과 의사표현</a:t>
            </a:r>
            <a:endParaRPr lang="ko-KR" altLang="en-US" sz="2200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algn="l" defTabSz="9144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Ø"/>
            </a:pPr>
            <a:r>
              <a:rPr lang="en-US" altLang="ko-KR" sz="2200" b="0" strike="noStrike" cap="none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문제를 혼자서 해결함</a:t>
            </a:r>
            <a:endParaRPr lang="ko-KR" altLang="en-US" sz="2200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algn="l" defTabSz="9144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Ø"/>
            </a:pPr>
            <a:r>
              <a:rPr lang="en-US" altLang="ko-KR" sz="2200" b="0" strike="noStrike" cap="none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맞춤형 정보통신 기술활용은 우리나라보다 적극적임</a:t>
            </a:r>
            <a:endParaRPr lang="ko-KR" altLang="en-US" sz="2200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1074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" y="9876"/>
            <a:ext cx="9139238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77000"/>
            <a:ext cx="125888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620713" y="169863"/>
            <a:ext cx="233362" cy="233362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 sz="2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889000" y="287338"/>
            <a:ext cx="477838" cy="476250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 sz="2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546225" y="741363"/>
            <a:ext cx="7126288" cy="22225"/>
          </a:xfrm>
          <a:prstGeom prst="rect">
            <a:avLst/>
          </a:prstGeom>
          <a:solidFill>
            <a:srgbClr val="D2EBEE"/>
          </a:solidFill>
          <a:ln>
            <a:noFill/>
          </a:ln>
          <a:effectLst>
            <a:outerShdw sy="-50000" kx="-2453608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ko-KR" altLang="en-US" sz="2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546225" y="279400"/>
            <a:ext cx="71262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8" rIns="91417" bIns="45708" anchor="ctr"/>
          <a:lstStyle/>
          <a:p>
            <a:r>
              <a:rPr lang="en-US" altLang="ko-KR" sz="32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Ⅱ-</a:t>
            </a:r>
            <a:r>
              <a:rPr lang="en-US" altLang="ko-KR" sz="28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en-US" altLang="ko-KR" sz="32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2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특수학교 교육</a:t>
            </a:r>
            <a:endParaRPr lang="en-US" altLang="ko-KR" sz="3200" dirty="0">
              <a:solidFill>
                <a:srgbClr val="80808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텍스트 상자 3"/>
          <p:cNvSpPr txBox="1">
            <a:spLocks/>
          </p:cNvSpPr>
          <p:nvPr/>
        </p:nvSpPr>
        <p:spPr>
          <a:xfrm>
            <a:off x="140841" y="1051148"/>
            <a:ext cx="3000375" cy="400110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0" strike="noStrike" cap="none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3) 사회적 인식</a:t>
            </a:r>
            <a:endParaRPr lang="ko-KR" altLang="en-US" sz="2000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도형 4"/>
          <p:cNvSpPr>
            <a:spLocks/>
          </p:cNvSpPr>
          <p:nvPr/>
        </p:nvSpPr>
        <p:spPr>
          <a:xfrm>
            <a:off x="105916" y="2244948"/>
            <a:ext cx="2714625" cy="3072765"/>
          </a:xfrm>
          <a:prstGeom prst="rightArrowCallout">
            <a:avLst/>
          </a:prstGeom>
          <a:gradFill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</a:gradFill>
          <a:ln w="19050" cap="flat" cmpd="sng">
            <a:solidFill>
              <a:srgbClr val="C00000">
                <a:alpha val="100000"/>
              </a:srgbClr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1" strike="noStrike" cap="none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인클루시브 </a:t>
            </a:r>
            <a:endParaRPr lang="ko-KR" altLang="en-US" sz="2000" b="1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algn="ctr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1" strike="noStrike" cap="none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교육 시스템</a:t>
            </a:r>
            <a:endParaRPr lang="ko-KR" altLang="en-US" sz="2000" b="1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도형 5"/>
          <p:cNvSpPr>
            <a:spLocks/>
          </p:cNvSpPr>
          <p:nvPr/>
        </p:nvSpPr>
        <p:spPr>
          <a:xfrm>
            <a:off x="2965321" y="5023073"/>
            <a:ext cx="6001385" cy="643255"/>
          </a:xfrm>
          <a:prstGeom prst="roundRect">
            <a:avLst/>
          </a:prstGeom>
          <a:ln w="12700" cap="flat" cmpd="sng">
            <a:solidFill>
              <a:schemeClr val="accent1">
                <a:alpha val="100000"/>
              </a:schemeClr>
            </a:solidFill>
            <a:prstDash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0" strike="noStrike" cap="none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특별지원 교육을 운영하기 위한 교직원의 전문성 향상</a:t>
            </a:r>
            <a:endParaRPr lang="ko-KR" altLang="en-US" sz="2000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도형 6"/>
          <p:cNvSpPr>
            <a:spLocks/>
          </p:cNvSpPr>
          <p:nvPr/>
        </p:nvSpPr>
        <p:spPr>
          <a:xfrm>
            <a:off x="2973576" y="4237578"/>
            <a:ext cx="6001385" cy="643255"/>
          </a:xfrm>
          <a:prstGeom prst="roundRect">
            <a:avLst/>
          </a:prstGeom>
          <a:ln w="12700" cap="flat" cmpd="sng">
            <a:solidFill>
              <a:schemeClr val="accent1">
                <a:alpha val="100000"/>
              </a:schemeClr>
            </a:solidFill>
            <a:prstDash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0" strike="noStrike" cap="none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다양한 배움의 정비와 학교간 연계 등 추진</a:t>
            </a:r>
            <a:endParaRPr lang="ko-KR" altLang="en-US" sz="2000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도형 7"/>
          <p:cNvSpPr>
            <a:spLocks/>
          </p:cNvSpPr>
          <p:nvPr/>
        </p:nvSpPr>
        <p:spPr>
          <a:xfrm>
            <a:off x="2973576" y="3438748"/>
            <a:ext cx="6001385" cy="643255"/>
          </a:xfrm>
          <a:prstGeom prst="roundRect">
            <a:avLst/>
          </a:prstGeom>
          <a:ln w="12700" cap="flat" cmpd="sng">
            <a:solidFill>
              <a:schemeClr val="accent1">
                <a:alpha val="100000"/>
              </a:schemeClr>
            </a:solidFill>
            <a:prstDash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0" strike="noStrike" cap="none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합리적 배려 및 기초가 되는 환경정비</a:t>
            </a:r>
            <a:endParaRPr lang="ko-KR" altLang="en-US" sz="2000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도형 8"/>
          <p:cNvSpPr>
            <a:spLocks/>
          </p:cNvSpPr>
          <p:nvPr/>
        </p:nvSpPr>
        <p:spPr>
          <a:xfrm>
            <a:off x="2972941" y="2639918"/>
            <a:ext cx="6001385" cy="643255"/>
          </a:xfrm>
          <a:prstGeom prst="roundRect">
            <a:avLst/>
          </a:prstGeom>
          <a:ln w="12700" cap="flat" cmpd="sng">
            <a:solidFill>
              <a:schemeClr val="accent1">
                <a:alpha val="100000"/>
              </a:schemeClr>
            </a:solidFill>
            <a:prstDash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0" strike="noStrike" cap="none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취학상담, 취학학교의 결정</a:t>
            </a:r>
            <a:endParaRPr lang="ko-KR" altLang="en-US" sz="2000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도형 9"/>
          <p:cNvSpPr>
            <a:spLocks/>
          </p:cNvSpPr>
          <p:nvPr/>
        </p:nvSpPr>
        <p:spPr>
          <a:xfrm>
            <a:off x="2973576" y="1841723"/>
            <a:ext cx="6001385" cy="643255"/>
          </a:xfrm>
          <a:prstGeom prst="roundRect">
            <a:avLst/>
          </a:prstGeom>
          <a:ln w="12700" cap="flat" cmpd="sng">
            <a:solidFill>
              <a:schemeClr val="accent1">
                <a:alpha val="100000"/>
              </a:schemeClr>
            </a:solidFill>
            <a:prstDash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0" strike="noStrike" cap="none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공생사회 형성</a:t>
            </a:r>
            <a:endParaRPr lang="ko-KR" altLang="en-US" sz="2000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8612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" y="9876"/>
            <a:ext cx="9139238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4" y="6546675"/>
            <a:ext cx="125888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620713" y="169863"/>
            <a:ext cx="233362" cy="233362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 sz="2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889000" y="287338"/>
            <a:ext cx="477838" cy="476250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 sz="2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546225" y="741363"/>
            <a:ext cx="7126288" cy="22225"/>
          </a:xfrm>
          <a:prstGeom prst="rect">
            <a:avLst/>
          </a:prstGeom>
          <a:solidFill>
            <a:srgbClr val="D2EBEE"/>
          </a:solidFill>
          <a:ln>
            <a:noFill/>
          </a:ln>
          <a:effectLst>
            <a:outerShdw sy="-50000" kx="-2453608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ko-KR" altLang="en-US" sz="2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546225" y="279400"/>
            <a:ext cx="71262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8" rIns="91417" bIns="45708" anchor="ctr"/>
          <a:lstStyle/>
          <a:p>
            <a:r>
              <a:rPr lang="en-US" altLang="ko-KR" sz="32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Ⅱ-</a:t>
            </a:r>
            <a:r>
              <a:rPr lang="en-US" altLang="ko-KR" sz="2800" dirty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en-US" altLang="ko-KR" sz="32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2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일본 특수학교</a:t>
            </a:r>
            <a:r>
              <a:rPr lang="en-US" altLang="ko-KR" sz="32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32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양호학교</a:t>
            </a:r>
            <a:r>
              <a:rPr lang="en-US" altLang="ko-KR" sz="32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3200" dirty="0">
              <a:solidFill>
                <a:srgbClr val="80808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텍스트 상자 3"/>
          <p:cNvSpPr txBox="1">
            <a:spLocks/>
          </p:cNvSpPr>
          <p:nvPr/>
        </p:nvSpPr>
        <p:spPr>
          <a:xfrm>
            <a:off x="165119" y="907132"/>
            <a:ext cx="4714875" cy="369332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strike="noStrike" cap="none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1) 특별지원학교와 지역사회 연계 협력</a:t>
            </a:r>
            <a:endParaRPr lang="ko-KR" altLang="en-US" sz="1800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도형 5"/>
          <p:cNvSpPr>
            <a:spLocks/>
          </p:cNvSpPr>
          <p:nvPr/>
        </p:nvSpPr>
        <p:spPr>
          <a:xfrm>
            <a:off x="3736989" y="1450057"/>
            <a:ext cx="1715135" cy="1000125"/>
          </a:xfrm>
          <a:prstGeom prst="downArrow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1" strike="noStrike" cap="none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센터 기능</a:t>
            </a:r>
            <a:endParaRPr lang="ko-KR" altLang="en-US" sz="2000" b="1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도형 6"/>
          <p:cNvSpPr>
            <a:spLocks/>
          </p:cNvSpPr>
          <p:nvPr/>
        </p:nvSpPr>
        <p:spPr>
          <a:xfrm>
            <a:off x="1165239" y="2521302"/>
            <a:ext cx="6787515" cy="572135"/>
          </a:xfrm>
          <a:prstGeom prst="roundRect">
            <a:avLst/>
          </a:prstGeom>
          <a:ln w="12700" cap="flat" cmpd="sng">
            <a:solidFill>
              <a:schemeClr val="accent1">
                <a:alpha val="100000"/>
              </a:schemeClr>
            </a:solidFill>
            <a:prstDash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0" strike="noStrike" cap="none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초·중학교 등의 교원에 대한 지원기능</a:t>
            </a:r>
            <a:endParaRPr lang="ko-KR" altLang="en-US" sz="2000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도형 7"/>
          <p:cNvSpPr>
            <a:spLocks/>
          </p:cNvSpPr>
          <p:nvPr/>
        </p:nvSpPr>
        <p:spPr>
          <a:xfrm>
            <a:off x="1165239" y="3164557"/>
            <a:ext cx="6787515" cy="572135"/>
          </a:xfrm>
          <a:prstGeom prst="roundRect">
            <a:avLst/>
          </a:prstGeom>
          <a:ln w="12700" cap="flat" cmpd="sng">
            <a:solidFill>
              <a:schemeClr val="accent1">
                <a:alpha val="100000"/>
              </a:schemeClr>
            </a:solidFill>
            <a:prstDash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0" strike="noStrike" cap="none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특별지원교육 등에 관한 상담과 정보제공기능</a:t>
            </a:r>
            <a:endParaRPr lang="ko-KR" altLang="en-US" sz="2000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도형 8"/>
          <p:cNvSpPr>
            <a:spLocks/>
          </p:cNvSpPr>
          <p:nvPr/>
        </p:nvSpPr>
        <p:spPr>
          <a:xfrm>
            <a:off x="1165239" y="3807812"/>
            <a:ext cx="6787515" cy="572135"/>
          </a:xfrm>
          <a:prstGeom prst="roundRect">
            <a:avLst/>
          </a:prstGeom>
          <a:ln w="12700" cap="flat" cmpd="sng">
            <a:solidFill>
              <a:schemeClr val="accent1">
                <a:alpha val="100000"/>
              </a:schemeClr>
            </a:solidFill>
            <a:prstDash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0" strike="noStrike" cap="none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장애가 있는 학생에 대한 지도와 지원기능</a:t>
            </a:r>
            <a:endParaRPr lang="ko-KR" altLang="en-US" sz="2000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도형 9"/>
          <p:cNvSpPr>
            <a:spLocks/>
          </p:cNvSpPr>
          <p:nvPr/>
        </p:nvSpPr>
        <p:spPr>
          <a:xfrm>
            <a:off x="1165239" y="4450432"/>
            <a:ext cx="6787515" cy="572135"/>
          </a:xfrm>
          <a:prstGeom prst="roundRect">
            <a:avLst/>
          </a:prstGeom>
          <a:ln w="12700" cap="flat" cmpd="sng">
            <a:solidFill>
              <a:schemeClr val="accent1">
                <a:alpha val="100000"/>
              </a:schemeClr>
            </a:solidFill>
            <a:prstDash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0" strike="noStrike" cap="none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복지, 의료, 노동 등 관계기관과의 연락, 조정기능</a:t>
            </a:r>
            <a:endParaRPr lang="ko-KR" altLang="en-US" sz="2000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도형 10"/>
          <p:cNvSpPr>
            <a:spLocks/>
          </p:cNvSpPr>
          <p:nvPr/>
        </p:nvSpPr>
        <p:spPr>
          <a:xfrm>
            <a:off x="1165239" y="5093687"/>
            <a:ext cx="6787515" cy="572135"/>
          </a:xfrm>
          <a:prstGeom prst="roundRect">
            <a:avLst/>
          </a:prstGeom>
          <a:ln w="12700" cap="flat" cmpd="sng">
            <a:solidFill>
              <a:schemeClr val="accent1">
                <a:alpha val="100000"/>
              </a:schemeClr>
            </a:solidFill>
            <a:prstDash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0" strike="noStrike" cap="none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초·중학교 등의 교원에 대한 연수협력기능</a:t>
            </a:r>
            <a:endParaRPr lang="ko-KR" altLang="en-US" sz="2000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도형 11"/>
          <p:cNvSpPr>
            <a:spLocks/>
          </p:cNvSpPr>
          <p:nvPr/>
        </p:nvSpPr>
        <p:spPr>
          <a:xfrm>
            <a:off x="1165239" y="5736307"/>
            <a:ext cx="6787515" cy="572135"/>
          </a:xfrm>
          <a:prstGeom prst="roundRect">
            <a:avLst/>
          </a:prstGeom>
          <a:ln w="12700" cap="flat" cmpd="sng">
            <a:solidFill>
              <a:schemeClr val="accent1">
                <a:alpha val="100000"/>
              </a:schemeClr>
            </a:solidFill>
            <a:prstDash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0" strike="noStrike" cap="none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장애가 있는 학생에 대한 시설, 설비 등의 제공기능</a:t>
            </a:r>
            <a:endParaRPr lang="ko-KR" altLang="en-US" sz="2000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4928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-207963"/>
            <a:ext cx="4548188" cy="7404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2452688"/>
            <a:ext cx="5257800" cy="1025525"/>
          </a:xfrm>
          <a:prstGeom prst="rect">
            <a:avLst/>
          </a:prstGeom>
          <a:noFill/>
          <a:ln>
            <a:noFill/>
          </a:ln>
          <a:effectLst>
            <a:outerShdw dist="76126" dir="8098212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3754438"/>
            <a:ext cx="5257800" cy="1025525"/>
          </a:xfrm>
          <a:prstGeom prst="rect">
            <a:avLst/>
          </a:prstGeom>
          <a:noFill/>
          <a:ln>
            <a:noFill/>
          </a:ln>
          <a:effectLst>
            <a:outerShdw dist="76181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1150938"/>
            <a:ext cx="5257800" cy="1025525"/>
          </a:xfrm>
          <a:prstGeom prst="rect">
            <a:avLst/>
          </a:prstGeom>
          <a:noFill/>
          <a:ln>
            <a:noFill/>
          </a:ln>
          <a:effectLst>
            <a:outerShdw dist="76126" dir="8098212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5057775"/>
            <a:ext cx="5257800" cy="1025525"/>
          </a:xfrm>
          <a:prstGeom prst="rect">
            <a:avLst/>
          </a:prstGeom>
          <a:noFill/>
          <a:ln>
            <a:noFill/>
          </a:ln>
          <a:effectLst>
            <a:outerShdw dist="76181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6437313" y="215900"/>
            <a:ext cx="22717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8" rIns="91417" bIns="45708" anchor="ctr"/>
          <a:lstStyle/>
          <a:p>
            <a:r>
              <a:rPr lang="en-US" altLang="ko-KR" dirty="0">
                <a:solidFill>
                  <a:srgbClr val="80808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CONTENTS</a:t>
            </a:r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301625"/>
            <a:ext cx="280988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8" name="Rectangle 12"/>
          <p:cNvSpPr>
            <a:spLocks noChangeArrowheads="1"/>
          </p:cNvSpPr>
          <p:nvPr/>
        </p:nvSpPr>
        <p:spPr bwMode="white">
          <a:xfrm>
            <a:off x="3590925" y="1411188"/>
            <a:ext cx="935038" cy="52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8" rIns="91417" bIns="45708">
            <a:spAutoFit/>
          </a:bodyPr>
          <a:lstStyle/>
          <a:p>
            <a:r>
              <a:rPr lang="en-US" altLang="ko-KR" sz="2800" b="1" dirty="0">
                <a:solidFill>
                  <a:srgbClr val="F2F2F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01</a:t>
            </a: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white">
          <a:xfrm>
            <a:off x="3563938" y="2727226"/>
            <a:ext cx="935037" cy="52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8" rIns="91417" bIns="45708">
            <a:spAutoFit/>
          </a:bodyPr>
          <a:lstStyle/>
          <a:p>
            <a:r>
              <a:rPr lang="en-US" altLang="ko-KR" sz="2800" b="1">
                <a:solidFill>
                  <a:srgbClr val="F2F2F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02</a:t>
            </a: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white">
          <a:xfrm>
            <a:off x="3559175" y="3998813"/>
            <a:ext cx="935038" cy="52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8" rIns="91417" bIns="45708">
            <a:spAutoFit/>
          </a:bodyPr>
          <a:lstStyle/>
          <a:p>
            <a:r>
              <a:rPr lang="en-US" altLang="ko-KR" sz="2800" b="1">
                <a:solidFill>
                  <a:srgbClr val="F2F2F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03</a:t>
            </a: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white">
          <a:xfrm>
            <a:off x="3525838" y="5297388"/>
            <a:ext cx="935037" cy="52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8" rIns="91417" bIns="45708">
            <a:spAutoFit/>
          </a:bodyPr>
          <a:lstStyle/>
          <a:p>
            <a:r>
              <a:rPr lang="en-US" altLang="ko-KR" sz="2800" b="1">
                <a:solidFill>
                  <a:srgbClr val="F2F2F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04</a:t>
            </a: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4567238" y="2627313"/>
            <a:ext cx="2989262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8" rIns="91417" bIns="45708" anchor="ctr"/>
          <a:lstStyle/>
          <a:p>
            <a:r>
              <a:rPr lang="ko-KR" altLang="en-US" sz="2800" b="1" dirty="0" smtClean="0">
                <a:solidFill>
                  <a:srgbClr val="F2F2F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특수교육</a:t>
            </a:r>
            <a:endParaRPr lang="en-US" altLang="ko-KR" sz="2800" b="1" dirty="0">
              <a:solidFill>
                <a:srgbClr val="F2F2F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4567238" y="1331913"/>
            <a:ext cx="2989262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8" rIns="91417" bIns="45708" anchor="ctr"/>
          <a:lstStyle/>
          <a:p>
            <a:r>
              <a:rPr lang="ko-KR" altLang="en-US" sz="2800" b="1" dirty="0" smtClean="0">
                <a:solidFill>
                  <a:srgbClr val="F2F2F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일반교육 </a:t>
            </a:r>
            <a:endParaRPr lang="en-US" altLang="ko-KR" sz="2800" b="1" dirty="0">
              <a:solidFill>
                <a:srgbClr val="F2F2F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4567238" y="3930650"/>
            <a:ext cx="2989262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8" rIns="91417" bIns="45708" anchor="ctr"/>
          <a:lstStyle/>
          <a:p>
            <a:r>
              <a:rPr lang="ko-KR" altLang="en-US" sz="2800" b="1" dirty="0" smtClean="0">
                <a:solidFill>
                  <a:srgbClr val="F2F2F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한일 교육기관 비교</a:t>
            </a:r>
            <a:endParaRPr lang="en-US" altLang="ko-KR" sz="2800" b="1" dirty="0">
              <a:solidFill>
                <a:srgbClr val="F2F2F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4567238" y="5233988"/>
            <a:ext cx="2989262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8" rIns="91417" bIns="45708" anchor="ctr"/>
          <a:lstStyle/>
          <a:p>
            <a:r>
              <a:rPr lang="ko-KR" altLang="en-US" sz="2200" b="1" dirty="0" smtClean="0">
                <a:solidFill>
                  <a:srgbClr val="F2F2F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교육기관의 문제점과 개선점</a:t>
            </a:r>
            <a:endParaRPr lang="en-US" altLang="ko-KR" sz="2200" b="1" dirty="0">
              <a:solidFill>
                <a:srgbClr val="F2F2F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119" name="Picture 2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77000"/>
            <a:ext cx="125888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" y="9876"/>
            <a:ext cx="9139238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77000"/>
            <a:ext cx="125888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620713" y="169863"/>
            <a:ext cx="233362" cy="233362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889000" y="287338"/>
            <a:ext cx="477838" cy="476250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546225" y="741363"/>
            <a:ext cx="7126288" cy="22225"/>
          </a:xfrm>
          <a:prstGeom prst="rect">
            <a:avLst/>
          </a:prstGeom>
          <a:solidFill>
            <a:srgbClr val="D2EBEE"/>
          </a:solidFill>
          <a:ln>
            <a:noFill/>
          </a:ln>
          <a:effectLst>
            <a:outerShdw sy="-50000" kx="-2453608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546225" y="279400"/>
            <a:ext cx="71262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8" rIns="91417" bIns="45708" anchor="ctr"/>
          <a:lstStyle/>
          <a:p>
            <a:r>
              <a:rPr lang="en-US" altLang="ko-KR" sz="36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Ⅱ-</a:t>
            </a:r>
            <a:r>
              <a:rPr lang="en-US" altLang="ko-KR" sz="3200" dirty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en-US" altLang="ko-KR" sz="36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6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일본 특수학교</a:t>
            </a:r>
            <a:r>
              <a:rPr lang="en-US" altLang="ko-KR" sz="36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36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양호학교</a:t>
            </a:r>
            <a:r>
              <a:rPr lang="en-US" altLang="ko-KR" sz="36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3600" dirty="0">
              <a:solidFill>
                <a:srgbClr val="80808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텍스트 상자 3"/>
          <p:cNvSpPr txBox="1">
            <a:spLocks/>
          </p:cNvSpPr>
          <p:nvPr/>
        </p:nvSpPr>
        <p:spPr>
          <a:xfrm>
            <a:off x="105916" y="979140"/>
            <a:ext cx="6072505" cy="399415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0" strike="noStrike" cap="none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2) 특별지원학교 운영에 대한 지역공동체의 역할</a:t>
            </a:r>
            <a:endParaRPr lang="ko-KR" altLang="en-US" sz="2000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2414" y="4056500"/>
            <a:ext cx="3640455" cy="2572385"/>
          </a:xfrm>
          <a:prstGeom prst="ellipse">
            <a:avLst/>
          </a:prstGeom>
          <a:noFill/>
          <a:ln w="0">
            <a:noFill/>
            <a:prstDash/>
          </a:ln>
          <a:effectLst>
            <a:softEdge rad="112500"/>
          </a:effectLst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8273" y="4056500"/>
            <a:ext cx="3529965" cy="2499995"/>
          </a:xfrm>
          <a:prstGeom prst="ellipse">
            <a:avLst/>
          </a:prstGeom>
          <a:noFill/>
          <a:ln w="0">
            <a:noFill/>
            <a:prstDash/>
          </a:ln>
          <a:effectLst>
            <a:softEdge rad="112500"/>
          </a:effectLst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4075" y="1555204"/>
            <a:ext cx="3710305" cy="2374265"/>
          </a:xfrm>
          <a:prstGeom prst="ellipse">
            <a:avLst/>
          </a:prstGeom>
          <a:noFill/>
          <a:ln w="0">
            <a:noFill/>
            <a:prstDash/>
          </a:ln>
          <a:effectLst>
            <a:softEdge rad="112500"/>
          </a:effectLst>
        </p:spPr>
      </p:pic>
      <p:sp>
        <p:nvSpPr>
          <p:cNvPr id="12" name="도형 6"/>
          <p:cNvSpPr>
            <a:spLocks/>
          </p:cNvSpPr>
          <p:nvPr/>
        </p:nvSpPr>
        <p:spPr>
          <a:xfrm>
            <a:off x="4714428" y="1713671"/>
            <a:ext cx="4215765" cy="1929765"/>
          </a:xfrm>
          <a:prstGeom prst="wedgeEllipseCallout">
            <a:avLst>
              <a:gd name="adj1" fmla="val -46628"/>
              <a:gd name="adj2" fmla="val 57891"/>
            </a:avLst>
          </a:prstGeom>
          <a:ln w="12700" cap="flat" cmpd="sng">
            <a:solidFill>
              <a:srgbClr val="FF0000">
                <a:alpha val="100000"/>
              </a:srgbClr>
            </a:solidFill>
            <a:prstDash val="soli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0" strike="noStrike" cap="none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근력강화, 체력단련을 위한 필수시설인 풀장과 세탁실습실, 도예실습실 등의 시설이 있다.</a:t>
            </a:r>
            <a:endParaRPr lang="ko-KR" altLang="en-US" sz="2000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2522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" y="9876"/>
            <a:ext cx="9139238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77000"/>
            <a:ext cx="125888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620713" y="169863"/>
            <a:ext cx="233362" cy="233362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889000" y="287338"/>
            <a:ext cx="477838" cy="476250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546225" y="741363"/>
            <a:ext cx="7126288" cy="22225"/>
          </a:xfrm>
          <a:prstGeom prst="rect">
            <a:avLst/>
          </a:prstGeom>
          <a:solidFill>
            <a:srgbClr val="D2EBEE"/>
          </a:solidFill>
          <a:ln>
            <a:noFill/>
          </a:ln>
          <a:effectLst>
            <a:outerShdw sy="-50000" kx="-2453608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546225" y="279400"/>
            <a:ext cx="71262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8" rIns="91417" bIns="45708" anchor="ctr"/>
          <a:lstStyle/>
          <a:p>
            <a:r>
              <a:rPr lang="en-US" altLang="ko-KR" sz="36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Ⅱ-</a:t>
            </a:r>
            <a:r>
              <a:rPr lang="en-US" altLang="ko-KR" sz="3200" dirty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en-US" altLang="ko-KR" sz="36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6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일본 특수학교</a:t>
            </a:r>
            <a:r>
              <a:rPr lang="en-US" altLang="ko-KR" sz="36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36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양호학교</a:t>
            </a:r>
            <a:r>
              <a:rPr lang="en-US" altLang="ko-KR" sz="36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3600" dirty="0">
              <a:solidFill>
                <a:srgbClr val="80808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텍스트 상자 3"/>
          <p:cNvSpPr txBox="1">
            <a:spLocks/>
          </p:cNvSpPr>
          <p:nvPr/>
        </p:nvSpPr>
        <p:spPr>
          <a:xfrm>
            <a:off x="199261" y="1058569"/>
            <a:ext cx="3571875" cy="399415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0" strike="noStrike" cap="none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3) 특수학교 양호훈련 영역</a:t>
            </a:r>
            <a:endParaRPr lang="ko-KR" altLang="en-US" sz="2000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558195"/>
              </p:ext>
            </p:extLst>
          </p:nvPr>
        </p:nvGraphicFramePr>
        <p:xfrm>
          <a:off x="105916" y="1626894"/>
          <a:ext cx="8858250" cy="4608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38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744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74065"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800" b="1" strike="noStrike" kern="1200" cap="none" dirty="0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훈련 영역</a:t>
                      </a:r>
                      <a:endParaRPr lang="ko-KR" altLang="en-US" sz="2800" b="1" strike="noStrike" kern="1200" cap="none" dirty="0">
                        <a:solidFill>
                          <a:srgbClr val="FFFF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2800" b="0" strike="noStrike" kern="1200" cap="none" dirty="0">
                        <a:solidFill>
                          <a:srgbClr val="FFFF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4065"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800" b="0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신체의 건강</a:t>
                      </a:r>
                      <a:endParaRPr lang="ko-KR" altLang="en-US" sz="28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b="0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①생활리듬 및 습관, ②질병상태의 이해와 생활습관, ③손상의 이해와 양호</a:t>
                      </a:r>
                      <a:endParaRPr lang="ko-KR" altLang="en-US" sz="20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8505"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800" b="0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심리적 적응</a:t>
                      </a:r>
                      <a:endParaRPr lang="ko-KR" altLang="en-US" sz="28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b="0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①대인관계 형성, ②심리적 부적응의 개선, </a:t>
                      </a:r>
                      <a:endParaRPr lang="ko-KR" altLang="en-US" sz="20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algn="ctr" defTabSz="9144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b="0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③장애를 극복하는 의욕의 향상</a:t>
                      </a:r>
                      <a:endParaRPr lang="ko-KR" altLang="en-US" sz="20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4065"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800" b="0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환경의 인지</a:t>
                      </a:r>
                      <a:endParaRPr lang="ko-KR" altLang="en-US" sz="28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b="0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①감각의 활용, ②감각의 보조 및 대행수단의 활용,</a:t>
                      </a:r>
                      <a:endParaRPr lang="ko-KR" altLang="en-US" sz="20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algn="ctr" defTabSz="9144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b="0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③인지범위가 되는 개념 형성</a:t>
                      </a:r>
                      <a:endParaRPr lang="ko-KR" altLang="en-US" sz="20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4065"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800" b="0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운동·통합</a:t>
                      </a:r>
                      <a:endParaRPr lang="ko-KR" altLang="en-US" sz="28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b="0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①자세·동작의 습득·개선·유지·보조적 수단, </a:t>
                      </a:r>
                      <a:endParaRPr lang="ko-KR" altLang="en-US" sz="20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algn="ctr" defTabSz="9144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b="0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②이동능력, ③교치성 및 수행능력 향상</a:t>
                      </a:r>
                      <a:endParaRPr lang="ko-KR" altLang="en-US" sz="20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74065"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800" b="0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의사전달</a:t>
                      </a:r>
                      <a:endParaRPr lang="ko-KR" altLang="en-US" sz="28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b="0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①의사전달의 기초능력 습득&amp;보조적 수단 활용,</a:t>
                      </a:r>
                      <a:endParaRPr lang="ko-KR" altLang="en-US" sz="20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algn="ctr" defTabSz="9144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b="0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②수용·표출능력 향상, ③형성능력 향상</a:t>
                      </a:r>
                      <a:endParaRPr lang="ko-KR" altLang="en-US" sz="20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522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" y="9876"/>
            <a:ext cx="9139238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77000"/>
            <a:ext cx="125888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620713" y="169863"/>
            <a:ext cx="233362" cy="233362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 sz="2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889000" y="287338"/>
            <a:ext cx="477838" cy="476250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 sz="2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546225" y="741363"/>
            <a:ext cx="7126288" cy="22225"/>
          </a:xfrm>
          <a:prstGeom prst="rect">
            <a:avLst/>
          </a:prstGeom>
          <a:solidFill>
            <a:srgbClr val="D2EBEE"/>
          </a:solidFill>
          <a:ln>
            <a:noFill/>
          </a:ln>
          <a:effectLst>
            <a:outerShdw sy="-50000" kx="-2453608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ko-KR" altLang="en-US" sz="2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546225" y="279400"/>
            <a:ext cx="71262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8" rIns="91417" bIns="45708" anchor="ctr"/>
          <a:lstStyle/>
          <a:p>
            <a:r>
              <a:rPr lang="en-US" altLang="ko-KR" sz="32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Ⅱ-</a:t>
            </a:r>
            <a:r>
              <a:rPr lang="en-US" altLang="ko-KR" sz="28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en-US" altLang="ko-KR" sz="32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2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특징 및 시사점</a:t>
            </a:r>
            <a:endParaRPr lang="en-US" altLang="ko-KR" sz="3200" dirty="0">
              <a:solidFill>
                <a:srgbClr val="80808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도형 25"/>
          <p:cNvSpPr>
            <a:spLocks/>
          </p:cNvSpPr>
          <p:nvPr/>
        </p:nvSpPr>
        <p:spPr>
          <a:xfrm rot="10800000">
            <a:off x="4671451" y="3876446"/>
            <a:ext cx="3500755" cy="2286635"/>
          </a:xfrm>
          <a:prstGeom prst="round2Same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도형 24"/>
          <p:cNvSpPr>
            <a:spLocks/>
          </p:cNvSpPr>
          <p:nvPr/>
        </p:nvSpPr>
        <p:spPr>
          <a:xfrm rot="10800000">
            <a:off x="813826" y="1375816"/>
            <a:ext cx="3500755" cy="2286635"/>
          </a:xfrm>
          <a:prstGeom prst="round2Same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도형 14"/>
          <p:cNvSpPr>
            <a:spLocks/>
          </p:cNvSpPr>
          <p:nvPr/>
        </p:nvSpPr>
        <p:spPr>
          <a:xfrm>
            <a:off x="4692406" y="1375816"/>
            <a:ext cx="3500755" cy="2286635"/>
          </a:xfrm>
          <a:prstGeom prst="round2Same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884946" y="3876446"/>
            <a:ext cx="3585821" cy="2286635"/>
            <a:chOff x="2309495" y="4143375"/>
            <a:chExt cx="3585821" cy="2286635"/>
          </a:xfrm>
        </p:grpSpPr>
        <p:sp>
          <p:nvSpPr>
            <p:cNvPr id="12" name="도형 15"/>
            <p:cNvSpPr>
              <a:spLocks/>
            </p:cNvSpPr>
            <p:nvPr/>
          </p:nvSpPr>
          <p:spPr>
            <a:xfrm rot="10800000">
              <a:off x="2309495" y="4143375"/>
              <a:ext cx="3500755" cy="2286635"/>
            </a:xfrm>
            <a:prstGeom prst="round2Same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marL="0" indent="0" algn="ctr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b="0" strike="noStrike" cap="none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3" name="텍스트 상자 17"/>
            <p:cNvSpPr txBox="1">
              <a:spLocks/>
            </p:cNvSpPr>
            <p:nvPr/>
          </p:nvSpPr>
          <p:spPr>
            <a:xfrm>
              <a:off x="2394561" y="4459652"/>
              <a:ext cx="3500755" cy="168296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anchor="t">
              <a:spAutoFit/>
            </a:bodyPr>
            <a:lstStyle/>
            <a:p>
              <a:pPr marL="0" indent="0" algn="l" defTabSz="914400" eaLnBrk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b="0" strike="noStrike" cap="none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＃센터적 역할</a:t>
              </a:r>
              <a:endParaRPr lang="ko-KR" altLang="en-US" b="0" strike="noStrike" cap="none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0" indent="0" algn="l" defTabSz="914400" eaLnBrk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b="0" strike="noStrike" cap="none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＃전문성과 이해도 향상</a:t>
              </a:r>
              <a:endParaRPr lang="ko-KR" altLang="en-US" b="0" strike="noStrike" cap="none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0" indent="0" algn="l" defTabSz="914400" eaLnBrk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b="0" strike="noStrike" cap="none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＃여러기관이 연계</a:t>
              </a:r>
              <a:endParaRPr lang="ko-KR" altLang="en-US" b="0" strike="noStrike" cap="none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4" name="텍스트 상자 19"/>
          <p:cNvSpPr txBox="1">
            <a:spLocks/>
          </p:cNvSpPr>
          <p:nvPr/>
        </p:nvSpPr>
        <p:spPr>
          <a:xfrm>
            <a:off x="4957201" y="4233951"/>
            <a:ext cx="3072765" cy="1128963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b="0" strike="noStrike" cap="none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＃차별적인 시선 X</a:t>
            </a:r>
            <a:endParaRPr lang="ko-KR" altLang="en-US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algn="l" defTabSz="914400" eaLnBrk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b="0" strike="noStrike" cap="none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＃공생</a:t>
            </a:r>
            <a:endParaRPr lang="ko-KR" altLang="en-US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텍스트 상자 20"/>
          <p:cNvSpPr txBox="1">
            <a:spLocks/>
          </p:cNvSpPr>
          <p:nvPr/>
        </p:nvSpPr>
        <p:spPr>
          <a:xfrm>
            <a:off x="1099576" y="1804441"/>
            <a:ext cx="3143885" cy="1128963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b="0" strike="noStrike" cap="none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＃인식개선</a:t>
            </a:r>
            <a:endParaRPr lang="ko-KR" altLang="en-US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algn="l" defTabSz="914400" eaLnBrk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b="0" strike="noStrike" cap="none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＃교류와 </a:t>
            </a:r>
            <a:r>
              <a:rPr lang="en-US" altLang="ko-KR" b="0" strike="noStrike" cap="none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생활</a:t>
            </a:r>
            <a:r>
              <a:rPr lang="en-US" altLang="ko-KR" b="0" strike="noStrike" cap="none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b="0" strike="noStrike" cap="none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지원</a:t>
            </a:r>
            <a:endParaRPr lang="ko-KR" altLang="en-US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텍스트 상자 23"/>
          <p:cNvSpPr txBox="1">
            <a:spLocks/>
          </p:cNvSpPr>
          <p:nvPr/>
        </p:nvSpPr>
        <p:spPr>
          <a:xfrm>
            <a:off x="4858444" y="1771228"/>
            <a:ext cx="3500755" cy="1313629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b="0" strike="noStrike" cap="none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＃교육과정, 학습지도</a:t>
            </a:r>
            <a:endParaRPr lang="ko-KR" altLang="en-US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b="0" strike="noStrike" cap="none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방법, 교재 등 개발</a:t>
            </a:r>
            <a:endParaRPr lang="ko-KR" altLang="en-US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algn="l" defTabSz="914400" eaLnBrk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b="0" strike="noStrike" cap="none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＃활동범위를 넓게</a:t>
            </a:r>
            <a:endParaRPr lang="ko-KR" altLang="en-US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7" name="도형 27"/>
          <p:cNvCxnSpPr/>
          <p:nvPr/>
        </p:nvCxnSpPr>
        <p:spPr>
          <a:xfrm rot="5400000">
            <a:off x="2017786" y="3698011"/>
            <a:ext cx="4929505" cy="19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도형 29"/>
          <p:cNvCxnSpPr/>
          <p:nvPr/>
        </p:nvCxnSpPr>
        <p:spPr>
          <a:xfrm>
            <a:off x="1027821" y="3706901"/>
            <a:ext cx="7000875" cy="19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22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735981" y="2590800"/>
            <a:ext cx="4930775" cy="1468438"/>
          </a:xfrm>
          <a:ln/>
        </p:spPr>
        <p:txBody>
          <a:bodyPr lIns="91417" tIns="45708" rIns="91417" bIns="45708"/>
          <a:lstStyle/>
          <a:p>
            <a:pPr algn="l">
              <a:lnSpc>
                <a:spcPct val="100000"/>
              </a:lnSpc>
            </a:pPr>
            <a:r>
              <a:rPr lang="ko-KR" altLang="en-US" sz="31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한국과 일본</a:t>
            </a:r>
            <a:r>
              <a:rPr lang="ko-KR" altLang="en-US" sz="3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1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교육기관 비교 </a:t>
            </a:r>
            <a:endParaRPr lang="en-US" altLang="ko-KR" sz="31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356" y="3022600"/>
            <a:ext cx="5619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3" y="6332538"/>
            <a:ext cx="20669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347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" y="0"/>
            <a:ext cx="9139238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77000"/>
            <a:ext cx="125888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620713" y="169863"/>
            <a:ext cx="233362" cy="233362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889000" y="287338"/>
            <a:ext cx="477838" cy="476250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546225" y="741363"/>
            <a:ext cx="7126288" cy="22225"/>
          </a:xfrm>
          <a:prstGeom prst="rect">
            <a:avLst/>
          </a:prstGeom>
          <a:solidFill>
            <a:srgbClr val="D2EBEE"/>
          </a:solidFill>
          <a:ln>
            <a:noFill/>
          </a:ln>
          <a:effectLst>
            <a:outerShdw sy="-50000" kx="-2453608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546225" y="279400"/>
            <a:ext cx="71262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8" rIns="91417" bIns="45708" anchor="ctr"/>
          <a:lstStyle/>
          <a:p>
            <a:r>
              <a:rPr lang="en-US" altLang="ko-KR" sz="36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Ⅲ-</a:t>
            </a:r>
            <a:r>
              <a:rPr lang="en-US" altLang="ko-KR" sz="32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en-US" altLang="ko-KR" sz="36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6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한∙일 유치원</a:t>
            </a:r>
            <a:r>
              <a:rPr lang="en-US" altLang="ko-KR" sz="36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6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비교</a:t>
            </a:r>
            <a:endParaRPr lang="en-US" altLang="ko-KR" sz="3600" dirty="0">
              <a:solidFill>
                <a:srgbClr val="80808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375578"/>
              </p:ext>
            </p:extLst>
          </p:nvPr>
        </p:nvGraphicFramePr>
        <p:xfrm>
          <a:off x="360045" y="1195164"/>
          <a:ext cx="8423910" cy="4245774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5633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883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722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38999">
                <a:tc>
                  <a:txBody>
                    <a:bodyPr/>
                    <a:lstStyle/>
                    <a:p>
                      <a:pPr marL="0" indent="0" algn="l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2000" b="0" strike="noStrike" kern="1200" cap="none" dirty="0">
                        <a:solidFill>
                          <a:srgbClr val="FFFF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800" strike="noStrike" kern="1200" cap="none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 유치원</a:t>
                      </a:r>
                      <a:endParaRPr lang="ko-KR" altLang="en-US" sz="2800" b="1" strike="noStrike" kern="1200" cap="none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800" strike="noStrike" kern="1200" cap="none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일본 유치원</a:t>
                      </a:r>
                      <a:endParaRPr lang="ko-KR" altLang="en-US" sz="2800" b="1" strike="noStrike" kern="1200" cap="none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9320">
                <a:tc>
                  <a:txBody>
                    <a:bodyPr/>
                    <a:lstStyle/>
                    <a:p>
                      <a:pPr marL="0" indent="0" algn="l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strike="noStrike" kern="1200" cap="none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입학연령</a:t>
                      </a:r>
                      <a:endParaRPr lang="ko-KR" altLang="en-US" sz="20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strike="noStrike" kern="1200" cap="none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 4세</a:t>
                      </a:r>
                      <a:endParaRPr lang="ko-KR" altLang="en-US" sz="20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strike="noStrike" kern="1200" cap="none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 3세</a:t>
                      </a:r>
                      <a:endParaRPr lang="ko-KR" altLang="en-US" sz="20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2485">
                <a:tc>
                  <a:txBody>
                    <a:bodyPr/>
                    <a:lstStyle/>
                    <a:p>
                      <a:pPr marL="0" indent="0" algn="l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strike="noStrike" kern="1200" cap="none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입학 방법</a:t>
                      </a:r>
                      <a:endParaRPr lang="ko-KR" altLang="en-US" sz="20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strike="noStrike" kern="1200" cap="none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공개추첨제</a:t>
                      </a:r>
                      <a:endParaRPr lang="ko-KR" altLang="en-US" sz="2000" strike="noStrike" kern="1200" cap="none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strike="noStrike" kern="1200" cap="none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(10~11월쯤 접수 및 추첨)</a:t>
                      </a:r>
                      <a:endParaRPr lang="ko-KR" altLang="en-US" sz="20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strike="noStrike" kern="1200" cap="none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원서 제출(11월) 혹은 면접</a:t>
                      </a:r>
                      <a:endParaRPr lang="ko-KR" altLang="en-US" sz="20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2485">
                <a:tc>
                  <a:txBody>
                    <a:bodyPr/>
                    <a:lstStyle/>
                    <a:p>
                      <a:pPr marL="0" indent="0" algn="l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strike="noStrike" kern="1200" cap="none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입학 시기</a:t>
                      </a:r>
                      <a:endParaRPr lang="ko-KR" altLang="en-US" sz="20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strike="noStrike" kern="1200" cap="none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3월</a:t>
                      </a:r>
                      <a:endParaRPr lang="ko-KR" altLang="en-US" sz="20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strike="noStrike" kern="1200" cap="none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4월</a:t>
                      </a:r>
                      <a:endParaRPr lang="ko-KR" altLang="en-US" sz="20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2485">
                <a:tc>
                  <a:txBody>
                    <a:bodyPr/>
                    <a:lstStyle/>
                    <a:p>
                      <a:pPr marL="0" indent="0" algn="l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strike="noStrike" kern="1200" cap="none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급식</a:t>
                      </a:r>
                      <a:endParaRPr lang="ko-KR" altLang="en-US" sz="20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strike="noStrike" kern="1200" cap="none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  <a:endParaRPr lang="ko-KR" altLang="en-US" sz="20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strike="noStrike" kern="1200" cap="none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△</a:t>
                      </a:r>
                      <a:endParaRPr lang="ko-KR" altLang="en-US" sz="2000" strike="noStrike" kern="1200" cap="none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algn="ctr" defTabSz="9144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strike="noStrike" kern="1200" cap="none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(사립유치원만 급식제)</a:t>
                      </a:r>
                      <a:endParaRPr lang="ko-KR" altLang="en-US" sz="20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502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" y="0"/>
            <a:ext cx="9139238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77000"/>
            <a:ext cx="125888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620713" y="169863"/>
            <a:ext cx="233362" cy="233362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/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889000" y="287338"/>
            <a:ext cx="477838" cy="476250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546225" y="741363"/>
            <a:ext cx="7126288" cy="22225"/>
          </a:xfrm>
          <a:prstGeom prst="rect">
            <a:avLst/>
          </a:prstGeom>
          <a:solidFill>
            <a:srgbClr val="D2EBEE"/>
          </a:solidFill>
          <a:ln>
            <a:noFill/>
          </a:ln>
          <a:effectLst>
            <a:outerShdw sy="-50000" kx="-2453608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ko-KR" alt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546225" y="279400"/>
            <a:ext cx="71262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8" rIns="91417" bIns="45708" anchor="ctr"/>
          <a:lstStyle/>
          <a:p>
            <a:r>
              <a:rPr lang="en-US" altLang="ko-KR" sz="3600" dirty="0" smtClean="0">
                <a:solidFill>
                  <a:srgbClr val="808080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Ⅲ-</a:t>
            </a:r>
            <a:r>
              <a:rPr lang="en-US" altLang="ko-KR" sz="3200" dirty="0" smtClean="0">
                <a:solidFill>
                  <a:srgbClr val="808080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1</a:t>
            </a:r>
            <a:r>
              <a:rPr lang="en-US" altLang="ko-KR" sz="3600" dirty="0" smtClean="0">
                <a:solidFill>
                  <a:srgbClr val="808080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ko-KR" altLang="en-US" sz="3600" dirty="0" smtClean="0">
                <a:solidFill>
                  <a:srgbClr val="808080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한∙일 유치원</a:t>
            </a:r>
            <a:r>
              <a:rPr lang="en-US" altLang="ko-KR" sz="3600" dirty="0" smtClean="0">
                <a:solidFill>
                  <a:srgbClr val="808080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ko-KR" altLang="en-US" sz="3600" dirty="0" smtClean="0">
                <a:solidFill>
                  <a:srgbClr val="808080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비교</a:t>
            </a:r>
            <a:endParaRPr lang="en-US" altLang="ko-KR" sz="3600" dirty="0">
              <a:solidFill>
                <a:srgbClr val="808080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829088"/>
              </p:ext>
            </p:extLst>
          </p:nvPr>
        </p:nvGraphicFramePr>
        <p:xfrm>
          <a:off x="248603" y="1048856"/>
          <a:ext cx="8423910" cy="438785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5633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883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722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83590">
                <a:tc>
                  <a:txBody>
                    <a:bodyPr/>
                    <a:lstStyle/>
                    <a:p>
                      <a:pPr marL="0" indent="0" algn="l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800" b="0" strike="noStrike" kern="1200" cap="none" dirty="0">
                        <a:solidFill>
                          <a:srgbClr val="FFFF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800" strike="noStrike" kern="1200" cap="none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 유치원</a:t>
                      </a:r>
                      <a:endParaRPr lang="ko-KR" altLang="en-US" sz="2800" b="1" strike="noStrike" kern="1200" cap="none" dirty="0">
                        <a:solidFill>
                          <a:srgbClr val="FFFF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800" strike="noStrike" kern="1200" cap="none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일본 유치원</a:t>
                      </a:r>
                      <a:endParaRPr lang="ko-KR" altLang="en-US" sz="2800" b="1" strike="noStrike" kern="1200" cap="none" dirty="0">
                        <a:solidFill>
                          <a:srgbClr val="FFFF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5345">
                <a:tc>
                  <a:txBody>
                    <a:bodyPr/>
                    <a:lstStyle/>
                    <a:p>
                      <a:pPr marL="0" indent="0" algn="l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strike="noStrike" kern="1200" cap="none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통원방법</a:t>
                      </a:r>
                      <a:endParaRPr lang="ko-KR" altLang="en-US" sz="20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strike="noStrike" kern="1200" cap="none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버스</a:t>
                      </a:r>
                      <a:endParaRPr lang="ko-KR" altLang="en-US" sz="20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strike="noStrike" kern="1200" cap="none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버스(</a:t>
                      </a:r>
                      <a:r>
                        <a:rPr lang="en-US" altLang="ko-KR" sz="2000" strike="noStrike" kern="1200" cap="none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사립</a:t>
                      </a:r>
                      <a:r>
                        <a:rPr lang="en-US" altLang="ko-KR" sz="2000" strike="noStrike" kern="1200" cap="none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),</a:t>
                      </a:r>
                      <a:r>
                        <a:rPr lang="ko-KR" altLang="en-US" sz="2000" strike="noStrike" kern="1200" cap="none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2000" strike="noStrike" kern="1200" cap="none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도보</a:t>
                      </a:r>
                      <a:r>
                        <a:rPr lang="en-US" altLang="ko-KR" sz="2000" strike="noStrike" kern="1200" cap="none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(국립)</a:t>
                      </a:r>
                      <a:endParaRPr lang="ko-KR" altLang="en-US" sz="20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5130">
                <a:tc rowSpan="2">
                  <a:txBody>
                    <a:bodyPr/>
                    <a:lstStyle/>
                    <a:p>
                      <a:pPr marL="0" indent="0" algn="l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strike="noStrike" kern="1200" cap="none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비용</a:t>
                      </a:r>
                      <a:endParaRPr lang="ko-KR" altLang="en-US" sz="20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strike="noStrike" kern="1200" cap="none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공통점: 국공립은 저렴하나 사립은 많은 비용을 필요로 함</a:t>
                      </a:r>
                      <a:endParaRPr lang="ko-KR" altLang="en-US" sz="20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ko-KR" altLang="en-US" b="0" kern="1200" cap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62050">
                <a:tc v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ko-KR" altLang="en-US" b="0" kern="1200" cap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strike="noStrike" kern="1200" cap="none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현장학습 비용 등의 비용은 부모 부담</a:t>
                      </a:r>
                      <a:endParaRPr lang="ko-KR" altLang="en-US" sz="20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strike="noStrike" kern="1200" cap="none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준비물, 교재비 등 부모 부담</a:t>
                      </a:r>
                      <a:endParaRPr lang="ko-KR" altLang="en-US" sz="20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81735">
                <a:tc>
                  <a:txBody>
                    <a:bodyPr/>
                    <a:lstStyle/>
                    <a:p>
                      <a:pPr marL="0" indent="0" algn="l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strike="noStrike" kern="1200" cap="none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보육 시간</a:t>
                      </a:r>
                      <a:endParaRPr lang="ko-KR" altLang="en-US" sz="20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strike="noStrike" kern="1200" cap="none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AM 09:00 ~ PM 02:00</a:t>
                      </a:r>
                      <a:endParaRPr lang="ko-KR" altLang="en-US" sz="2000" strike="noStrike" kern="1200" cap="none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algn="ctr" defTabSz="9144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strike="noStrike" kern="1200" cap="none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(2시 이후는 추가비용 지불)</a:t>
                      </a:r>
                      <a:endParaRPr lang="ko-KR" altLang="en-US" sz="20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strike="noStrike" kern="1200" cap="none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AM 09:00 ~ PM 02:00</a:t>
                      </a:r>
                      <a:endParaRPr lang="ko-KR" altLang="en-US" sz="20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1" name="텍스트 상자 4"/>
          <p:cNvSpPr txBox="1">
            <a:spLocks/>
          </p:cNvSpPr>
          <p:nvPr/>
        </p:nvSpPr>
        <p:spPr>
          <a:xfrm>
            <a:off x="257319" y="5848149"/>
            <a:ext cx="8425815" cy="461010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u="sng" strike="noStrike" cap="none" dirty="0">
                <a:latin typeface="맑은 고딕" charset="0"/>
                <a:ea typeface="맑은 고딕" charset="0"/>
                <a:hlinkClick r:id="rId4"/>
              </a:rPr>
              <a:t>https://www.youtube.com/watch?v=1qRfqboYWNo</a:t>
            </a:r>
            <a:endParaRPr lang="ko-KR" altLang="en-US" sz="2400" b="0" u="sng" strike="noStrike" cap="none" dirty="0"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69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" y="0"/>
            <a:ext cx="9139238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77000"/>
            <a:ext cx="125888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620713" y="169863"/>
            <a:ext cx="233362" cy="233362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/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889000" y="287338"/>
            <a:ext cx="477838" cy="476250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546225" y="279400"/>
            <a:ext cx="71262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8" rIns="91417" bIns="45708" anchor="ctr"/>
          <a:lstStyle/>
          <a:p>
            <a:r>
              <a:rPr lang="en-US" altLang="ko-KR" sz="3600" dirty="0" smtClean="0">
                <a:solidFill>
                  <a:srgbClr val="808080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Ⅲ-</a:t>
            </a:r>
            <a:r>
              <a:rPr lang="en-US" altLang="ko-KR" sz="3200" dirty="0">
                <a:solidFill>
                  <a:srgbClr val="808080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2</a:t>
            </a:r>
            <a:r>
              <a:rPr lang="en-US" altLang="ko-KR" sz="3600" dirty="0" smtClean="0">
                <a:solidFill>
                  <a:srgbClr val="808080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ko-KR" altLang="en-US" sz="3600" dirty="0" smtClean="0">
                <a:solidFill>
                  <a:srgbClr val="808080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한∙일 초등학</a:t>
            </a:r>
            <a:r>
              <a:rPr lang="ko-KR" altLang="en-US" sz="3600" dirty="0">
                <a:solidFill>
                  <a:srgbClr val="808080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교</a:t>
            </a:r>
            <a:r>
              <a:rPr lang="en-US" altLang="ko-KR" sz="3600" dirty="0" smtClean="0">
                <a:solidFill>
                  <a:srgbClr val="808080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ko-KR" altLang="en-US" sz="3600" dirty="0" smtClean="0">
                <a:solidFill>
                  <a:srgbClr val="808080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비교</a:t>
            </a:r>
            <a:endParaRPr lang="en-US" altLang="ko-KR" sz="3600" dirty="0">
              <a:solidFill>
                <a:srgbClr val="808080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708727"/>
              </p:ext>
            </p:extLst>
          </p:nvPr>
        </p:nvGraphicFramePr>
        <p:xfrm>
          <a:off x="177924" y="1031532"/>
          <a:ext cx="8640960" cy="470067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134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778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496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72248"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2400" b="1" strike="noStrike" kern="1200" cap="none" dirty="0">
                        <a:solidFill>
                          <a:srgbClr val="FFFFFF"/>
                        </a:solidFill>
                        <a:latin typeface="나눔바른펜" panose="020B0503000000000000" pitchFamily="50" charset="-127"/>
                        <a:ea typeface="나눔바른펜" panose="020B0503000000000000" pitchFamily="50" charset="-127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3200" b="1" strike="noStrike" kern="1200" cap="none" dirty="0">
                          <a:solidFill>
                            <a:srgbClr val="FFFFFF"/>
                          </a:solidFill>
                          <a:latin typeface="나눔바른펜" panose="020B0503000000000000" pitchFamily="50" charset="-127"/>
                          <a:ea typeface="나눔바른펜" panose="020B0503000000000000" pitchFamily="50" charset="-127"/>
                        </a:rPr>
                        <a:t>한국 초등학교</a:t>
                      </a:r>
                      <a:endParaRPr lang="ko-KR" altLang="en-US" sz="3200" b="1" strike="noStrike" kern="1200" cap="none" dirty="0">
                        <a:solidFill>
                          <a:srgbClr val="FFFFFF"/>
                        </a:solidFill>
                        <a:latin typeface="나눔바른펜" panose="020B0503000000000000" pitchFamily="50" charset="-127"/>
                        <a:ea typeface="나눔바른펜" panose="020B0503000000000000" pitchFamily="50" charset="-127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3200" b="1" strike="noStrike" kern="1200" cap="none" dirty="0">
                          <a:solidFill>
                            <a:srgbClr val="FFFFFF"/>
                          </a:solidFill>
                          <a:latin typeface="나눔바른펜" panose="020B0503000000000000" pitchFamily="50" charset="-127"/>
                          <a:ea typeface="나눔바른펜" panose="020B0503000000000000" pitchFamily="50" charset="-127"/>
                        </a:rPr>
                        <a:t>일본 소학교</a:t>
                      </a:r>
                      <a:endParaRPr lang="ko-KR" altLang="en-US" sz="3200" b="1" strike="noStrike" kern="1200" cap="none" dirty="0">
                        <a:solidFill>
                          <a:srgbClr val="FFFFFF"/>
                        </a:solidFill>
                        <a:latin typeface="나눔바른펜" panose="020B0503000000000000" pitchFamily="50" charset="-127"/>
                        <a:ea typeface="나눔바른펜" panose="020B0503000000000000" pitchFamily="50" charset="-127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2248"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400" b="1" strike="noStrike" kern="1200" cap="none" dirty="0">
                          <a:solidFill>
                            <a:srgbClr val="000000"/>
                          </a:solidFill>
                          <a:latin typeface="나눔바른펜" panose="020B0503000000000000" pitchFamily="50" charset="-127"/>
                          <a:ea typeface="나눔바른펜" panose="020B0503000000000000" pitchFamily="50" charset="-127"/>
                        </a:rPr>
                        <a:t>입학 연령</a:t>
                      </a:r>
                      <a:endParaRPr lang="ko-KR" altLang="en-US" sz="2400" b="1" strike="noStrike" kern="1200" cap="none" dirty="0">
                        <a:solidFill>
                          <a:srgbClr val="000000"/>
                        </a:solidFill>
                        <a:latin typeface="나눔바른펜" panose="020B0503000000000000" pitchFamily="50" charset="-127"/>
                        <a:ea typeface="나눔바른펜" panose="020B0503000000000000" pitchFamily="50" charset="-127"/>
                      </a:endParaRPr>
                    </a:p>
                  </a:txBody>
                  <a:tcPr anchor="ctr">
                    <a:solidFill>
                      <a:schemeClr val="accent5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400" b="0" strike="noStrike" kern="1200" cap="none" dirty="0">
                          <a:solidFill>
                            <a:srgbClr val="000000"/>
                          </a:solidFill>
                          <a:latin typeface="나눔바른펜" panose="020B0503000000000000" pitchFamily="50" charset="-127"/>
                          <a:ea typeface="나눔바른펜" panose="020B0503000000000000" pitchFamily="50" charset="-127"/>
                        </a:rPr>
                        <a:t>만 7세</a:t>
                      </a:r>
                      <a:endParaRPr lang="ko-KR" altLang="en-US" sz="2400" b="0" strike="noStrike" kern="1200" cap="none" dirty="0">
                        <a:solidFill>
                          <a:srgbClr val="000000"/>
                        </a:solidFill>
                        <a:latin typeface="나눔바른펜" panose="020B0503000000000000" pitchFamily="50" charset="-127"/>
                        <a:ea typeface="나눔바른펜" panose="020B0503000000000000" pitchFamily="50" charset="-127"/>
                      </a:endParaRPr>
                    </a:p>
                  </a:txBody>
                  <a:tcPr anchor="ctr">
                    <a:solidFill>
                      <a:schemeClr val="accent5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400" b="0" strike="noStrike" kern="1200" cap="none" dirty="0">
                          <a:solidFill>
                            <a:srgbClr val="000000"/>
                          </a:solidFill>
                          <a:latin typeface="나눔바른펜" panose="020B0503000000000000" pitchFamily="50" charset="-127"/>
                          <a:ea typeface="나눔바른펜" panose="020B0503000000000000" pitchFamily="50" charset="-127"/>
                        </a:rPr>
                        <a:t>만 6세</a:t>
                      </a:r>
                      <a:endParaRPr lang="ko-KR" altLang="en-US" sz="2400" b="0" strike="noStrike" kern="1200" cap="none" dirty="0">
                        <a:solidFill>
                          <a:srgbClr val="000000"/>
                        </a:solidFill>
                        <a:latin typeface="나눔바른펜" panose="020B0503000000000000" pitchFamily="50" charset="-127"/>
                        <a:ea typeface="나눔바른펜" panose="020B0503000000000000" pitchFamily="50" charset="-127"/>
                      </a:endParaRPr>
                    </a:p>
                  </a:txBody>
                  <a:tcPr anchor="ctr">
                    <a:solidFill>
                      <a:schemeClr val="accent5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2248"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400" b="1" strike="noStrike" kern="1200" cap="none" dirty="0">
                          <a:solidFill>
                            <a:srgbClr val="000000"/>
                          </a:solidFill>
                          <a:latin typeface="나눔바른펜" panose="020B0503000000000000" pitchFamily="50" charset="-127"/>
                          <a:ea typeface="나눔바른펜" panose="020B0503000000000000" pitchFamily="50" charset="-127"/>
                        </a:rPr>
                        <a:t>입학시기</a:t>
                      </a:r>
                      <a:endParaRPr lang="ko-KR" altLang="en-US" sz="2400" b="1" strike="noStrike" kern="1200" cap="none" dirty="0">
                        <a:solidFill>
                          <a:srgbClr val="000000"/>
                        </a:solidFill>
                        <a:latin typeface="나눔바른펜" panose="020B0503000000000000" pitchFamily="50" charset="-127"/>
                        <a:ea typeface="나눔바른펜" panose="020B0503000000000000" pitchFamily="50" charset="-127"/>
                      </a:endParaRPr>
                    </a:p>
                  </a:txBody>
                  <a:tcPr anchor="ctr">
                    <a:solidFill>
                      <a:schemeClr val="accent5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400" b="0" strike="noStrike" kern="1200" cap="none" dirty="0">
                          <a:solidFill>
                            <a:srgbClr val="000000"/>
                          </a:solidFill>
                          <a:latin typeface="나눔바른펜" panose="020B0503000000000000" pitchFamily="50" charset="-127"/>
                          <a:ea typeface="나눔바른펜" panose="020B0503000000000000" pitchFamily="50" charset="-127"/>
                        </a:rPr>
                        <a:t>3월</a:t>
                      </a:r>
                      <a:endParaRPr lang="ko-KR" altLang="en-US" sz="2400" b="0" strike="noStrike" kern="1200" cap="none" dirty="0">
                        <a:solidFill>
                          <a:srgbClr val="000000"/>
                        </a:solidFill>
                        <a:latin typeface="나눔바른펜" panose="020B0503000000000000" pitchFamily="50" charset="-127"/>
                        <a:ea typeface="나눔바른펜" panose="020B0503000000000000" pitchFamily="50" charset="-127"/>
                      </a:endParaRPr>
                    </a:p>
                  </a:txBody>
                  <a:tcPr anchor="ctr">
                    <a:solidFill>
                      <a:schemeClr val="accent5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400" b="0" strike="noStrike" kern="1200" cap="none" dirty="0">
                          <a:solidFill>
                            <a:srgbClr val="000000"/>
                          </a:solidFill>
                          <a:latin typeface="나눔바른펜" panose="020B0503000000000000" pitchFamily="50" charset="-127"/>
                          <a:ea typeface="나눔바른펜" panose="020B0503000000000000" pitchFamily="50" charset="-127"/>
                        </a:rPr>
                        <a:t>4월</a:t>
                      </a:r>
                      <a:endParaRPr lang="ko-KR" altLang="en-US" sz="2400" b="0" strike="noStrike" kern="1200" cap="none" dirty="0">
                        <a:solidFill>
                          <a:srgbClr val="000000"/>
                        </a:solidFill>
                        <a:latin typeface="나눔바른펜" panose="020B0503000000000000" pitchFamily="50" charset="-127"/>
                        <a:ea typeface="나눔바른펜" panose="020B0503000000000000" pitchFamily="50" charset="-127"/>
                      </a:endParaRPr>
                    </a:p>
                  </a:txBody>
                  <a:tcPr anchor="ctr">
                    <a:solidFill>
                      <a:schemeClr val="accent5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2248"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400" b="1" strike="noStrike" kern="1200" cap="none" dirty="0">
                          <a:solidFill>
                            <a:srgbClr val="000000"/>
                          </a:solidFill>
                          <a:latin typeface="나눔바른펜" panose="020B0503000000000000" pitchFamily="50" charset="-127"/>
                          <a:ea typeface="나눔바른펜" panose="020B0503000000000000" pitchFamily="50" charset="-127"/>
                        </a:rPr>
                        <a:t>수업</a:t>
                      </a:r>
                      <a:endParaRPr lang="ko-KR" altLang="en-US" sz="2400" b="1" strike="noStrike" kern="1200" cap="none" dirty="0">
                        <a:solidFill>
                          <a:srgbClr val="000000"/>
                        </a:solidFill>
                        <a:latin typeface="나눔바른펜" panose="020B0503000000000000" pitchFamily="50" charset="-127"/>
                        <a:ea typeface="나눔바른펜" panose="020B0503000000000000" pitchFamily="50" charset="-127"/>
                      </a:endParaRPr>
                    </a:p>
                  </a:txBody>
                  <a:tcPr anchor="ctr">
                    <a:solidFill>
                      <a:schemeClr val="accent5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400" b="0" strike="noStrike" kern="1200" cap="none" dirty="0">
                          <a:solidFill>
                            <a:srgbClr val="000000"/>
                          </a:solidFill>
                          <a:latin typeface="나눔바른펜" panose="020B0503000000000000" pitchFamily="50" charset="-127"/>
                          <a:ea typeface="나눔바른펜" panose="020B0503000000000000" pitchFamily="50" charset="-127"/>
                        </a:rPr>
                        <a:t>주 5일제</a:t>
                      </a:r>
                      <a:endParaRPr lang="ko-KR" altLang="en-US" sz="2400" b="0" strike="noStrike" kern="1200" cap="none" dirty="0">
                        <a:solidFill>
                          <a:srgbClr val="000000"/>
                        </a:solidFill>
                        <a:latin typeface="나눔바른펜" panose="020B0503000000000000" pitchFamily="50" charset="-127"/>
                        <a:ea typeface="나눔바른펜" panose="020B0503000000000000" pitchFamily="50" charset="-127"/>
                      </a:endParaRPr>
                    </a:p>
                  </a:txBody>
                  <a:tcPr anchor="ctr">
                    <a:solidFill>
                      <a:schemeClr val="accent5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400" b="0" strike="noStrike" kern="1200" cap="none" dirty="0">
                          <a:solidFill>
                            <a:srgbClr val="000000"/>
                          </a:solidFill>
                          <a:latin typeface="나눔바른펜" panose="020B0503000000000000" pitchFamily="50" charset="-127"/>
                          <a:ea typeface="나눔바른펜" panose="020B0503000000000000" pitchFamily="50" charset="-127"/>
                        </a:rPr>
                        <a:t>주 5일/6일제</a:t>
                      </a:r>
                      <a:endParaRPr lang="ko-KR" altLang="en-US" sz="2400" b="0" strike="noStrike" kern="1200" cap="none" dirty="0">
                        <a:solidFill>
                          <a:srgbClr val="000000"/>
                        </a:solidFill>
                        <a:latin typeface="나눔바른펜" panose="020B0503000000000000" pitchFamily="50" charset="-127"/>
                        <a:ea typeface="나눔바른펜" panose="020B0503000000000000" pitchFamily="50" charset="-127"/>
                      </a:endParaRPr>
                    </a:p>
                  </a:txBody>
                  <a:tcPr anchor="ctr">
                    <a:solidFill>
                      <a:schemeClr val="accent5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66708"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400" b="1" strike="noStrike" kern="1200" cap="none" dirty="0">
                          <a:solidFill>
                            <a:srgbClr val="000000"/>
                          </a:solidFill>
                          <a:latin typeface="나눔바른펜" panose="020B0503000000000000" pitchFamily="50" charset="-127"/>
                          <a:ea typeface="나눔바른펜" panose="020B0503000000000000" pitchFamily="50" charset="-127"/>
                        </a:rPr>
                        <a:t>수업시간</a:t>
                      </a:r>
                      <a:endParaRPr lang="ko-KR" altLang="en-US" sz="2400" b="1" strike="noStrike" kern="1200" cap="none" dirty="0">
                        <a:solidFill>
                          <a:srgbClr val="000000"/>
                        </a:solidFill>
                        <a:latin typeface="나눔바른펜" panose="020B0503000000000000" pitchFamily="50" charset="-127"/>
                        <a:ea typeface="나눔바른펜" panose="020B0503000000000000" pitchFamily="50" charset="-127"/>
                      </a:endParaRPr>
                    </a:p>
                  </a:txBody>
                  <a:tcPr anchor="ctr">
                    <a:solidFill>
                      <a:schemeClr val="accent5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400" b="0" strike="noStrike" kern="1200" cap="none" dirty="0">
                          <a:solidFill>
                            <a:srgbClr val="000000"/>
                          </a:solidFill>
                          <a:latin typeface="나눔바른펜" panose="020B0503000000000000" pitchFamily="50" charset="-127"/>
                          <a:ea typeface="나눔바른펜" panose="020B0503000000000000" pitchFamily="50" charset="-127"/>
                        </a:rPr>
                        <a:t>AM 08:40 ~ PM 01:40</a:t>
                      </a:r>
                      <a:endParaRPr lang="ko-KR" altLang="en-US" sz="2400" b="0" strike="noStrike" kern="1200" cap="none" dirty="0">
                        <a:solidFill>
                          <a:srgbClr val="000000"/>
                        </a:solidFill>
                        <a:latin typeface="나눔바른펜" panose="020B0503000000000000" pitchFamily="50" charset="-127"/>
                        <a:ea typeface="나눔바른펜" panose="020B0503000000000000" pitchFamily="50" charset="-127"/>
                      </a:endParaRPr>
                    </a:p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400" b="0" strike="noStrike" kern="1200" cap="none" dirty="0">
                          <a:solidFill>
                            <a:srgbClr val="000000"/>
                          </a:solidFill>
                          <a:latin typeface="나눔바른펜" panose="020B0503000000000000" pitchFamily="50" charset="-127"/>
                          <a:ea typeface="나눔바른펜" panose="020B0503000000000000" pitchFamily="50" charset="-127"/>
                        </a:rPr>
                        <a:t>(하교 시간은 개인차 존재)</a:t>
                      </a:r>
                      <a:endParaRPr lang="ko-KR" altLang="en-US" sz="2400" b="0" strike="noStrike" kern="1200" cap="none" dirty="0">
                        <a:solidFill>
                          <a:srgbClr val="000000"/>
                        </a:solidFill>
                        <a:latin typeface="나눔바른펜" panose="020B0503000000000000" pitchFamily="50" charset="-127"/>
                        <a:ea typeface="나눔바른펜" panose="020B0503000000000000" pitchFamily="50" charset="-127"/>
                      </a:endParaRPr>
                    </a:p>
                  </a:txBody>
                  <a:tcPr anchor="ctr">
                    <a:solidFill>
                      <a:schemeClr val="accent5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400" b="0" strike="noStrike" kern="1200" cap="none" dirty="0">
                          <a:solidFill>
                            <a:srgbClr val="000000"/>
                          </a:solidFill>
                          <a:latin typeface="나눔바른펜" panose="020B0503000000000000" pitchFamily="50" charset="-127"/>
                          <a:ea typeface="나눔바른펜" panose="020B0503000000000000" pitchFamily="50" charset="-127"/>
                        </a:rPr>
                        <a:t>AM 08:30 ~ PM 03:00/ 03:30</a:t>
                      </a:r>
                      <a:endParaRPr lang="ko-KR" altLang="en-US" sz="2400" b="0" strike="noStrike" kern="1200" cap="none" dirty="0">
                        <a:solidFill>
                          <a:srgbClr val="000000"/>
                        </a:solidFill>
                        <a:latin typeface="나눔바른펜" panose="020B0503000000000000" pitchFamily="50" charset="-127"/>
                        <a:ea typeface="나눔바른펜" panose="020B0503000000000000" pitchFamily="50" charset="-127"/>
                      </a:endParaRPr>
                    </a:p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400" b="0" strike="noStrike" kern="1200" cap="none" dirty="0">
                          <a:solidFill>
                            <a:srgbClr val="000000"/>
                          </a:solidFill>
                          <a:latin typeface="나눔바른펜" panose="020B0503000000000000" pitchFamily="50" charset="-127"/>
                          <a:ea typeface="나눔바른펜" panose="020B0503000000000000" pitchFamily="50" charset="-127"/>
                        </a:rPr>
                        <a:t>(토요일: ~ PM 12:00)</a:t>
                      </a:r>
                      <a:endParaRPr lang="ko-KR" altLang="en-US" sz="2400" b="0" strike="noStrike" kern="1200" cap="none" dirty="0">
                        <a:solidFill>
                          <a:srgbClr val="000000"/>
                        </a:solidFill>
                        <a:latin typeface="나눔바른펜" panose="020B0503000000000000" pitchFamily="50" charset="-127"/>
                        <a:ea typeface="나눔바른펜" panose="020B0503000000000000" pitchFamily="50" charset="-127"/>
                      </a:endParaRPr>
                    </a:p>
                  </a:txBody>
                  <a:tcPr anchor="ctr">
                    <a:solidFill>
                      <a:schemeClr val="accent5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00419"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400" b="1" strike="noStrike" kern="1200" cap="none" dirty="0">
                          <a:solidFill>
                            <a:srgbClr val="000000"/>
                          </a:solidFill>
                          <a:latin typeface="나눔바른펜" panose="020B0503000000000000" pitchFamily="50" charset="-127"/>
                          <a:ea typeface="나눔바른펜" panose="020B0503000000000000" pitchFamily="50" charset="-127"/>
                        </a:rPr>
                        <a:t>방학</a:t>
                      </a:r>
                      <a:endParaRPr lang="ko-KR" altLang="en-US" sz="2400" b="1" strike="noStrike" kern="1200" cap="none" dirty="0">
                        <a:solidFill>
                          <a:srgbClr val="000000"/>
                        </a:solidFill>
                        <a:latin typeface="나눔바른펜" panose="020B0503000000000000" pitchFamily="50" charset="-127"/>
                        <a:ea typeface="나눔바른펜" panose="020B0503000000000000" pitchFamily="50" charset="-127"/>
                      </a:endParaRPr>
                    </a:p>
                  </a:txBody>
                  <a:tcPr anchor="ctr">
                    <a:solidFill>
                      <a:schemeClr val="accent5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400" b="0" strike="noStrike" kern="1200" cap="none" dirty="0">
                          <a:solidFill>
                            <a:srgbClr val="000000"/>
                          </a:solidFill>
                          <a:latin typeface="나눔바른펜" panose="020B0503000000000000" pitchFamily="50" charset="-127"/>
                          <a:ea typeface="나눔바른펜" panose="020B0503000000000000" pitchFamily="50" charset="-127"/>
                        </a:rPr>
                        <a:t>여름방학(약 한 달),</a:t>
                      </a:r>
                      <a:endParaRPr lang="ko-KR" altLang="en-US" sz="2400" b="0" strike="noStrike" kern="1200" cap="none" dirty="0">
                        <a:solidFill>
                          <a:srgbClr val="000000"/>
                        </a:solidFill>
                        <a:latin typeface="나눔바른펜" panose="020B0503000000000000" pitchFamily="50" charset="-127"/>
                        <a:ea typeface="나눔바른펜" panose="020B0503000000000000" pitchFamily="50" charset="-127"/>
                      </a:endParaRPr>
                    </a:p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400" b="0" strike="noStrike" kern="1200" cap="none" dirty="0">
                          <a:solidFill>
                            <a:srgbClr val="000000"/>
                          </a:solidFill>
                          <a:latin typeface="나눔바른펜" panose="020B0503000000000000" pitchFamily="50" charset="-127"/>
                          <a:ea typeface="나눔바른펜" panose="020B0503000000000000" pitchFamily="50" charset="-127"/>
                        </a:rPr>
                        <a:t>겨울방학(약 두 달)</a:t>
                      </a:r>
                      <a:endParaRPr lang="ko-KR" altLang="en-US" sz="2400" b="0" strike="noStrike" kern="1200" cap="none" dirty="0">
                        <a:solidFill>
                          <a:srgbClr val="000000"/>
                        </a:solidFill>
                        <a:latin typeface="나눔바른펜" panose="020B0503000000000000" pitchFamily="50" charset="-127"/>
                        <a:ea typeface="나눔바른펜" panose="020B0503000000000000" pitchFamily="50" charset="-127"/>
                      </a:endParaRPr>
                    </a:p>
                  </a:txBody>
                  <a:tcPr anchor="ctr">
                    <a:solidFill>
                      <a:schemeClr val="accent5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400" b="0" strike="noStrike" kern="1200" cap="none" dirty="0">
                          <a:solidFill>
                            <a:srgbClr val="000000"/>
                          </a:solidFill>
                          <a:latin typeface="나눔바른펜" panose="020B0503000000000000" pitchFamily="50" charset="-127"/>
                          <a:ea typeface="나눔바른펜" panose="020B0503000000000000" pitchFamily="50" charset="-127"/>
                        </a:rPr>
                        <a:t>봄방학(약 1,2주)</a:t>
                      </a:r>
                      <a:endParaRPr lang="ko-KR" altLang="en-US" sz="2400" b="0" strike="noStrike" kern="1200" cap="none" dirty="0">
                        <a:solidFill>
                          <a:srgbClr val="000000"/>
                        </a:solidFill>
                        <a:latin typeface="나눔바른펜" panose="020B0503000000000000" pitchFamily="50" charset="-127"/>
                        <a:ea typeface="나눔바른펜" panose="020B0503000000000000" pitchFamily="50" charset="-127"/>
                      </a:endParaRPr>
                    </a:p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400" b="0" strike="noStrike" kern="1200" cap="none" dirty="0">
                          <a:solidFill>
                            <a:srgbClr val="000000"/>
                          </a:solidFill>
                          <a:latin typeface="나눔바른펜" panose="020B0503000000000000" pitchFamily="50" charset="-127"/>
                          <a:ea typeface="나눔바른펜" panose="020B0503000000000000" pitchFamily="50" charset="-127"/>
                        </a:rPr>
                        <a:t>여름방학(약 한 달),</a:t>
                      </a:r>
                      <a:endParaRPr lang="ko-KR" altLang="en-US" sz="2400" b="0" strike="noStrike" kern="1200" cap="none" dirty="0">
                        <a:solidFill>
                          <a:srgbClr val="000000"/>
                        </a:solidFill>
                        <a:latin typeface="나눔바른펜" panose="020B0503000000000000" pitchFamily="50" charset="-127"/>
                        <a:ea typeface="나눔바른펜" panose="020B0503000000000000" pitchFamily="50" charset="-127"/>
                      </a:endParaRPr>
                    </a:p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400" b="0" strike="noStrike" kern="1200" cap="none" dirty="0">
                          <a:solidFill>
                            <a:srgbClr val="000000"/>
                          </a:solidFill>
                          <a:latin typeface="나눔바른펜" panose="020B0503000000000000" pitchFamily="50" charset="-127"/>
                          <a:ea typeface="나눔바른펜" panose="020B0503000000000000" pitchFamily="50" charset="-127"/>
                        </a:rPr>
                        <a:t>겨울방학(약 2주)</a:t>
                      </a:r>
                      <a:endParaRPr lang="ko-KR" altLang="en-US" sz="2400" b="0" strike="noStrike" kern="1200" cap="none" dirty="0">
                        <a:solidFill>
                          <a:srgbClr val="000000"/>
                        </a:solidFill>
                        <a:latin typeface="나눔바른펜" panose="020B0503000000000000" pitchFamily="50" charset="-127"/>
                        <a:ea typeface="나눔바른펜" panose="020B0503000000000000" pitchFamily="50" charset="-127"/>
                      </a:endParaRPr>
                    </a:p>
                  </a:txBody>
                  <a:tcPr anchor="ctr">
                    <a:solidFill>
                      <a:schemeClr val="accent5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546225" y="763116"/>
            <a:ext cx="7126288" cy="22225"/>
          </a:xfrm>
          <a:prstGeom prst="rect">
            <a:avLst/>
          </a:prstGeom>
          <a:solidFill>
            <a:srgbClr val="D2EBEE"/>
          </a:solidFill>
          <a:ln>
            <a:noFill/>
          </a:ln>
          <a:effectLst>
            <a:outerShdw sy="-50000" kx="-2453608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852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" y="0"/>
            <a:ext cx="9139238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77000"/>
            <a:ext cx="125888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620713" y="169863"/>
            <a:ext cx="233362" cy="233362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889000" y="287338"/>
            <a:ext cx="477838" cy="476250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546225" y="279400"/>
            <a:ext cx="71262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8" rIns="91417" bIns="45708" anchor="ctr"/>
          <a:lstStyle/>
          <a:p>
            <a:r>
              <a:rPr lang="en-US" altLang="ko-KR" sz="36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Ⅲ-</a:t>
            </a:r>
            <a:r>
              <a:rPr lang="en-US" altLang="ko-KR" sz="3200" dirty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en-US" altLang="ko-KR" sz="36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6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한∙일 초등학</a:t>
            </a:r>
            <a:r>
              <a:rPr lang="ko-KR" altLang="en-US" sz="3600" dirty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</a:t>
            </a:r>
            <a:r>
              <a:rPr lang="en-US" altLang="ko-KR" sz="36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6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비교</a:t>
            </a:r>
            <a:endParaRPr lang="en-US" altLang="ko-KR" sz="3600" dirty="0">
              <a:solidFill>
                <a:srgbClr val="80808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286414"/>
              </p:ext>
            </p:extLst>
          </p:nvPr>
        </p:nvGraphicFramePr>
        <p:xfrm>
          <a:off x="211073" y="979140"/>
          <a:ext cx="8425180" cy="40309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706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959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585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270000"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2000" b="1" strike="noStrike" kern="1200" cap="none" dirty="0">
                        <a:solidFill>
                          <a:srgbClr val="FFFF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800" b="1" strike="noStrike" kern="1200" cap="none" dirty="0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 초등학교</a:t>
                      </a:r>
                      <a:endParaRPr lang="ko-KR" altLang="en-US" sz="2800" b="1" strike="noStrike" kern="1200" cap="none" dirty="0">
                        <a:solidFill>
                          <a:srgbClr val="FFFF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800" b="1" strike="noStrike" kern="1200" cap="none" dirty="0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일본 소학교</a:t>
                      </a:r>
                      <a:endParaRPr lang="ko-KR" altLang="en-US" sz="2800" b="1" strike="noStrike" kern="1200" cap="none" dirty="0">
                        <a:solidFill>
                          <a:srgbClr val="FFFF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90980"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b="1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복장</a:t>
                      </a:r>
                      <a:endParaRPr lang="ko-KR" altLang="en-US" sz="2000" b="1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5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b="0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자유</a:t>
                      </a:r>
                      <a:endParaRPr lang="ko-KR" altLang="en-US" sz="20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5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b="0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교복</a:t>
                      </a:r>
                      <a:endParaRPr lang="ko-KR" altLang="en-US" sz="20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b="0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(남학생- 검정색/남색 교복</a:t>
                      </a:r>
                      <a:endParaRPr lang="ko-KR" altLang="en-US" sz="20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b="0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여학생- 짙은 감색교복과 주름치마)</a:t>
                      </a:r>
                      <a:endParaRPr lang="ko-KR" altLang="en-US" sz="20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5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70000"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b="1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공통점</a:t>
                      </a:r>
                      <a:endParaRPr lang="ko-KR" altLang="en-US" sz="2000" b="1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5">
                        <a:tint val="2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57200" indent="-45720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eriod"/>
                      </a:pPr>
                      <a:r>
                        <a:rPr lang="en-US" altLang="ko-KR" sz="2000" b="0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6년 동안 교육</a:t>
                      </a:r>
                      <a:endParaRPr lang="ko-KR" altLang="en-US" sz="20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457200" indent="-45720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eriod" startAt="2"/>
                      </a:pPr>
                      <a:r>
                        <a:rPr lang="en-US" altLang="ko-KR" sz="2000" b="0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의무교육</a:t>
                      </a:r>
                      <a:endParaRPr lang="ko-KR" altLang="en-US" sz="20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457200" indent="-45720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eriod" startAt="3"/>
                      </a:pPr>
                      <a:r>
                        <a:rPr lang="en-US" altLang="ko-KR" sz="2000" b="0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급식제</a:t>
                      </a:r>
                      <a:endParaRPr lang="ko-KR" altLang="en-US" sz="20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5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ko-KR" altLang="en-US" b="0" kern="1200" cap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9" name="텍스트 상자 5"/>
          <p:cNvSpPr txBox="1">
            <a:spLocks/>
          </p:cNvSpPr>
          <p:nvPr/>
        </p:nvSpPr>
        <p:spPr>
          <a:xfrm>
            <a:off x="164340" y="5739784"/>
            <a:ext cx="8745855" cy="461665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b="0" u="sng" strike="noStrike" cap="none" dirty="0">
                <a:latin typeface="맑은 고딕" panose="020B0503020000020004" pitchFamily="50" charset="-127"/>
                <a:ea typeface="맑은 고딕" panose="020B0503020000020004" pitchFamily="50" charset="-127"/>
                <a:hlinkClick r:id="rId4"/>
              </a:rPr>
              <a:t>https://www.youtube.com/watch?v=F7vzKcUfD0o</a:t>
            </a:r>
            <a:endParaRPr lang="ko-KR" altLang="en-US" b="0" u="sng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0" name="그림 9" descr="C:/Users/이동권/AppData/Roaming/PolarisOffice/ETemp/6508_53409648/fImage2440366741.jpeg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46545" y="5279409"/>
            <a:ext cx="1316355" cy="1316355"/>
          </a:xfrm>
          <a:prstGeom prst="rect">
            <a:avLst/>
          </a:prstGeom>
          <a:noFill/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46225" y="741363"/>
            <a:ext cx="7126288" cy="22225"/>
          </a:xfrm>
          <a:prstGeom prst="rect">
            <a:avLst/>
          </a:prstGeom>
          <a:solidFill>
            <a:srgbClr val="D2EBEE"/>
          </a:solidFill>
          <a:ln>
            <a:noFill/>
          </a:ln>
          <a:effectLst>
            <a:outerShdw sy="-50000" kx="-2453608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598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" y="0"/>
            <a:ext cx="9139238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6" y="6618683"/>
            <a:ext cx="125888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620713" y="169863"/>
            <a:ext cx="233362" cy="233362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 sz="2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889000" y="287338"/>
            <a:ext cx="477838" cy="476250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 sz="2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546225" y="279400"/>
            <a:ext cx="71262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8" rIns="91417" bIns="45708" anchor="ctr"/>
          <a:lstStyle/>
          <a:p>
            <a:r>
              <a:rPr lang="en-US" altLang="ko-KR" sz="32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Ⅲ-</a:t>
            </a:r>
            <a:r>
              <a:rPr lang="en-US" altLang="ko-KR" sz="2800" dirty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en-US" altLang="ko-KR" sz="32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2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한∙일 중학교</a:t>
            </a:r>
            <a:r>
              <a:rPr lang="en-US" altLang="ko-KR" sz="32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2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비교</a:t>
            </a:r>
            <a:endParaRPr lang="en-US" altLang="ko-KR" sz="3200" dirty="0">
              <a:solidFill>
                <a:srgbClr val="80808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839429"/>
              </p:ext>
            </p:extLst>
          </p:nvPr>
        </p:nvGraphicFramePr>
        <p:xfrm>
          <a:off x="264795" y="979140"/>
          <a:ext cx="8614410" cy="51231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6332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16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648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88035"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24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800" b="1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 중학교</a:t>
                      </a:r>
                      <a:endParaRPr lang="ko-KR" altLang="en-US" sz="2800" b="1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800" b="1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일본 중학교</a:t>
                      </a:r>
                      <a:endParaRPr lang="ko-KR" altLang="en-US" sz="2800" b="1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2940"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b="1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복식학급</a:t>
                      </a:r>
                      <a:endParaRPr lang="ko-KR" altLang="en-US" sz="2000" b="1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4">
                        <a:alpha val="200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b="0" strike="noStrike" kern="1200" cap="none" dirty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X</a:t>
                      </a:r>
                      <a:endParaRPr lang="ko-KR" altLang="en-US" sz="2000" b="0" strike="noStrike" kern="1200" cap="none" dirty="0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4">
                        <a:alpha val="200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b="0" strike="noStrike" kern="1200" cap="none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  <a:endParaRPr lang="ko-KR" altLang="en-US" sz="2000" b="0" strike="noStrike" kern="1200" cap="none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4">
                        <a:alpha val="20017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6120"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b="1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야간 중학교</a:t>
                      </a:r>
                      <a:endParaRPr lang="ko-KR" altLang="en-US" sz="2000" b="1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b="0" strike="noStrike" kern="1200" cap="none" dirty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X</a:t>
                      </a:r>
                      <a:endParaRPr lang="ko-KR" altLang="en-US" sz="2000" b="0" strike="noStrike" kern="1200" cap="none" dirty="0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algn="ctr" defTabSz="9144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b="0" strike="noStrike" kern="1200" cap="none" dirty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(방송통신 중학교)</a:t>
                      </a:r>
                      <a:endParaRPr lang="ko-KR" altLang="en-US" sz="2000" b="0" strike="noStrike" kern="1200" cap="none" dirty="0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b="0" strike="noStrike" kern="1200" cap="none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  <a:endParaRPr lang="ko-KR" altLang="en-US" sz="2000" b="0" strike="noStrike" kern="1200" cap="none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2150">
                <a:tc>
                  <a:txBody>
                    <a:bodyPr/>
                    <a:lstStyle/>
                    <a:p>
                      <a:pPr marL="0" indent="0" algn="ctr" defTabSz="9144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b="1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6년입학</a:t>
                      </a:r>
                      <a:r>
                        <a:rPr lang="en-US" altLang="ko-KR" sz="1800" b="0" strike="noStrike" kern="1200" cap="none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¹</a:t>
                      </a:r>
                      <a:endParaRPr lang="ko-KR" altLang="en-US" sz="1800" b="0" strike="noStrike" kern="1200" cap="none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4">
                        <a:alpha val="200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b="0" strike="noStrike" kern="1200" cap="none" dirty="0">
                          <a:solidFill>
                            <a:schemeClr val="dk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X</a:t>
                      </a:r>
                      <a:endParaRPr lang="ko-KR" altLang="en-US" sz="2000" b="0" strike="noStrike" kern="1200" cap="none" dirty="0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4">
                        <a:alpha val="200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b="0" strike="noStrike" kern="1200" cap="none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  <a:endParaRPr lang="ko-KR" altLang="en-US" sz="2000" b="0" strike="noStrike" kern="1200" cap="none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4">
                        <a:alpha val="20017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73935"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b="1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공통점</a:t>
                      </a:r>
                      <a:endParaRPr lang="ko-KR" altLang="en-US" sz="2000" b="1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457200" indent="-45720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eriod"/>
                      </a:pPr>
                      <a:r>
                        <a:rPr lang="en-US" altLang="ko-KR" sz="2000" b="0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3년 동안 교육</a:t>
                      </a:r>
                      <a:endParaRPr lang="ko-KR" altLang="en-US" sz="20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457200" indent="-45720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eriod" startAt="2"/>
                      </a:pPr>
                      <a:r>
                        <a:rPr lang="en-US" altLang="ko-KR" sz="2000" b="0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의무교육</a:t>
                      </a:r>
                      <a:endParaRPr lang="ko-KR" altLang="en-US" sz="20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457200" indent="-45720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eriod" startAt="3"/>
                      </a:pPr>
                      <a:r>
                        <a:rPr lang="en-US" altLang="ko-KR" sz="2000" b="0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급식</a:t>
                      </a:r>
                      <a:endParaRPr lang="ko-KR" altLang="en-US" sz="20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457200" indent="-45720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eriod" startAt="4"/>
                      </a:pPr>
                      <a:r>
                        <a:rPr lang="en-US" altLang="ko-KR" sz="2000" b="0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등교시간이 AM 08: 30</a:t>
                      </a:r>
                      <a:endParaRPr lang="ko-KR" altLang="en-US" sz="20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457200" indent="-45720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eriod" startAt="5"/>
                      </a:pPr>
                      <a:r>
                        <a:rPr lang="en-US" altLang="ko-KR" sz="2000" b="0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 5일제 수업</a:t>
                      </a:r>
                      <a:endParaRPr lang="ko-KR" altLang="en-US" sz="20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457200" indent="-45720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eriod" startAt="6"/>
                      </a:pPr>
                      <a:r>
                        <a:rPr lang="en-US" altLang="ko-KR" sz="2000" b="0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국공립, 사립 학교 </a:t>
                      </a:r>
                      <a:endParaRPr lang="ko-KR" altLang="en-US" sz="20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ko-KR" altLang="en-US" b="0" kern="1200" cap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텍스트 상자 3"/>
          <p:cNvSpPr txBox="1">
            <a:spLocks/>
          </p:cNvSpPr>
          <p:nvPr/>
        </p:nvSpPr>
        <p:spPr>
          <a:xfrm>
            <a:off x="521773" y="6298440"/>
            <a:ext cx="7055136" cy="338554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b="0" strike="noStrike" cap="none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¹: 조건-중고일관교(중, 고등학교를 통합하여 6년제로 운영하는 교육시스템)</a:t>
            </a:r>
            <a:endParaRPr lang="ko-KR" altLang="en-US" sz="1600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46225" y="741363"/>
            <a:ext cx="7126288" cy="22225"/>
          </a:xfrm>
          <a:prstGeom prst="rect">
            <a:avLst/>
          </a:prstGeom>
          <a:solidFill>
            <a:srgbClr val="D2EBEE"/>
          </a:solidFill>
          <a:ln>
            <a:noFill/>
          </a:ln>
          <a:effectLst>
            <a:outerShdw sy="-50000" kx="-2453608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ko-KR" altLang="en-US" sz="2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598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" y="0"/>
            <a:ext cx="9139238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77000"/>
            <a:ext cx="125888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620713" y="169863"/>
            <a:ext cx="233362" cy="233362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/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889000" y="287338"/>
            <a:ext cx="477838" cy="476250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546225" y="279400"/>
            <a:ext cx="71262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8" rIns="91417" bIns="45708" anchor="ctr"/>
          <a:lstStyle/>
          <a:p>
            <a:r>
              <a:rPr lang="en-US" altLang="ko-KR" sz="36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Ⅲ-</a:t>
            </a:r>
            <a:r>
              <a:rPr lang="en-US" altLang="ko-KR" sz="3200" dirty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en-US" altLang="ko-KR" sz="36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6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한∙일 중학</a:t>
            </a:r>
            <a:r>
              <a:rPr lang="ko-KR" altLang="en-US" sz="3600" dirty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</a:t>
            </a:r>
            <a:r>
              <a:rPr lang="en-US" altLang="ko-KR" sz="36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6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비교</a:t>
            </a:r>
            <a:endParaRPr lang="en-US" altLang="ko-KR" sz="3600" dirty="0">
              <a:solidFill>
                <a:srgbClr val="80808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975980"/>
              </p:ext>
            </p:extLst>
          </p:nvPr>
        </p:nvGraphicFramePr>
        <p:xfrm>
          <a:off x="249931" y="1051148"/>
          <a:ext cx="8422581" cy="446449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5975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398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851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34120"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28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800" b="1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 중학교</a:t>
                      </a:r>
                      <a:endParaRPr lang="ko-KR" altLang="en-US" sz="2800" b="1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800" b="1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일본 중학교</a:t>
                      </a:r>
                      <a:endParaRPr lang="ko-KR" altLang="en-US" sz="2800" b="1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30376"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400" b="1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교복</a:t>
                      </a:r>
                      <a:endParaRPr lang="ko-KR" altLang="en-US" sz="2400" b="1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4">
                        <a:alpha val="200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24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4">
                        <a:alpha val="200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24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4">
                        <a:alpha val="20017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148" y="2190117"/>
            <a:ext cx="2448272" cy="3181511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492" y="2140073"/>
            <a:ext cx="2460032" cy="166132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596" y="3801394"/>
            <a:ext cx="2232248" cy="1607218"/>
          </a:xfrm>
          <a:prstGeom prst="rect">
            <a:avLst/>
          </a:prstGeom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546225" y="741363"/>
            <a:ext cx="7126288" cy="22225"/>
          </a:xfrm>
          <a:prstGeom prst="rect">
            <a:avLst/>
          </a:prstGeom>
          <a:solidFill>
            <a:srgbClr val="D2EBEE"/>
          </a:solidFill>
          <a:ln>
            <a:noFill/>
          </a:ln>
          <a:effectLst>
            <a:outerShdw sy="-50000" kx="-2453608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598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735981" y="2590800"/>
            <a:ext cx="4930775" cy="1468438"/>
          </a:xfrm>
          <a:ln/>
        </p:spPr>
        <p:txBody>
          <a:bodyPr lIns="91417" tIns="45708" rIns="91417" bIns="45708"/>
          <a:lstStyle/>
          <a:p>
            <a:pPr algn="l">
              <a:lnSpc>
                <a:spcPct val="100000"/>
              </a:lnSpc>
            </a:pPr>
            <a:r>
              <a:rPr lang="ko-KR" altLang="en-US" sz="31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일본의 일반교육</a:t>
            </a:r>
            <a:endParaRPr lang="en-US" altLang="ko-KR" sz="31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356" y="3022600"/>
            <a:ext cx="5619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3" y="6332538"/>
            <a:ext cx="20669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4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" y="0"/>
            <a:ext cx="9139238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77000"/>
            <a:ext cx="125888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620713" y="169863"/>
            <a:ext cx="233362" cy="233362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/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889000" y="287338"/>
            <a:ext cx="477838" cy="476250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546225" y="279400"/>
            <a:ext cx="71262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8" rIns="91417" bIns="45708" anchor="ctr"/>
          <a:lstStyle/>
          <a:p>
            <a:r>
              <a:rPr lang="en-US" altLang="ko-KR" sz="36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Ⅲ-</a:t>
            </a:r>
            <a:r>
              <a:rPr lang="en-US" altLang="ko-KR" sz="32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en-US" altLang="ko-KR" sz="36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6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한∙일 고등학교</a:t>
            </a:r>
            <a:r>
              <a:rPr lang="en-US" altLang="ko-KR" sz="36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6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비교</a:t>
            </a:r>
            <a:endParaRPr lang="en-US" altLang="ko-KR" sz="3600" dirty="0">
              <a:solidFill>
                <a:srgbClr val="80808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226298"/>
              </p:ext>
            </p:extLst>
          </p:nvPr>
        </p:nvGraphicFramePr>
        <p:xfrm>
          <a:off x="249932" y="1123156"/>
          <a:ext cx="8568952" cy="4248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3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978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457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02983"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2400" b="0" strike="noStrike" kern="1200" cap="none" dirty="0">
                        <a:solidFill>
                          <a:srgbClr val="FFFF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800" b="1" strike="noStrike" kern="1200" cap="none" dirty="0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 고등학교</a:t>
                      </a:r>
                      <a:endParaRPr lang="ko-KR" altLang="en-US" sz="2800" b="1" strike="noStrike" kern="1200" cap="none" dirty="0">
                        <a:solidFill>
                          <a:srgbClr val="FFFF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800" b="1" strike="noStrike" kern="1200" cap="none" dirty="0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일본 고등학교</a:t>
                      </a:r>
                      <a:endParaRPr lang="ko-KR" altLang="en-US" sz="2800" b="1" strike="noStrike" kern="1200" cap="none" dirty="0">
                        <a:solidFill>
                          <a:srgbClr val="FFFF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2983"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400" b="1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입학 방법</a:t>
                      </a:r>
                      <a:endParaRPr lang="ko-KR" altLang="en-US" sz="2400" b="1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400" b="0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원수 접수, 선발고사</a:t>
                      </a:r>
                      <a:endParaRPr lang="ko-KR" altLang="en-US" sz="24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400" b="0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입학시험</a:t>
                      </a:r>
                      <a:endParaRPr lang="ko-KR" altLang="en-US" sz="24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2983"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400" b="1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수업</a:t>
                      </a:r>
                      <a:endParaRPr lang="ko-KR" altLang="en-US" sz="2400" b="1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400" b="0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 5일제</a:t>
                      </a:r>
                      <a:endParaRPr lang="ko-KR" altLang="en-US" sz="24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400" b="0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대체적 주 5일제</a:t>
                      </a:r>
                      <a:endParaRPr lang="ko-KR" altLang="en-US" sz="24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2983"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400" b="1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정시제</a:t>
                      </a:r>
                      <a:endParaRPr lang="ko-KR" altLang="en-US" sz="2400" b="1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400" b="0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X</a:t>
                      </a:r>
                      <a:endParaRPr lang="ko-KR" altLang="en-US" sz="24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400" b="0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  <a:endParaRPr lang="ko-KR" altLang="en-US" sz="24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36538"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400" b="1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분류</a:t>
                      </a:r>
                      <a:endParaRPr lang="ko-KR" altLang="en-US" sz="2400" b="1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400" b="0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공업고등학교, 전문학교, 상업고등학교</a:t>
                      </a:r>
                      <a:endParaRPr lang="ko-KR" altLang="en-US" sz="24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400" b="0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고등전문학교</a:t>
                      </a:r>
                      <a:endParaRPr lang="ko-KR" altLang="en-US" sz="24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546225" y="741363"/>
            <a:ext cx="7126288" cy="22225"/>
          </a:xfrm>
          <a:prstGeom prst="rect">
            <a:avLst/>
          </a:prstGeom>
          <a:solidFill>
            <a:srgbClr val="D2EBEE"/>
          </a:solidFill>
          <a:ln>
            <a:noFill/>
          </a:ln>
          <a:effectLst>
            <a:outerShdw sy="-50000" kx="-2453608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598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" y="0"/>
            <a:ext cx="9139238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77000"/>
            <a:ext cx="125888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620713" y="169863"/>
            <a:ext cx="233362" cy="233362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/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889000" y="287338"/>
            <a:ext cx="477838" cy="476250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546225" y="279400"/>
            <a:ext cx="71262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8" rIns="91417" bIns="45708" anchor="ctr"/>
          <a:lstStyle/>
          <a:p>
            <a:r>
              <a:rPr lang="en-US" altLang="ko-KR" sz="36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Ⅲ-</a:t>
            </a:r>
            <a:r>
              <a:rPr lang="en-US" altLang="ko-KR" sz="3200" dirty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en-US" altLang="ko-KR" sz="36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6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한∙일 고등학</a:t>
            </a:r>
            <a:r>
              <a:rPr lang="ko-KR" altLang="en-US" sz="3600" dirty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</a:t>
            </a:r>
            <a:r>
              <a:rPr lang="en-US" altLang="ko-KR" sz="36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6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비교</a:t>
            </a:r>
            <a:endParaRPr lang="en-US" altLang="ko-KR" sz="3600" dirty="0">
              <a:solidFill>
                <a:srgbClr val="80808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804270"/>
              </p:ext>
            </p:extLst>
          </p:nvPr>
        </p:nvGraphicFramePr>
        <p:xfrm>
          <a:off x="248602" y="1123156"/>
          <a:ext cx="8498273" cy="4104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11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02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169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77507"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2400" b="0" strike="noStrike" kern="1200" cap="none" dirty="0">
                        <a:solidFill>
                          <a:srgbClr val="FFFF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800" b="1" strike="noStrike" kern="1200" cap="none" dirty="0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 고등학교</a:t>
                      </a:r>
                      <a:endParaRPr lang="ko-KR" altLang="en-US" sz="2800" b="1" strike="noStrike" kern="1200" cap="none" dirty="0">
                        <a:solidFill>
                          <a:srgbClr val="FFFF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800" b="1" strike="noStrike" kern="1200" cap="none" dirty="0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일본 고등학교</a:t>
                      </a:r>
                      <a:endParaRPr lang="ko-KR" altLang="en-US" sz="2800" b="1" strike="noStrike" kern="1200" cap="none" dirty="0">
                        <a:solidFill>
                          <a:srgbClr val="FFFF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63027"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400" b="1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방과 후 활동</a:t>
                      </a:r>
                      <a:endParaRPr lang="ko-KR" altLang="en-US" sz="2400" b="1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400" b="0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X</a:t>
                      </a:r>
                      <a:endParaRPr lang="ko-KR" altLang="en-US" sz="24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400" b="0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  <a:endParaRPr lang="ko-KR" altLang="en-US" sz="24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400" b="0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(대부분 부활동)</a:t>
                      </a:r>
                      <a:endParaRPr lang="ko-KR" altLang="en-US" sz="24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63922"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400" b="1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공통점</a:t>
                      </a:r>
                      <a:endParaRPr lang="ko-KR" altLang="en-US" sz="2400" b="1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57200" indent="-45720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eriod"/>
                      </a:pPr>
                      <a:r>
                        <a:rPr lang="en-US" altLang="ko-KR" sz="2400" b="0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선택교육</a:t>
                      </a:r>
                      <a:endParaRPr lang="ko-KR" altLang="en-US" sz="24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457200" indent="-45720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eriod" startAt="2"/>
                      </a:pPr>
                      <a:r>
                        <a:rPr lang="en-US" altLang="ko-KR" sz="2400" b="0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국립, 사립으로 분류됨</a:t>
                      </a:r>
                      <a:endParaRPr lang="ko-KR" altLang="en-US" sz="24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457200" indent="-45720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eriod" startAt="3"/>
                      </a:pPr>
                      <a:r>
                        <a:rPr lang="en-US" altLang="ko-KR" sz="2400" b="0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수업시간이 50분씩</a:t>
                      </a:r>
                      <a:endParaRPr lang="ko-KR" altLang="en-US" sz="24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457200" indent="-45720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eriod" startAt="4"/>
                      </a:pPr>
                      <a:r>
                        <a:rPr lang="en-US" altLang="ko-KR" sz="2400" b="0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3년 동안 교육</a:t>
                      </a:r>
                      <a:endParaRPr lang="ko-KR" altLang="en-US" sz="24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ko-KR" altLang="en-US" b="0" kern="1200" cap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546225" y="741363"/>
            <a:ext cx="7126288" cy="22225"/>
          </a:xfrm>
          <a:prstGeom prst="rect">
            <a:avLst/>
          </a:prstGeom>
          <a:solidFill>
            <a:srgbClr val="D2EBEE"/>
          </a:solidFill>
          <a:ln>
            <a:noFill/>
          </a:ln>
          <a:effectLst>
            <a:outerShdw sy="-50000" kx="-2453608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598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" y="0"/>
            <a:ext cx="9139238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77000"/>
            <a:ext cx="125888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620713" y="169863"/>
            <a:ext cx="233362" cy="233362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/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889000" y="287338"/>
            <a:ext cx="477838" cy="476250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546225" y="279400"/>
            <a:ext cx="71262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8" rIns="91417" bIns="45708" anchor="ctr"/>
          <a:lstStyle/>
          <a:p>
            <a:r>
              <a:rPr lang="en-US" altLang="ko-KR" sz="36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Ⅲ-</a:t>
            </a:r>
            <a:r>
              <a:rPr lang="en-US" altLang="ko-KR" sz="3200" dirty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en-US" altLang="ko-KR" sz="36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6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한∙일 대학교</a:t>
            </a:r>
            <a:r>
              <a:rPr lang="en-US" altLang="ko-KR" sz="36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6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비교</a:t>
            </a:r>
            <a:endParaRPr lang="en-US" altLang="ko-KR" sz="3600" dirty="0">
              <a:solidFill>
                <a:srgbClr val="80808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924688"/>
              </p:ext>
            </p:extLst>
          </p:nvPr>
        </p:nvGraphicFramePr>
        <p:xfrm>
          <a:off x="393948" y="966711"/>
          <a:ext cx="8425180" cy="5485037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5843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404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004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90144"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2000" b="1" strike="noStrike" kern="1200" cap="none" dirty="0">
                        <a:solidFill>
                          <a:srgbClr val="FFFF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400" b="1" strike="noStrike" kern="1200" cap="none" dirty="0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 대학교</a:t>
                      </a:r>
                      <a:endParaRPr lang="ko-KR" altLang="en-US" sz="2400" b="1" strike="noStrike" kern="1200" cap="none" dirty="0">
                        <a:solidFill>
                          <a:srgbClr val="FFFF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400" b="1" strike="noStrike" kern="1200" cap="none" dirty="0">
                          <a:solidFill>
                            <a:srgbClr val="FFFF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일본 대학교</a:t>
                      </a:r>
                      <a:endParaRPr lang="ko-KR" altLang="en-US" sz="2400" b="1" strike="noStrike" kern="1200" cap="none" dirty="0">
                        <a:solidFill>
                          <a:srgbClr val="FFFF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0144"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b="1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입학방법</a:t>
                      </a:r>
                      <a:endParaRPr lang="ko-KR" altLang="en-US" sz="1800" b="1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6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b="0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면접, 수능</a:t>
                      </a:r>
                      <a:endParaRPr lang="ko-KR" altLang="en-US" sz="18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6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b="0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수험제도</a:t>
                      </a:r>
                      <a:endParaRPr lang="ko-KR" altLang="en-US" sz="18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b="0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(국립- 1,2차 시험, 사립-1차)</a:t>
                      </a:r>
                      <a:endParaRPr lang="ko-KR" altLang="en-US" sz="18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6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38756"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b="1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장학금제도</a:t>
                      </a:r>
                      <a:endParaRPr lang="ko-KR" altLang="en-US" sz="1800" b="1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b="0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다양함</a:t>
                      </a:r>
                      <a:endParaRPr lang="ko-KR" altLang="en-US" sz="18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b="0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적음</a:t>
                      </a:r>
                      <a:endParaRPr lang="ko-KR" altLang="en-US" sz="18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457200" indent="-45720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ea"/>
                        <a:buAutoNum type="circleNumDbPlain"/>
                      </a:pPr>
                      <a:r>
                        <a:rPr lang="en-US" altLang="ko-KR" sz="1800" b="0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첫 번째 종 장학금(무이자)</a:t>
                      </a:r>
                      <a:endParaRPr lang="ko-KR" altLang="en-US" sz="18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457200" indent="-45720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ea"/>
                        <a:buAutoNum type="circleNumDbPlain" startAt="2"/>
                      </a:pPr>
                      <a:r>
                        <a:rPr lang="en-US" altLang="ko-KR" sz="1800" b="0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두 번째 종 장학금(유이자)</a:t>
                      </a:r>
                      <a:endParaRPr lang="ko-KR" altLang="en-US" sz="18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457200" indent="-45720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ea"/>
                        <a:buAutoNum type="circleNumDbPlain" startAt="3"/>
                      </a:pPr>
                      <a:r>
                        <a:rPr lang="en-US" altLang="ko-KR" sz="1800" b="0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입학 시 특별 증액</a:t>
                      </a:r>
                      <a:endParaRPr lang="ko-KR" altLang="en-US" sz="18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27237"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b="1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교육제도</a:t>
                      </a:r>
                      <a:endParaRPr lang="ko-KR" altLang="en-US" sz="1800" b="1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6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b="0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일반대학(4년제),</a:t>
                      </a:r>
                      <a:endParaRPr lang="ko-KR" altLang="en-US" sz="18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b="0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전문대학(2,3년제)</a:t>
                      </a:r>
                      <a:endParaRPr lang="ko-KR" altLang="en-US" sz="18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6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b="0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일반대학(4년제),</a:t>
                      </a:r>
                      <a:endParaRPr lang="ko-KR" altLang="en-US" sz="18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b="0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단기대학(2,3년제),</a:t>
                      </a:r>
                      <a:endParaRPr lang="ko-KR" altLang="en-US" sz="18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b="0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전문학교(1,2년)</a:t>
                      </a:r>
                      <a:endParaRPr lang="ko-KR" altLang="en-US" sz="18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6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38756"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b="1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공통점</a:t>
                      </a:r>
                      <a:endParaRPr lang="ko-KR" altLang="en-US" sz="1800" b="1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57200" indent="-45720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eriod"/>
                      </a:pPr>
                      <a:r>
                        <a:rPr lang="en-US" altLang="ko-KR" sz="1800" b="0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선택교육</a:t>
                      </a:r>
                      <a:endParaRPr lang="ko-KR" altLang="en-US" sz="18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457200" indent="-45720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eriod" startAt="2"/>
                      </a:pPr>
                      <a:r>
                        <a:rPr lang="en-US" altLang="ko-KR" sz="1800" b="0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국립, 사립으로 분류됨</a:t>
                      </a:r>
                      <a:endParaRPr lang="ko-KR" altLang="en-US" sz="18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457200" indent="-45720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eriod" startAt="3"/>
                      </a:pPr>
                      <a:r>
                        <a:rPr lang="en-US" altLang="ko-KR" sz="1800" b="0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4년 동안 교육</a:t>
                      </a:r>
                      <a:endParaRPr lang="ko-KR" altLang="en-US" sz="18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457200" indent="-45720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eriod" startAt="4"/>
                      </a:pPr>
                      <a:r>
                        <a:rPr lang="en-US" altLang="ko-KR" sz="1800" b="0" strike="noStrike" kern="1200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수동적인 수업방식</a:t>
                      </a:r>
                      <a:endParaRPr lang="ko-KR" altLang="en-US" sz="1800" b="0" strike="noStrike" kern="1200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ko-KR" altLang="en-US" b="0" kern="1200" cap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546225" y="741363"/>
            <a:ext cx="7126288" cy="22225"/>
          </a:xfrm>
          <a:prstGeom prst="rect">
            <a:avLst/>
          </a:prstGeom>
          <a:solidFill>
            <a:srgbClr val="D2EBEE"/>
          </a:solidFill>
          <a:ln>
            <a:noFill/>
          </a:ln>
          <a:effectLst>
            <a:outerShdw sy="-50000" kx="-2453608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598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" y="0"/>
            <a:ext cx="9139238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77000"/>
            <a:ext cx="125888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620713" y="169863"/>
            <a:ext cx="233362" cy="233362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/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889000" y="287338"/>
            <a:ext cx="477838" cy="476250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546225" y="279400"/>
            <a:ext cx="71262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8" rIns="91417" bIns="45708" anchor="ctr"/>
          <a:lstStyle/>
          <a:p>
            <a:r>
              <a:rPr lang="en-US" altLang="ko-KR" sz="36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Ⅲ-</a:t>
            </a:r>
            <a:r>
              <a:rPr lang="en-US" altLang="ko-KR" sz="3200" dirty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en-US" altLang="ko-KR" sz="36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6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한∙일 대학교</a:t>
            </a:r>
            <a:r>
              <a:rPr lang="en-US" altLang="ko-KR" sz="36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6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비교</a:t>
            </a:r>
            <a:endParaRPr lang="en-US" altLang="ko-KR" sz="3600" dirty="0">
              <a:solidFill>
                <a:srgbClr val="80808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2" name="차트 1"/>
          <p:cNvGraphicFramePr/>
          <p:nvPr>
            <p:extLst>
              <p:ext uri="{D42A27DB-BD31-4B8C-83A1-F6EECF244321}">
                <p14:modId xmlns:p14="http://schemas.microsoft.com/office/powerpoint/2010/main" val="629921575"/>
              </p:ext>
            </p:extLst>
          </p:nvPr>
        </p:nvGraphicFramePr>
        <p:xfrm>
          <a:off x="249932" y="979140"/>
          <a:ext cx="828092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텍스트 상자 5"/>
          <p:cNvSpPr txBox="1">
            <a:spLocks/>
          </p:cNvSpPr>
          <p:nvPr/>
        </p:nvSpPr>
        <p:spPr>
          <a:xfrm>
            <a:off x="0" y="6516243"/>
            <a:ext cx="9125585" cy="307340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400" b="0" strike="noStrike" cap="none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출처: JASSO홈페이지(https://www.jasso.go.jp/index.html)</a:t>
            </a:r>
            <a:endParaRPr lang="ko-KR" altLang="en-US" sz="1400" b="0" strike="noStrike" cap="none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46225" y="741363"/>
            <a:ext cx="7126288" cy="22225"/>
          </a:xfrm>
          <a:prstGeom prst="rect">
            <a:avLst/>
          </a:prstGeom>
          <a:solidFill>
            <a:srgbClr val="D2EBEE"/>
          </a:solidFill>
          <a:ln>
            <a:noFill/>
          </a:ln>
          <a:effectLst>
            <a:outerShdw sy="-50000" kx="-2453608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4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338164" y="2635324"/>
            <a:ext cx="5616624" cy="1468438"/>
          </a:xfrm>
          <a:ln/>
        </p:spPr>
        <p:txBody>
          <a:bodyPr lIns="91417" tIns="45708" rIns="91417" bIns="45708"/>
          <a:lstStyle/>
          <a:p>
            <a:pPr algn="l">
              <a:lnSpc>
                <a:spcPct val="100000"/>
              </a:lnSpc>
            </a:pPr>
            <a:r>
              <a:rPr lang="ko-KR" altLang="en-US" sz="28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일본교육기관의 문제점</a:t>
            </a:r>
            <a:r>
              <a:rPr lang="en-US" altLang="ko-KR" sz="28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&amp;</a:t>
            </a:r>
            <a:r>
              <a:rPr lang="ko-KR" altLang="en-US" sz="28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개선점</a:t>
            </a:r>
            <a:endParaRPr lang="en-US" altLang="ko-KR" sz="28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092" y="3022600"/>
            <a:ext cx="5619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3" y="6332538"/>
            <a:ext cx="20669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01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" y="0"/>
            <a:ext cx="9139238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77000"/>
            <a:ext cx="125888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620713" y="169863"/>
            <a:ext cx="233362" cy="233362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 sz="2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889000" y="287338"/>
            <a:ext cx="477838" cy="476250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 sz="2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546225" y="741363"/>
            <a:ext cx="7126288" cy="22225"/>
          </a:xfrm>
          <a:prstGeom prst="rect">
            <a:avLst/>
          </a:prstGeom>
          <a:solidFill>
            <a:srgbClr val="D2EBEE"/>
          </a:solidFill>
          <a:ln>
            <a:noFill/>
          </a:ln>
          <a:effectLst>
            <a:outerShdw sy="-50000" kx="-2453608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ko-KR" altLang="en-US" sz="2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546225" y="279400"/>
            <a:ext cx="71262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8" rIns="91417" bIns="45708" anchor="ctr"/>
          <a:lstStyle/>
          <a:p>
            <a:r>
              <a:rPr lang="en-US" altLang="ko-KR" sz="32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Ⅳ- </a:t>
            </a:r>
            <a:r>
              <a:rPr lang="en-US" altLang="ko-KR" sz="28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en-US" altLang="ko-KR" sz="32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2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학력주의적 병폐</a:t>
            </a:r>
            <a:r>
              <a:rPr lang="en-US" altLang="ko-KR" sz="32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3200" dirty="0">
              <a:solidFill>
                <a:srgbClr val="80808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318246" y="1242476"/>
            <a:ext cx="8811895" cy="4201160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>
            <a:lvl1pPr marL="342900" indent="-3429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굴림" pitchFamily="50" charset="-127"/>
              </a:defRPr>
            </a:lvl1pPr>
            <a:lvl2pPr marL="742950" indent="-28575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2pPr>
            <a:lvl3pPr marL="11430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3pPr>
            <a:lvl4pPr marL="16002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4pPr>
            <a:lvl5pPr marL="20574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5pPr>
            <a:lvl6pPr marL="25146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6pPr>
            <a:lvl7pPr marL="29718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7pPr>
            <a:lvl8pPr marL="34290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8pPr>
            <a:lvl9pPr marL="38862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9pPr>
          </a:lstStyle>
          <a:p>
            <a:pPr marL="0" indent="0" defTabSz="457200" fontAlgn="auto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kumimoji="0" lang="en-US" altLang="ko-KR" b="1" u="sng" kern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경제수준의 상승, 고학력을 지향하는 사회구조</a:t>
            </a:r>
            <a:endParaRPr kumimoji="0" lang="ko-KR" altLang="en-US" b="1" u="sng" kern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defTabSz="457200" fontAlgn="auto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Tx/>
              <a:buNone/>
            </a:pPr>
            <a:endParaRPr kumimoji="0" lang="ko-KR" altLang="en-US" kern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defTabSz="457200" fontAlgn="auto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Tx/>
              <a:buNone/>
            </a:pPr>
            <a:r>
              <a:rPr kumimoji="0" lang="en-US" altLang="ko-KR" kern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입시경쟁의 저연령화</a:t>
            </a:r>
            <a:endParaRPr kumimoji="0" lang="ko-KR" altLang="en-US" kern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defTabSz="457200" fontAlgn="auto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Tx/>
              <a:buNone/>
            </a:pPr>
            <a:r>
              <a:rPr kumimoji="0" lang="en-US" altLang="ko-KR" kern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kumimoji="0" lang="ko-KR" altLang="en-US" kern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defTabSz="457200" fontAlgn="auto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Tx/>
              <a:buNone/>
            </a:pPr>
            <a:r>
              <a:rPr kumimoji="0" lang="en-US" altLang="ko-KR" kern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입시 위주의 교육, 여유가 없는 생활</a:t>
            </a:r>
            <a:endParaRPr kumimoji="0" lang="ko-KR" altLang="en-US" kern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defTabSz="457200" fontAlgn="auto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Tx/>
              <a:buNone/>
            </a:pPr>
            <a:r>
              <a:rPr kumimoji="0" lang="en-US" altLang="ko-KR" kern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endParaRPr kumimoji="0" lang="ko-KR" altLang="en-US" kern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defTabSz="457200" fontAlgn="auto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Tx/>
              <a:buNone/>
            </a:pPr>
            <a:r>
              <a:rPr kumimoji="0" lang="en-US" altLang="ko-KR" kern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사교육에 많은 시간을 할애</a:t>
            </a:r>
            <a:endParaRPr kumimoji="0" lang="ko-KR" altLang="en-US" kern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defTabSz="457200" fontAlgn="auto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Tx/>
              <a:buNone/>
            </a:pPr>
            <a:r>
              <a:rPr kumimoji="0" lang="en-US" altLang="ko-KR" kern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endParaRPr kumimoji="0" lang="ko-KR" altLang="en-US" kern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defTabSz="457200" fontAlgn="auto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Tx/>
              <a:buNone/>
            </a:pPr>
            <a:r>
              <a:rPr kumimoji="0" lang="en-US" altLang="ko-KR" kern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개인주의적인 생활습관을 형성</a:t>
            </a:r>
            <a:endParaRPr kumimoji="0" lang="ko-KR" altLang="en-US" kern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defTabSz="457200" fontAlgn="auto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Tx/>
              <a:buNone/>
            </a:pPr>
            <a:endParaRPr kumimoji="0" lang="ko-KR" altLang="en-US" kern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defTabSz="457200" fontAlgn="auto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endParaRPr kumimoji="0" lang="ko-KR" altLang="en-US" sz="14400" kern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defTabSz="457200" fontAlgn="auto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endParaRPr kumimoji="0" lang="ko-KR" altLang="en-US" sz="14400" kern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defTabSz="457200" fontAlgn="auto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endParaRPr kumimoji="0" lang="ko-KR" altLang="en-US" sz="14400" kern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defTabSz="457200" fontAlgn="auto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kumimoji="0" lang="en-US" altLang="ko-KR" sz="14400" kern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kumimoji="0" lang="ko-KR" altLang="en-US" sz="14400" kern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defTabSz="457200" fontAlgn="auto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kumimoji="0" lang="en-US" altLang="ko-KR" sz="2000" kern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endParaRPr kumimoji="0" lang="ko-KR" altLang="en-US" sz="2000" kern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도형 3"/>
          <p:cNvSpPr>
            <a:spLocks/>
          </p:cNvSpPr>
          <p:nvPr/>
        </p:nvSpPr>
        <p:spPr>
          <a:xfrm>
            <a:off x="138426" y="2196245"/>
            <a:ext cx="411480" cy="332105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4572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600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도형 4"/>
          <p:cNvSpPr>
            <a:spLocks/>
          </p:cNvSpPr>
          <p:nvPr/>
        </p:nvSpPr>
        <p:spPr>
          <a:xfrm>
            <a:off x="138426" y="3880479"/>
            <a:ext cx="411480" cy="314325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4572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600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도형 5"/>
          <p:cNvSpPr>
            <a:spLocks/>
          </p:cNvSpPr>
          <p:nvPr/>
        </p:nvSpPr>
        <p:spPr>
          <a:xfrm>
            <a:off x="138426" y="2927622"/>
            <a:ext cx="411480" cy="332105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4572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600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도형 6"/>
          <p:cNvSpPr>
            <a:spLocks/>
          </p:cNvSpPr>
          <p:nvPr/>
        </p:nvSpPr>
        <p:spPr>
          <a:xfrm>
            <a:off x="155635" y="4735772"/>
            <a:ext cx="411480" cy="332105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4572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600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2512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" y="0"/>
            <a:ext cx="9139238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6595764"/>
            <a:ext cx="125888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537964" y="43036"/>
            <a:ext cx="233362" cy="233362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/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806251" y="160511"/>
            <a:ext cx="477838" cy="476250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/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864417"/>
              </p:ext>
            </p:extLst>
          </p:nvPr>
        </p:nvGraphicFramePr>
        <p:xfrm>
          <a:off x="393948" y="148356"/>
          <a:ext cx="8418195" cy="6375400"/>
        </p:xfrm>
        <a:graphic>
          <a:graphicData uri="http://schemas.openxmlformats.org/drawingml/2006/table">
            <a:tbl>
              <a:tblPr>
                <a:tableStyleId>{00000000-0000-0000-0000-000000000000}</a:tableStyleId>
              </a:tblPr>
              <a:tblGrid>
                <a:gridCol w="36436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24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52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00430">
                <a:tc rowSpan="2">
                  <a:txBody>
                    <a:bodyPr/>
                    <a:lstStyle/>
                    <a:p>
                      <a:pPr marL="0" indent="0" algn="ctr" defTabSz="4572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dirty="0">
                          <a:solidFill>
                            <a:srgbClr val="000000"/>
                          </a:solidFill>
                          <a:latin typeface="굴림체" charset="0"/>
                          <a:ea typeface="굴림체" charset="0"/>
                        </a:rPr>
                        <a:t>주요한 활동</a:t>
                      </a:r>
                      <a:endParaRPr lang="ko-KR" altLang="en-US" sz="900" b="0" strike="noStrike" kern="1200" cap="none" dirty="0">
                        <a:solidFill>
                          <a:srgbClr val="000000"/>
                        </a:solidFill>
                        <a:latin typeface="굴림체" charset="0"/>
                        <a:ea typeface="굴림체" charset="0"/>
                      </a:endParaRPr>
                    </a:p>
                  </a:txBody>
                  <a:tcPr marL="82550" marR="82550" marT="41275" marB="41275" anchor="ctr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defTabSz="4572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dirty="0">
                          <a:solidFill>
                            <a:srgbClr val="000000"/>
                          </a:solidFill>
                          <a:latin typeface="굴림체" charset="0"/>
                          <a:ea typeface="굴림체" charset="0"/>
                        </a:rPr>
                        <a:t>평 균 시 간</a:t>
                      </a:r>
                      <a:endParaRPr lang="ko-KR" altLang="en-US" sz="900" b="0" strike="noStrike" kern="1200" cap="none" dirty="0">
                        <a:solidFill>
                          <a:srgbClr val="000000"/>
                        </a:solidFill>
                        <a:latin typeface="굴림체" charset="0"/>
                        <a:ea typeface="굴림체" charset="0"/>
                      </a:endParaRPr>
                    </a:p>
                  </a:txBody>
                  <a:tcPr marL="82550" marR="82550" marT="41275" marB="41275">
                    <a:lnL w="25400" cap="flat" cmpd="dbl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ko-KR" altLang="en-US" b="0" kern="1200" cap="non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ko-KR" altLang="en-US" b="0" kern="1200" cap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165">
                <a:tc v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ko-KR" altLang="en-US" b="0" kern="1200" cap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4572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dirty="0">
                          <a:solidFill>
                            <a:srgbClr val="000000"/>
                          </a:solidFill>
                          <a:latin typeface="굴림체" charset="0"/>
                          <a:ea typeface="굴림체" charset="0"/>
                        </a:rPr>
                        <a:t>소학생(10살 이상)</a:t>
                      </a:r>
                      <a:endParaRPr lang="ko-KR" altLang="en-US" sz="900" b="0" strike="noStrike" kern="1200" cap="none" dirty="0">
                        <a:solidFill>
                          <a:srgbClr val="000000"/>
                        </a:solidFill>
                        <a:latin typeface="굴림체" charset="0"/>
                        <a:ea typeface="굴림체" charset="0"/>
                      </a:endParaRPr>
                    </a:p>
                  </a:txBody>
                  <a:tcPr marL="82550" marR="82550" marT="41275" marB="41275" anchor="ctr">
                    <a:lnL w="25400" cap="flat" cmpd="dbl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4572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dirty="0">
                          <a:solidFill>
                            <a:srgbClr val="000000"/>
                          </a:solidFill>
                          <a:latin typeface="굴림체" charset="0"/>
                          <a:ea typeface="굴림체" charset="0"/>
                        </a:rPr>
                        <a:t>중학생</a:t>
                      </a:r>
                      <a:endParaRPr lang="ko-KR" altLang="en-US" sz="900" b="0" strike="noStrike" kern="1200" cap="none" dirty="0">
                        <a:solidFill>
                          <a:srgbClr val="000000"/>
                        </a:solidFill>
                        <a:latin typeface="굴림체" charset="0"/>
                        <a:ea typeface="굴림체" charset="0"/>
                      </a:endParaRPr>
                    </a:p>
                  </a:txBody>
                  <a:tcPr marL="82550" marR="82550" marT="41275" marB="41275" anchor="ctr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4572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dirty="0">
                          <a:solidFill>
                            <a:srgbClr val="000000"/>
                          </a:solidFill>
                          <a:latin typeface="굴림체" charset="0"/>
                          <a:ea typeface="굴림체" charset="0"/>
                        </a:rPr>
                        <a:t>고등학생</a:t>
                      </a:r>
                      <a:endParaRPr lang="ko-KR" altLang="en-US" sz="900" b="0" strike="noStrike" kern="1200" cap="none" dirty="0">
                        <a:solidFill>
                          <a:srgbClr val="000000"/>
                        </a:solidFill>
                        <a:latin typeface="굴림체" charset="0"/>
                        <a:ea typeface="굴림체" charset="0"/>
                      </a:endParaRPr>
                    </a:p>
                  </a:txBody>
                  <a:tcPr marL="82550" marR="82550" marT="41275" marB="41275" anchor="ctr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 marL="0" indent="0" algn="l" defTabSz="4572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dirty="0">
                          <a:solidFill>
                            <a:srgbClr val="000000"/>
                          </a:solidFill>
                          <a:latin typeface="굴림체" charset="0"/>
                          <a:ea typeface="굴림체" charset="0"/>
                        </a:rPr>
                        <a:t>수면</a:t>
                      </a:r>
                      <a:endParaRPr lang="ko-KR" altLang="en-US" sz="900" b="0" strike="noStrike" kern="1200" cap="none" dirty="0">
                        <a:solidFill>
                          <a:srgbClr val="000000"/>
                        </a:solidFill>
                        <a:latin typeface="굴림체" charset="0"/>
                        <a:ea typeface="굴림체" charset="0"/>
                      </a:endParaRPr>
                    </a:p>
                  </a:txBody>
                  <a:tcPr marL="82550" marR="82550" marT="41275" marB="41275" anchor="ctr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4572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dirty="0">
                          <a:solidFill>
                            <a:srgbClr val="000000"/>
                          </a:solidFill>
                          <a:latin typeface="굴림체" charset="0"/>
                          <a:ea typeface="굴림체" charset="0"/>
                        </a:rPr>
                        <a:t>9 : 03</a:t>
                      </a:r>
                      <a:endParaRPr lang="ko-KR" altLang="en-US" sz="900" b="0" strike="noStrike" kern="1200" cap="none" dirty="0">
                        <a:solidFill>
                          <a:srgbClr val="000000"/>
                        </a:solidFill>
                        <a:latin typeface="굴림체" charset="0"/>
                        <a:ea typeface="굴림체" charset="0"/>
                      </a:endParaRPr>
                    </a:p>
                  </a:txBody>
                  <a:tcPr marL="82550" marR="82550" marT="41275" marB="41275" anchor="ctr">
                    <a:lnL w="25400" cap="flat" cmpd="dbl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4572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dirty="0">
                          <a:solidFill>
                            <a:srgbClr val="000000"/>
                          </a:solidFill>
                          <a:latin typeface="굴림체" charset="0"/>
                          <a:ea typeface="굴림체" charset="0"/>
                        </a:rPr>
                        <a:t>7 : 52</a:t>
                      </a:r>
                      <a:endParaRPr lang="ko-KR" altLang="en-US" sz="900" b="0" strike="noStrike" kern="1200" cap="none" dirty="0">
                        <a:solidFill>
                          <a:srgbClr val="000000"/>
                        </a:solidFill>
                        <a:latin typeface="굴림체" charset="0"/>
                        <a:ea typeface="굴림체" charset="0"/>
                      </a:endParaRPr>
                    </a:p>
                  </a:txBody>
                  <a:tcPr marL="82550" marR="82550" marT="41275" marB="41275" anchor="ctr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4572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dirty="0">
                          <a:solidFill>
                            <a:srgbClr val="000000"/>
                          </a:solidFill>
                          <a:latin typeface="굴림체" charset="0"/>
                          <a:ea typeface="굴림체" charset="0"/>
                        </a:rPr>
                        <a:t>7 : 17</a:t>
                      </a:r>
                      <a:endParaRPr lang="ko-KR" altLang="en-US" sz="900" b="0" strike="noStrike" kern="1200" cap="none" dirty="0">
                        <a:solidFill>
                          <a:srgbClr val="000000"/>
                        </a:solidFill>
                        <a:latin typeface="굴림체" charset="0"/>
                        <a:ea typeface="굴림체" charset="0"/>
                      </a:endParaRPr>
                    </a:p>
                  </a:txBody>
                  <a:tcPr marL="82550" marR="82550" marT="41275" marB="41275" anchor="ctr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 marL="0" indent="0" algn="l" defTabSz="4572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dirty="0">
                          <a:solidFill>
                            <a:srgbClr val="000000"/>
                          </a:solidFill>
                          <a:latin typeface="굴림체" charset="0"/>
                          <a:ea typeface="굴림체" charset="0"/>
                        </a:rPr>
                        <a:t>식사</a:t>
                      </a:r>
                      <a:endParaRPr lang="ko-KR" altLang="en-US" sz="900" b="0" strike="noStrike" kern="1200" cap="none" dirty="0">
                        <a:solidFill>
                          <a:srgbClr val="000000"/>
                        </a:solidFill>
                        <a:latin typeface="굴림체" charset="0"/>
                        <a:ea typeface="굴림체" charset="0"/>
                      </a:endParaRPr>
                    </a:p>
                  </a:txBody>
                  <a:tcPr marL="82550" marR="82550" marT="41275" marB="41275" anchor="ctr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4572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dirty="0">
                          <a:solidFill>
                            <a:srgbClr val="000000"/>
                          </a:solidFill>
                          <a:latin typeface="굴림체" charset="0"/>
                          <a:ea typeface="굴림체" charset="0"/>
                        </a:rPr>
                        <a:t>1 : 31</a:t>
                      </a:r>
                      <a:endParaRPr lang="ko-KR" altLang="en-US" sz="900" b="0" strike="noStrike" kern="1200" cap="none" dirty="0">
                        <a:solidFill>
                          <a:srgbClr val="000000"/>
                        </a:solidFill>
                        <a:latin typeface="굴림체" charset="0"/>
                        <a:ea typeface="굴림체" charset="0"/>
                      </a:endParaRPr>
                    </a:p>
                  </a:txBody>
                  <a:tcPr marL="82550" marR="82550" marT="41275" marB="41275" anchor="ctr">
                    <a:lnL w="25400" cap="flat" cmpd="dbl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4572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dirty="0">
                          <a:solidFill>
                            <a:srgbClr val="000000"/>
                          </a:solidFill>
                          <a:latin typeface="굴림체" charset="0"/>
                          <a:ea typeface="굴림체" charset="0"/>
                        </a:rPr>
                        <a:t>1 : 23</a:t>
                      </a:r>
                      <a:endParaRPr lang="ko-KR" altLang="en-US" sz="900" b="0" strike="noStrike" kern="1200" cap="none" dirty="0">
                        <a:solidFill>
                          <a:srgbClr val="000000"/>
                        </a:solidFill>
                        <a:latin typeface="굴림체" charset="0"/>
                        <a:ea typeface="굴림체" charset="0"/>
                      </a:endParaRPr>
                    </a:p>
                  </a:txBody>
                  <a:tcPr marL="82550" marR="82550" marT="41275" marB="41275" anchor="ctr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4572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dirty="0">
                          <a:solidFill>
                            <a:srgbClr val="000000"/>
                          </a:solidFill>
                          <a:latin typeface="굴림체" charset="0"/>
                          <a:ea typeface="굴림체" charset="0"/>
                        </a:rPr>
                        <a:t>1 : 21</a:t>
                      </a:r>
                      <a:endParaRPr lang="ko-KR" altLang="en-US" sz="900" b="0" strike="noStrike" kern="1200" cap="none" dirty="0">
                        <a:solidFill>
                          <a:srgbClr val="000000"/>
                        </a:solidFill>
                        <a:latin typeface="굴림체" charset="0"/>
                        <a:ea typeface="굴림체" charset="0"/>
                      </a:endParaRPr>
                    </a:p>
                  </a:txBody>
                  <a:tcPr marL="82550" marR="82550" marT="41275" marB="41275" anchor="ctr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 marL="0" indent="0" algn="l" defTabSz="4572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dirty="0">
                          <a:solidFill>
                            <a:srgbClr val="000000"/>
                          </a:solidFill>
                          <a:latin typeface="굴림체" charset="0"/>
                          <a:ea typeface="굴림체" charset="0"/>
                        </a:rPr>
                        <a:t>등교준비(몸 단장)</a:t>
                      </a:r>
                      <a:endParaRPr lang="ko-KR" altLang="en-US" sz="900" b="0" strike="noStrike" kern="1200" cap="none" dirty="0">
                        <a:solidFill>
                          <a:srgbClr val="000000"/>
                        </a:solidFill>
                        <a:latin typeface="굴림체" charset="0"/>
                        <a:ea typeface="굴림체" charset="0"/>
                      </a:endParaRPr>
                    </a:p>
                  </a:txBody>
                  <a:tcPr marL="82550" marR="82550" marT="41275" marB="41275" anchor="ctr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4572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dirty="0">
                          <a:solidFill>
                            <a:srgbClr val="000000"/>
                          </a:solidFill>
                          <a:latin typeface="굴림체" charset="0"/>
                          <a:ea typeface="굴림체" charset="0"/>
                        </a:rPr>
                        <a:t>0 : 59</a:t>
                      </a:r>
                      <a:endParaRPr lang="ko-KR" altLang="en-US" sz="900" b="0" strike="noStrike" kern="1200" cap="none" dirty="0">
                        <a:solidFill>
                          <a:srgbClr val="000000"/>
                        </a:solidFill>
                        <a:latin typeface="굴림체" charset="0"/>
                        <a:ea typeface="굴림체" charset="0"/>
                      </a:endParaRPr>
                    </a:p>
                  </a:txBody>
                  <a:tcPr marL="82550" marR="82550" marT="41275" marB="41275" anchor="ctr">
                    <a:lnL w="25400" cap="flat" cmpd="dbl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4572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dirty="0">
                          <a:solidFill>
                            <a:srgbClr val="000000"/>
                          </a:solidFill>
                          <a:latin typeface="굴림체" charset="0"/>
                          <a:ea typeface="굴림체" charset="0"/>
                        </a:rPr>
                        <a:t>1 : 04</a:t>
                      </a:r>
                      <a:endParaRPr lang="ko-KR" altLang="en-US" sz="900" b="0" strike="noStrike" kern="1200" cap="none" dirty="0">
                        <a:solidFill>
                          <a:srgbClr val="000000"/>
                        </a:solidFill>
                        <a:latin typeface="굴림체" charset="0"/>
                        <a:ea typeface="굴림체" charset="0"/>
                      </a:endParaRPr>
                    </a:p>
                  </a:txBody>
                  <a:tcPr marL="82550" marR="82550" marT="41275" marB="41275" anchor="ctr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4572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dirty="0">
                          <a:solidFill>
                            <a:srgbClr val="000000"/>
                          </a:solidFill>
                          <a:latin typeface="굴림체" charset="0"/>
                          <a:ea typeface="굴림체" charset="0"/>
                        </a:rPr>
                        <a:t>1 : 11</a:t>
                      </a:r>
                      <a:endParaRPr lang="ko-KR" altLang="en-US" sz="900" b="0" strike="noStrike" kern="1200" cap="none" dirty="0">
                        <a:solidFill>
                          <a:srgbClr val="000000"/>
                        </a:solidFill>
                        <a:latin typeface="굴림체" charset="0"/>
                        <a:ea typeface="굴림체" charset="0"/>
                      </a:endParaRPr>
                    </a:p>
                  </a:txBody>
                  <a:tcPr marL="82550" marR="82550" marT="41275" marB="41275" anchor="ctr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 marL="0" indent="0" algn="l" defTabSz="4572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dirty="0">
                          <a:solidFill>
                            <a:srgbClr val="000000"/>
                          </a:solidFill>
                          <a:latin typeface="굴림체" charset="0"/>
                          <a:ea typeface="굴림체" charset="0"/>
                        </a:rPr>
                        <a:t>학업</a:t>
                      </a:r>
                      <a:endParaRPr lang="ko-KR" altLang="en-US" sz="900" b="0" strike="noStrike" kern="1200" cap="none" dirty="0">
                        <a:solidFill>
                          <a:srgbClr val="000000"/>
                        </a:solidFill>
                        <a:latin typeface="굴림체" charset="0"/>
                        <a:ea typeface="굴림체" charset="0"/>
                      </a:endParaRPr>
                    </a:p>
                  </a:txBody>
                  <a:tcPr marL="82550" marR="82550" marT="41275" marB="41275" anchor="ctr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4572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dirty="0">
                          <a:solidFill>
                            <a:srgbClr val="000000"/>
                          </a:solidFill>
                          <a:latin typeface="굴림체" charset="0"/>
                          <a:ea typeface="굴림체" charset="0"/>
                        </a:rPr>
                        <a:t>7 : 19</a:t>
                      </a:r>
                      <a:endParaRPr lang="ko-KR" altLang="en-US" sz="900" b="0" strike="noStrike" kern="1200" cap="none" dirty="0">
                        <a:solidFill>
                          <a:srgbClr val="000000"/>
                        </a:solidFill>
                        <a:latin typeface="굴림체" charset="0"/>
                        <a:ea typeface="굴림체" charset="0"/>
                      </a:endParaRPr>
                    </a:p>
                  </a:txBody>
                  <a:tcPr marL="82550" marR="82550" marT="41275" marB="41275" anchor="ctr">
                    <a:lnL w="25400" cap="flat" cmpd="dbl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4572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dirty="0">
                          <a:solidFill>
                            <a:srgbClr val="000000"/>
                          </a:solidFill>
                          <a:latin typeface="굴림체" charset="0"/>
                          <a:ea typeface="굴림체" charset="0"/>
                        </a:rPr>
                        <a:t>9 : 08</a:t>
                      </a:r>
                      <a:endParaRPr lang="ko-KR" altLang="en-US" sz="900" b="0" strike="noStrike" kern="1200" cap="none" dirty="0">
                        <a:solidFill>
                          <a:srgbClr val="000000"/>
                        </a:solidFill>
                        <a:latin typeface="굴림체" charset="0"/>
                        <a:ea typeface="굴림체" charset="0"/>
                      </a:endParaRPr>
                    </a:p>
                  </a:txBody>
                  <a:tcPr marL="82550" marR="82550" marT="41275" marB="41275" anchor="ctr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4572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dirty="0">
                          <a:solidFill>
                            <a:srgbClr val="000000"/>
                          </a:solidFill>
                          <a:latin typeface="굴림체" charset="0"/>
                          <a:ea typeface="굴림체" charset="0"/>
                        </a:rPr>
                        <a:t>8 : 06</a:t>
                      </a:r>
                      <a:endParaRPr lang="ko-KR" altLang="en-US" sz="900" b="0" strike="noStrike" kern="1200" cap="none" dirty="0">
                        <a:solidFill>
                          <a:srgbClr val="000000"/>
                        </a:solidFill>
                        <a:latin typeface="굴림체" charset="0"/>
                        <a:ea typeface="굴림체" charset="0"/>
                      </a:endParaRPr>
                    </a:p>
                  </a:txBody>
                  <a:tcPr marL="82550" marR="82550" marT="41275" marB="41275" anchor="ctr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 marL="0" indent="0" algn="l" defTabSz="4572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dirty="0">
                          <a:solidFill>
                            <a:srgbClr val="000000"/>
                          </a:solidFill>
                          <a:latin typeface="굴림체" charset="0"/>
                          <a:ea typeface="굴림체" charset="0"/>
                        </a:rPr>
                        <a:t>수업·학교행사</a:t>
                      </a:r>
                      <a:endParaRPr lang="ko-KR" altLang="en-US" sz="900" b="0" strike="noStrike" kern="1200" cap="none" dirty="0">
                        <a:solidFill>
                          <a:srgbClr val="000000"/>
                        </a:solidFill>
                        <a:latin typeface="굴림체" charset="0"/>
                        <a:ea typeface="굴림체" charset="0"/>
                      </a:endParaRPr>
                    </a:p>
                  </a:txBody>
                  <a:tcPr marL="82550" marR="82550" marT="41275" marB="41275" anchor="ctr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4572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dirty="0">
                          <a:solidFill>
                            <a:srgbClr val="000000"/>
                          </a:solidFill>
                          <a:latin typeface="굴림체" charset="0"/>
                          <a:ea typeface="굴림체" charset="0"/>
                        </a:rPr>
                        <a:t>5 : 47</a:t>
                      </a:r>
                      <a:endParaRPr lang="ko-KR" altLang="en-US" sz="900" b="0" strike="noStrike" kern="1200" cap="none" dirty="0">
                        <a:solidFill>
                          <a:srgbClr val="000000"/>
                        </a:solidFill>
                        <a:latin typeface="굴림체" charset="0"/>
                        <a:ea typeface="굴림체" charset="0"/>
                      </a:endParaRPr>
                    </a:p>
                  </a:txBody>
                  <a:tcPr marL="82550" marR="82550" marT="41275" marB="41275" anchor="ctr">
                    <a:lnL w="25400" cap="flat" cmpd="dbl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4572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dirty="0">
                          <a:solidFill>
                            <a:srgbClr val="000000"/>
                          </a:solidFill>
                          <a:latin typeface="굴림체" charset="0"/>
                          <a:ea typeface="굴림체" charset="0"/>
                        </a:rPr>
                        <a:t>6 : 03</a:t>
                      </a:r>
                      <a:endParaRPr lang="ko-KR" altLang="en-US" sz="900" b="0" strike="noStrike" kern="1200" cap="none" dirty="0">
                        <a:solidFill>
                          <a:srgbClr val="000000"/>
                        </a:solidFill>
                        <a:latin typeface="굴림체" charset="0"/>
                        <a:ea typeface="굴림체" charset="0"/>
                      </a:endParaRPr>
                    </a:p>
                  </a:txBody>
                  <a:tcPr marL="82550" marR="82550" marT="41275" marB="41275" anchor="ctr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4572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dirty="0">
                          <a:solidFill>
                            <a:srgbClr val="000000"/>
                          </a:solidFill>
                          <a:latin typeface="굴림체" charset="0"/>
                          <a:ea typeface="굴림체" charset="0"/>
                        </a:rPr>
                        <a:t>5 : 17</a:t>
                      </a:r>
                      <a:endParaRPr lang="ko-KR" altLang="en-US" sz="900" b="0" strike="noStrike" kern="1200" cap="none" dirty="0">
                        <a:solidFill>
                          <a:srgbClr val="000000"/>
                        </a:solidFill>
                        <a:latin typeface="굴림체" charset="0"/>
                        <a:ea typeface="굴림체" charset="0"/>
                      </a:endParaRPr>
                    </a:p>
                  </a:txBody>
                  <a:tcPr marL="82550" marR="82550" marT="41275" marB="41275" anchor="ctr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 marL="0" indent="0" algn="l" defTabSz="4572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dirty="0">
                          <a:solidFill>
                            <a:srgbClr val="000000"/>
                          </a:solidFill>
                          <a:latin typeface="굴림체" charset="0"/>
                          <a:ea typeface="굴림체" charset="0"/>
                        </a:rPr>
                        <a:t>과외활동</a:t>
                      </a:r>
                      <a:endParaRPr lang="ko-KR" altLang="en-US" sz="900" b="0" strike="noStrike" kern="1200" cap="none" dirty="0">
                        <a:solidFill>
                          <a:srgbClr val="000000"/>
                        </a:solidFill>
                        <a:latin typeface="굴림체" charset="0"/>
                        <a:ea typeface="굴림체" charset="0"/>
                      </a:endParaRPr>
                    </a:p>
                  </a:txBody>
                  <a:tcPr marL="82550" marR="82550" marT="41275" marB="41275" anchor="ctr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4572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dirty="0">
                          <a:solidFill>
                            <a:srgbClr val="000000"/>
                          </a:solidFill>
                          <a:latin typeface="굴림체" charset="0"/>
                          <a:ea typeface="굴림체" charset="0"/>
                        </a:rPr>
                        <a:t>0 : 19</a:t>
                      </a:r>
                      <a:endParaRPr lang="ko-KR" altLang="en-US" sz="900" b="0" strike="noStrike" kern="1200" cap="none" dirty="0">
                        <a:solidFill>
                          <a:srgbClr val="000000"/>
                        </a:solidFill>
                        <a:latin typeface="굴림체" charset="0"/>
                        <a:ea typeface="굴림체" charset="0"/>
                      </a:endParaRPr>
                    </a:p>
                  </a:txBody>
                  <a:tcPr marL="82550" marR="82550" marT="41275" marB="41275" anchor="ctr">
                    <a:lnL w="25400" cap="flat" cmpd="dbl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4572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dirty="0">
                          <a:solidFill>
                            <a:srgbClr val="000000"/>
                          </a:solidFill>
                          <a:latin typeface="굴림체" charset="0"/>
                          <a:ea typeface="굴림체" charset="0"/>
                        </a:rPr>
                        <a:t>0 : 47</a:t>
                      </a:r>
                      <a:endParaRPr lang="ko-KR" altLang="en-US" sz="900" b="0" strike="noStrike" kern="1200" cap="none" dirty="0">
                        <a:solidFill>
                          <a:srgbClr val="000000"/>
                        </a:solidFill>
                        <a:latin typeface="굴림체" charset="0"/>
                        <a:ea typeface="굴림체" charset="0"/>
                      </a:endParaRPr>
                    </a:p>
                  </a:txBody>
                  <a:tcPr marL="82550" marR="82550" marT="41275" marB="41275" anchor="ctr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4572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dirty="0">
                          <a:solidFill>
                            <a:srgbClr val="000000"/>
                          </a:solidFill>
                          <a:latin typeface="굴림체" charset="0"/>
                          <a:ea typeface="굴림체" charset="0"/>
                        </a:rPr>
                        <a:t>0 : 25</a:t>
                      </a:r>
                      <a:endParaRPr lang="ko-KR" altLang="en-US" sz="900" b="0" strike="noStrike" kern="1200" cap="none" dirty="0">
                        <a:solidFill>
                          <a:srgbClr val="000000"/>
                        </a:solidFill>
                        <a:latin typeface="굴림체" charset="0"/>
                        <a:ea typeface="굴림체" charset="0"/>
                      </a:endParaRPr>
                    </a:p>
                  </a:txBody>
                  <a:tcPr marL="82550" marR="82550" marT="41275" marB="41275" anchor="ctr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 marL="0" indent="0" algn="l" defTabSz="4572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dirty="0">
                          <a:solidFill>
                            <a:srgbClr val="000000"/>
                          </a:solidFill>
                          <a:latin typeface="굴림체" charset="0"/>
                          <a:ea typeface="굴림체" charset="0"/>
                        </a:rPr>
                        <a:t>학교외의 학습(학원수강)</a:t>
                      </a:r>
                      <a:endParaRPr lang="ko-KR" altLang="en-US" sz="900" b="0" strike="noStrike" kern="1200" cap="none" dirty="0">
                        <a:solidFill>
                          <a:srgbClr val="000000"/>
                        </a:solidFill>
                        <a:latin typeface="굴림체" charset="0"/>
                        <a:ea typeface="굴림체" charset="0"/>
                      </a:endParaRPr>
                    </a:p>
                  </a:txBody>
                  <a:tcPr marL="82550" marR="82550" marT="41275" marB="41275" anchor="ctr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4572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dirty="0">
                          <a:solidFill>
                            <a:srgbClr val="000000"/>
                          </a:solidFill>
                          <a:latin typeface="굴림체" charset="0"/>
                          <a:ea typeface="굴림체" charset="0"/>
                        </a:rPr>
                        <a:t>1 : 13</a:t>
                      </a:r>
                      <a:endParaRPr lang="ko-KR" altLang="en-US" sz="900" b="0" strike="noStrike" kern="1200" cap="none" dirty="0">
                        <a:solidFill>
                          <a:srgbClr val="000000"/>
                        </a:solidFill>
                        <a:latin typeface="굴림체" charset="0"/>
                        <a:ea typeface="굴림체" charset="0"/>
                      </a:endParaRPr>
                    </a:p>
                  </a:txBody>
                  <a:tcPr marL="82550" marR="82550" marT="41275" marB="41275" anchor="ctr">
                    <a:lnL w="25400" cap="flat" cmpd="dbl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4572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dirty="0">
                          <a:solidFill>
                            <a:srgbClr val="000000"/>
                          </a:solidFill>
                          <a:latin typeface="굴림체" charset="0"/>
                          <a:ea typeface="굴림체" charset="0"/>
                        </a:rPr>
                        <a:t>2 : 18</a:t>
                      </a:r>
                      <a:endParaRPr lang="ko-KR" altLang="en-US" sz="900" b="0" strike="noStrike" kern="1200" cap="none" dirty="0">
                        <a:solidFill>
                          <a:srgbClr val="000000"/>
                        </a:solidFill>
                        <a:latin typeface="굴림체" charset="0"/>
                        <a:ea typeface="굴림체" charset="0"/>
                      </a:endParaRPr>
                    </a:p>
                  </a:txBody>
                  <a:tcPr marL="82550" marR="82550" marT="41275" marB="41275" anchor="ctr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4572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dirty="0">
                          <a:solidFill>
                            <a:srgbClr val="000000"/>
                          </a:solidFill>
                          <a:latin typeface="굴림체" charset="0"/>
                          <a:ea typeface="굴림체" charset="0"/>
                        </a:rPr>
                        <a:t>2 : 23</a:t>
                      </a:r>
                      <a:endParaRPr lang="ko-KR" altLang="en-US" sz="900" b="0" strike="noStrike" kern="1200" cap="none" dirty="0">
                        <a:solidFill>
                          <a:srgbClr val="000000"/>
                        </a:solidFill>
                        <a:latin typeface="굴림체" charset="0"/>
                        <a:ea typeface="굴림체" charset="0"/>
                      </a:endParaRPr>
                    </a:p>
                  </a:txBody>
                  <a:tcPr marL="82550" marR="82550" marT="41275" marB="41275" anchor="ctr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 marL="0" indent="0" algn="l" defTabSz="4572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dirty="0">
                          <a:solidFill>
                            <a:srgbClr val="000000"/>
                          </a:solidFill>
                          <a:latin typeface="굴림체" charset="0"/>
                          <a:ea typeface="굴림체" charset="0"/>
                        </a:rPr>
                        <a:t>가사</a:t>
                      </a:r>
                      <a:endParaRPr lang="ko-KR" altLang="en-US" sz="900" b="0" strike="noStrike" kern="1200" cap="none" dirty="0">
                        <a:solidFill>
                          <a:srgbClr val="000000"/>
                        </a:solidFill>
                        <a:latin typeface="굴림체" charset="0"/>
                        <a:ea typeface="굴림체" charset="0"/>
                      </a:endParaRPr>
                    </a:p>
                  </a:txBody>
                  <a:tcPr marL="82550" marR="82550" marT="41275" marB="41275" anchor="ctr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4572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dirty="0">
                          <a:solidFill>
                            <a:srgbClr val="000000"/>
                          </a:solidFill>
                          <a:latin typeface="굴림체" charset="0"/>
                          <a:ea typeface="굴림체" charset="0"/>
                        </a:rPr>
                        <a:t>0 : 16</a:t>
                      </a:r>
                      <a:endParaRPr lang="ko-KR" altLang="en-US" sz="900" b="0" strike="noStrike" kern="1200" cap="none" dirty="0">
                        <a:solidFill>
                          <a:srgbClr val="000000"/>
                        </a:solidFill>
                        <a:latin typeface="굴림체" charset="0"/>
                        <a:ea typeface="굴림체" charset="0"/>
                      </a:endParaRPr>
                    </a:p>
                  </a:txBody>
                  <a:tcPr marL="82550" marR="82550" marT="41275" marB="41275" anchor="ctr">
                    <a:lnL w="25400" cap="flat" cmpd="dbl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4572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dirty="0">
                          <a:solidFill>
                            <a:srgbClr val="000000"/>
                          </a:solidFill>
                          <a:latin typeface="굴림체" charset="0"/>
                          <a:ea typeface="굴림체" charset="0"/>
                        </a:rPr>
                        <a:t>0 : 15</a:t>
                      </a:r>
                      <a:endParaRPr lang="ko-KR" altLang="en-US" sz="900" b="0" strike="noStrike" kern="1200" cap="none" dirty="0">
                        <a:solidFill>
                          <a:srgbClr val="000000"/>
                        </a:solidFill>
                        <a:latin typeface="굴림체" charset="0"/>
                        <a:ea typeface="굴림체" charset="0"/>
                      </a:endParaRPr>
                    </a:p>
                  </a:txBody>
                  <a:tcPr marL="82550" marR="82550" marT="41275" marB="41275" anchor="ctr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4572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dirty="0">
                          <a:solidFill>
                            <a:srgbClr val="000000"/>
                          </a:solidFill>
                          <a:latin typeface="굴림체" charset="0"/>
                          <a:ea typeface="굴림체" charset="0"/>
                        </a:rPr>
                        <a:t>0 : 25</a:t>
                      </a:r>
                      <a:endParaRPr lang="ko-KR" altLang="en-US" sz="900" b="0" strike="noStrike" kern="1200" cap="none" dirty="0">
                        <a:solidFill>
                          <a:srgbClr val="000000"/>
                        </a:solidFill>
                        <a:latin typeface="굴림체" charset="0"/>
                        <a:ea typeface="굴림체" charset="0"/>
                      </a:endParaRPr>
                    </a:p>
                  </a:txBody>
                  <a:tcPr marL="82550" marR="82550" marT="41275" marB="41275" anchor="ctr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 marL="0" indent="0" algn="l" defTabSz="4572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dirty="0">
                          <a:solidFill>
                            <a:srgbClr val="000000"/>
                          </a:solidFill>
                          <a:latin typeface="굴림체" charset="0"/>
                          <a:ea typeface="굴림체" charset="0"/>
                        </a:rPr>
                        <a:t>통학</a:t>
                      </a:r>
                      <a:endParaRPr lang="ko-KR" altLang="en-US" sz="900" b="0" strike="noStrike" kern="1200" cap="none" dirty="0">
                        <a:solidFill>
                          <a:srgbClr val="000000"/>
                        </a:solidFill>
                        <a:latin typeface="굴림체" charset="0"/>
                        <a:ea typeface="굴림체" charset="0"/>
                      </a:endParaRPr>
                    </a:p>
                  </a:txBody>
                  <a:tcPr marL="82550" marR="82550" marT="41275" marB="41275" anchor="ctr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4572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dirty="0">
                          <a:solidFill>
                            <a:srgbClr val="000000"/>
                          </a:solidFill>
                          <a:latin typeface="굴림체" charset="0"/>
                          <a:ea typeface="굴림체" charset="0"/>
                        </a:rPr>
                        <a:t>0 : 45</a:t>
                      </a:r>
                      <a:endParaRPr lang="ko-KR" altLang="en-US" sz="900" b="0" strike="noStrike" kern="1200" cap="none" dirty="0">
                        <a:solidFill>
                          <a:srgbClr val="000000"/>
                        </a:solidFill>
                        <a:latin typeface="굴림체" charset="0"/>
                        <a:ea typeface="굴림체" charset="0"/>
                      </a:endParaRPr>
                    </a:p>
                  </a:txBody>
                  <a:tcPr marL="82550" marR="82550" marT="41275" marB="41275" anchor="ctr">
                    <a:lnL w="25400" cap="flat" cmpd="dbl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4572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dirty="0">
                          <a:solidFill>
                            <a:srgbClr val="000000"/>
                          </a:solidFill>
                          <a:latin typeface="굴림체" charset="0"/>
                          <a:ea typeface="굴림체" charset="0"/>
                        </a:rPr>
                        <a:t>0 : 46</a:t>
                      </a:r>
                      <a:endParaRPr lang="ko-KR" altLang="en-US" sz="900" b="0" strike="noStrike" kern="1200" cap="none" dirty="0">
                        <a:solidFill>
                          <a:srgbClr val="000000"/>
                        </a:solidFill>
                        <a:latin typeface="굴림체" charset="0"/>
                        <a:ea typeface="굴림체" charset="0"/>
                      </a:endParaRPr>
                    </a:p>
                  </a:txBody>
                  <a:tcPr marL="82550" marR="82550" marT="41275" marB="41275" anchor="ctr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4572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dirty="0">
                          <a:solidFill>
                            <a:srgbClr val="000000"/>
                          </a:solidFill>
                          <a:latin typeface="굴림체" charset="0"/>
                          <a:ea typeface="굴림체" charset="0"/>
                        </a:rPr>
                        <a:t>1 : 18</a:t>
                      </a:r>
                      <a:endParaRPr lang="ko-KR" altLang="en-US" sz="900" b="0" strike="noStrike" kern="1200" cap="none" dirty="0">
                        <a:solidFill>
                          <a:srgbClr val="000000"/>
                        </a:solidFill>
                        <a:latin typeface="굴림체" charset="0"/>
                        <a:ea typeface="굴림체" charset="0"/>
                      </a:endParaRPr>
                    </a:p>
                  </a:txBody>
                  <a:tcPr marL="82550" marR="82550" marT="41275" marB="41275" anchor="ctr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 marL="0" indent="0" algn="l" defTabSz="4572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dirty="0">
                          <a:solidFill>
                            <a:srgbClr val="000000"/>
                          </a:solidFill>
                          <a:latin typeface="굴림체" charset="0"/>
                          <a:ea typeface="굴림체" charset="0"/>
                        </a:rPr>
                        <a:t>대화·교제</a:t>
                      </a:r>
                      <a:endParaRPr lang="ko-KR" altLang="en-US" sz="900" b="0" strike="noStrike" kern="1200" cap="none" dirty="0">
                        <a:solidFill>
                          <a:srgbClr val="000000"/>
                        </a:solidFill>
                        <a:latin typeface="굴림체" charset="0"/>
                        <a:ea typeface="굴림체" charset="0"/>
                      </a:endParaRPr>
                    </a:p>
                  </a:txBody>
                  <a:tcPr marL="82550" marR="82550" marT="41275" marB="41275" anchor="ctr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4572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dirty="0">
                          <a:solidFill>
                            <a:srgbClr val="000000"/>
                          </a:solidFill>
                          <a:latin typeface="굴림체" charset="0"/>
                          <a:ea typeface="굴림체" charset="0"/>
                        </a:rPr>
                        <a:t>0 : 41</a:t>
                      </a:r>
                      <a:endParaRPr lang="ko-KR" altLang="en-US" sz="900" b="0" strike="noStrike" kern="1200" cap="none" dirty="0">
                        <a:solidFill>
                          <a:srgbClr val="000000"/>
                        </a:solidFill>
                        <a:latin typeface="굴림체" charset="0"/>
                        <a:ea typeface="굴림체" charset="0"/>
                      </a:endParaRPr>
                    </a:p>
                  </a:txBody>
                  <a:tcPr marL="82550" marR="82550" marT="41275" marB="41275" anchor="ctr">
                    <a:lnL w="25400" cap="flat" cmpd="dbl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4572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dirty="0">
                          <a:solidFill>
                            <a:srgbClr val="000000"/>
                          </a:solidFill>
                          <a:latin typeface="굴림체" charset="0"/>
                          <a:ea typeface="굴림체" charset="0"/>
                        </a:rPr>
                        <a:t>0 : 31</a:t>
                      </a:r>
                      <a:endParaRPr lang="ko-KR" altLang="en-US" sz="900" b="0" strike="noStrike" kern="1200" cap="none" dirty="0">
                        <a:solidFill>
                          <a:srgbClr val="000000"/>
                        </a:solidFill>
                        <a:latin typeface="굴림체" charset="0"/>
                        <a:ea typeface="굴림체" charset="0"/>
                      </a:endParaRPr>
                    </a:p>
                  </a:txBody>
                  <a:tcPr marL="82550" marR="82550" marT="41275" marB="41275" anchor="ctr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4572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dirty="0">
                          <a:solidFill>
                            <a:srgbClr val="000000"/>
                          </a:solidFill>
                          <a:latin typeface="굴림체" charset="0"/>
                          <a:ea typeface="굴림체" charset="0"/>
                        </a:rPr>
                        <a:t>0 : 52</a:t>
                      </a:r>
                      <a:endParaRPr lang="ko-KR" altLang="en-US" sz="900" b="0" strike="noStrike" kern="1200" cap="none" dirty="0">
                        <a:solidFill>
                          <a:srgbClr val="000000"/>
                        </a:solidFill>
                        <a:latin typeface="굴림체" charset="0"/>
                        <a:ea typeface="굴림체" charset="0"/>
                      </a:endParaRPr>
                    </a:p>
                  </a:txBody>
                  <a:tcPr marL="82550" marR="82550" marT="41275" marB="41275" anchor="ctr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 marL="0" indent="0" algn="l" defTabSz="4572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dirty="0">
                          <a:solidFill>
                            <a:srgbClr val="000000"/>
                          </a:solidFill>
                          <a:latin typeface="굴림체" charset="0"/>
                          <a:ea typeface="굴림체" charset="0"/>
                        </a:rPr>
                        <a:t>그 중 사회참가</a:t>
                      </a:r>
                      <a:endParaRPr lang="ko-KR" altLang="en-US" sz="900" b="0" strike="noStrike" kern="1200" cap="none" dirty="0">
                        <a:solidFill>
                          <a:srgbClr val="000000"/>
                        </a:solidFill>
                        <a:latin typeface="굴림체" charset="0"/>
                        <a:ea typeface="굴림체" charset="0"/>
                      </a:endParaRPr>
                    </a:p>
                  </a:txBody>
                  <a:tcPr marL="82550" marR="82550" marT="41275" marB="41275" anchor="ctr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4572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dirty="0">
                          <a:solidFill>
                            <a:srgbClr val="000000"/>
                          </a:solidFill>
                          <a:latin typeface="굴림체" charset="0"/>
                          <a:ea typeface="굴림체" charset="0"/>
                        </a:rPr>
                        <a:t>0 : 01</a:t>
                      </a:r>
                      <a:endParaRPr lang="ko-KR" altLang="en-US" sz="900" b="0" strike="noStrike" kern="1200" cap="none" dirty="0">
                        <a:solidFill>
                          <a:srgbClr val="000000"/>
                        </a:solidFill>
                        <a:latin typeface="굴림체" charset="0"/>
                        <a:ea typeface="굴림체" charset="0"/>
                      </a:endParaRPr>
                    </a:p>
                  </a:txBody>
                  <a:tcPr marL="82550" marR="82550" marT="41275" marB="41275" anchor="ctr">
                    <a:lnL w="25400" cap="flat" cmpd="dbl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4572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dirty="0">
                          <a:solidFill>
                            <a:srgbClr val="000000"/>
                          </a:solidFill>
                          <a:latin typeface="굴림체" charset="0"/>
                          <a:ea typeface="굴림체" charset="0"/>
                        </a:rPr>
                        <a:t>0 : 01</a:t>
                      </a:r>
                      <a:endParaRPr lang="ko-KR" altLang="en-US" sz="900" b="0" strike="noStrike" kern="1200" cap="none" dirty="0">
                        <a:solidFill>
                          <a:srgbClr val="000000"/>
                        </a:solidFill>
                        <a:latin typeface="굴림체" charset="0"/>
                        <a:ea typeface="굴림체" charset="0"/>
                      </a:endParaRPr>
                    </a:p>
                  </a:txBody>
                  <a:tcPr marL="82550" marR="82550" marT="41275" marB="41275" anchor="ctr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4572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dirty="0">
                          <a:solidFill>
                            <a:srgbClr val="000000"/>
                          </a:solidFill>
                          <a:latin typeface="굴림체" charset="0"/>
                          <a:ea typeface="굴림체" charset="0"/>
                        </a:rPr>
                        <a:t>0 : 01</a:t>
                      </a:r>
                      <a:endParaRPr lang="ko-KR" altLang="en-US" sz="900" b="0" strike="noStrike" kern="1200" cap="none" dirty="0">
                        <a:solidFill>
                          <a:srgbClr val="000000"/>
                        </a:solidFill>
                        <a:latin typeface="굴림체" charset="0"/>
                        <a:ea typeface="굴림체" charset="0"/>
                      </a:endParaRPr>
                    </a:p>
                  </a:txBody>
                  <a:tcPr marL="82550" marR="82550" marT="41275" marB="41275" anchor="ctr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 marL="0" indent="0" algn="l" defTabSz="4572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dirty="0">
                          <a:solidFill>
                            <a:srgbClr val="000000"/>
                          </a:solidFill>
                          <a:latin typeface="굴림체" charset="0"/>
                          <a:ea typeface="굴림체" charset="0"/>
                        </a:rPr>
                        <a:t>그 중 가족과의 대화</a:t>
                      </a:r>
                      <a:endParaRPr lang="ko-KR" altLang="en-US" sz="900" b="0" strike="noStrike" kern="1200" cap="none" dirty="0">
                        <a:solidFill>
                          <a:srgbClr val="000000"/>
                        </a:solidFill>
                        <a:latin typeface="굴림체" charset="0"/>
                        <a:ea typeface="굴림체" charset="0"/>
                      </a:endParaRPr>
                    </a:p>
                  </a:txBody>
                  <a:tcPr marL="82550" marR="82550" marT="41275" marB="41275" anchor="ctr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4572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dirty="0">
                          <a:solidFill>
                            <a:srgbClr val="000000"/>
                          </a:solidFill>
                          <a:latin typeface="굴림체" charset="0"/>
                          <a:ea typeface="굴림체" charset="0"/>
                        </a:rPr>
                        <a:t>0 : 07</a:t>
                      </a:r>
                      <a:endParaRPr lang="ko-KR" altLang="en-US" sz="900" b="0" strike="noStrike" kern="1200" cap="none" dirty="0">
                        <a:solidFill>
                          <a:srgbClr val="000000"/>
                        </a:solidFill>
                        <a:latin typeface="굴림체" charset="0"/>
                        <a:ea typeface="굴림체" charset="0"/>
                      </a:endParaRPr>
                    </a:p>
                  </a:txBody>
                  <a:tcPr marL="82550" marR="82550" marT="41275" marB="41275" anchor="ctr">
                    <a:lnL w="25400" cap="flat" cmpd="dbl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4572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dirty="0">
                          <a:solidFill>
                            <a:srgbClr val="000000"/>
                          </a:solidFill>
                          <a:latin typeface="굴림체" charset="0"/>
                          <a:ea typeface="굴림체" charset="0"/>
                        </a:rPr>
                        <a:t>0 : 05</a:t>
                      </a:r>
                      <a:endParaRPr lang="ko-KR" altLang="en-US" sz="900" b="0" strike="noStrike" kern="1200" cap="none" dirty="0">
                        <a:solidFill>
                          <a:srgbClr val="000000"/>
                        </a:solidFill>
                        <a:latin typeface="굴림체" charset="0"/>
                        <a:ea typeface="굴림체" charset="0"/>
                      </a:endParaRPr>
                    </a:p>
                  </a:txBody>
                  <a:tcPr marL="82550" marR="82550" marT="41275" marB="41275" anchor="ctr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4572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dirty="0">
                          <a:solidFill>
                            <a:srgbClr val="000000"/>
                          </a:solidFill>
                          <a:latin typeface="굴림체" charset="0"/>
                          <a:ea typeface="굴림체" charset="0"/>
                        </a:rPr>
                        <a:t>0 : 06</a:t>
                      </a:r>
                      <a:endParaRPr lang="ko-KR" altLang="en-US" sz="900" b="0" strike="noStrike" kern="1200" cap="none" dirty="0">
                        <a:solidFill>
                          <a:srgbClr val="000000"/>
                        </a:solidFill>
                        <a:latin typeface="굴림체" charset="0"/>
                        <a:ea typeface="굴림체" charset="0"/>
                      </a:endParaRPr>
                    </a:p>
                  </a:txBody>
                  <a:tcPr marL="82550" marR="82550" marT="41275" marB="41275" anchor="ctr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 marL="0" indent="0" algn="l" defTabSz="4572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dirty="0">
                          <a:solidFill>
                            <a:srgbClr val="000000"/>
                          </a:solidFill>
                          <a:latin typeface="굴림체" charset="0"/>
                          <a:ea typeface="굴림체" charset="0"/>
                        </a:rPr>
                        <a:t>레저 활동</a:t>
                      </a:r>
                      <a:endParaRPr lang="ko-KR" altLang="en-US" sz="900" b="0" strike="noStrike" kern="1200" cap="none" dirty="0">
                        <a:solidFill>
                          <a:srgbClr val="000000"/>
                        </a:solidFill>
                        <a:latin typeface="굴림체" charset="0"/>
                        <a:ea typeface="굴림체" charset="0"/>
                      </a:endParaRPr>
                    </a:p>
                  </a:txBody>
                  <a:tcPr marL="82550" marR="82550" marT="41275" marB="41275" anchor="ctr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4572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dirty="0">
                          <a:solidFill>
                            <a:srgbClr val="000000"/>
                          </a:solidFill>
                          <a:latin typeface="굴림체" charset="0"/>
                          <a:ea typeface="굴림체" charset="0"/>
                        </a:rPr>
                        <a:t>0 : 56</a:t>
                      </a:r>
                      <a:endParaRPr lang="ko-KR" altLang="en-US" sz="900" b="0" strike="noStrike" kern="1200" cap="none" dirty="0">
                        <a:solidFill>
                          <a:srgbClr val="000000"/>
                        </a:solidFill>
                        <a:latin typeface="굴림체" charset="0"/>
                        <a:ea typeface="굴림체" charset="0"/>
                      </a:endParaRPr>
                    </a:p>
                  </a:txBody>
                  <a:tcPr marL="82550" marR="82550" marT="41275" marB="41275" anchor="ctr">
                    <a:lnL w="25400" cap="flat" cmpd="dbl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4572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dirty="0">
                          <a:solidFill>
                            <a:srgbClr val="000000"/>
                          </a:solidFill>
                          <a:latin typeface="굴림체" charset="0"/>
                          <a:ea typeface="굴림체" charset="0"/>
                        </a:rPr>
                        <a:t>0 : 27</a:t>
                      </a:r>
                      <a:endParaRPr lang="ko-KR" altLang="en-US" sz="900" b="0" strike="noStrike" kern="1200" cap="none" dirty="0">
                        <a:solidFill>
                          <a:srgbClr val="000000"/>
                        </a:solidFill>
                        <a:latin typeface="굴림체" charset="0"/>
                        <a:ea typeface="굴림체" charset="0"/>
                      </a:endParaRPr>
                    </a:p>
                  </a:txBody>
                  <a:tcPr marL="82550" marR="82550" marT="41275" marB="41275" anchor="ctr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4572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dirty="0">
                          <a:solidFill>
                            <a:srgbClr val="000000"/>
                          </a:solidFill>
                          <a:latin typeface="굴림체" charset="0"/>
                          <a:ea typeface="굴림체" charset="0"/>
                        </a:rPr>
                        <a:t>0 : 31</a:t>
                      </a:r>
                      <a:endParaRPr lang="ko-KR" altLang="en-US" sz="900" b="0" strike="noStrike" kern="1200" cap="none" dirty="0">
                        <a:solidFill>
                          <a:srgbClr val="000000"/>
                        </a:solidFill>
                        <a:latin typeface="굴림체" charset="0"/>
                        <a:ea typeface="굴림체" charset="0"/>
                      </a:endParaRPr>
                    </a:p>
                  </a:txBody>
                  <a:tcPr marL="82550" marR="82550" marT="41275" marB="41275" anchor="ctr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 marL="0" indent="0" algn="l" defTabSz="4572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dirty="0">
                          <a:solidFill>
                            <a:srgbClr val="000000"/>
                          </a:solidFill>
                          <a:latin typeface="굴림체" charset="0"/>
                          <a:ea typeface="굴림체" charset="0"/>
                        </a:rPr>
                        <a:t>그 중 취미·교양활동</a:t>
                      </a:r>
                      <a:endParaRPr lang="ko-KR" altLang="en-US" sz="900" b="0" strike="noStrike" kern="1200" cap="none" dirty="0">
                        <a:solidFill>
                          <a:srgbClr val="000000"/>
                        </a:solidFill>
                        <a:latin typeface="굴림체" charset="0"/>
                        <a:ea typeface="굴림체" charset="0"/>
                      </a:endParaRPr>
                    </a:p>
                  </a:txBody>
                  <a:tcPr marL="82550" marR="82550" marT="41275" marB="41275" anchor="ctr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4572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dirty="0">
                          <a:solidFill>
                            <a:srgbClr val="000000"/>
                          </a:solidFill>
                          <a:latin typeface="굴림체" charset="0"/>
                          <a:ea typeface="굴림체" charset="0"/>
                        </a:rPr>
                        <a:t>0 : 21</a:t>
                      </a:r>
                      <a:endParaRPr lang="ko-KR" altLang="en-US" sz="900" b="0" strike="noStrike" kern="1200" cap="none" dirty="0">
                        <a:solidFill>
                          <a:srgbClr val="000000"/>
                        </a:solidFill>
                        <a:latin typeface="굴림체" charset="0"/>
                        <a:ea typeface="굴림체" charset="0"/>
                      </a:endParaRPr>
                    </a:p>
                  </a:txBody>
                  <a:tcPr marL="82550" marR="82550" marT="41275" marB="41275" anchor="ctr">
                    <a:lnL w="25400" cap="flat" cmpd="dbl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4572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dirty="0">
                          <a:solidFill>
                            <a:srgbClr val="000000"/>
                          </a:solidFill>
                          <a:latin typeface="굴림체" charset="0"/>
                          <a:ea typeface="굴림체" charset="0"/>
                        </a:rPr>
                        <a:t>0 : 09</a:t>
                      </a:r>
                      <a:endParaRPr lang="ko-KR" altLang="en-US" sz="900" b="0" strike="noStrike" kern="1200" cap="none" dirty="0">
                        <a:solidFill>
                          <a:srgbClr val="000000"/>
                        </a:solidFill>
                        <a:latin typeface="굴림체" charset="0"/>
                        <a:ea typeface="굴림체" charset="0"/>
                      </a:endParaRPr>
                    </a:p>
                  </a:txBody>
                  <a:tcPr marL="82550" marR="82550" marT="41275" marB="41275" anchor="ctr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4572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dirty="0">
                          <a:solidFill>
                            <a:srgbClr val="000000"/>
                          </a:solidFill>
                          <a:latin typeface="굴림체" charset="0"/>
                          <a:ea typeface="굴림체" charset="0"/>
                        </a:rPr>
                        <a:t>0 : 11</a:t>
                      </a:r>
                      <a:endParaRPr lang="ko-KR" altLang="en-US" sz="900" b="0" strike="noStrike" kern="1200" cap="none" dirty="0">
                        <a:solidFill>
                          <a:srgbClr val="000000"/>
                        </a:solidFill>
                        <a:latin typeface="굴림체" charset="0"/>
                        <a:ea typeface="굴림체" charset="0"/>
                      </a:endParaRPr>
                    </a:p>
                  </a:txBody>
                  <a:tcPr marL="82550" marR="82550" marT="41275" marB="41275" anchor="ctr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 marL="0" indent="0" algn="l" defTabSz="4572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dirty="0">
                          <a:solidFill>
                            <a:srgbClr val="000000"/>
                          </a:solidFill>
                          <a:latin typeface="굴림체" charset="0"/>
                          <a:ea typeface="굴림체" charset="0"/>
                        </a:rPr>
                        <a:t>매스미디어 접촉</a:t>
                      </a:r>
                      <a:endParaRPr lang="ko-KR" altLang="en-US" sz="900" b="0" strike="noStrike" kern="1200" cap="none" dirty="0">
                        <a:solidFill>
                          <a:srgbClr val="000000"/>
                        </a:solidFill>
                        <a:latin typeface="굴림체" charset="0"/>
                        <a:ea typeface="굴림체" charset="0"/>
                      </a:endParaRPr>
                    </a:p>
                  </a:txBody>
                  <a:tcPr marL="82550" marR="82550" marT="41275" marB="41275" anchor="ctr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4572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dirty="0">
                          <a:solidFill>
                            <a:srgbClr val="000000"/>
                          </a:solidFill>
                          <a:latin typeface="굴림체" charset="0"/>
                          <a:ea typeface="굴림체" charset="0"/>
                        </a:rPr>
                        <a:t>2 : 23</a:t>
                      </a:r>
                      <a:endParaRPr lang="ko-KR" altLang="en-US" sz="900" b="0" strike="noStrike" kern="1200" cap="none" dirty="0">
                        <a:solidFill>
                          <a:srgbClr val="000000"/>
                        </a:solidFill>
                        <a:latin typeface="굴림체" charset="0"/>
                        <a:ea typeface="굴림체" charset="0"/>
                      </a:endParaRPr>
                    </a:p>
                  </a:txBody>
                  <a:tcPr marL="82550" marR="82550" marT="41275" marB="41275" anchor="ctr">
                    <a:lnL w="25400" cap="flat" cmpd="dbl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4572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dirty="0">
                          <a:solidFill>
                            <a:srgbClr val="000000"/>
                          </a:solidFill>
                          <a:latin typeface="굴림체" charset="0"/>
                          <a:ea typeface="굴림체" charset="0"/>
                        </a:rPr>
                        <a:t>2 : 38</a:t>
                      </a:r>
                      <a:endParaRPr lang="ko-KR" altLang="en-US" sz="900" b="0" strike="noStrike" kern="1200" cap="none" dirty="0">
                        <a:solidFill>
                          <a:srgbClr val="000000"/>
                        </a:solidFill>
                        <a:latin typeface="굴림체" charset="0"/>
                        <a:ea typeface="굴림체" charset="0"/>
                      </a:endParaRPr>
                    </a:p>
                  </a:txBody>
                  <a:tcPr marL="82550" marR="82550" marT="41275" marB="41275" anchor="ctr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4572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dirty="0">
                          <a:solidFill>
                            <a:srgbClr val="000000"/>
                          </a:solidFill>
                          <a:latin typeface="굴림체" charset="0"/>
                          <a:ea typeface="굴림체" charset="0"/>
                        </a:rPr>
                        <a:t>3 : 19</a:t>
                      </a:r>
                      <a:endParaRPr lang="ko-KR" altLang="en-US" sz="900" b="0" strike="noStrike" kern="1200" cap="none" dirty="0">
                        <a:solidFill>
                          <a:srgbClr val="000000"/>
                        </a:solidFill>
                        <a:latin typeface="굴림체" charset="0"/>
                        <a:ea typeface="굴림체" charset="0"/>
                      </a:endParaRPr>
                    </a:p>
                  </a:txBody>
                  <a:tcPr marL="82550" marR="82550" marT="41275" marB="41275" anchor="ctr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 marL="0" indent="0" algn="l" defTabSz="4572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dirty="0">
                          <a:solidFill>
                            <a:srgbClr val="000000"/>
                          </a:solidFill>
                          <a:latin typeface="굴림체" charset="0"/>
                          <a:ea typeface="굴림체" charset="0"/>
                        </a:rPr>
                        <a:t>그 중 TV</a:t>
                      </a:r>
                      <a:endParaRPr lang="ko-KR" altLang="en-US" sz="900" b="0" strike="noStrike" kern="1200" cap="none" dirty="0">
                        <a:solidFill>
                          <a:srgbClr val="000000"/>
                        </a:solidFill>
                        <a:latin typeface="굴림체" charset="0"/>
                        <a:ea typeface="굴림체" charset="0"/>
                      </a:endParaRPr>
                    </a:p>
                  </a:txBody>
                  <a:tcPr marL="82550" marR="82550" marT="41275" marB="41275" anchor="ctr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4572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dirty="0">
                          <a:solidFill>
                            <a:srgbClr val="000000"/>
                          </a:solidFill>
                          <a:latin typeface="굴림체" charset="0"/>
                          <a:ea typeface="굴림체" charset="0"/>
                        </a:rPr>
                        <a:t>2 : 01</a:t>
                      </a:r>
                      <a:endParaRPr lang="ko-KR" altLang="en-US" sz="900" b="0" strike="noStrike" kern="1200" cap="none" dirty="0">
                        <a:solidFill>
                          <a:srgbClr val="000000"/>
                        </a:solidFill>
                        <a:latin typeface="굴림체" charset="0"/>
                        <a:ea typeface="굴림체" charset="0"/>
                      </a:endParaRPr>
                    </a:p>
                  </a:txBody>
                  <a:tcPr marL="82550" marR="82550" marT="41275" marB="41275" anchor="ctr">
                    <a:lnL w="25400" cap="flat" cmpd="dbl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4572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dirty="0">
                          <a:solidFill>
                            <a:srgbClr val="000000"/>
                          </a:solidFill>
                          <a:latin typeface="굴림체" charset="0"/>
                          <a:ea typeface="굴림체" charset="0"/>
                        </a:rPr>
                        <a:t>1 : 57</a:t>
                      </a:r>
                      <a:endParaRPr lang="ko-KR" altLang="en-US" sz="900" b="0" strike="noStrike" kern="1200" cap="none" dirty="0">
                        <a:solidFill>
                          <a:srgbClr val="000000"/>
                        </a:solidFill>
                        <a:latin typeface="굴림체" charset="0"/>
                        <a:ea typeface="굴림체" charset="0"/>
                      </a:endParaRPr>
                    </a:p>
                  </a:txBody>
                  <a:tcPr marL="82550" marR="82550" marT="41275" marB="41275" anchor="ctr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4572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dirty="0">
                          <a:solidFill>
                            <a:srgbClr val="000000"/>
                          </a:solidFill>
                          <a:latin typeface="굴림체" charset="0"/>
                          <a:ea typeface="굴림체" charset="0"/>
                        </a:rPr>
                        <a:t>2 : 11</a:t>
                      </a:r>
                      <a:endParaRPr lang="ko-KR" altLang="en-US" sz="900" b="0" strike="noStrike" kern="1200" cap="none" dirty="0">
                        <a:solidFill>
                          <a:srgbClr val="000000"/>
                        </a:solidFill>
                        <a:latin typeface="굴림체" charset="0"/>
                        <a:ea typeface="굴림체" charset="0"/>
                      </a:endParaRPr>
                    </a:p>
                  </a:txBody>
                  <a:tcPr marL="82550" marR="82550" marT="41275" marB="41275" anchor="ctr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 marL="0" indent="0" algn="l" defTabSz="4572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dirty="0">
                          <a:solidFill>
                            <a:srgbClr val="000000"/>
                          </a:solidFill>
                          <a:latin typeface="굴림체" charset="0"/>
                          <a:ea typeface="굴림체" charset="0"/>
                        </a:rPr>
                        <a:t>휴식</a:t>
                      </a:r>
                      <a:endParaRPr lang="ko-KR" altLang="en-US" sz="900" b="0" strike="noStrike" kern="1200" cap="none" dirty="0">
                        <a:solidFill>
                          <a:srgbClr val="000000"/>
                        </a:solidFill>
                        <a:latin typeface="굴림체" charset="0"/>
                        <a:ea typeface="굴림체" charset="0"/>
                      </a:endParaRPr>
                    </a:p>
                  </a:txBody>
                  <a:tcPr marL="82550" marR="82550" marT="41275" marB="41275" anchor="ctr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4572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dirty="0">
                          <a:solidFill>
                            <a:srgbClr val="000000"/>
                          </a:solidFill>
                          <a:latin typeface="굴림체" charset="0"/>
                          <a:ea typeface="굴림체" charset="0"/>
                        </a:rPr>
                        <a:t>0 : 19</a:t>
                      </a:r>
                      <a:endParaRPr lang="ko-KR" altLang="en-US" sz="900" b="0" strike="noStrike" kern="1200" cap="none" dirty="0">
                        <a:solidFill>
                          <a:srgbClr val="000000"/>
                        </a:solidFill>
                        <a:latin typeface="굴림체" charset="0"/>
                        <a:ea typeface="굴림체" charset="0"/>
                      </a:endParaRPr>
                    </a:p>
                  </a:txBody>
                  <a:tcPr marL="82550" marR="82550" marT="41275" marB="41275" anchor="ctr">
                    <a:lnL w="25400" cap="flat" cmpd="dbl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4572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dirty="0">
                          <a:solidFill>
                            <a:srgbClr val="000000"/>
                          </a:solidFill>
                          <a:latin typeface="굴림체" charset="0"/>
                          <a:ea typeface="굴림체" charset="0"/>
                        </a:rPr>
                        <a:t>0 : 21</a:t>
                      </a:r>
                      <a:endParaRPr lang="ko-KR" altLang="en-US" sz="900" b="0" strike="noStrike" kern="1200" cap="none" dirty="0">
                        <a:solidFill>
                          <a:srgbClr val="000000"/>
                        </a:solidFill>
                        <a:latin typeface="굴림체" charset="0"/>
                        <a:ea typeface="굴림체" charset="0"/>
                      </a:endParaRPr>
                    </a:p>
                  </a:txBody>
                  <a:tcPr marL="82550" marR="82550" marT="41275" marB="41275" anchor="ctr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4572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0" strike="noStrike" kern="1200" cap="none" dirty="0">
                          <a:solidFill>
                            <a:srgbClr val="000000"/>
                          </a:solidFill>
                          <a:latin typeface="굴림체" charset="0"/>
                          <a:ea typeface="굴림체" charset="0"/>
                        </a:rPr>
                        <a:t>0 : 19</a:t>
                      </a:r>
                      <a:endParaRPr lang="ko-KR" altLang="en-US" sz="900" b="0" strike="noStrike" kern="1200" cap="none" dirty="0">
                        <a:solidFill>
                          <a:srgbClr val="000000"/>
                        </a:solidFill>
                        <a:latin typeface="굴림체" charset="0"/>
                        <a:ea typeface="굴림체" charset="0"/>
                      </a:endParaRPr>
                    </a:p>
                  </a:txBody>
                  <a:tcPr marL="82550" marR="82550" marT="41275" marB="41275" anchor="ctr">
                    <a:lnL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325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69" y="68414"/>
            <a:ext cx="9139238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77000"/>
            <a:ext cx="125888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620713" y="169863"/>
            <a:ext cx="233362" cy="233362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/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889000" y="287338"/>
            <a:ext cx="477838" cy="476250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546225" y="741363"/>
            <a:ext cx="7126288" cy="22225"/>
          </a:xfrm>
          <a:prstGeom prst="rect">
            <a:avLst/>
          </a:prstGeom>
          <a:solidFill>
            <a:srgbClr val="D2EBEE"/>
          </a:solidFill>
          <a:ln>
            <a:noFill/>
          </a:ln>
          <a:effectLst>
            <a:outerShdw sy="-50000" kx="-2453608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ko-KR" alt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546225" y="279400"/>
            <a:ext cx="71262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8" rIns="91417" bIns="45708" anchor="ctr"/>
          <a:lstStyle/>
          <a:p>
            <a:r>
              <a:rPr lang="en-US" altLang="ko-KR" sz="32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Ⅳ- </a:t>
            </a:r>
            <a:r>
              <a:rPr lang="en-US" altLang="ko-KR" sz="28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en-US" altLang="ko-KR" sz="32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2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청소년 문제 확산</a:t>
            </a:r>
            <a:endParaRPr lang="en-US" altLang="ko-KR" sz="3200" dirty="0">
              <a:solidFill>
                <a:srgbClr val="80808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479998" y="1195164"/>
            <a:ext cx="8597265" cy="484568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>
            <a:lvl1pPr marL="342900" indent="-3429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굴림" pitchFamily="50" charset="-127"/>
              </a:defRPr>
            </a:lvl1pPr>
            <a:lvl2pPr marL="742950" indent="-28575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2pPr>
            <a:lvl3pPr marL="11430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3pPr>
            <a:lvl4pPr marL="16002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4pPr>
            <a:lvl5pPr marL="20574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5pPr>
            <a:lvl6pPr marL="25146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6pPr>
            <a:lvl7pPr marL="29718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7pPr>
            <a:lvl8pPr marL="34290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8pPr>
            <a:lvl9pPr marL="38862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9pPr>
          </a:lstStyle>
          <a:p>
            <a:pPr marL="0" indent="0" defTabSz="45720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kumimoji="0" lang="en-US" altLang="ko-KR" sz="28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kumimoji="0" lang="en-US" altLang="ko-KR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이지메</a:t>
            </a:r>
            <a:r>
              <a:rPr kumimoji="0" lang="en-US" altLang="ko-KR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현상</a:t>
            </a:r>
            <a:endParaRPr kumimoji="0" lang="ko-KR" altLang="en-US" sz="2800" kern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defTabSz="45720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altLang="ko-KR" sz="2000" dirty="0" smtClean="0">
                <a:hlinkClick r:id="rId4"/>
              </a:rPr>
              <a:t>http</a:t>
            </a:r>
            <a:r>
              <a:rPr lang="en-US" altLang="ko-KR" sz="2000" dirty="0">
                <a:hlinkClick r:id="rId4"/>
              </a:rPr>
              <a:t>://news.naver.com/main/read.nhn?mode=LPOD&amp;mid=tvh&amp;oid=055&amp;aid=0000219935</a:t>
            </a:r>
            <a:endParaRPr lang="en-US" altLang="ko-KR" sz="2000" dirty="0"/>
          </a:p>
          <a:p>
            <a:pPr marL="0" indent="0" defTabSz="45720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endParaRPr kumimoji="0" lang="ko-KR" altLang="en-US" sz="2800" kern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defTabSz="45720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kumimoji="0" lang="en-US" altLang="ko-KR" sz="28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endParaRPr kumimoji="0" lang="ko-KR" altLang="en-US" sz="2800" kern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도형 3"/>
          <p:cNvSpPr>
            <a:spLocks/>
          </p:cNvSpPr>
          <p:nvPr/>
        </p:nvSpPr>
        <p:spPr>
          <a:xfrm>
            <a:off x="81218" y="1340579"/>
            <a:ext cx="521335" cy="380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4572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strike="noStrike" cap="none" dirty="0">
              <a:latin typeface="HY그래픽M" charset="0"/>
              <a:ea typeface="HY그래픽M" charset="0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553" y="2923356"/>
            <a:ext cx="3644149" cy="3312124"/>
          </a:xfrm>
          <a:prstGeom prst="rect">
            <a:avLst/>
          </a:prstGeom>
          <a:noFill/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0452" y="2956376"/>
            <a:ext cx="3831882" cy="3279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907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" y="0"/>
            <a:ext cx="9139238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77000"/>
            <a:ext cx="125888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620713" y="169863"/>
            <a:ext cx="233362" cy="233362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 sz="2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889000" y="287338"/>
            <a:ext cx="477838" cy="476250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 sz="2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546225" y="741363"/>
            <a:ext cx="7126288" cy="22225"/>
          </a:xfrm>
          <a:prstGeom prst="rect">
            <a:avLst/>
          </a:prstGeom>
          <a:solidFill>
            <a:srgbClr val="D2EBEE"/>
          </a:solidFill>
          <a:ln>
            <a:noFill/>
          </a:ln>
          <a:effectLst>
            <a:outerShdw sy="-50000" kx="-2453608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ko-KR" altLang="en-US" sz="2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546225" y="279400"/>
            <a:ext cx="71262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8" rIns="91417" bIns="45708" anchor="ctr"/>
          <a:lstStyle/>
          <a:p>
            <a:r>
              <a:rPr lang="en-US" altLang="ko-KR" sz="32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Ⅳ- </a:t>
            </a:r>
            <a:r>
              <a:rPr lang="en-US" altLang="ko-KR" sz="2800" dirty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en-US" altLang="ko-KR" sz="32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2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집단중심의 획일적 교육</a:t>
            </a:r>
            <a:endParaRPr lang="en-US" altLang="ko-KR" sz="3200" dirty="0">
              <a:solidFill>
                <a:srgbClr val="80808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509651" y="1354613"/>
            <a:ext cx="8597265" cy="437705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>
            <a:lvl1pPr marL="342900" indent="-3429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굴림" pitchFamily="50" charset="-127"/>
              </a:defRPr>
            </a:lvl1pPr>
            <a:lvl2pPr marL="742950" indent="-28575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2pPr>
            <a:lvl3pPr marL="11430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3pPr>
            <a:lvl4pPr marL="16002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4pPr>
            <a:lvl5pPr marL="20574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5pPr>
            <a:lvl6pPr marL="25146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6pPr>
            <a:lvl7pPr marL="29718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7pPr>
            <a:lvl8pPr marL="34290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8pPr>
            <a:lvl9pPr marL="38862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9pPr>
          </a:lstStyle>
          <a:p>
            <a:pPr marL="0" indent="0" defTabSz="4572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8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개인차와</a:t>
            </a:r>
            <a:r>
              <a:rPr kumimoji="0" lang="en-US" altLang="ko-KR" sz="28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8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상관없이</a:t>
            </a:r>
            <a:r>
              <a:rPr kumimoji="0" lang="en-US" altLang="ko-KR" sz="28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8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똑같은</a:t>
            </a:r>
            <a:r>
              <a:rPr kumimoji="0" lang="en-US" altLang="ko-KR" sz="28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8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교육</a:t>
            </a:r>
            <a:endParaRPr kumimoji="0" lang="ko-KR" altLang="en-US" sz="2800" kern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defTabSz="4572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endParaRPr kumimoji="0" lang="ko-KR" altLang="en-US" sz="2800" kern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defTabSz="4572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kumimoji="0" lang="en-US" altLang="ko-KR" sz="28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획일적이고</a:t>
            </a:r>
            <a:r>
              <a:rPr kumimoji="0" lang="en-US" altLang="ko-KR" sz="28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8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폐쇄적</a:t>
            </a:r>
            <a:r>
              <a:rPr kumimoji="0" lang="en-US" altLang="ko-KR" sz="28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en-US" altLang="ko-KR" sz="28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교사</a:t>
            </a:r>
            <a:r>
              <a:rPr kumimoji="0" lang="en-US" altLang="ko-KR" sz="28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8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중심적이고</a:t>
            </a:r>
            <a:r>
              <a:rPr kumimoji="0" lang="en-US" altLang="ko-KR" sz="28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8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융통성</a:t>
            </a:r>
            <a:r>
              <a:rPr kumimoji="0" lang="en-US" altLang="ko-KR" sz="28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8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없는</a:t>
            </a:r>
            <a:r>
              <a:rPr kumimoji="0" lang="en-US" altLang="ko-KR" sz="28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8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교육</a:t>
            </a:r>
            <a:r>
              <a:rPr kumimoji="0" lang="en-US" altLang="ko-KR" sz="28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8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관행</a:t>
            </a:r>
            <a:r>
              <a:rPr kumimoji="0" lang="en-US" altLang="ko-KR" sz="28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(</a:t>
            </a:r>
            <a:r>
              <a:rPr kumimoji="0" lang="en-US" altLang="ko-KR" sz="28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신칸센</a:t>
            </a:r>
            <a:r>
              <a:rPr kumimoji="0" lang="en-US" altLang="ko-KR" sz="28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8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수업</a:t>
            </a:r>
            <a:r>
              <a:rPr kumimoji="0" lang="en-US" altLang="ko-KR" sz="28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kumimoji="0" lang="ko-KR" altLang="en-US" sz="2800" kern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defTabSz="4572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endParaRPr kumimoji="0" lang="ko-KR" altLang="en-US" sz="2800" kern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defTabSz="4572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kumimoji="0" lang="en-US" altLang="ko-KR" sz="28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학생들은</a:t>
            </a:r>
            <a:r>
              <a:rPr kumimoji="0" lang="en-US" altLang="ko-KR" sz="28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8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스스로</a:t>
            </a:r>
            <a:r>
              <a:rPr kumimoji="0" lang="en-US" altLang="ko-KR" sz="28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8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생각하고</a:t>
            </a:r>
            <a:r>
              <a:rPr kumimoji="0" lang="en-US" altLang="ko-KR" sz="28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8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판단하는</a:t>
            </a:r>
            <a:r>
              <a:rPr kumimoji="0" lang="en-US" altLang="ko-KR" sz="28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8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능력이나</a:t>
            </a:r>
            <a:r>
              <a:rPr kumimoji="0" lang="en-US" altLang="ko-KR" sz="28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8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창의성</a:t>
            </a:r>
            <a:r>
              <a:rPr kumimoji="0" lang="en-US" altLang="ko-KR" sz="28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8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개발</a:t>
            </a:r>
            <a:r>
              <a:rPr kumimoji="0" lang="en-US" altLang="ko-KR" sz="28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X</a:t>
            </a:r>
            <a:endParaRPr kumimoji="0" lang="ko-KR" altLang="en-US" sz="2800" kern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defTabSz="4572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endParaRPr kumimoji="0" lang="ko-KR" altLang="en-US" sz="2800" kern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defTabSz="4572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kumimoji="0" lang="en-US" altLang="ko-KR" sz="28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사교육에</a:t>
            </a:r>
            <a:r>
              <a:rPr kumimoji="0" lang="en-US" altLang="ko-KR" sz="28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8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대한</a:t>
            </a:r>
            <a:r>
              <a:rPr kumimoji="0" lang="en-US" altLang="ko-KR" sz="28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8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의존도가</a:t>
            </a:r>
            <a:r>
              <a:rPr kumimoji="0" lang="en-US" altLang="ko-KR" sz="28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8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높아짐</a:t>
            </a:r>
            <a:endParaRPr kumimoji="0" lang="ko-KR" altLang="en-US" sz="2800" kern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도형 3"/>
          <p:cNvSpPr>
            <a:spLocks/>
          </p:cNvSpPr>
          <p:nvPr/>
        </p:nvSpPr>
        <p:spPr>
          <a:xfrm>
            <a:off x="49911" y="1411188"/>
            <a:ext cx="358140" cy="31877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4572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000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도형 4"/>
          <p:cNvSpPr>
            <a:spLocks/>
          </p:cNvSpPr>
          <p:nvPr/>
        </p:nvSpPr>
        <p:spPr>
          <a:xfrm>
            <a:off x="67691" y="2438558"/>
            <a:ext cx="358140" cy="31877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4572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000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도형 5"/>
          <p:cNvSpPr>
            <a:spLocks/>
          </p:cNvSpPr>
          <p:nvPr/>
        </p:nvSpPr>
        <p:spPr>
          <a:xfrm>
            <a:off x="76581" y="3859460"/>
            <a:ext cx="358140" cy="31877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4572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000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도형 6"/>
          <p:cNvSpPr>
            <a:spLocks/>
          </p:cNvSpPr>
          <p:nvPr/>
        </p:nvSpPr>
        <p:spPr>
          <a:xfrm>
            <a:off x="107816" y="5227612"/>
            <a:ext cx="358140" cy="31877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4572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000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907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" y="0"/>
            <a:ext cx="9139238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77000"/>
            <a:ext cx="125888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620713" y="169863"/>
            <a:ext cx="233362" cy="233362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889000" y="287338"/>
            <a:ext cx="477838" cy="476250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546225" y="741363"/>
            <a:ext cx="7126288" cy="22225"/>
          </a:xfrm>
          <a:prstGeom prst="rect">
            <a:avLst/>
          </a:prstGeom>
          <a:solidFill>
            <a:srgbClr val="D2EBEE"/>
          </a:solidFill>
          <a:ln>
            <a:noFill/>
          </a:ln>
          <a:effectLst>
            <a:outerShdw sy="-50000" kx="-2453608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546225" y="279400"/>
            <a:ext cx="71262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8" rIns="91417" bIns="45708" anchor="ctr"/>
          <a:lstStyle/>
          <a:p>
            <a:r>
              <a:rPr lang="en-US" altLang="ko-KR" sz="28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Ⅳ- </a:t>
            </a:r>
            <a:r>
              <a:rPr lang="en-US" altLang="ko-KR" dirty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en-US" altLang="ko-KR" sz="28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8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국제화 시대에 뒤쳐지는 교육 양상 </a:t>
            </a:r>
            <a:r>
              <a:rPr lang="en-US" altLang="ko-KR" sz="28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2800" dirty="0">
              <a:solidFill>
                <a:srgbClr val="80808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709930" y="1483196"/>
            <a:ext cx="8597265" cy="458787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>
            <a:lvl1pPr marL="342900" indent="-3429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굴림" pitchFamily="50" charset="-127"/>
              </a:defRPr>
            </a:lvl1pPr>
            <a:lvl2pPr marL="742950" indent="-28575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2pPr>
            <a:lvl3pPr marL="11430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3pPr>
            <a:lvl4pPr marL="16002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4pPr>
            <a:lvl5pPr marL="20574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5pPr>
            <a:lvl6pPr marL="25146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6pPr>
            <a:lvl7pPr marL="29718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7pPr>
            <a:lvl8pPr marL="34290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8pPr>
            <a:lvl9pPr marL="38862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9pPr>
          </a:lstStyle>
          <a:p>
            <a:pPr marL="0" indent="0" defTabSz="45720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kumimoji="0" lang="en-US" altLang="ko-KR" kern="0" dirty="0" err="1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국제이해교육</a:t>
            </a:r>
            <a:r>
              <a:rPr kumimoji="0" lang="en-US" altLang="ko-KR" kern="0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, </a:t>
            </a:r>
            <a:r>
              <a:rPr kumimoji="0" lang="en-US" altLang="ko-KR" kern="0" dirty="0" err="1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의사소통</a:t>
            </a:r>
            <a:r>
              <a:rPr kumimoji="0" lang="en-US" altLang="ko-KR" kern="0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kumimoji="0" lang="en-US" altLang="ko-KR" kern="0" dirty="0" err="1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중심의</a:t>
            </a:r>
            <a:r>
              <a:rPr kumimoji="0" lang="en-US" altLang="ko-KR" kern="0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kumimoji="0" lang="en-US" altLang="ko-KR" kern="0" dirty="0" err="1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교육</a:t>
            </a:r>
            <a:r>
              <a:rPr kumimoji="0" lang="en-US" altLang="ko-KR" kern="0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X</a:t>
            </a:r>
            <a:endParaRPr kumimoji="0" lang="ko-KR" altLang="en-US" kern="0" dirty="0" smtClean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pPr marL="0" indent="0" defTabSz="45720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endParaRPr kumimoji="0" lang="ko-KR" altLang="en-US" kern="0" dirty="0" smtClean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pPr marL="0" indent="0" defTabSz="45720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kumimoji="0" lang="en-US" altLang="ko-KR" kern="0" dirty="0" err="1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교육의</a:t>
            </a:r>
            <a:r>
              <a:rPr kumimoji="0" lang="en-US" altLang="ko-KR" kern="0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kumimoji="0" lang="en-US" altLang="ko-KR" kern="0" dirty="0" err="1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뿌리깊은</a:t>
            </a:r>
            <a:r>
              <a:rPr kumimoji="0" lang="en-US" altLang="ko-KR" kern="0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kumimoji="0" lang="en-US" altLang="ko-KR" kern="0" dirty="0" err="1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병폐인</a:t>
            </a:r>
            <a:r>
              <a:rPr kumimoji="0" lang="en-US" altLang="ko-KR" kern="0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kumimoji="0" lang="en-US" altLang="ko-KR" kern="0" dirty="0" err="1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획일성</a:t>
            </a:r>
            <a:r>
              <a:rPr kumimoji="0" lang="en-US" altLang="ko-KR" kern="0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, </a:t>
            </a:r>
            <a:r>
              <a:rPr kumimoji="0" lang="en-US" altLang="ko-KR" kern="0" dirty="0" err="1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경직성</a:t>
            </a:r>
            <a:r>
              <a:rPr kumimoji="0" lang="en-US" altLang="ko-KR" kern="0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, </a:t>
            </a:r>
            <a:r>
              <a:rPr kumimoji="0" lang="en-US" altLang="ko-KR" kern="0" dirty="0" err="1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폐쇄성</a:t>
            </a:r>
            <a:r>
              <a:rPr kumimoji="0" lang="en-US" altLang="ko-KR" kern="0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, 비 </a:t>
            </a:r>
            <a:r>
              <a:rPr kumimoji="0" lang="en-US" altLang="ko-KR" kern="0" dirty="0" err="1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국제성</a:t>
            </a:r>
            <a:endParaRPr kumimoji="0" lang="ko-KR" altLang="en-US" kern="0" dirty="0" smtClean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pPr marL="0" indent="0" defTabSz="45720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endParaRPr kumimoji="0" lang="ko-KR" altLang="en-US" kern="0" dirty="0" smtClean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pPr marL="0" indent="0" defTabSz="45720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kumimoji="0" lang="en-US" altLang="ko-KR" kern="0" dirty="0" err="1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문화와</a:t>
            </a:r>
            <a:r>
              <a:rPr kumimoji="0" lang="en-US" altLang="ko-KR" kern="0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kumimoji="0" lang="en-US" altLang="ko-KR" kern="0" dirty="0" err="1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전통의</a:t>
            </a:r>
            <a:r>
              <a:rPr kumimoji="0" lang="en-US" altLang="ko-KR" kern="0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kumimoji="0" lang="en-US" altLang="ko-KR" kern="0" dirty="0" err="1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존중과</a:t>
            </a:r>
            <a:r>
              <a:rPr kumimoji="0" lang="en-US" altLang="ko-KR" kern="0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kumimoji="0" lang="en-US" altLang="ko-KR" kern="0" dirty="0" err="1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국제이해의</a:t>
            </a:r>
            <a:r>
              <a:rPr kumimoji="0" lang="en-US" altLang="ko-KR" kern="0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kumimoji="0" lang="en-US" altLang="ko-KR" kern="0" dirty="0" err="1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추진</a:t>
            </a:r>
            <a:r>
              <a:rPr kumimoji="0" lang="en-US" altLang="ko-KR" kern="0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kumimoji="0" lang="en-US" altLang="ko-KR" kern="0" dirty="0" err="1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필요</a:t>
            </a:r>
            <a:endParaRPr kumimoji="0" lang="ko-KR" altLang="en-US" kern="0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9" name="도형 3"/>
          <p:cNvSpPr>
            <a:spLocks/>
          </p:cNvSpPr>
          <p:nvPr/>
        </p:nvSpPr>
        <p:spPr>
          <a:xfrm>
            <a:off x="88265" y="1557491"/>
            <a:ext cx="492760" cy="4229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4572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도형 4"/>
          <p:cNvSpPr>
            <a:spLocks/>
          </p:cNvSpPr>
          <p:nvPr/>
        </p:nvSpPr>
        <p:spPr>
          <a:xfrm>
            <a:off x="120650" y="2779334"/>
            <a:ext cx="492760" cy="4229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4572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도형 5"/>
          <p:cNvSpPr>
            <a:spLocks/>
          </p:cNvSpPr>
          <p:nvPr/>
        </p:nvSpPr>
        <p:spPr>
          <a:xfrm>
            <a:off x="120650" y="4003476"/>
            <a:ext cx="492760" cy="4229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4572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907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" y="0"/>
            <a:ext cx="9139238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77000"/>
            <a:ext cx="125888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620713" y="169863"/>
            <a:ext cx="233362" cy="233362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/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889000" y="287338"/>
            <a:ext cx="477838" cy="476250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546225" y="741363"/>
            <a:ext cx="7126288" cy="22225"/>
          </a:xfrm>
          <a:prstGeom prst="rect">
            <a:avLst/>
          </a:prstGeom>
          <a:solidFill>
            <a:srgbClr val="D2EBEE"/>
          </a:solidFill>
          <a:ln>
            <a:noFill/>
          </a:ln>
          <a:effectLst>
            <a:outerShdw sy="-50000" kx="-2453608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ko-KR" alt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546225" y="279400"/>
            <a:ext cx="71262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8" rIns="91417" bIns="45708" anchor="ctr"/>
          <a:lstStyle/>
          <a:p>
            <a:r>
              <a:rPr lang="en-US" altLang="ko-KR" sz="36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Ⅰ-</a:t>
            </a:r>
            <a:r>
              <a:rPr lang="en-US" altLang="ko-KR" sz="32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en-US" altLang="ko-KR" sz="36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6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일본의 나이대별 교육과정</a:t>
            </a:r>
            <a:endParaRPr lang="en-US" altLang="ko-KR" sz="3600" dirty="0">
              <a:solidFill>
                <a:srgbClr val="80808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6301" y="1411188"/>
            <a:ext cx="7797429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" y="0"/>
            <a:ext cx="9139238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77000"/>
            <a:ext cx="125888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620713" y="169863"/>
            <a:ext cx="233362" cy="233362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 sz="2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889000" y="287338"/>
            <a:ext cx="477838" cy="476250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 sz="2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546225" y="741363"/>
            <a:ext cx="7126288" cy="22225"/>
          </a:xfrm>
          <a:prstGeom prst="rect">
            <a:avLst/>
          </a:prstGeom>
          <a:solidFill>
            <a:srgbClr val="D2EBEE"/>
          </a:solidFill>
          <a:ln>
            <a:noFill/>
          </a:ln>
          <a:effectLst>
            <a:outerShdw sy="-50000" kx="-2453608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ko-KR" altLang="en-US" sz="2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546225" y="279400"/>
            <a:ext cx="71262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8" rIns="91417" bIns="45708" anchor="ctr"/>
          <a:lstStyle/>
          <a:p>
            <a:r>
              <a:rPr lang="en-US" altLang="ko-KR" sz="32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Ⅳ- </a:t>
            </a:r>
            <a:r>
              <a:rPr lang="en-US" altLang="ko-KR" sz="2800" dirty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en-US" altLang="ko-KR" sz="32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2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역사 왜곡 교육</a:t>
            </a:r>
            <a:r>
              <a:rPr lang="en-US" altLang="ko-KR" sz="32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3200" dirty="0">
              <a:solidFill>
                <a:srgbClr val="80808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620713" y="1058291"/>
            <a:ext cx="8597265" cy="491426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>
            <a:lvl1pPr marL="342900" indent="-3429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굴림" pitchFamily="50" charset="-127"/>
              </a:defRPr>
            </a:lvl1pPr>
            <a:lvl2pPr marL="742950" indent="-28575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2pPr>
            <a:lvl3pPr marL="11430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3pPr>
            <a:lvl4pPr marL="16002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4pPr>
            <a:lvl5pPr marL="20574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5pPr>
            <a:lvl6pPr marL="25146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6pPr>
            <a:lvl7pPr marL="29718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7pPr>
            <a:lvl8pPr marL="34290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8pPr>
            <a:lvl9pPr marL="38862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9pPr>
          </a:lstStyle>
          <a:p>
            <a:pPr defTabSz="45720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우익세력에</a:t>
            </a: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의해</a:t>
            </a: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역사교과서</a:t>
            </a: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왜곡</a:t>
            </a:r>
            <a:endParaRPr kumimoji="0" lang="ko-KR" altLang="en-US" sz="2000" kern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defTabSz="45720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endParaRPr kumimoji="0" lang="ko-KR" altLang="en-US" sz="2000" kern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defTabSz="45720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독도를</a:t>
            </a: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죽도로</a:t>
            </a: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동해를</a:t>
            </a: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일본해로</a:t>
            </a: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표기된</a:t>
            </a: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교과서</a:t>
            </a:r>
            <a:endParaRPr kumimoji="0" lang="ko-KR" altLang="en-US" sz="2000" kern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defTabSz="457200" fontAlgn="auto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FontTx/>
              <a:buNone/>
            </a:pPr>
            <a:endParaRPr kumimoji="0" lang="ko-KR" altLang="en-US" sz="2000" kern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defTabSz="457200" fontAlgn="auto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FontTx/>
              <a:buNone/>
            </a:pPr>
            <a:endParaRPr kumimoji="0" lang="ko-KR" altLang="en-US" sz="2000" kern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defTabSz="457200" fontAlgn="auto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FontTx/>
              <a:buNone/>
            </a:pPr>
            <a:endParaRPr kumimoji="0" lang="ko-KR" altLang="en-US" sz="2000" kern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defTabSz="457200" fontAlgn="auto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FontTx/>
              <a:buNone/>
            </a:pPr>
            <a:endParaRPr kumimoji="0" lang="ko-KR" altLang="en-US" sz="800" kern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defTabSz="457200" fontAlgn="auto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FontTx/>
              <a:buNone/>
            </a:pPr>
            <a:r>
              <a:rPr kumimoji="0" lang="en-US" altLang="ko-KR" sz="8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</a:p>
          <a:p>
            <a:pPr defTabSz="457200" fontAlgn="auto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FontTx/>
              <a:buNone/>
            </a:pPr>
            <a:r>
              <a:rPr kumimoji="0" lang="en-US" altLang="ko-KR" sz="105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defTabSz="457200" fontAlgn="auto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FontTx/>
              <a:buNone/>
            </a:pP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칠지도</a:t>
            </a: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관련</a:t>
            </a: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왜곡내용</a:t>
            </a:r>
            <a:endParaRPr kumimoji="0" lang="ko-KR" altLang="en-US" sz="2000" kern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defTabSz="457200" fontAlgn="auto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FontTx/>
              <a:buNone/>
            </a:pPr>
            <a:endParaRPr kumimoji="0" lang="ko-KR" altLang="en-US" sz="2000" kern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defTabSz="457200" fontAlgn="auto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FontTx/>
              <a:buNone/>
            </a:pPr>
            <a:endParaRPr kumimoji="0" lang="ko-KR" altLang="en-US" sz="2000" kern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9" name="그림 8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3803" y="2635324"/>
            <a:ext cx="2468245" cy="2277745"/>
          </a:xfrm>
          <a:prstGeom prst="rect">
            <a:avLst/>
          </a:prstGeom>
          <a:noFill/>
        </p:spPr>
      </p:pic>
      <p:pic>
        <p:nvPicPr>
          <p:cNvPr id="10" name="그림 9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35303" y="2635324"/>
            <a:ext cx="2539365" cy="2285365"/>
          </a:xfrm>
          <a:prstGeom prst="rect">
            <a:avLst/>
          </a:prstGeom>
          <a:noFill/>
        </p:spPr>
      </p:pic>
      <p:sp>
        <p:nvSpPr>
          <p:cNvPr id="11" name="도형 5"/>
          <p:cNvSpPr>
            <a:spLocks/>
          </p:cNvSpPr>
          <p:nvPr/>
        </p:nvSpPr>
        <p:spPr>
          <a:xfrm>
            <a:off x="165418" y="1140206"/>
            <a:ext cx="393065" cy="336550"/>
          </a:xfrm>
          <a:prstGeom prst="rightArrow">
            <a:avLst>
              <a:gd name="adj1" fmla="val 50000"/>
              <a:gd name="adj2" fmla="val 50000"/>
            </a:avLst>
          </a:prstGeom>
          <a:ln w="0" cap="flat" cmpd="sng">
            <a:solidFill>
              <a:schemeClr val="accent1">
                <a:alpha val="100000"/>
              </a:schemeClr>
            </a:solidFill>
            <a:prstDash val="solid"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4572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도형 6"/>
          <p:cNvSpPr>
            <a:spLocks/>
          </p:cNvSpPr>
          <p:nvPr/>
        </p:nvSpPr>
        <p:spPr>
          <a:xfrm>
            <a:off x="147003" y="1933956"/>
            <a:ext cx="374015" cy="336550"/>
          </a:xfrm>
          <a:prstGeom prst="rightArrow">
            <a:avLst>
              <a:gd name="adj1" fmla="val 50000"/>
              <a:gd name="adj2" fmla="val 50000"/>
            </a:avLst>
          </a:prstGeom>
          <a:ln w="0" cap="flat" cmpd="sng">
            <a:solidFill>
              <a:schemeClr val="accent1">
                <a:alpha val="100000"/>
              </a:schemeClr>
            </a:solidFill>
            <a:prstDash val="solid"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4572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도형 7"/>
          <p:cNvSpPr>
            <a:spLocks/>
          </p:cNvSpPr>
          <p:nvPr/>
        </p:nvSpPr>
        <p:spPr>
          <a:xfrm>
            <a:off x="137478" y="5371628"/>
            <a:ext cx="374015" cy="327660"/>
          </a:xfrm>
          <a:prstGeom prst="rightArrow">
            <a:avLst>
              <a:gd name="adj1" fmla="val 50000"/>
              <a:gd name="adj2" fmla="val 50000"/>
            </a:avLst>
          </a:prstGeom>
          <a:ln w="0" cap="flat" cmpd="sng">
            <a:solidFill>
              <a:schemeClr val="accent1">
                <a:alpha val="100000"/>
              </a:schemeClr>
            </a:solidFill>
            <a:prstDash val="solid"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4572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907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" y="0"/>
            <a:ext cx="9139238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77000"/>
            <a:ext cx="125888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620713" y="169863"/>
            <a:ext cx="233362" cy="233362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 sz="2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889000" y="287338"/>
            <a:ext cx="477838" cy="476250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 sz="2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546225" y="741363"/>
            <a:ext cx="7126288" cy="22225"/>
          </a:xfrm>
          <a:prstGeom prst="rect">
            <a:avLst/>
          </a:prstGeom>
          <a:solidFill>
            <a:srgbClr val="D2EBEE"/>
          </a:solidFill>
          <a:ln>
            <a:noFill/>
          </a:ln>
          <a:effectLst>
            <a:outerShdw sy="-50000" kx="-2453608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ko-KR" altLang="en-US" sz="2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546225" y="279400"/>
            <a:ext cx="71262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8" rIns="91417" bIns="45708" anchor="ctr"/>
          <a:lstStyle/>
          <a:p>
            <a:r>
              <a:rPr lang="en-US" altLang="ko-KR" sz="32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Ⅳ- </a:t>
            </a:r>
            <a:r>
              <a:rPr lang="en-US" altLang="ko-KR" sz="28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en-US" altLang="ko-KR" sz="32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2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풍부한 인간성 함양을 위한 교육</a:t>
            </a:r>
            <a:endParaRPr lang="en-US" altLang="ko-KR" sz="3200" dirty="0">
              <a:solidFill>
                <a:srgbClr val="80808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내용 개체 틀 2"/>
          <p:cNvSpPr txBox="1">
            <a:spLocks/>
          </p:cNvSpPr>
          <p:nvPr/>
        </p:nvSpPr>
        <p:spPr>
          <a:xfrm>
            <a:off x="578991" y="965596"/>
            <a:ext cx="8597265" cy="591820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>
            <a:lvl1pPr marL="342900" indent="-3429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굴림" pitchFamily="50" charset="-127"/>
              </a:defRPr>
            </a:lvl1pPr>
            <a:lvl2pPr marL="742950" indent="-28575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2pPr>
            <a:lvl3pPr marL="11430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3pPr>
            <a:lvl4pPr marL="16002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4pPr>
            <a:lvl5pPr marL="20574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5pPr>
            <a:lvl6pPr marL="25146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6pPr>
            <a:lvl7pPr marL="29718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7pPr>
            <a:lvl8pPr marL="34290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8pPr>
            <a:lvl9pPr marL="38862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9pPr>
          </a:lstStyle>
          <a:p>
            <a:pPr marL="0" indent="0" defTabSz="45720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kumimoji="0" lang="en-US" altLang="ko-KR" sz="22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유아기부터의</a:t>
            </a:r>
            <a:r>
              <a:rPr kumimoji="0" lang="en-US" altLang="ko-KR" sz="22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2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심성교육의</a:t>
            </a:r>
            <a:r>
              <a:rPr kumimoji="0" lang="en-US" altLang="ko-KR" sz="22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2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충실</a:t>
            </a:r>
            <a:r>
              <a:rPr kumimoji="0" lang="en-US" altLang="ko-KR" sz="22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2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방안</a:t>
            </a:r>
            <a:endParaRPr kumimoji="0" lang="ko-KR" altLang="en-US" sz="2200" kern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defTabSz="45720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endParaRPr kumimoji="0" lang="ko-KR" altLang="en-US" sz="2200" kern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defTabSz="45720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kumimoji="0" lang="en-US" altLang="ko-KR" sz="22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자연</a:t>
            </a:r>
            <a:r>
              <a:rPr kumimoji="0" lang="en-US" altLang="ko-KR" sz="22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2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체험․사회</a:t>
            </a:r>
            <a:r>
              <a:rPr kumimoji="0" lang="en-US" altLang="ko-KR" sz="22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2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생활</a:t>
            </a:r>
            <a:r>
              <a:rPr kumimoji="0" lang="en-US" altLang="ko-KR" sz="22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2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체험을</a:t>
            </a:r>
            <a:r>
              <a:rPr kumimoji="0" lang="en-US" altLang="ko-KR" sz="22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2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중시하는</a:t>
            </a:r>
            <a:r>
              <a:rPr kumimoji="0" lang="en-US" altLang="ko-KR" sz="22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2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교육</a:t>
            </a:r>
            <a:r>
              <a:rPr kumimoji="0" lang="en-US" altLang="ko-KR" sz="22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2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실시</a:t>
            </a:r>
            <a:endParaRPr kumimoji="0" lang="ko-KR" altLang="en-US" sz="2200" kern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defTabSz="45720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kumimoji="0" lang="en-US" altLang="ko-KR" sz="22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0" lang="en-US" altLang="ko-KR" sz="22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지식</a:t>
            </a:r>
            <a:r>
              <a:rPr kumimoji="0" lang="en-US" altLang="ko-KR" sz="22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2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주입식</a:t>
            </a:r>
            <a:r>
              <a:rPr kumimoji="0" lang="en-US" altLang="ko-KR" sz="22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2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교육</a:t>
            </a:r>
            <a:r>
              <a:rPr kumimoji="0" lang="en-US" altLang="ko-KR" sz="22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X)</a:t>
            </a:r>
            <a:endParaRPr kumimoji="0" lang="ko-KR" altLang="en-US" sz="2200" kern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defTabSz="45720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endParaRPr kumimoji="0" lang="ko-KR" altLang="en-US" sz="2200" kern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defTabSz="45720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kumimoji="0" lang="en-US" altLang="ko-KR" sz="22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가정․지역사회와의</a:t>
            </a:r>
            <a:r>
              <a:rPr kumimoji="0" lang="en-US" altLang="ko-KR" sz="22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2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연대</a:t>
            </a:r>
            <a:r>
              <a:rPr kumimoji="0" lang="en-US" altLang="ko-KR" sz="22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2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강화</a:t>
            </a:r>
            <a:r>
              <a:rPr kumimoji="0" lang="en-US" altLang="ko-KR" sz="22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: </a:t>
            </a:r>
            <a:r>
              <a:rPr kumimoji="0" lang="en-US" altLang="ko-KR" sz="22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가정과</a:t>
            </a:r>
            <a:r>
              <a:rPr kumimoji="0" lang="en-US" altLang="ko-KR" sz="22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2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사회의</a:t>
            </a:r>
            <a:r>
              <a:rPr kumimoji="0" lang="en-US" altLang="ko-KR" sz="22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2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본질에</a:t>
            </a:r>
            <a:r>
              <a:rPr kumimoji="0" lang="en-US" altLang="ko-KR" sz="22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2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대한</a:t>
            </a:r>
            <a:r>
              <a:rPr kumimoji="0" lang="en-US" altLang="ko-KR" sz="22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2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재점검하고</a:t>
            </a:r>
            <a:r>
              <a:rPr kumimoji="0" lang="en-US" altLang="ko-KR" sz="22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2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각각의</a:t>
            </a:r>
            <a:r>
              <a:rPr kumimoji="0" lang="en-US" altLang="ko-KR" sz="22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2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교육력을</a:t>
            </a:r>
            <a:r>
              <a:rPr kumimoji="0" lang="en-US" altLang="ko-KR" sz="22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2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중시</a:t>
            </a:r>
            <a:endParaRPr kumimoji="0" lang="ko-KR" altLang="en-US" sz="2200" kern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defTabSz="45720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endParaRPr kumimoji="0" lang="ko-KR" altLang="en-US" sz="2200" kern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defTabSz="45720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kumimoji="0" lang="en-US" altLang="ko-KR" sz="22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개개인의</a:t>
            </a:r>
            <a:r>
              <a:rPr kumimoji="0" lang="en-US" altLang="ko-KR" sz="22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2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능력과</a:t>
            </a:r>
            <a:r>
              <a:rPr kumimoji="0" lang="en-US" altLang="ko-KR" sz="22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2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적성에</a:t>
            </a:r>
            <a:r>
              <a:rPr kumimoji="0" lang="en-US" altLang="ko-KR" sz="22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2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적합한</a:t>
            </a:r>
            <a:r>
              <a:rPr kumimoji="0" lang="en-US" altLang="ko-KR" sz="22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2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교육의</a:t>
            </a:r>
            <a:r>
              <a:rPr kumimoji="0" lang="en-US" altLang="ko-KR" sz="22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2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필요성을</a:t>
            </a:r>
            <a:r>
              <a:rPr kumimoji="0" lang="en-US" altLang="ko-KR" sz="22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2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제시</a:t>
            </a:r>
            <a:endParaRPr kumimoji="0" lang="ko-KR" altLang="en-US" sz="2200" kern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defTabSz="45720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endParaRPr kumimoji="0" lang="ko-KR" altLang="en-US" sz="2200" kern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defTabSz="45720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kumimoji="0" lang="en-US" altLang="ko-KR" sz="22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교육의</a:t>
            </a:r>
            <a:r>
              <a:rPr kumimoji="0" lang="en-US" altLang="ko-KR" sz="22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2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형식적</a:t>
            </a:r>
            <a:r>
              <a:rPr kumimoji="0" lang="en-US" altLang="ko-KR" sz="22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2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평등의</a:t>
            </a:r>
            <a:r>
              <a:rPr kumimoji="0" lang="en-US" altLang="ko-KR" sz="22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2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중시에서</a:t>
            </a:r>
            <a:r>
              <a:rPr kumimoji="0" lang="en-US" altLang="ko-KR" sz="22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2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개성</a:t>
            </a:r>
            <a:r>
              <a:rPr kumimoji="0" lang="en-US" altLang="ko-KR" sz="22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2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존중으로</a:t>
            </a:r>
            <a:r>
              <a:rPr kumimoji="0" lang="en-US" altLang="ko-KR" sz="22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2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전환</a:t>
            </a:r>
            <a:endParaRPr kumimoji="0" lang="ko-KR" altLang="en-US" sz="2200" kern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defTabSz="45720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u"/>
            </a:pPr>
            <a:endParaRPr kumimoji="0" lang="ko-KR" altLang="en-US" sz="2200" kern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defTabSz="45720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endParaRPr kumimoji="0" lang="ko-KR" altLang="en-US" sz="1800" kern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도형 3"/>
          <p:cNvSpPr>
            <a:spLocks/>
          </p:cNvSpPr>
          <p:nvPr/>
        </p:nvSpPr>
        <p:spPr>
          <a:xfrm>
            <a:off x="110996" y="996076"/>
            <a:ext cx="394335" cy="3257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4572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도형 4"/>
          <p:cNvSpPr>
            <a:spLocks/>
          </p:cNvSpPr>
          <p:nvPr/>
        </p:nvSpPr>
        <p:spPr>
          <a:xfrm>
            <a:off x="110996" y="1983903"/>
            <a:ext cx="394335" cy="3257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4572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도형 5"/>
          <p:cNvSpPr>
            <a:spLocks/>
          </p:cNvSpPr>
          <p:nvPr/>
        </p:nvSpPr>
        <p:spPr>
          <a:xfrm>
            <a:off x="110996" y="3355404"/>
            <a:ext cx="394335" cy="3257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4572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도형 6"/>
          <p:cNvSpPr>
            <a:spLocks/>
          </p:cNvSpPr>
          <p:nvPr/>
        </p:nvSpPr>
        <p:spPr>
          <a:xfrm>
            <a:off x="105915" y="4579540"/>
            <a:ext cx="394335" cy="3257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4572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도형 7"/>
          <p:cNvSpPr>
            <a:spLocks/>
          </p:cNvSpPr>
          <p:nvPr/>
        </p:nvSpPr>
        <p:spPr>
          <a:xfrm>
            <a:off x="110996" y="5515644"/>
            <a:ext cx="394335" cy="3257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4572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907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" y="0"/>
            <a:ext cx="9139238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77000"/>
            <a:ext cx="125888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620713" y="169863"/>
            <a:ext cx="233362" cy="233362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 sz="2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889000" y="287338"/>
            <a:ext cx="477838" cy="476250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 sz="2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546225" y="741363"/>
            <a:ext cx="7126288" cy="22225"/>
          </a:xfrm>
          <a:prstGeom prst="rect">
            <a:avLst/>
          </a:prstGeom>
          <a:solidFill>
            <a:srgbClr val="D2EBEE"/>
          </a:solidFill>
          <a:ln>
            <a:noFill/>
          </a:ln>
          <a:effectLst>
            <a:outerShdw sy="-50000" kx="-2453608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ko-KR" altLang="en-US" sz="2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546225" y="279400"/>
            <a:ext cx="71262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8" rIns="91417" bIns="45708" anchor="ctr"/>
          <a:lstStyle/>
          <a:p>
            <a:r>
              <a:rPr lang="en-US" altLang="ko-KR" sz="32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Ⅳ- </a:t>
            </a:r>
            <a:r>
              <a:rPr lang="en-US" altLang="ko-KR" sz="2800" dirty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en-US" altLang="ko-KR" sz="32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2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초</a:t>
            </a:r>
            <a:r>
              <a:rPr lang="en-US" altLang="ko-KR" sz="32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32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중등 교육의 개선</a:t>
            </a:r>
            <a:r>
              <a:rPr lang="en-US" altLang="ko-KR" sz="32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3200" dirty="0">
              <a:solidFill>
                <a:srgbClr val="80808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620713" y="1024890"/>
            <a:ext cx="8597265" cy="4935220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>
            <a:lvl1pPr marL="342900" indent="-3429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굴림" pitchFamily="50" charset="-127"/>
              </a:defRPr>
            </a:lvl1pPr>
            <a:lvl2pPr marL="742950" indent="-28575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2pPr>
            <a:lvl3pPr marL="11430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3pPr>
            <a:lvl4pPr marL="16002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4pPr>
            <a:lvl5pPr marL="20574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5pPr>
            <a:lvl6pPr marL="25146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6pPr>
            <a:lvl7pPr marL="29718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7pPr>
            <a:lvl8pPr marL="34290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8pPr>
            <a:lvl9pPr marL="38862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9pPr>
          </a:lstStyle>
          <a:p>
            <a:pPr marL="0" indent="0" defTabSz="45720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풍부한</a:t>
            </a: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인간성</a:t>
            </a: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함양</a:t>
            </a: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생활</a:t>
            </a: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체험을</a:t>
            </a: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통한</a:t>
            </a: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학습</a:t>
            </a: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– 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교육과정의</a:t>
            </a: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정을</a:t>
            </a: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추진</a:t>
            </a:r>
            <a:endParaRPr kumimoji="0" lang="ko-KR" altLang="en-US" sz="2000" kern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defTabSz="45720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endParaRPr kumimoji="0" lang="ko-KR" altLang="en-US" sz="2000" kern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defTabSz="45720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주5일제의 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충실</a:t>
            </a: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(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수업</a:t>
            </a: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내용과</a:t>
            </a: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시간을</a:t>
            </a: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감축</a:t>
            </a: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 – 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종합학습시간</a:t>
            </a: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설치</a:t>
            </a:r>
            <a:endParaRPr kumimoji="0" lang="ko-KR" altLang="en-US" sz="2000" kern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defTabSz="45720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endParaRPr kumimoji="0" lang="ko-KR" altLang="en-US" sz="2000" kern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defTabSz="45720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교육</a:t>
            </a: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제도의</a:t>
            </a: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획일화</a:t>
            </a: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경직성을</a:t>
            </a: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해소하기</a:t>
            </a: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위한</a:t>
            </a: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고등</a:t>
            </a: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학교</a:t>
            </a: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구조</a:t>
            </a: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개혁을</a:t>
            </a: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추진</a:t>
            </a:r>
            <a:endParaRPr kumimoji="0" lang="ko-KR" altLang="en-US" sz="2000" kern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defTabSz="45720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endParaRPr kumimoji="0" lang="ko-KR" altLang="en-US" sz="2000" kern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defTabSz="45720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교육</a:t>
            </a: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제도의</a:t>
            </a: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탁략화</a:t>
            </a: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다양화</a:t>
            </a: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도모</a:t>
            </a:r>
            <a:endParaRPr kumimoji="0" lang="ko-KR" altLang="en-US" sz="2000" kern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defTabSz="45720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endParaRPr kumimoji="0" lang="ko-KR" altLang="en-US" sz="2000" kern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defTabSz="45720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신입생</a:t>
            </a: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선발</a:t>
            </a: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기준의</a:t>
            </a: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다양화</a:t>
            </a: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다원화</a:t>
            </a: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추진</a:t>
            </a:r>
            <a:endParaRPr kumimoji="0" lang="ko-KR" altLang="en-US" sz="2000" kern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defTabSz="45720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endParaRPr kumimoji="0" lang="ko-KR" altLang="en-US" sz="2000" kern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defTabSz="45720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중졸</a:t>
            </a: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인정</a:t>
            </a: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시험에</a:t>
            </a: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대한</a:t>
            </a: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수험</a:t>
            </a: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자격을</a:t>
            </a: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탄력화</a:t>
            </a:r>
            <a:endParaRPr kumimoji="0" lang="ko-KR" altLang="en-US" sz="2000" kern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defTabSz="45720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endParaRPr kumimoji="0" lang="ko-KR" altLang="en-US" sz="2000" kern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defTabSz="45720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endParaRPr kumimoji="0" lang="ko-KR" altLang="en-US" sz="2000" kern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도형 3"/>
          <p:cNvSpPr>
            <a:spLocks/>
          </p:cNvSpPr>
          <p:nvPr/>
        </p:nvSpPr>
        <p:spPr>
          <a:xfrm>
            <a:off x="89218" y="1099185"/>
            <a:ext cx="439420" cy="3092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4572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000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도형 4"/>
          <p:cNvSpPr>
            <a:spLocks/>
          </p:cNvSpPr>
          <p:nvPr/>
        </p:nvSpPr>
        <p:spPr>
          <a:xfrm>
            <a:off x="119694" y="1966039"/>
            <a:ext cx="439420" cy="3092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4572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000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도형 5"/>
          <p:cNvSpPr>
            <a:spLocks/>
          </p:cNvSpPr>
          <p:nvPr/>
        </p:nvSpPr>
        <p:spPr>
          <a:xfrm>
            <a:off x="157091" y="5412640"/>
            <a:ext cx="439420" cy="3035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4572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000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도형 6"/>
          <p:cNvSpPr>
            <a:spLocks/>
          </p:cNvSpPr>
          <p:nvPr/>
        </p:nvSpPr>
        <p:spPr>
          <a:xfrm>
            <a:off x="107950" y="2784094"/>
            <a:ext cx="439420" cy="3035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4572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000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도형 7"/>
          <p:cNvSpPr>
            <a:spLocks/>
          </p:cNvSpPr>
          <p:nvPr/>
        </p:nvSpPr>
        <p:spPr>
          <a:xfrm>
            <a:off x="140136" y="3707695"/>
            <a:ext cx="439420" cy="3035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4572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000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도형 8"/>
          <p:cNvSpPr>
            <a:spLocks/>
          </p:cNvSpPr>
          <p:nvPr/>
        </p:nvSpPr>
        <p:spPr>
          <a:xfrm>
            <a:off x="132960" y="4545965"/>
            <a:ext cx="439420" cy="3035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4572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000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907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" y="0"/>
            <a:ext cx="9139238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77000"/>
            <a:ext cx="125888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620713" y="169863"/>
            <a:ext cx="233362" cy="233362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/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889000" y="287338"/>
            <a:ext cx="477838" cy="476250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 sz="18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546225" y="766951"/>
            <a:ext cx="7126288" cy="22225"/>
          </a:xfrm>
          <a:prstGeom prst="rect">
            <a:avLst/>
          </a:prstGeom>
          <a:solidFill>
            <a:srgbClr val="D2EBEE"/>
          </a:solidFill>
          <a:ln>
            <a:noFill/>
          </a:ln>
          <a:effectLst>
            <a:outerShdw sy="-50000" kx="-2453608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ko-KR" altLang="en-US" sz="18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546225" y="279400"/>
            <a:ext cx="71262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8" rIns="91417" bIns="45708" anchor="ctr"/>
          <a:lstStyle/>
          <a:p>
            <a:r>
              <a:rPr lang="en-US" altLang="ko-KR" sz="28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Ⅳ- </a:t>
            </a:r>
            <a:r>
              <a:rPr lang="en-US" altLang="ko-KR" dirty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en-US" altLang="ko-KR" sz="28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8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 변화에 대응하기 위한 교육 개선</a:t>
            </a:r>
            <a:endParaRPr lang="en-US" altLang="ko-KR" sz="2800" dirty="0">
              <a:solidFill>
                <a:srgbClr val="80808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629285" y="1220752"/>
            <a:ext cx="8597265" cy="3967480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>
            <a:lvl1pPr marL="342900" indent="-3429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굴림" pitchFamily="50" charset="-127"/>
              </a:defRPr>
            </a:lvl1pPr>
            <a:lvl2pPr marL="742950" indent="-28575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2pPr>
            <a:lvl3pPr marL="11430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3pPr>
            <a:lvl4pPr marL="16002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4pPr>
            <a:lvl5pPr marL="20574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5pPr>
            <a:lvl6pPr marL="25146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6pPr>
            <a:lvl7pPr marL="29718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7pPr>
            <a:lvl8pPr marL="34290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8pPr>
            <a:lvl9pPr marL="38862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9pPr>
          </a:lstStyle>
          <a:p>
            <a:pPr marL="0" indent="0" defTabSz="45720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사회</a:t>
            </a: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변화에의</a:t>
            </a: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추세에</a:t>
            </a: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따른</a:t>
            </a: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교육</a:t>
            </a: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방안</a:t>
            </a:r>
            <a:endParaRPr kumimoji="0" lang="ko-KR" altLang="en-US" sz="2000" kern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defTabSz="45720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endParaRPr kumimoji="0" lang="ko-KR" altLang="en-US" sz="2000" kern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defTabSz="45720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과학</a:t>
            </a: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기술</a:t>
            </a: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인력의</a:t>
            </a: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양상</a:t>
            </a: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학술</a:t>
            </a: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연구의</a:t>
            </a: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진흥</a:t>
            </a: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도모</a:t>
            </a: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– 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대학교</a:t>
            </a: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고등전문학교</a:t>
            </a: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등에</a:t>
            </a: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인턴쉽을</a:t>
            </a: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추진</a:t>
            </a:r>
            <a:endParaRPr kumimoji="0" lang="ko-KR" altLang="en-US" sz="2000" kern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defTabSz="45720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endParaRPr kumimoji="0" lang="ko-KR" altLang="en-US" sz="2000" kern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defTabSz="45720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정보화</a:t>
            </a: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사회에</a:t>
            </a: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대응</a:t>
            </a: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– 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정보</a:t>
            </a: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교육을</a:t>
            </a: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체계적</a:t>
            </a:r>
            <a:endParaRPr kumimoji="0" lang="ko-KR" altLang="en-US" sz="2000" kern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defTabSz="45720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endParaRPr kumimoji="0" lang="ko-KR" altLang="en-US" sz="2000" kern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defTabSz="45720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국제화</a:t>
            </a: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사회에</a:t>
            </a: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대응</a:t>
            </a: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kumimoji="0" lang="ko-KR" altLang="en-US" sz="2000" kern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defTabSz="45720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endParaRPr kumimoji="0" lang="ko-KR" altLang="en-US" sz="2000" kern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defTabSz="45720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문화</a:t>
            </a: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진흥</a:t>
            </a: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– 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스포츠</a:t>
            </a:r>
            <a:r>
              <a:rPr kumimoji="0" lang="en-US" altLang="ko-KR" sz="20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0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플랜</a:t>
            </a:r>
            <a:endParaRPr kumimoji="0" lang="ko-KR" altLang="en-US" sz="2000" kern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도형 3"/>
          <p:cNvSpPr>
            <a:spLocks/>
          </p:cNvSpPr>
          <p:nvPr/>
        </p:nvSpPr>
        <p:spPr>
          <a:xfrm>
            <a:off x="105916" y="1257582"/>
            <a:ext cx="406400" cy="380365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4572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400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도형 4"/>
          <p:cNvSpPr>
            <a:spLocks/>
          </p:cNvSpPr>
          <p:nvPr/>
        </p:nvSpPr>
        <p:spPr>
          <a:xfrm>
            <a:off x="131564" y="2308487"/>
            <a:ext cx="406400" cy="352425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4572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400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도형 5"/>
          <p:cNvSpPr>
            <a:spLocks/>
          </p:cNvSpPr>
          <p:nvPr/>
        </p:nvSpPr>
        <p:spPr>
          <a:xfrm>
            <a:off x="131564" y="3211388"/>
            <a:ext cx="406400" cy="380365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4572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400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도형 6"/>
          <p:cNvSpPr>
            <a:spLocks/>
          </p:cNvSpPr>
          <p:nvPr/>
        </p:nvSpPr>
        <p:spPr>
          <a:xfrm>
            <a:off x="131564" y="4147492"/>
            <a:ext cx="406400" cy="38989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4572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400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도형 7"/>
          <p:cNvSpPr>
            <a:spLocks/>
          </p:cNvSpPr>
          <p:nvPr/>
        </p:nvSpPr>
        <p:spPr>
          <a:xfrm>
            <a:off x="131564" y="4991263"/>
            <a:ext cx="406400" cy="380365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4572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400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907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" y="0"/>
            <a:ext cx="9139238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77000"/>
            <a:ext cx="125888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620713" y="169863"/>
            <a:ext cx="233362" cy="233362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/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889000" y="287338"/>
            <a:ext cx="477838" cy="476250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 sz="18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546225" y="741363"/>
            <a:ext cx="7126288" cy="22225"/>
          </a:xfrm>
          <a:prstGeom prst="rect">
            <a:avLst/>
          </a:prstGeom>
          <a:solidFill>
            <a:srgbClr val="D2EBEE"/>
          </a:solidFill>
          <a:ln>
            <a:noFill/>
          </a:ln>
          <a:effectLst>
            <a:outerShdw sy="-50000" kx="-2453608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ko-KR" altLang="en-US" sz="18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546225" y="279400"/>
            <a:ext cx="71262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8" rIns="91417" bIns="45708" anchor="ctr"/>
          <a:lstStyle/>
          <a:p>
            <a:r>
              <a:rPr lang="en-US" altLang="ko-KR" sz="28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Ⅳ- </a:t>
            </a:r>
            <a:r>
              <a:rPr lang="en-US" altLang="ko-KR" dirty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en-US" altLang="ko-KR" sz="28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8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가정</a:t>
            </a:r>
            <a:r>
              <a:rPr lang="en-US" altLang="ko-KR" sz="28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8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학교</a:t>
            </a:r>
            <a:r>
              <a:rPr lang="en-US" altLang="ko-KR" sz="28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8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지역 사회와의 연대 강화</a:t>
            </a:r>
            <a:endParaRPr lang="en-US" altLang="ko-KR" sz="2800" dirty="0">
              <a:solidFill>
                <a:srgbClr val="80808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595630" y="1278573"/>
            <a:ext cx="8597265" cy="4297680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>
            <a:lvl1pPr marL="342900" indent="-3429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굴림" pitchFamily="50" charset="-127"/>
              </a:defRPr>
            </a:lvl1pPr>
            <a:lvl2pPr marL="742950" indent="-28575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2pPr>
            <a:lvl3pPr marL="11430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3pPr>
            <a:lvl4pPr marL="16002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4pPr>
            <a:lvl5pPr marL="20574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5pPr>
            <a:lvl6pPr marL="25146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6pPr>
            <a:lvl7pPr marL="29718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7pPr>
            <a:lvl8pPr marL="34290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8pPr>
            <a:lvl9pPr marL="38862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9pPr>
          </a:lstStyle>
          <a:p>
            <a:pPr marL="0" indent="0" defTabSz="45720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kumimoji="0" lang="en-US" altLang="ko-KR" sz="24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가정</a:t>
            </a:r>
            <a:r>
              <a:rPr kumimoji="0" lang="en-US" altLang="ko-KR" sz="24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4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교육에</a:t>
            </a:r>
            <a:r>
              <a:rPr kumimoji="0" lang="en-US" altLang="ko-KR" sz="24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4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대한</a:t>
            </a:r>
            <a:r>
              <a:rPr kumimoji="0" lang="en-US" altLang="ko-KR" sz="24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4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적극</a:t>
            </a:r>
            <a:r>
              <a:rPr kumimoji="0" lang="en-US" altLang="ko-KR" sz="24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4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지원</a:t>
            </a:r>
            <a:r>
              <a:rPr kumimoji="0" lang="en-US" altLang="ko-KR" sz="24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&amp; </a:t>
            </a:r>
            <a:r>
              <a:rPr kumimoji="0" lang="en-US" altLang="ko-KR" sz="24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캠페인</a:t>
            </a:r>
            <a:endParaRPr kumimoji="0" lang="ko-KR" altLang="en-US" sz="2400" kern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defTabSz="45720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endParaRPr kumimoji="0" lang="ko-KR" altLang="en-US" sz="2400" kern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defTabSz="45720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kumimoji="0" lang="en-US" altLang="ko-KR" sz="24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여유</a:t>
            </a:r>
            <a:r>
              <a:rPr kumimoji="0" lang="en-US" altLang="ko-KR" sz="24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4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속에서</a:t>
            </a:r>
            <a:r>
              <a:rPr kumimoji="0" lang="en-US" altLang="ko-KR" sz="24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4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생활력을</a:t>
            </a:r>
            <a:r>
              <a:rPr kumimoji="0" lang="en-US" altLang="ko-KR" sz="24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4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함양</a:t>
            </a:r>
            <a:r>
              <a:rPr kumimoji="0" lang="en-US" altLang="ko-KR" sz="24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– </a:t>
            </a:r>
            <a:r>
              <a:rPr kumimoji="0" lang="en-US" altLang="ko-KR" sz="24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학교</a:t>
            </a:r>
            <a:r>
              <a:rPr kumimoji="0" lang="en-US" altLang="ko-KR" sz="24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외 </a:t>
            </a:r>
            <a:r>
              <a:rPr kumimoji="0" lang="en-US" altLang="ko-KR" sz="24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체험</a:t>
            </a:r>
            <a:r>
              <a:rPr kumimoji="0" lang="en-US" altLang="ko-KR" sz="24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4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활동</a:t>
            </a:r>
            <a:r>
              <a:rPr kumimoji="0" lang="en-US" altLang="ko-KR" sz="24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4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중시</a:t>
            </a:r>
            <a:endParaRPr kumimoji="0" lang="ko-KR" altLang="en-US" sz="2400" kern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defTabSz="45720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endParaRPr kumimoji="0" lang="ko-KR" altLang="en-US" sz="2400" kern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defTabSz="45720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kumimoji="0" lang="en-US" altLang="ko-KR" sz="24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사회인이나</a:t>
            </a:r>
            <a:r>
              <a:rPr kumimoji="0" lang="en-US" altLang="ko-KR" sz="24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4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지역</a:t>
            </a:r>
            <a:r>
              <a:rPr kumimoji="0" lang="en-US" altLang="ko-KR" sz="24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4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사회</a:t>
            </a:r>
            <a:r>
              <a:rPr kumimoji="0" lang="en-US" altLang="ko-KR" sz="24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4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인사를</a:t>
            </a:r>
            <a:r>
              <a:rPr kumimoji="0" lang="en-US" altLang="ko-KR" sz="24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4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적극</a:t>
            </a:r>
            <a:r>
              <a:rPr kumimoji="0" lang="en-US" altLang="ko-KR" sz="24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4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활용하는</a:t>
            </a:r>
            <a:r>
              <a:rPr kumimoji="0" lang="en-US" altLang="ko-KR" sz="24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4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방안을</a:t>
            </a:r>
            <a:r>
              <a:rPr kumimoji="0" lang="en-US" altLang="ko-KR" sz="24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4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수립</a:t>
            </a:r>
            <a:r>
              <a:rPr kumimoji="0" lang="en-US" altLang="ko-KR" sz="24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  <a:endParaRPr kumimoji="0" lang="ko-KR" altLang="en-US" sz="2400" kern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defTabSz="45720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endParaRPr kumimoji="0" lang="ko-KR" altLang="en-US" sz="2400" kern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defTabSz="45720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kumimoji="0" lang="en-US" altLang="ko-KR" sz="24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범국민적인</a:t>
            </a:r>
            <a:r>
              <a:rPr kumimoji="0" lang="en-US" altLang="ko-KR" sz="24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4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노력</a:t>
            </a:r>
            <a:r>
              <a:rPr kumimoji="0" lang="en-US" altLang="ko-KR" sz="24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4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필요</a:t>
            </a:r>
            <a:endParaRPr kumimoji="0" lang="ko-KR" altLang="en-US" sz="2400" kern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도형 3"/>
          <p:cNvSpPr>
            <a:spLocks/>
          </p:cNvSpPr>
          <p:nvPr/>
        </p:nvSpPr>
        <p:spPr>
          <a:xfrm>
            <a:off x="120387" y="1348324"/>
            <a:ext cx="489585" cy="3879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4572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400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도형 4"/>
          <p:cNvSpPr>
            <a:spLocks/>
          </p:cNvSpPr>
          <p:nvPr/>
        </p:nvSpPr>
        <p:spPr>
          <a:xfrm>
            <a:off x="120387" y="2319347"/>
            <a:ext cx="489585" cy="3879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4572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400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도형 5"/>
          <p:cNvSpPr>
            <a:spLocks/>
          </p:cNvSpPr>
          <p:nvPr/>
        </p:nvSpPr>
        <p:spPr>
          <a:xfrm>
            <a:off x="120387" y="3283396"/>
            <a:ext cx="489585" cy="4025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4572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400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도형 6"/>
          <p:cNvSpPr>
            <a:spLocks/>
          </p:cNvSpPr>
          <p:nvPr/>
        </p:nvSpPr>
        <p:spPr>
          <a:xfrm>
            <a:off x="120387" y="4291508"/>
            <a:ext cx="489585" cy="4025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4572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400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907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" y="0"/>
            <a:ext cx="9139238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618683"/>
            <a:ext cx="125888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620713" y="169863"/>
            <a:ext cx="233362" cy="233362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889000" y="287338"/>
            <a:ext cx="477838" cy="476250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546225" y="741363"/>
            <a:ext cx="7126288" cy="22225"/>
          </a:xfrm>
          <a:prstGeom prst="rect">
            <a:avLst/>
          </a:prstGeom>
          <a:solidFill>
            <a:srgbClr val="D2EBEE"/>
          </a:solidFill>
          <a:ln>
            <a:noFill/>
          </a:ln>
          <a:effectLst>
            <a:outerShdw sy="-50000" kx="-2453608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546225" y="279400"/>
            <a:ext cx="71262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8" rIns="91417" bIns="45708" anchor="ctr"/>
          <a:lstStyle/>
          <a:p>
            <a:r>
              <a:rPr lang="en-US" altLang="ko-KR" sz="36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Ⅳ- </a:t>
            </a:r>
            <a:r>
              <a:rPr lang="en-US" altLang="ko-KR" sz="3200" dirty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en-US" altLang="ko-KR" sz="36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6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평생 교육 사회 지향</a:t>
            </a:r>
            <a:r>
              <a:rPr lang="en-US" altLang="ko-KR" sz="36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3600" dirty="0">
              <a:solidFill>
                <a:srgbClr val="80808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552911" y="1533761"/>
            <a:ext cx="8597265" cy="433959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>
            <a:lvl1pPr marL="342900" indent="-3429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굴림" pitchFamily="50" charset="-127"/>
              </a:defRPr>
            </a:lvl1pPr>
            <a:lvl2pPr marL="742950" indent="-28575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2pPr>
            <a:lvl3pPr marL="11430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3pPr>
            <a:lvl4pPr marL="16002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4pPr>
            <a:lvl5pPr marL="20574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5pPr>
            <a:lvl6pPr marL="25146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6pPr>
            <a:lvl7pPr marL="29718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7pPr>
            <a:lvl8pPr marL="34290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8pPr>
            <a:lvl9pPr marL="38862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9pPr>
          </a:lstStyle>
          <a:p>
            <a:pPr marL="0" indent="0" defTabSz="45720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kumimoji="0" lang="en-US" altLang="ko-KR" sz="22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평생교육진흥법을</a:t>
            </a:r>
            <a:r>
              <a:rPr kumimoji="0" lang="en-US" altLang="ko-KR" sz="22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2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제정</a:t>
            </a:r>
            <a:endParaRPr kumimoji="0" lang="ko-KR" altLang="en-US" sz="2200" kern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defTabSz="45720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endParaRPr kumimoji="0" lang="ko-KR" altLang="en-US" sz="2200" kern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defTabSz="45720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kumimoji="0" lang="en-US" altLang="ko-KR" sz="22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종래의</a:t>
            </a:r>
            <a:r>
              <a:rPr kumimoji="0" lang="en-US" altLang="ko-KR" sz="22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2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학교</a:t>
            </a:r>
            <a:r>
              <a:rPr kumimoji="0" lang="en-US" altLang="ko-KR" sz="22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2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교육</a:t>
            </a:r>
            <a:r>
              <a:rPr kumimoji="0" lang="en-US" altLang="ko-KR" sz="22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en-US" altLang="ko-KR" sz="22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사회</a:t>
            </a:r>
            <a:r>
              <a:rPr kumimoji="0" lang="en-US" altLang="ko-KR" sz="22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2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교육의</a:t>
            </a:r>
            <a:r>
              <a:rPr kumimoji="0" lang="en-US" altLang="ko-KR" sz="22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2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성과를</a:t>
            </a:r>
            <a:r>
              <a:rPr kumimoji="0" lang="en-US" altLang="ko-KR" sz="22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2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기초로</a:t>
            </a:r>
            <a:r>
              <a:rPr kumimoji="0" lang="en-US" altLang="ko-KR" sz="22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2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지역의</a:t>
            </a:r>
            <a:r>
              <a:rPr kumimoji="0" lang="en-US" altLang="ko-KR" sz="22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2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자주적인</a:t>
            </a:r>
            <a:r>
              <a:rPr kumimoji="0" lang="en-US" altLang="ko-KR" sz="22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2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학습</a:t>
            </a:r>
            <a:r>
              <a:rPr kumimoji="0" lang="en-US" altLang="ko-KR" sz="22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2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활동과</a:t>
            </a:r>
            <a:r>
              <a:rPr kumimoji="0" lang="en-US" altLang="ko-KR" sz="22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2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학교</a:t>
            </a:r>
            <a:r>
              <a:rPr kumimoji="0" lang="en-US" altLang="ko-KR" sz="22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en-US" altLang="ko-KR" sz="22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가정</a:t>
            </a:r>
            <a:r>
              <a:rPr kumimoji="0" lang="en-US" altLang="ko-KR" sz="22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en-US" altLang="ko-KR" sz="22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지역과의</a:t>
            </a:r>
            <a:r>
              <a:rPr kumimoji="0" lang="en-US" altLang="ko-KR" sz="22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2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연계</a:t>
            </a:r>
            <a:endParaRPr kumimoji="0" lang="ko-KR" altLang="en-US" sz="2200" kern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defTabSz="45720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endParaRPr kumimoji="0" lang="ko-KR" altLang="en-US" sz="2200" kern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defTabSz="45720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kumimoji="0" lang="en-US" altLang="ko-KR" sz="22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학습</a:t>
            </a:r>
            <a:r>
              <a:rPr kumimoji="0" lang="en-US" altLang="ko-KR" sz="22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2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정보</a:t>
            </a:r>
            <a:r>
              <a:rPr kumimoji="0" lang="en-US" altLang="ko-KR" sz="22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2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제공</a:t>
            </a:r>
            <a:r>
              <a:rPr kumimoji="0" lang="en-US" altLang="ko-KR" sz="22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2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체제</a:t>
            </a:r>
            <a:r>
              <a:rPr kumimoji="0" lang="en-US" altLang="ko-KR" sz="22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2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정비</a:t>
            </a:r>
            <a:r>
              <a:rPr kumimoji="0" lang="en-US" altLang="ko-KR" sz="22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2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지원</a:t>
            </a:r>
            <a:endParaRPr kumimoji="0" lang="ko-KR" altLang="en-US" sz="2200" kern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defTabSz="45720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endParaRPr kumimoji="0" lang="ko-KR" altLang="en-US" sz="2200" kern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defTabSz="45720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endParaRPr kumimoji="0" lang="ko-KR" altLang="en-US" sz="2200" kern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도형 3"/>
          <p:cNvSpPr>
            <a:spLocks/>
          </p:cNvSpPr>
          <p:nvPr/>
        </p:nvSpPr>
        <p:spPr>
          <a:xfrm>
            <a:off x="105916" y="1605769"/>
            <a:ext cx="412115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4572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도형 4"/>
          <p:cNvSpPr>
            <a:spLocks/>
          </p:cNvSpPr>
          <p:nvPr/>
        </p:nvSpPr>
        <p:spPr>
          <a:xfrm>
            <a:off x="105916" y="2491308"/>
            <a:ext cx="412115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4572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도형 5"/>
          <p:cNvSpPr>
            <a:spLocks/>
          </p:cNvSpPr>
          <p:nvPr/>
        </p:nvSpPr>
        <p:spPr>
          <a:xfrm>
            <a:off x="105916" y="3724588"/>
            <a:ext cx="412115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4572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8039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" y="0"/>
            <a:ext cx="9139238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77000"/>
            <a:ext cx="125888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620713" y="169863"/>
            <a:ext cx="233362" cy="233362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 sz="2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889000" y="287338"/>
            <a:ext cx="477838" cy="476250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 sz="2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546225" y="741363"/>
            <a:ext cx="7126288" cy="22225"/>
          </a:xfrm>
          <a:prstGeom prst="rect">
            <a:avLst/>
          </a:prstGeom>
          <a:solidFill>
            <a:srgbClr val="D2EBEE"/>
          </a:solidFill>
          <a:ln>
            <a:noFill/>
          </a:ln>
          <a:effectLst>
            <a:outerShdw sy="-50000" kx="-2453608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ko-KR" altLang="en-US" sz="2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546225" y="279400"/>
            <a:ext cx="71262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8" rIns="91417" bIns="45708" anchor="ctr"/>
          <a:lstStyle/>
          <a:p>
            <a:r>
              <a:rPr lang="en-US" altLang="ko-KR" sz="32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Ⅳ- </a:t>
            </a:r>
            <a:r>
              <a:rPr lang="en-US" altLang="ko-KR" sz="2800" dirty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en-US" altLang="ko-KR" sz="32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2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일본역사 왜곡 관련 대책 방안</a:t>
            </a:r>
            <a:r>
              <a:rPr lang="en-US" altLang="ko-KR" sz="32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3200" dirty="0">
              <a:solidFill>
                <a:srgbClr val="80808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569078" y="1346492"/>
            <a:ext cx="8597265" cy="3881120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>
            <a:lvl1pPr marL="342900" indent="-3429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굴림" pitchFamily="50" charset="-127"/>
              </a:defRPr>
            </a:lvl1pPr>
            <a:lvl2pPr marL="742950" indent="-28575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2pPr>
            <a:lvl3pPr marL="11430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3pPr>
            <a:lvl4pPr marL="16002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4pPr>
            <a:lvl5pPr marL="20574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5pPr>
            <a:lvl6pPr marL="25146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6pPr>
            <a:lvl7pPr marL="29718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7pPr>
            <a:lvl8pPr marL="34290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8pPr>
            <a:lvl9pPr marL="3886200" indent="-228600" algn="l" rtl="0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굴림" pitchFamily="50" charset="-127"/>
              </a:defRPr>
            </a:lvl9pPr>
          </a:lstStyle>
          <a:p>
            <a:pPr defTabSz="45720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kumimoji="0" lang="en-US" altLang="ko-KR" sz="24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역사왜곡</a:t>
            </a:r>
            <a:r>
              <a:rPr kumimoji="0" lang="en-US" altLang="ko-KR" sz="24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4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방지를</a:t>
            </a:r>
            <a:r>
              <a:rPr kumimoji="0" lang="en-US" altLang="ko-KR" sz="24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4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위한</a:t>
            </a:r>
            <a:r>
              <a:rPr kumimoji="0" lang="en-US" altLang="ko-KR" sz="24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4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상설기구</a:t>
            </a:r>
            <a:r>
              <a:rPr kumimoji="0" lang="en-US" altLang="ko-KR" sz="24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4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설립</a:t>
            </a:r>
            <a:endParaRPr kumimoji="0" lang="ko-KR" altLang="en-US" sz="2400" kern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defTabSz="457200" fontAlgn="auto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FontTx/>
              <a:buNone/>
            </a:pPr>
            <a:endParaRPr kumimoji="0" lang="ko-KR" altLang="en-US" sz="2400" kern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defTabSz="457200" fontAlgn="auto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FontTx/>
              <a:buNone/>
            </a:pPr>
            <a:r>
              <a:rPr kumimoji="0" lang="en-US" altLang="ko-KR" sz="24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한.일관계</a:t>
            </a:r>
            <a:r>
              <a:rPr kumimoji="0" lang="en-US" altLang="ko-KR" sz="24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4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논쟁에</a:t>
            </a:r>
            <a:r>
              <a:rPr kumimoji="0" lang="en-US" altLang="ko-KR" sz="24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4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중점을</a:t>
            </a:r>
            <a:r>
              <a:rPr kumimoji="0" lang="en-US" altLang="ko-KR" sz="24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둔 </a:t>
            </a:r>
            <a:r>
              <a:rPr kumimoji="0" lang="en-US" altLang="ko-KR" sz="24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학습자료와</a:t>
            </a:r>
            <a:r>
              <a:rPr kumimoji="0" lang="en-US" altLang="ko-KR" sz="24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4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지도안</a:t>
            </a:r>
            <a:r>
              <a:rPr kumimoji="0" lang="en-US" altLang="ko-KR" sz="24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4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등을</a:t>
            </a:r>
            <a:r>
              <a:rPr kumimoji="0" lang="en-US" altLang="ko-KR" sz="24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4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개발&amp;보급</a:t>
            </a:r>
            <a:r>
              <a:rPr kumimoji="0" lang="en-US" altLang="ko-KR" sz="24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kumimoji="0" lang="en-US" altLang="ko-KR" sz="24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endParaRPr kumimoji="0" lang="ko-KR" altLang="en-US" sz="2400" kern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defTabSz="457200" fontAlgn="auto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FontTx/>
              <a:buNone/>
            </a:pPr>
            <a:r>
              <a:rPr kumimoji="0" lang="en-US" altLang="ko-KR" sz="24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한.일관계사에</a:t>
            </a:r>
            <a:r>
              <a:rPr kumimoji="0" lang="en-US" altLang="ko-KR" sz="24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4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대한</a:t>
            </a:r>
            <a:r>
              <a:rPr kumimoji="0" lang="en-US" altLang="ko-KR" sz="24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4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연구를</a:t>
            </a:r>
            <a:r>
              <a:rPr kumimoji="0" lang="en-US" altLang="ko-KR" sz="24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4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집중</a:t>
            </a:r>
            <a:r>
              <a:rPr kumimoji="0" lang="en-US" altLang="ko-KR" sz="2400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400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지원</a:t>
            </a:r>
            <a:endParaRPr kumimoji="0" lang="ko-KR" altLang="en-US" sz="2400" kern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defTabSz="457200" fontAlgn="auto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FontTx/>
              <a:buNone/>
            </a:pPr>
            <a:endParaRPr kumimoji="0" lang="ko-KR" altLang="en-US" sz="2400" kern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도형 4"/>
          <p:cNvSpPr>
            <a:spLocks/>
          </p:cNvSpPr>
          <p:nvPr/>
        </p:nvSpPr>
        <p:spPr>
          <a:xfrm>
            <a:off x="105916" y="1447457"/>
            <a:ext cx="383540" cy="346075"/>
          </a:xfrm>
          <a:prstGeom prst="rightArrow">
            <a:avLst>
              <a:gd name="adj1" fmla="val 50000"/>
              <a:gd name="adj2" fmla="val 50000"/>
            </a:avLst>
          </a:prstGeom>
          <a:ln w="0" cap="flat" cmpd="sng">
            <a:solidFill>
              <a:schemeClr val="accent1">
                <a:alpha val="100000"/>
              </a:schemeClr>
            </a:solidFill>
            <a:prstDash val="solid"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4572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600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도형 5"/>
          <p:cNvSpPr>
            <a:spLocks/>
          </p:cNvSpPr>
          <p:nvPr/>
        </p:nvSpPr>
        <p:spPr>
          <a:xfrm>
            <a:off x="154424" y="2855788"/>
            <a:ext cx="383540" cy="336550"/>
          </a:xfrm>
          <a:prstGeom prst="rightArrow">
            <a:avLst>
              <a:gd name="adj1" fmla="val 50000"/>
              <a:gd name="adj2" fmla="val 50000"/>
            </a:avLst>
          </a:prstGeom>
          <a:ln w="0" cap="flat" cmpd="sng">
            <a:solidFill>
              <a:schemeClr val="accent1">
                <a:alpha val="100000"/>
              </a:schemeClr>
            </a:solidFill>
            <a:prstDash val="solid"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4572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600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도형 6"/>
          <p:cNvSpPr>
            <a:spLocks/>
          </p:cNvSpPr>
          <p:nvPr/>
        </p:nvSpPr>
        <p:spPr>
          <a:xfrm>
            <a:off x="172839" y="4363516"/>
            <a:ext cx="365125" cy="355600"/>
          </a:xfrm>
          <a:prstGeom prst="rightArrow">
            <a:avLst>
              <a:gd name="adj1" fmla="val 50000"/>
              <a:gd name="adj2" fmla="val 50000"/>
            </a:avLst>
          </a:prstGeom>
          <a:ln w="0" cap="flat" cmpd="sng">
            <a:solidFill>
              <a:schemeClr val="accent1">
                <a:alpha val="100000"/>
              </a:schemeClr>
            </a:solidFill>
            <a:prstDash val="solid"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4572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600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8039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" y="0"/>
            <a:ext cx="9139238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77000"/>
            <a:ext cx="125888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620713" y="169863"/>
            <a:ext cx="233362" cy="233362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/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889000" y="287338"/>
            <a:ext cx="477838" cy="476250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546225" y="741363"/>
            <a:ext cx="7126288" cy="22225"/>
          </a:xfrm>
          <a:prstGeom prst="rect">
            <a:avLst/>
          </a:prstGeom>
          <a:solidFill>
            <a:srgbClr val="D2EBEE"/>
          </a:solidFill>
          <a:ln>
            <a:noFill/>
          </a:ln>
          <a:effectLst>
            <a:outerShdw sy="-50000" kx="-2453608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ko-KR" alt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546225" y="279400"/>
            <a:ext cx="71262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8" rIns="91417" bIns="45708" anchor="ctr"/>
          <a:lstStyle/>
          <a:p>
            <a:r>
              <a:rPr lang="en-US" altLang="ko-KR" sz="36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Ⅰ-</a:t>
            </a:r>
            <a:r>
              <a:rPr lang="en-US" altLang="ko-KR" sz="3200" dirty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en-US" altLang="ko-KR" sz="36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6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일본의 미취학아동교육</a:t>
            </a:r>
            <a:endParaRPr lang="en-US" altLang="ko-KR" sz="3600" dirty="0">
              <a:solidFill>
                <a:srgbClr val="80808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965941"/>
              </p:ext>
            </p:extLst>
          </p:nvPr>
        </p:nvGraphicFramePr>
        <p:xfrm>
          <a:off x="393946" y="927911"/>
          <a:ext cx="8424937" cy="5307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6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16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39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48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691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4403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7241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0419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9442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7412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4869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33038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1520063"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000" b="0" strike="noStrike" kern="0" cap="none" dirty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64770" marR="64770" marT="17780" marB="1778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400" b="1" strike="noStrike" kern="0" cap="none" dirty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입학 방법</a:t>
                      </a:r>
                      <a:endParaRPr lang="ko-KR" altLang="en-US" sz="1400" b="1" strike="noStrike" kern="0" cap="none" dirty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64770" marR="64770" marT="17780" marB="1778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400" b="1" strike="noStrike" kern="0" cap="none" dirty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관활</a:t>
                      </a:r>
                      <a:endParaRPr lang="ko-KR" altLang="en-US" sz="1400" b="1" strike="noStrike" kern="0" cap="none" dirty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64770" marR="64770" marT="17780" marB="1778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400" b="1" strike="noStrike" kern="0" cap="none" dirty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연령</a:t>
                      </a:r>
                      <a:endParaRPr lang="ko-KR" altLang="en-US" sz="1400" b="1" strike="noStrike" kern="0" cap="none" dirty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64770" marR="64770" marT="17780" marB="1778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400" b="1" strike="noStrike" kern="0" cap="none" dirty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보육 시간</a:t>
                      </a:r>
                      <a:endParaRPr lang="ko-KR" altLang="en-US" sz="1400" b="1" strike="noStrike" kern="0" cap="none" dirty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64770" marR="64770" marT="17780" marB="1778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400" b="1" strike="noStrike" kern="0" cap="none" dirty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급식</a:t>
                      </a:r>
                      <a:endParaRPr lang="ko-KR" altLang="en-US" sz="1400" b="1" strike="noStrike" kern="0" cap="none" dirty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64770" marR="64770" marT="17780" marB="1778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400" b="1" strike="noStrike" kern="0" cap="none" dirty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선생님 면허</a:t>
                      </a:r>
                      <a:endParaRPr lang="ko-KR" altLang="en-US" sz="1400" b="1" strike="noStrike" kern="0" cap="none" dirty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64770" marR="64770" marT="17780" marB="1778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400" b="1" strike="noStrike" kern="0" cap="none" dirty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법률</a:t>
                      </a:r>
                      <a:endParaRPr lang="ko-KR" altLang="en-US" sz="1400" b="1" strike="noStrike" kern="0" cap="none" dirty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64770" marR="64770" marT="17780" marB="1778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400" b="1" strike="noStrike" kern="0" cap="none" dirty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비용</a:t>
                      </a:r>
                      <a:endParaRPr lang="ko-KR" altLang="en-US" sz="1400" b="1" strike="noStrike" kern="0" cap="none" dirty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64770" marR="64770" marT="17780" marB="1778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400" b="1" strike="noStrike" kern="0" cap="none" dirty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장점</a:t>
                      </a:r>
                      <a:endParaRPr lang="ko-KR" altLang="en-US" sz="1400" b="1" strike="noStrike" kern="0" cap="none" dirty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64770" marR="64770" marT="17780" marB="1778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400" b="1" strike="noStrike" kern="0" cap="none" dirty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단점</a:t>
                      </a:r>
                      <a:endParaRPr lang="ko-KR" altLang="en-US" sz="1400" b="1" strike="noStrike" kern="0" cap="none" dirty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64770" marR="64770" marT="17780" marB="1778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400" b="1" strike="noStrike" kern="0" cap="none" dirty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낮잠과 간식</a:t>
                      </a:r>
                      <a:endParaRPr lang="ko-KR" altLang="en-US" sz="1400" b="1" strike="noStrike" kern="0" cap="none" dirty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64770" marR="64770" marT="17780" marB="1778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59373"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000" b="0" strike="noStrike" kern="0" cap="none" dirty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유치원</a:t>
                      </a:r>
                      <a:endParaRPr lang="ko-KR" altLang="en-US" sz="1000" b="0" strike="noStrike" kern="0" cap="none" dirty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64770" marR="64770" marT="17780" marB="1778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000" b="0" strike="noStrike" kern="0" cap="none" dirty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원서 제출</a:t>
                      </a:r>
                      <a:endParaRPr lang="ko-KR" altLang="en-US" sz="1000" b="0" strike="noStrike" kern="0" cap="none" dirty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</a:endParaRPr>
                    </a:p>
                    <a:p>
                      <a:pPr marL="0" indent="0" algn="ctr" defTabSz="9144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000" b="0" strike="noStrike" kern="0" cap="none" dirty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(11월에 제출, 인기가 높은 곳은 선착순으로 제출)</a:t>
                      </a:r>
                      <a:endParaRPr lang="ko-KR" altLang="en-US" sz="1000" b="0" strike="noStrike" kern="0" cap="none" dirty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64770" marR="64770" marT="17780" marB="1778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000" b="0" strike="noStrike" kern="1200" cap="none" dirty="0">
                          <a:solidFill>
                            <a:schemeClr val="tx1"/>
                          </a:solidFill>
                          <a:latin typeface="맑은 고딕" charset="0"/>
                          <a:ea typeface="맑은 고딕" charset="0"/>
                        </a:rPr>
                        <a:t>문부 과학성</a:t>
                      </a:r>
                      <a:endParaRPr lang="ko-KR" altLang="en-US" sz="1000" b="0" strike="noStrike" kern="1200" cap="none" dirty="0">
                        <a:solidFill>
                          <a:schemeClr val="tx1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64770" marR="64770" marT="17780" marB="1778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000" b="0" strike="noStrike" kern="1200" cap="none" dirty="0">
                          <a:solidFill>
                            <a:schemeClr val="tx1"/>
                          </a:solidFill>
                          <a:latin typeface="맑은 고딕" charset="0"/>
                          <a:ea typeface="맑은 고딕" charset="0"/>
                        </a:rPr>
                        <a:t>만 3세 ~ </a:t>
                      </a:r>
                      <a:endParaRPr lang="ko-KR" altLang="en-US" sz="1000" b="0" strike="noStrike" kern="1200" cap="none" dirty="0">
                        <a:solidFill>
                          <a:schemeClr val="tx1"/>
                        </a:solidFill>
                        <a:latin typeface="맑은 고딕" charset="0"/>
                        <a:ea typeface="맑은 고딕" charset="0"/>
                      </a:endParaRPr>
                    </a:p>
                    <a:p>
                      <a:pPr marL="0" indent="0" algn="ctr" defTabSz="91440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000" b="0" strike="noStrike" kern="1200" cap="none" dirty="0">
                          <a:solidFill>
                            <a:schemeClr val="tx1"/>
                          </a:solidFill>
                          <a:latin typeface="맑은 고딕" charset="0"/>
                          <a:ea typeface="맑은 고딕" charset="0"/>
                        </a:rPr>
                        <a:t>초등학교 입학 전</a:t>
                      </a:r>
                      <a:endParaRPr lang="ko-KR" altLang="en-US" sz="1000" b="0" strike="noStrike" kern="1200" cap="none" dirty="0">
                        <a:solidFill>
                          <a:schemeClr val="tx1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64770" marR="64770" marT="17780" marB="1778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000" b="0" strike="noStrike" kern="1200" cap="none" dirty="0">
                          <a:solidFill>
                            <a:schemeClr val="tx1"/>
                          </a:solidFill>
                          <a:latin typeface="맑은 고딕" charset="0"/>
                          <a:ea typeface="맑은 고딕" charset="0"/>
                        </a:rPr>
                        <a:t>오전 9시 ~ 오후2시</a:t>
                      </a:r>
                      <a:endParaRPr lang="ko-KR" altLang="en-US" sz="1000" b="0" strike="noStrike" kern="1200" cap="none" dirty="0">
                        <a:solidFill>
                          <a:schemeClr val="tx1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64770" marR="64770" marT="17780" marB="1778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000" b="0" strike="noStrike" kern="1200" cap="none" dirty="0">
                          <a:solidFill>
                            <a:schemeClr val="tx1"/>
                          </a:solidFill>
                          <a:latin typeface="맑은 고딕" charset="0"/>
                          <a:ea typeface="맑은 고딕" charset="0"/>
                        </a:rPr>
                        <a:t>임의</a:t>
                      </a:r>
                      <a:endParaRPr lang="ko-KR" altLang="en-US" sz="1000" b="0" strike="noStrike" kern="1200" cap="none" dirty="0">
                        <a:solidFill>
                          <a:schemeClr val="tx1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64770" marR="64770" marT="17780" marB="1778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000" b="0" strike="noStrike" kern="1200" cap="none" dirty="0">
                          <a:solidFill>
                            <a:schemeClr val="tx1"/>
                          </a:solidFill>
                          <a:latin typeface="맑은 고딕" charset="0"/>
                          <a:ea typeface="맑은 고딕" charset="0"/>
                        </a:rPr>
                        <a:t>유치원 교사 면허장</a:t>
                      </a:r>
                      <a:endParaRPr lang="ko-KR" altLang="en-US" sz="1000" b="0" strike="noStrike" kern="1200" cap="none" dirty="0">
                        <a:solidFill>
                          <a:schemeClr val="tx1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64770" marR="64770" marT="17780" marB="1778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000" b="0" strike="noStrike" kern="1200" cap="none" dirty="0">
                          <a:solidFill>
                            <a:schemeClr val="tx1"/>
                          </a:solidFill>
                          <a:latin typeface="맑은 고딕" charset="0"/>
                          <a:ea typeface="맑은 고딕" charset="0"/>
                        </a:rPr>
                        <a:t>학교 교육법</a:t>
                      </a:r>
                      <a:endParaRPr lang="ko-KR" altLang="en-US" sz="1000" b="0" strike="noStrike" kern="1200" cap="none" dirty="0">
                        <a:solidFill>
                          <a:schemeClr val="tx1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64770" marR="64770" marT="17780" marB="1778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000" b="0" strike="noStrike" kern="1200" cap="none" dirty="0">
                          <a:solidFill>
                            <a:schemeClr val="tx1"/>
                          </a:solidFill>
                          <a:latin typeface="맑은 고딕" charset="0"/>
                          <a:ea typeface="맑은 고딕" charset="0"/>
                        </a:rPr>
                        <a:t>가구 소득 관계없이 일정함</a:t>
                      </a:r>
                      <a:endParaRPr lang="ko-KR" altLang="en-US" sz="1000" b="0" strike="noStrike" kern="1200" cap="none" dirty="0">
                        <a:solidFill>
                          <a:schemeClr val="tx1"/>
                        </a:solidFill>
                        <a:latin typeface="맑은 고딕" charset="0"/>
                        <a:ea typeface="맑은 고딕" charset="0"/>
                      </a:endParaRPr>
                    </a:p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000" b="0" strike="noStrike" kern="1200" cap="none" dirty="0">
                          <a:solidFill>
                            <a:schemeClr val="tx1"/>
                          </a:solidFill>
                          <a:latin typeface="맑은 고딕" charset="0"/>
                          <a:ea typeface="맑은 고딕" charset="0"/>
                        </a:rPr>
                        <a:t>옵션 요금(셔틀버스비, 방과 후 수업료, 교재비 등)이 비쌈</a:t>
                      </a:r>
                      <a:endParaRPr lang="ko-KR" altLang="en-US" sz="1000" b="0" strike="noStrike" kern="1200" cap="none" dirty="0">
                        <a:solidFill>
                          <a:schemeClr val="tx1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64770" marR="64770" marT="17780" marB="1778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000" b="0" strike="noStrike" kern="1200" cap="none" dirty="0">
                          <a:solidFill>
                            <a:schemeClr val="tx1"/>
                          </a:solidFill>
                          <a:latin typeface="맑은 고딕" charset="0"/>
                          <a:ea typeface="맑은 고딕" charset="0"/>
                        </a:rPr>
                        <a:t>방과 후 수업이 있음</a:t>
                      </a:r>
                      <a:endParaRPr lang="ko-KR" altLang="en-US" sz="1000" b="0" strike="noStrike" kern="1200" cap="none" dirty="0">
                        <a:solidFill>
                          <a:schemeClr val="tx1"/>
                        </a:solidFill>
                        <a:latin typeface="맑은 고딕" charset="0"/>
                        <a:ea typeface="맑은 고딕" charset="0"/>
                      </a:endParaRPr>
                    </a:p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000" b="0" strike="noStrike" kern="1200" cap="none" dirty="0">
                        <a:solidFill>
                          <a:schemeClr val="tx1"/>
                        </a:solidFill>
                        <a:latin typeface="맑은 고딕" charset="0"/>
                        <a:ea typeface="맑은 고딕" charset="0"/>
                      </a:endParaRPr>
                    </a:p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000" b="0" strike="noStrike" kern="1200" cap="none" dirty="0">
                          <a:solidFill>
                            <a:schemeClr val="tx1"/>
                          </a:solidFill>
                          <a:latin typeface="맑은 고딕" charset="0"/>
                          <a:ea typeface="맑은 고딕" charset="0"/>
                        </a:rPr>
                        <a:t>많은 친구들과 교류 할 수 있음</a:t>
                      </a:r>
                      <a:endParaRPr lang="ko-KR" altLang="en-US" sz="1000" b="0" strike="noStrike" kern="1200" cap="none" dirty="0">
                        <a:solidFill>
                          <a:schemeClr val="tx1"/>
                        </a:solidFill>
                        <a:latin typeface="맑은 고딕" charset="0"/>
                        <a:ea typeface="맑은 고딕" charset="0"/>
                      </a:endParaRPr>
                    </a:p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000" b="0" strike="noStrike" kern="1200" cap="none" dirty="0">
                        <a:solidFill>
                          <a:schemeClr val="tx1"/>
                        </a:solidFill>
                        <a:latin typeface="맑은 고딕" charset="0"/>
                        <a:ea typeface="맑은 고딕" charset="0"/>
                      </a:endParaRPr>
                    </a:p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000" b="0" strike="noStrike" kern="1200" cap="none" dirty="0">
                          <a:solidFill>
                            <a:schemeClr val="tx1"/>
                          </a:solidFill>
                          <a:latin typeface="맑은 고딕" charset="0"/>
                          <a:ea typeface="맑은 고딕" charset="0"/>
                        </a:rPr>
                        <a:t>제대로 된 교육을 받을 수 있음</a:t>
                      </a:r>
                      <a:endParaRPr lang="ko-KR" altLang="en-US" sz="1000" b="0" strike="noStrike" kern="1200" cap="none" dirty="0">
                        <a:solidFill>
                          <a:schemeClr val="tx1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64770" marR="64770" marT="17780" marB="1778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000" b="0" strike="noStrike" kern="1200" cap="none" dirty="0">
                          <a:solidFill>
                            <a:schemeClr val="tx1"/>
                          </a:solidFill>
                          <a:latin typeface="맑은 고딕" charset="0"/>
                          <a:ea typeface="맑은 고딕" charset="0"/>
                        </a:rPr>
                        <a:t>경제적 부담이 큼</a:t>
                      </a:r>
                      <a:endParaRPr lang="ko-KR" altLang="en-US" sz="1000" b="0" strike="noStrike" kern="1200" cap="none" dirty="0">
                        <a:solidFill>
                          <a:schemeClr val="tx1"/>
                        </a:solidFill>
                        <a:latin typeface="맑은 고딕" charset="0"/>
                        <a:ea typeface="맑은 고딕" charset="0"/>
                      </a:endParaRPr>
                    </a:p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000" b="0" strike="noStrike" kern="1200" cap="none" dirty="0">
                        <a:solidFill>
                          <a:schemeClr val="tx1"/>
                        </a:solidFill>
                        <a:latin typeface="맑은 고딕" charset="0"/>
                        <a:ea typeface="맑은 고딕" charset="0"/>
                      </a:endParaRPr>
                    </a:p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000" b="0" strike="noStrike" kern="1200" cap="none" dirty="0">
                          <a:solidFill>
                            <a:schemeClr val="tx1"/>
                          </a:solidFill>
                          <a:latin typeface="맑은 고딕" charset="0"/>
                          <a:ea typeface="맑은 고딕" charset="0"/>
                        </a:rPr>
                        <a:t>부모가 참여하는 행사가 많음</a:t>
                      </a:r>
                      <a:endParaRPr lang="ko-KR" altLang="en-US" sz="1000" b="0" strike="noStrike" kern="1200" cap="none" dirty="0">
                        <a:solidFill>
                          <a:schemeClr val="tx1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64770" marR="64770" marT="17780" marB="1778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000" b="0" strike="noStrike" kern="1200" cap="none" dirty="0">
                          <a:solidFill>
                            <a:schemeClr val="tx1"/>
                          </a:solidFill>
                          <a:latin typeface="맑은 고딕" charset="0"/>
                          <a:ea typeface="맑은 고딕" charset="0"/>
                        </a:rPr>
                        <a:t>X</a:t>
                      </a:r>
                      <a:endParaRPr lang="ko-KR" altLang="en-US" sz="1000" b="0" strike="noStrike" kern="1200" cap="none" dirty="0">
                        <a:solidFill>
                          <a:schemeClr val="tx1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64770" marR="64770" marT="17780" marB="1778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28377"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000" b="0" strike="noStrike" kern="0" cap="none" dirty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보육원</a:t>
                      </a:r>
                      <a:endParaRPr lang="ko-KR" altLang="en-US" sz="1000" b="0" strike="noStrike" kern="0" cap="none" dirty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64770" marR="64770" marT="17780" marB="1778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000" b="0" strike="noStrike" kern="0" cap="none" dirty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공공 기관에 신청 절차 밟기(공립)</a:t>
                      </a:r>
                      <a:endParaRPr lang="ko-KR" altLang="en-US" sz="1000" b="0" strike="noStrike" kern="0" cap="none" dirty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</a:endParaRPr>
                    </a:p>
                    <a:p>
                      <a:pPr marL="0" indent="0" algn="ctr" defTabSz="914400" eaLnBrk="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000" b="0" strike="noStrike" kern="0" cap="none" dirty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혹은 보육원에 신청(사립)</a:t>
                      </a:r>
                      <a:endParaRPr lang="ko-KR" altLang="en-US" sz="1000" b="0" strike="noStrike" kern="0" cap="none" dirty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64770" marR="64770" marT="17780" marB="1778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000" b="0" strike="noStrike" kern="1200" cap="none" dirty="0">
                          <a:solidFill>
                            <a:schemeClr val="tx1"/>
                          </a:solidFill>
                          <a:latin typeface="맑은 고딕" charset="0"/>
                          <a:ea typeface="맑은 고딕" charset="0"/>
                        </a:rPr>
                        <a:t>후생 노동성</a:t>
                      </a:r>
                      <a:endParaRPr lang="ko-KR" altLang="en-US" sz="1000" b="0" strike="noStrike" kern="1200" cap="none" dirty="0">
                        <a:solidFill>
                          <a:schemeClr val="tx1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64770" marR="64770" marT="17780" marB="1778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000" b="0" strike="noStrike" kern="1200" cap="none" dirty="0">
                          <a:solidFill>
                            <a:schemeClr val="tx1"/>
                          </a:solidFill>
                          <a:latin typeface="맑은 고딕" charset="0"/>
                          <a:ea typeface="맑은 고딕" charset="0"/>
                        </a:rPr>
                        <a:t>만 0,1세 ~ </a:t>
                      </a:r>
                      <a:endParaRPr lang="ko-KR" altLang="en-US" sz="1000" b="0" strike="noStrike" kern="1200" cap="none" dirty="0">
                        <a:solidFill>
                          <a:schemeClr val="tx1"/>
                        </a:solidFill>
                        <a:latin typeface="맑은 고딕" charset="0"/>
                        <a:ea typeface="맑은 고딕" charset="0"/>
                      </a:endParaRPr>
                    </a:p>
                    <a:p>
                      <a:pPr marL="0" indent="0" algn="ctr" defTabSz="91440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000" b="0" strike="noStrike" kern="1200" cap="none" dirty="0">
                          <a:solidFill>
                            <a:schemeClr val="tx1"/>
                          </a:solidFill>
                          <a:latin typeface="맑은 고딕" charset="0"/>
                          <a:ea typeface="맑은 고딕" charset="0"/>
                        </a:rPr>
                        <a:t>초등학교 입학 전</a:t>
                      </a:r>
                      <a:endParaRPr lang="ko-KR" altLang="en-US" sz="1000" b="0" strike="noStrike" kern="1200" cap="none" dirty="0">
                        <a:solidFill>
                          <a:schemeClr val="tx1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64770" marR="64770" marT="17780" marB="1778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000" b="0" strike="noStrike" kern="1200" cap="none" dirty="0">
                          <a:solidFill>
                            <a:schemeClr val="tx1"/>
                          </a:solidFill>
                          <a:latin typeface="맑은 고딕" charset="0"/>
                          <a:ea typeface="맑은 고딕" charset="0"/>
                        </a:rPr>
                        <a:t>오전 7시 30분 ~ 오후 6시</a:t>
                      </a:r>
                      <a:endParaRPr lang="ko-KR" altLang="en-US" sz="1000" b="0" strike="noStrike" kern="1200" cap="none" dirty="0">
                        <a:solidFill>
                          <a:schemeClr val="tx1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64770" marR="64770" marT="17780" marB="1778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000" b="0" strike="noStrike" kern="1200" cap="none" dirty="0">
                          <a:solidFill>
                            <a:schemeClr val="tx1"/>
                          </a:solidFill>
                          <a:latin typeface="맑은 고딕" charset="0"/>
                          <a:ea typeface="맑은 고딕" charset="0"/>
                        </a:rPr>
                        <a:t>필수</a:t>
                      </a:r>
                      <a:endParaRPr lang="ko-KR" altLang="en-US" sz="1000" b="0" strike="noStrike" kern="1200" cap="none" dirty="0">
                        <a:solidFill>
                          <a:schemeClr val="tx1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64770" marR="64770" marT="17780" marB="1778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000" b="0" strike="noStrike" kern="1200" cap="none" dirty="0">
                          <a:solidFill>
                            <a:schemeClr val="tx1"/>
                          </a:solidFill>
                          <a:latin typeface="맑은 고딕" charset="0"/>
                          <a:ea typeface="맑은 고딕" charset="0"/>
                        </a:rPr>
                        <a:t>보육사 자격 증명서</a:t>
                      </a:r>
                      <a:endParaRPr lang="ko-KR" altLang="en-US" sz="1000" b="0" strike="noStrike" kern="1200" cap="none" dirty="0">
                        <a:solidFill>
                          <a:schemeClr val="tx1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64770" marR="64770" marT="17780" marB="1778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000" b="0" strike="noStrike" kern="1200" cap="none" dirty="0">
                          <a:solidFill>
                            <a:schemeClr val="tx1"/>
                          </a:solidFill>
                          <a:latin typeface="맑은 고딕" charset="0"/>
                          <a:ea typeface="맑은 고딕" charset="0"/>
                        </a:rPr>
                        <a:t>아동 복지법</a:t>
                      </a:r>
                      <a:endParaRPr lang="ko-KR" altLang="en-US" sz="1000" b="0" strike="noStrike" kern="1200" cap="none" dirty="0">
                        <a:solidFill>
                          <a:schemeClr val="tx1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64770" marR="64770" marT="17780" marB="1778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000" b="0" strike="noStrike" kern="1200" cap="none" dirty="0">
                          <a:solidFill>
                            <a:schemeClr val="tx1"/>
                          </a:solidFill>
                          <a:latin typeface="맑은 고딕" charset="0"/>
                          <a:ea typeface="맑은 고딕" charset="0"/>
                        </a:rPr>
                        <a:t>가구 소득에 따라 비용이 차이 남</a:t>
                      </a:r>
                      <a:endParaRPr lang="ko-KR" altLang="en-US" sz="1000" b="0" strike="noStrike" kern="1200" cap="none" dirty="0">
                        <a:solidFill>
                          <a:schemeClr val="tx1"/>
                        </a:solidFill>
                        <a:latin typeface="맑은 고딕" charset="0"/>
                        <a:ea typeface="맑은 고딕" charset="0"/>
                      </a:endParaRPr>
                    </a:p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000" b="0" strike="noStrike" kern="1200" cap="none" dirty="0">
                          <a:solidFill>
                            <a:schemeClr val="tx1"/>
                          </a:solidFill>
                          <a:latin typeface="맑은 고딕" charset="0"/>
                          <a:ea typeface="맑은 고딕" charset="0"/>
                        </a:rPr>
                        <a:t>다자녀일 시 가격이 내려감</a:t>
                      </a:r>
                      <a:endParaRPr lang="ko-KR" altLang="en-US" sz="1000" b="0" strike="noStrike" kern="1200" cap="none" dirty="0">
                        <a:solidFill>
                          <a:schemeClr val="tx1"/>
                        </a:solidFill>
                        <a:latin typeface="맑은 고딕" charset="0"/>
                        <a:ea typeface="맑은 고딕" charset="0"/>
                      </a:endParaRPr>
                    </a:p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000" b="0" strike="noStrike" kern="1200" cap="none" dirty="0">
                          <a:solidFill>
                            <a:schemeClr val="tx1"/>
                          </a:solidFill>
                          <a:latin typeface="맑은 고딕" charset="0"/>
                          <a:ea typeface="맑은 고딕" charset="0"/>
                        </a:rPr>
                        <a:t>시간 외 보육은 별도 요금임</a:t>
                      </a:r>
                      <a:endParaRPr lang="ko-KR" altLang="en-US" sz="1000" b="0" strike="noStrike" kern="1200" cap="none" dirty="0">
                        <a:solidFill>
                          <a:schemeClr val="tx1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64770" marR="64770" marT="17780" marB="1778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000" b="0" strike="noStrike" kern="1200" cap="none" dirty="0">
                          <a:solidFill>
                            <a:schemeClr val="tx1"/>
                          </a:solidFill>
                          <a:latin typeface="맑은 고딕" charset="0"/>
                          <a:ea typeface="맑은 고딕" charset="0"/>
                        </a:rPr>
                        <a:t>기본적인 생활 습관을 배울 수 있음</a:t>
                      </a:r>
                      <a:endParaRPr lang="ko-KR" altLang="en-US" sz="1000" b="0" strike="noStrike" kern="1200" cap="none" dirty="0">
                        <a:solidFill>
                          <a:schemeClr val="tx1"/>
                        </a:solidFill>
                        <a:latin typeface="맑은 고딕" charset="0"/>
                        <a:ea typeface="맑은 고딕" charset="0"/>
                      </a:endParaRPr>
                    </a:p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000" b="0" strike="noStrike" kern="1200" cap="none" dirty="0">
                        <a:solidFill>
                          <a:schemeClr val="tx1"/>
                        </a:solidFill>
                        <a:latin typeface="맑은 고딕" charset="0"/>
                        <a:ea typeface="맑은 고딕" charset="0"/>
                      </a:endParaRPr>
                    </a:p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000" b="0" strike="noStrike" kern="1200" cap="none" dirty="0">
                          <a:solidFill>
                            <a:schemeClr val="tx1"/>
                          </a:solidFill>
                          <a:latin typeface="맑은 고딕" charset="0"/>
                          <a:ea typeface="맑은 고딕" charset="0"/>
                        </a:rPr>
                        <a:t>타인과의 장시간 교류를 할 수 있음</a:t>
                      </a:r>
                      <a:endParaRPr lang="ko-KR" altLang="en-US" sz="1000" b="0" strike="noStrike" kern="1200" cap="none" dirty="0">
                        <a:solidFill>
                          <a:schemeClr val="tx1"/>
                        </a:solidFill>
                        <a:latin typeface="맑은 고딕" charset="0"/>
                        <a:ea typeface="맑은 고딕" charset="0"/>
                      </a:endParaRPr>
                    </a:p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000" b="0" strike="noStrike" kern="1200" cap="none" dirty="0">
                        <a:solidFill>
                          <a:schemeClr val="tx1"/>
                        </a:solidFill>
                        <a:latin typeface="맑은 고딕" charset="0"/>
                        <a:ea typeface="맑은 고딕" charset="0"/>
                      </a:endParaRPr>
                    </a:p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000" b="0" strike="noStrike" kern="1200" cap="none" dirty="0">
                          <a:solidFill>
                            <a:schemeClr val="tx1"/>
                          </a:solidFill>
                          <a:latin typeface="맑은 고딕" charset="0"/>
                          <a:ea typeface="맑은 고딕" charset="0"/>
                        </a:rPr>
                        <a:t>경제적 부담이 적음</a:t>
                      </a:r>
                      <a:endParaRPr lang="ko-KR" altLang="en-US" sz="1000" b="0" strike="noStrike" kern="1200" cap="none" dirty="0">
                        <a:solidFill>
                          <a:schemeClr val="tx1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64770" marR="64770" marT="17780" marB="1778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000" b="0" strike="noStrike" kern="1200" cap="none" dirty="0">
                          <a:solidFill>
                            <a:schemeClr val="tx1"/>
                          </a:solidFill>
                          <a:latin typeface="맑은 고딕" charset="0"/>
                          <a:ea typeface="맑은 고딕" charset="0"/>
                        </a:rPr>
                        <a:t>아이가 장시간 기다릴 수 있음</a:t>
                      </a:r>
                      <a:endParaRPr lang="ko-KR" altLang="en-US" sz="1000" b="0" strike="noStrike" kern="1200" cap="none" dirty="0">
                        <a:solidFill>
                          <a:schemeClr val="tx1"/>
                        </a:solidFill>
                        <a:latin typeface="맑은 고딕" charset="0"/>
                        <a:ea typeface="맑은 고딕" charset="0"/>
                      </a:endParaRPr>
                    </a:p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000" b="0" strike="noStrike" kern="1200" cap="none" dirty="0">
                        <a:solidFill>
                          <a:schemeClr val="tx1"/>
                        </a:solidFill>
                        <a:latin typeface="맑은 고딕" charset="0"/>
                        <a:ea typeface="맑은 고딕" charset="0"/>
                      </a:endParaRPr>
                    </a:p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000" b="0" strike="noStrike" kern="1200" cap="none" dirty="0">
                          <a:solidFill>
                            <a:schemeClr val="tx1"/>
                          </a:solidFill>
                          <a:latin typeface="맑은 고딕" charset="0"/>
                          <a:ea typeface="맑은 고딕" charset="0"/>
                        </a:rPr>
                        <a:t>병을 얻을 수 있음</a:t>
                      </a:r>
                      <a:endParaRPr lang="ko-KR" altLang="en-US" sz="1000" b="0" strike="noStrike" kern="1200" cap="none" dirty="0">
                        <a:solidFill>
                          <a:schemeClr val="tx1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64770" marR="64770" marT="17780" marB="1778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fontAlgn="auto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000" b="0" strike="noStrike" kern="1200" cap="none" dirty="0">
                          <a:solidFill>
                            <a:schemeClr val="tx1"/>
                          </a:solidFill>
                          <a:latin typeface="맑은 고딕" charset="0"/>
                          <a:ea typeface="맑은 고딕" charset="0"/>
                        </a:rPr>
                        <a:t>O</a:t>
                      </a:r>
                      <a:endParaRPr lang="ko-KR" altLang="en-US" sz="1000" b="0" strike="noStrike" kern="1200" cap="none" dirty="0">
                        <a:solidFill>
                          <a:schemeClr val="tx1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64770" marR="64770" marT="17780" marB="1778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674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" y="0"/>
            <a:ext cx="9139238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77000"/>
            <a:ext cx="125888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620713" y="169863"/>
            <a:ext cx="233362" cy="233362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/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889000" y="287338"/>
            <a:ext cx="477838" cy="476250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546225" y="741363"/>
            <a:ext cx="7126288" cy="22225"/>
          </a:xfrm>
          <a:prstGeom prst="rect">
            <a:avLst/>
          </a:prstGeom>
          <a:solidFill>
            <a:srgbClr val="D2EBEE"/>
          </a:solidFill>
          <a:ln>
            <a:noFill/>
          </a:ln>
          <a:effectLst>
            <a:outerShdw sy="-50000" kx="-2453608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ko-KR" alt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546225" y="279400"/>
            <a:ext cx="71262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8" rIns="91417" bIns="45708" anchor="ctr"/>
          <a:lstStyle/>
          <a:p>
            <a:r>
              <a:rPr lang="en-US" altLang="ko-KR" sz="2800" dirty="0" smtClean="0">
                <a:solidFill>
                  <a:srgbClr val="80808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Ⅰ-</a:t>
            </a:r>
            <a:r>
              <a:rPr lang="en-US" altLang="ko-KR" dirty="0" smtClean="0">
                <a:solidFill>
                  <a:srgbClr val="80808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3</a:t>
            </a:r>
            <a:r>
              <a:rPr lang="en-US" altLang="ko-KR" sz="2800" dirty="0" smtClean="0">
                <a:solidFill>
                  <a:srgbClr val="80808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800" dirty="0" smtClean="0">
                <a:solidFill>
                  <a:srgbClr val="80808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공립 유치원과 사립 유치원의 차이</a:t>
            </a:r>
            <a:endParaRPr lang="en-US" altLang="ko-KR" sz="2800" dirty="0">
              <a:solidFill>
                <a:srgbClr val="80808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458446"/>
              </p:ext>
            </p:extLst>
          </p:nvPr>
        </p:nvGraphicFramePr>
        <p:xfrm>
          <a:off x="177924" y="979140"/>
          <a:ext cx="8640961" cy="51125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607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81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906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02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823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424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93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1159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8771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2217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931007"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000" b="0" strike="noStrike" kern="1200" cap="none" dirty="0">
                        <a:solidFill>
                          <a:srgbClr val="FFFFFF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400" b="1" strike="noStrike" kern="1200" cap="none" dirty="0">
                          <a:solidFill>
                            <a:schemeClr val="lt1"/>
                          </a:solidFill>
                          <a:latin typeface="맑은 고딕" charset="0"/>
                          <a:ea typeface="맑은 고딕" charset="0"/>
                        </a:rPr>
                        <a:t>운영</a:t>
                      </a:r>
                      <a:endParaRPr lang="ko-KR" altLang="en-US" sz="1400" b="1" strike="noStrike" kern="1200" cap="none" dirty="0">
                        <a:solidFill>
                          <a:schemeClr val="lt1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400" b="1" strike="noStrike" kern="1200" cap="none" dirty="0">
                          <a:solidFill>
                            <a:schemeClr val="lt1"/>
                          </a:solidFill>
                          <a:latin typeface="맑은 고딕" charset="0"/>
                          <a:ea typeface="맑은 고딕" charset="0"/>
                        </a:rPr>
                        <a:t>교육 정책</a:t>
                      </a:r>
                      <a:endParaRPr lang="ko-KR" altLang="en-US" sz="1400" b="1" strike="noStrike" kern="1200" cap="none" dirty="0">
                        <a:solidFill>
                          <a:schemeClr val="lt1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400" b="1" strike="noStrike" kern="1200" cap="none" dirty="0">
                          <a:solidFill>
                            <a:schemeClr val="lt1"/>
                          </a:solidFill>
                          <a:latin typeface="맑은 고딕" charset="0"/>
                          <a:ea typeface="맑은 고딕" charset="0"/>
                        </a:rPr>
                        <a:t>보육시간</a:t>
                      </a:r>
                      <a:endParaRPr lang="ko-KR" altLang="en-US" sz="1400" b="1" strike="noStrike" kern="1200" cap="none" dirty="0">
                        <a:solidFill>
                          <a:schemeClr val="lt1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400" b="1" strike="noStrike" kern="1200" cap="none" dirty="0">
                          <a:solidFill>
                            <a:schemeClr val="lt1"/>
                          </a:solidFill>
                          <a:latin typeface="맑은 고딕" charset="0"/>
                          <a:ea typeface="맑은 고딕" charset="0"/>
                        </a:rPr>
                        <a:t>통원방법</a:t>
                      </a:r>
                      <a:endParaRPr lang="ko-KR" altLang="en-US" sz="1400" b="1" strike="noStrike" kern="1200" cap="none" dirty="0">
                        <a:solidFill>
                          <a:schemeClr val="lt1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400" b="1" strike="noStrike" kern="1200" cap="none" dirty="0">
                          <a:solidFill>
                            <a:schemeClr val="lt1"/>
                          </a:solidFill>
                          <a:latin typeface="맑은 고딕" charset="0"/>
                          <a:ea typeface="맑은 고딕" charset="0"/>
                        </a:rPr>
                        <a:t>도시락</a:t>
                      </a:r>
                      <a:endParaRPr lang="ko-KR" altLang="en-US" sz="1400" b="1" strike="noStrike" kern="1200" cap="none" dirty="0">
                        <a:solidFill>
                          <a:schemeClr val="lt1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400" b="1" strike="noStrike" kern="1200" cap="none" dirty="0">
                          <a:solidFill>
                            <a:schemeClr val="lt1"/>
                          </a:solidFill>
                          <a:latin typeface="맑은 고딕" charset="0"/>
                          <a:ea typeface="맑은 고딕" charset="0"/>
                        </a:rPr>
                        <a:t>방과 후 수업</a:t>
                      </a:r>
                      <a:endParaRPr lang="ko-KR" altLang="en-US" sz="1400" b="1" strike="noStrike" kern="1200" cap="none" dirty="0">
                        <a:solidFill>
                          <a:schemeClr val="lt1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400" b="1" strike="noStrike" kern="1200" cap="none" dirty="0">
                          <a:solidFill>
                            <a:schemeClr val="lt1"/>
                          </a:solidFill>
                          <a:latin typeface="맑은 고딕" charset="0"/>
                          <a:ea typeface="맑은 고딕" charset="0"/>
                        </a:rPr>
                        <a:t>비용</a:t>
                      </a:r>
                      <a:endParaRPr lang="ko-KR" altLang="en-US" sz="1400" b="1" strike="noStrike" kern="1200" cap="none" dirty="0">
                        <a:solidFill>
                          <a:schemeClr val="lt1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400" b="1" strike="noStrike" kern="1200" cap="none" dirty="0">
                          <a:solidFill>
                            <a:schemeClr val="lt1"/>
                          </a:solidFill>
                          <a:latin typeface="맑은 고딕" charset="0"/>
                          <a:ea typeface="맑은 고딕" charset="0"/>
                        </a:rPr>
                        <a:t>장점</a:t>
                      </a:r>
                      <a:endParaRPr lang="ko-KR" altLang="en-US" sz="1400" b="1" strike="noStrike" kern="1200" cap="none" dirty="0">
                        <a:solidFill>
                          <a:schemeClr val="lt1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400" b="1" strike="noStrike" kern="1200" cap="none" dirty="0">
                          <a:solidFill>
                            <a:schemeClr val="lt1"/>
                          </a:solidFill>
                          <a:latin typeface="맑은 고딕" charset="0"/>
                          <a:ea typeface="맑은 고딕" charset="0"/>
                        </a:rPr>
                        <a:t>단점</a:t>
                      </a:r>
                      <a:endParaRPr lang="ko-KR" altLang="en-US" sz="1400" b="1" strike="noStrike" kern="1200" cap="none" dirty="0">
                        <a:solidFill>
                          <a:schemeClr val="lt1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77024">
                <a:tc>
                  <a:txBody>
                    <a:bodyPr/>
                    <a:lstStyle/>
                    <a:p>
                      <a:pPr marL="0" indent="0" algn="ctr" defTabSz="9144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000" b="0" strike="noStrike" kern="1200" cap="none" dirty="0">
                          <a:solidFill>
                            <a:schemeClr val="dk1"/>
                          </a:solidFill>
                          <a:latin typeface="맑은 고딕" charset="0"/>
                          <a:ea typeface="맑은 고딕" charset="0"/>
                        </a:rPr>
                        <a:t>공립</a:t>
                      </a:r>
                      <a:endParaRPr lang="ko-KR" altLang="en-US" sz="1000" b="0" strike="noStrike" kern="1200" cap="none" dirty="0">
                        <a:solidFill>
                          <a:schemeClr val="dk1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anchor="ctr">
                    <a:solidFill>
                      <a:schemeClr val="accent6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000" b="0" strike="noStrike" kern="1200" cap="none" dirty="0">
                          <a:solidFill>
                            <a:schemeClr val="dk1"/>
                          </a:solidFill>
                          <a:latin typeface="맑은 고딕" charset="0"/>
                          <a:ea typeface="맑은 고딕" charset="0"/>
                        </a:rPr>
                        <a:t>지자체</a:t>
                      </a:r>
                      <a:endParaRPr lang="ko-KR" altLang="en-US" sz="1000" b="0" strike="noStrike" kern="1200" cap="none" dirty="0">
                        <a:solidFill>
                          <a:schemeClr val="dk1"/>
                        </a:solidFill>
                        <a:latin typeface="맑은 고딕" charset="0"/>
                        <a:ea typeface="맑은 고딕" charset="0"/>
                      </a:endParaRPr>
                    </a:p>
                    <a:p>
                      <a:pPr marL="0" indent="0" algn="ctr" defTabSz="9144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000" b="0" strike="noStrike" kern="1200" cap="none" dirty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anchor="ctr">
                    <a:solidFill>
                      <a:schemeClr val="accent6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000" b="0" strike="noStrike" kern="1200" cap="none" dirty="0">
                          <a:solidFill>
                            <a:schemeClr val="dk1"/>
                          </a:solidFill>
                          <a:latin typeface="맑은 고딕" charset="0"/>
                          <a:ea typeface="맑은 고딕" charset="0"/>
                        </a:rPr>
                        <a:t>거의 차이가 없음</a:t>
                      </a:r>
                      <a:endParaRPr lang="ko-KR" altLang="en-US" sz="1000" b="0" strike="noStrike" kern="1200" cap="none" dirty="0">
                        <a:solidFill>
                          <a:schemeClr val="dk1"/>
                        </a:solidFill>
                        <a:latin typeface="맑은 고딕" charset="0"/>
                        <a:ea typeface="맑은 고딕" charset="0"/>
                      </a:endParaRPr>
                    </a:p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000" b="0" strike="noStrike" kern="1200" cap="none" dirty="0">
                          <a:solidFill>
                            <a:schemeClr val="dk1"/>
                          </a:solidFill>
                          <a:latin typeface="맑은 고딕" charset="0"/>
                          <a:ea typeface="맑은 고딕" charset="0"/>
                        </a:rPr>
                        <a:t>(문부 과학성에 의한 지도요령을 따르기에 차이가 적음)</a:t>
                      </a:r>
                      <a:endParaRPr lang="ko-KR" altLang="en-US" sz="1000" b="0" strike="noStrike" kern="1200" cap="none" dirty="0">
                        <a:solidFill>
                          <a:schemeClr val="dk1"/>
                        </a:solidFill>
                        <a:latin typeface="맑은 고딕" charset="0"/>
                        <a:ea typeface="맑은 고딕" charset="0"/>
                      </a:endParaRPr>
                    </a:p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000" b="0" strike="noStrike" kern="1200" cap="none" dirty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anchor="ctr">
                    <a:solidFill>
                      <a:schemeClr val="accent6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000" b="0" strike="noStrike" kern="1200" cap="none" dirty="0">
                          <a:solidFill>
                            <a:schemeClr val="dk1"/>
                          </a:solidFill>
                          <a:latin typeface="맑은 고딕" charset="0"/>
                          <a:ea typeface="맑은 고딕" charset="0"/>
                        </a:rPr>
                        <a:t>4~5시간</a:t>
                      </a:r>
                      <a:endParaRPr lang="ko-KR" altLang="en-US" sz="1000" b="0" strike="noStrike" kern="1200" cap="none" dirty="0">
                        <a:solidFill>
                          <a:schemeClr val="dk1"/>
                        </a:solidFill>
                        <a:latin typeface="맑은 고딕" charset="0"/>
                        <a:ea typeface="맑은 고딕" charset="0"/>
                      </a:endParaRPr>
                    </a:p>
                    <a:p>
                      <a:pPr marL="0" indent="0" algn="ctr" defTabSz="9144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000" b="0" strike="noStrike" kern="1200" cap="none" dirty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anchor="ctr">
                    <a:solidFill>
                      <a:schemeClr val="accent6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000" b="0" strike="noStrike" kern="1200" cap="none" dirty="0">
                          <a:solidFill>
                            <a:schemeClr val="dk1"/>
                          </a:solidFill>
                          <a:latin typeface="맑은 고딕" charset="0"/>
                          <a:ea typeface="맑은 고딕" charset="0"/>
                        </a:rPr>
                        <a:t>도보, 자전거</a:t>
                      </a:r>
                      <a:endParaRPr lang="ko-KR" altLang="en-US" sz="1000" b="0" strike="noStrike" kern="1200" cap="none" dirty="0">
                        <a:solidFill>
                          <a:schemeClr val="dk1"/>
                        </a:solidFill>
                        <a:latin typeface="맑은 고딕" charset="0"/>
                        <a:ea typeface="맑은 고딕" charset="0"/>
                      </a:endParaRPr>
                    </a:p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000" b="0" strike="noStrike" kern="1200" cap="none" dirty="0">
                          <a:solidFill>
                            <a:schemeClr val="dk1"/>
                          </a:solidFill>
                          <a:latin typeface="맑은 고딕" charset="0"/>
                          <a:ea typeface="맑은 고딕" charset="0"/>
                        </a:rPr>
                        <a:t>(스쿨버스도 있는 곳도 있음)</a:t>
                      </a:r>
                      <a:endParaRPr lang="ko-KR" altLang="en-US" sz="1000" b="0" strike="noStrike" kern="1200" cap="none" dirty="0">
                        <a:solidFill>
                          <a:schemeClr val="dk1"/>
                        </a:solidFill>
                        <a:latin typeface="맑은 고딕" charset="0"/>
                        <a:ea typeface="맑은 고딕" charset="0"/>
                      </a:endParaRPr>
                    </a:p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000" b="0" strike="noStrike" kern="1200" cap="none" dirty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anchor="ctr">
                    <a:solidFill>
                      <a:schemeClr val="accent6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000" b="0" strike="noStrike" kern="1200" cap="none" dirty="0">
                          <a:solidFill>
                            <a:schemeClr val="dk1"/>
                          </a:solidFill>
                          <a:latin typeface="맑은 고딕" charset="0"/>
                          <a:ea typeface="맑은 고딕" charset="0"/>
                        </a:rPr>
                        <a:t>O</a:t>
                      </a:r>
                      <a:endParaRPr lang="ko-KR" altLang="en-US" sz="1000" b="0" strike="noStrike" kern="1200" cap="none" dirty="0">
                        <a:solidFill>
                          <a:schemeClr val="dk1"/>
                        </a:solidFill>
                        <a:latin typeface="맑은 고딕" charset="0"/>
                        <a:ea typeface="맑은 고딕" charset="0"/>
                      </a:endParaRPr>
                    </a:p>
                    <a:p>
                      <a:pPr marL="0" indent="0" algn="ctr" defTabSz="9144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000" b="0" strike="noStrike" kern="1200" cap="none" dirty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anchor="ctr">
                    <a:solidFill>
                      <a:schemeClr val="accent6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000" b="0" strike="noStrike" kern="1200" cap="none" dirty="0">
                          <a:solidFill>
                            <a:schemeClr val="dk1"/>
                          </a:solidFill>
                          <a:latin typeface="맑은 고딕" charset="0"/>
                          <a:ea typeface="맑은 고딕" charset="0"/>
                        </a:rPr>
                        <a:t>X</a:t>
                      </a:r>
                      <a:endParaRPr lang="ko-KR" altLang="en-US" sz="1000" b="0" strike="noStrike" kern="1200" cap="none" dirty="0">
                        <a:solidFill>
                          <a:schemeClr val="dk1"/>
                        </a:solidFill>
                        <a:latin typeface="맑은 고딕" charset="0"/>
                        <a:ea typeface="맑은 고딕" charset="0"/>
                      </a:endParaRPr>
                    </a:p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000" b="0" strike="noStrike" kern="1200" cap="none" dirty="0">
                          <a:solidFill>
                            <a:schemeClr val="dk1"/>
                          </a:solidFill>
                          <a:latin typeface="맑은 고딕" charset="0"/>
                          <a:ea typeface="맑은 고딕" charset="0"/>
                        </a:rPr>
                        <a:t>(개인적으로 다님)</a:t>
                      </a:r>
                      <a:endParaRPr lang="ko-KR" altLang="en-US" sz="1000" b="0" strike="noStrike" kern="1200" cap="none" dirty="0">
                        <a:solidFill>
                          <a:schemeClr val="dk1"/>
                        </a:solidFill>
                        <a:latin typeface="맑은 고딕" charset="0"/>
                        <a:ea typeface="맑은 고딕" charset="0"/>
                      </a:endParaRPr>
                    </a:p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000" b="0" strike="noStrike" kern="1200" cap="none" dirty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anchor="ctr">
                    <a:solidFill>
                      <a:schemeClr val="accent6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000" b="0" strike="noStrike" kern="1200" cap="none" dirty="0">
                          <a:solidFill>
                            <a:schemeClr val="dk1"/>
                          </a:solidFill>
                          <a:latin typeface="맑은 고딕" charset="0"/>
                          <a:ea typeface="맑은 고딕" charset="0"/>
                        </a:rPr>
                        <a:t>비교적 저렴</a:t>
                      </a:r>
                      <a:endParaRPr lang="ko-KR" altLang="en-US" sz="1000" b="0" strike="noStrike" kern="1200" cap="none" dirty="0">
                        <a:solidFill>
                          <a:schemeClr val="dk1"/>
                        </a:solidFill>
                        <a:latin typeface="맑은 고딕" charset="0"/>
                        <a:ea typeface="맑은 고딕" charset="0"/>
                      </a:endParaRPr>
                    </a:p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000" b="0" strike="noStrike" kern="1200" cap="none" dirty="0">
                          <a:solidFill>
                            <a:schemeClr val="dk1"/>
                          </a:solidFill>
                          <a:latin typeface="맑은 고딕" charset="0"/>
                          <a:ea typeface="맑은 고딕" charset="0"/>
                        </a:rPr>
                        <a:t>(약 2만엔)</a:t>
                      </a:r>
                      <a:endParaRPr lang="ko-KR" altLang="en-US" sz="1000" b="0" strike="noStrike" kern="1200" cap="none" dirty="0">
                        <a:solidFill>
                          <a:schemeClr val="dk1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anchor="ctr">
                    <a:solidFill>
                      <a:schemeClr val="accent6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000" b="0" strike="noStrike" kern="1200" cap="none" dirty="0">
                          <a:solidFill>
                            <a:schemeClr val="dk1"/>
                          </a:solidFill>
                          <a:latin typeface="맑은 고딕" charset="0"/>
                          <a:ea typeface="맑은 고딕" charset="0"/>
                        </a:rPr>
                        <a:t>비용이 저렴함</a:t>
                      </a:r>
                      <a:endParaRPr lang="ko-KR" altLang="en-US" sz="1000" b="0" strike="noStrike" kern="1200" cap="none" dirty="0">
                        <a:solidFill>
                          <a:schemeClr val="dk1"/>
                        </a:solidFill>
                        <a:latin typeface="맑은 고딕" charset="0"/>
                        <a:ea typeface="맑은 고딕" charset="0"/>
                      </a:endParaRPr>
                    </a:p>
                    <a:p>
                      <a:pPr marL="0" indent="0" algn="ctr" defTabSz="9144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000" b="0" strike="noStrike" kern="1200" cap="none" dirty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anchor="ctr">
                    <a:solidFill>
                      <a:schemeClr val="accent6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000" b="0" strike="noStrike" kern="1200" cap="none" dirty="0">
                          <a:solidFill>
                            <a:schemeClr val="dk1"/>
                          </a:solidFill>
                          <a:latin typeface="맑은 고딕" charset="0"/>
                          <a:ea typeface="맑은 고딕" charset="0"/>
                        </a:rPr>
                        <a:t>행사가 적음</a:t>
                      </a:r>
                      <a:endParaRPr lang="ko-KR" altLang="en-US" sz="1000" b="0" strike="noStrike" kern="1200" cap="none" dirty="0">
                        <a:solidFill>
                          <a:schemeClr val="dk1"/>
                        </a:solidFill>
                        <a:latin typeface="맑은 고딕" charset="0"/>
                        <a:ea typeface="맑은 고딕" charset="0"/>
                      </a:endParaRPr>
                    </a:p>
                    <a:p>
                      <a:pPr marL="0" indent="0" algn="ctr" defTabSz="9144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000" b="0" strike="noStrike" kern="1200" cap="none" dirty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anchor="ctr">
                    <a:solidFill>
                      <a:schemeClr val="accent6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4537">
                <a:tc>
                  <a:txBody>
                    <a:bodyPr/>
                    <a:lstStyle/>
                    <a:p>
                      <a:pPr marL="0" indent="0" algn="ctr" defTabSz="9144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000" b="0" strike="noStrike" kern="1200" cap="none" dirty="0">
                          <a:solidFill>
                            <a:schemeClr val="dk1"/>
                          </a:solidFill>
                          <a:latin typeface="맑은 고딕" charset="0"/>
                          <a:ea typeface="맑은 고딕" charset="0"/>
                        </a:rPr>
                        <a:t>사립</a:t>
                      </a:r>
                      <a:endParaRPr lang="ko-KR" altLang="en-US" sz="1000" b="0" strike="noStrike" kern="1200" cap="none" dirty="0">
                        <a:solidFill>
                          <a:schemeClr val="dk1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anchor="ctr">
                    <a:solidFill>
                      <a:schemeClr val="accent6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000" b="0" strike="noStrike" kern="1200" cap="none" dirty="0">
                          <a:solidFill>
                            <a:schemeClr val="dk1"/>
                          </a:solidFill>
                          <a:latin typeface="맑은 고딕" charset="0"/>
                          <a:ea typeface="맑은 고딕" charset="0"/>
                        </a:rPr>
                        <a:t>그리스도 교회 혹은 사찰</a:t>
                      </a:r>
                      <a:endParaRPr lang="ko-KR" altLang="en-US" sz="1000" b="0" strike="noStrike" kern="1200" cap="none" dirty="0">
                        <a:solidFill>
                          <a:schemeClr val="dk1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anchor="ctr">
                    <a:solidFill>
                      <a:schemeClr val="accent6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000" b="0" strike="noStrike" kern="1200" cap="none" dirty="0">
                          <a:solidFill>
                            <a:schemeClr val="dk1"/>
                          </a:solidFill>
                          <a:latin typeface="맑은 고딕" charset="0"/>
                          <a:ea typeface="맑은 고딕" charset="0"/>
                        </a:rPr>
                        <a:t>다양함</a:t>
                      </a:r>
                      <a:endParaRPr lang="ko-KR" altLang="en-US" sz="1000" b="0" strike="noStrike" kern="1200" cap="none" dirty="0">
                        <a:solidFill>
                          <a:schemeClr val="dk1"/>
                        </a:solidFill>
                        <a:latin typeface="맑은 고딕" charset="0"/>
                        <a:ea typeface="맑은 고딕" charset="0"/>
                      </a:endParaRPr>
                    </a:p>
                    <a:p>
                      <a:pPr marL="0" indent="0" algn="ctr" defTabSz="9144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000" b="0" strike="noStrike" kern="1200" cap="none" dirty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anchor="ctr">
                    <a:solidFill>
                      <a:schemeClr val="accent6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000" b="0" strike="noStrike" kern="1200" cap="none" dirty="0">
                          <a:solidFill>
                            <a:schemeClr val="dk1"/>
                          </a:solidFill>
                          <a:latin typeface="맑은 고딕" charset="0"/>
                          <a:ea typeface="맑은 고딕" charset="0"/>
                        </a:rPr>
                        <a:t>4~5시간</a:t>
                      </a:r>
                      <a:endParaRPr lang="ko-KR" altLang="en-US" sz="1000" b="0" strike="noStrike" kern="1200" cap="none" dirty="0">
                        <a:solidFill>
                          <a:schemeClr val="dk1"/>
                        </a:solidFill>
                        <a:latin typeface="맑은 고딕" charset="0"/>
                        <a:ea typeface="맑은 고딕" charset="0"/>
                      </a:endParaRPr>
                    </a:p>
                    <a:p>
                      <a:pPr marL="0" indent="0" algn="ctr" defTabSz="9144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000" b="0" strike="noStrike" kern="1200" cap="none" dirty="0">
                          <a:solidFill>
                            <a:schemeClr val="dk1"/>
                          </a:solidFill>
                          <a:latin typeface="맑은 고딕" charset="0"/>
                          <a:ea typeface="맑은 고딕" charset="0"/>
                        </a:rPr>
                        <a:t>+α(평일 연장 보육으로 인한 추가시간)</a:t>
                      </a:r>
                      <a:endParaRPr lang="ko-KR" altLang="en-US" sz="1000" b="0" strike="noStrike" kern="1200" cap="none" dirty="0">
                        <a:solidFill>
                          <a:schemeClr val="dk1"/>
                        </a:solidFill>
                        <a:latin typeface="맑은 고딕" charset="0"/>
                        <a:ea typeface="맑은 고딕" charset="0"/>
                      </a:endParaRPr>
                    </a:p>
                    <a:p>
                      <a:pPr marL="0" indent="0" algn="ctr" defTabSz="9144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000" b="0" strike="noStrike" kern="1200" cap="none" dirty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anchor="ctr">
                    <a:solidFill>
                      <a:schemeClr val="accent6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000" b="0" strike="noStrike" kern="1200" cap="none" dirty="0">
                          <a:solidFill>
                            <a:schemeClr val="dk1"/>
                          </a:solidFill>
                          <a:latin typeface="맑은 고딕" charset="0"/>
                          <a:ea typeface="맑은 고딕" charset="0"/>
                        </a:rPr>
                        <a:t>스쿨버스 운영</a:t>
                      </a:r>
                      <a:endParaRPr lang="ko-KR" altLang="en-US" sz="1000" b="0" strike="noStrike" kern="1200" cap="none" dirty="0">
                        <a:solidFill>
                          <a:schemeClr val="dk1"/>
                        </a:solidFill>
                        <a:latin typeface="맑은 고딕" charset="0"/>
                        <a:ea typeface="맑은 고딕" charset="0"/>
                      </a:endParaRPr>
                    </a:p>
                    <a:p>
                      <a:pPr marL="0" indent="0" algn="ctr" defTabSz="9144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000" b="0" strike="noStrike" kern="1200" cap="none" dirty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anchor="ctr">
                    <a:solidFill>
                      <a:schemeClr val="accent6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000" b="0" strike="noStrike" kern="1200" cap="none" dirty="0">
                          <a:solidFill>
                            <a:schemeClr val="dk1"/>
                          </a:solidFill>
                          <a:latin typeface="맑은 고딕" charset="0"/>
                          <a:ea typeface="맑은 고딕" charset="0"/>
                        </a:rPr>
                        <a:t>X(급식제)</a:t>
                      </a:r>
                      <a:endParaRPr lang="ko-KR" altLang="en-US" sz="1000" b="0" strike="noStrike" kern="1200" cap="none" dirty="0">
                        <a:solidFill>
                          <a:schemeClr val="dk1"/>
                        </a:solidFill>
                        <a:latin typeface="맑은 고딕" charset="0"/>
                        <a:ea typeface="맑은 고딕" charset="0"/>
                      </a:endParaRPr>
                    </a:p>
                    <a:p>
                      <a:pPr marL="0" indent="0" algn="ctr" defTabSz="9144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000" b="0" strike="noStrike" kern="1200" cap="none" dirty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anchor="ctr">
                    <a:solidFill>
                      <a:schemeClr val="accent6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000" b="0" strike="noStrike" kern="1200" cap="none" dirty="0">
                          <a:solidFill>
                            <a:schemeClr val="dk1"/>
                          </a:solidFill>
                          <a:latin typeface="맑은 고딕" charset="0"/>
                          <a:ea typeface="맑은 고딕" charset="0"/>
                        </a:rPr>
                        <a:t>O</a:t>
                      </a:r>
                      <a:endParaRPr lang="ko-KR" altLang="en-US" sz="1000" b="0" strike="noStrike" kern="1200" cap="none" dirty="0">
                        <a:solidFill>
                          <a:schemeClr val="dk1"/>
                        </a:solidFill>
                        <a:latin typeface="맑은 고딕" charset="0"/>
                        <a:ea typeface="맑은 고딕" charset="0"/>
                      </a:endParaRPr>
                    </a:p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000" b="0" strike="noStrike" kern="1200" cap="none" dirty="0">
                          <a:solidFill>
                            <a:schemeClr val="dk1"/>
                          </a:solidFill>
                          <a:latin typeface="맑은 고딕" charset="0"/>
                          <a:ea typeface="맑은 고딕" charset="0"/>
                        </a:rPr>
                        <a:t>(별도의 비용을 추가하면 수영, 체조등 여러 수업을 들을 수 있음)</a:t>
                      </a:r>
                      <a:endParaRPr lang="ko-KR" altLang="en-US" sz="1000" b="0" strike="noStrike" kern="1200" cap="none" dirty="0">
                        <a:solidFill>
                          <a:schemeClr val="dk1"/>
                        </a:solidFill>
                        <a:latin typeface="맑은 고딕" charset="0"/>
                        <a:ea typeface="맑은 고딕" charset="0"/>
                      </a:endParaRPr>
                    </a:p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000" b="0" strike="noStrike" kern="1200" cap="none" dirty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anchor="ctr">
                    <a:solidFill>
                      <a:schemeClr val="accent6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000" b="0" strike="noStrike" kern="1200" cap="none" dirty="0">
                          <a:solidFill>
                            <a:schemeClr val="dk1"/>
                          </a:solidFill>
                          <a:latin typeface="맑은 고딕" charset="0"/>
                          <a:ea typeface="맑은 고딕" charset="0"/>
                        </a:rPr>
                        <a:t>고가</a:t>
                      </a:r>
                      <a:endParaRPr lang="ko-KR" altLang="en-US" sz="1000" b="0" strike="noStrike" kern="1200" cap="none" dirty="0">
                        <a:solidFill>
                          <a:schemeClr val="dk1"/>
                        </a:solidFill>
                        <a:latin typeface="맑은 고딕" charset="0"/>
                        <a:ea typeface="맑은 고딕" charset="0"/>
                      </a:endParaRPr>
                    </a:p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000" b="0" strike="noStrike" kern="1200" cap="none" dirty="0">
                          <a:solidFill>
                            <a:schemeClr val="dk1"/>
                          </a:solidFill>
                          <a:latin typeface="맑은 고딕" charset="0"/>
                          <a:ea typeface="맑은 고딕" charset="0"/>
                        </a:rPr>
                        <a:t>(약 4만5천엔)</a:t>
                      </a:r>
                      <a:endParaRPr lang="ko-KR" altLang="en-US" sz="1000" b="0" strike="noStrike" kern="1200" cap="none" dirty="0">
                        <a:solidFill>
                          <a:schemeClr val="dk1"/>
                        </a:solidFill>
                        <a:latin typeface="맑은 고딕" charset="0"/>
                        <a:ea typeface="맑은 고딕" charset="0"/>
                      </a:endParaRPr>
                    </a:p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000" b="0" strike="noStrike" kern="1200" cap="none" dirty="0">
                        <a:solidFill>
                          <a:schemeClr val="dk1"/>
                        </a:solidFill>
                        <a:latin typeface="맑은 고딕" charset="0"/>
                        <a:ea typeface="맑은 고딕" charset="0"/>
                      </a:endParaRPr>
                    </a:p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000" b="0" strike="noStrike" kern="1200" cap="none" dirty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anchor="ctr">
                    <a:solidFill>
                      <a:schemeClr val="accent6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000" b="0" strike="noStrike" kern="1200" cap="none" dirty="0">
                          <a:solidFill>
                            <a:schemeClr val="dk1"/>
                          </a:solidFill>
                          <a:latin typeface="맑은 고딕" charset="0"/>
                          <a:ea typeface="맑은 고딕" charset="0"/>
                        </a:rPr>
                        <a:t>영어, 음악, 체조 등 수업과목이 다양해서 여러가지를 공부할 수 있음</a:t>
                      </a:r>
                      <a:endParaRPr lang="ko-KR" altLang="en-US" sz="1000" b="0" strike="noStrike" kern="1200" cap="none" dirty="0">
                        <a:solidFill>
                          <a:schemeClr val="dk1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anchor="ctr">
                    <a:solidFill>
                      <a:schemeClr val="accent6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000" b="0" strike="noStrike" kern="1200" cap="none" dirty="0">
                          <a:solidFill>
                            <a:schemeClr val="dk1"/>
                          </a:solidFill>
                          <a:latin typeface="맑은 고딕" charset="0"/>
                          <a:ea typeface="맑은 고딕" charset="0"/>
                        </a:rPr>
                        <a:t>가격이 비쌈</a:t>
                      </a:r>
                      <a:endParaRPr lang="ko-KR" altLang="en-US" sz="1000" b="0" strike="noStrike" kern="1200" cap="none" dirty="0">
                        <a:solidFill>
                          <a:schemeClr val="dk1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anchor="ctr">
                    <a:solidFill>
                      <a:schemeClr val="accent6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237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" y="0"/>
            <a:ext cx="9139238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77000"/>
            <a:ext cx="125888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620713" y="169863"/>
            <a:ext cx="233362" cy="233362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889000" y="287338"/>
            <a:ext cx="477838" cy="476250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546225" y="741363"/>
            <a:ext cx="7126288" cy="22225"/>
          </a:xfrm>
          <a:prstGeom prst="rect">
            <a:avLst/>
          </a:prstGeom>
          <a:solidFill>
            <a:srgbClr val="D2EBEE"/>
          </a:solidFill>
          <a:ln>
            <a:noFill/>
          </a:ln>
          <a:effectLst>
            <a:outerShdw sy="-50000" kx="-2453608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546225" y="279400"/>
            <a:ext cx="71262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8" rIns="91417" bIns="45708" anchor="ctr"/>
          <a:lstStyle/>
          <a:p>
            <a:r>
              <a:rPr lang="en-US" altLang="ko-KR" sz="36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Ⅰ-</a:t>
            </a:r>
            <a:r>
              <a:rPr lang="en-US" altLang="ko-KR" sz="32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 </a:t>
            </a:r>
            <a:r>
              <a:rPr lang="ko-KR" altLang="en-US" sz="36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일본의 </a:t>
            </a:r>
            <a:r>
              <a:rPr lang="ko-KR" altLang="en-US" sz="3600" dirty="0" err="1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초중학교</a:t>
            </a:r>
            <a:r>
              <a:rPr lang="ko-KR" altLang="en-US" sz="36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특징</a:t>
            </a:r>
            <a:endParaRPr lang="en-US" altLang="ko-KR" sz="3600" dirty="0">
              <a:solidFill>
                <a:srgbClr val="80808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49932" y="1123156"/>
            <a:ext cx="4038600" cy="638175"/>
          </a:xfrm>
        </p:spPr>
        <p:txBody>
          <a:bodyPr anchor="ctr"/>
          <a:lstStyle/>
          <a:p>
            <a:pPr algn="ctr"/>
            <a:r>
              <a:rPr lang="ko-KR" altLang="en-US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초등학교 특징</a:t>
            </a:r>
            <a:endParaRPr lang="ko-KR" alt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49932" y="1761331"/>
            <a:ext cx="4038600" cy="3949700"/>
          </a:xfrm>
        </p:spPr>
        <p:txBody>
          <a:bodyPr/>
          <a:lstStyle/>
          <a:p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한국의 초등학교는 전부 </a:t>
            </a:r>
            <a:r>
              <a:rPr lang="ko-KR" altLang="en-US" sz="20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남여공학이지만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일본에는 드물게 남자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여자 사립초등학교도 있습니다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endParaRPr lang="en-US" altLang="ko-KR" sz="2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일본 내 </a:t>
            </a:r>
            <a:r>
              <a:rPr lang="ko-KR" altLang="en-US" sz="20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문부과확성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학교 교육법 시행규칙에 근거한다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endParaRPr lang="en-US" altLang="ko-KR" sz="2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교과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도덕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특별활동으로 구성되어있다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endParaRPr lang="en-US" altLang="ko-KR" sz="2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대한민국과 동일하게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년제로 구성되어있다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436170" y="1123156"/>
            <a:ext cx="4040187" cy="638175"/>
          </a:xfrm>
        </p:spPr>
        <p:txBody>
          <a:bodyPr anchor="ctr"/>
          <a:lstStyle/>
          <a:p>
            <a:pPr algn="ctr"/>
            <a:r>
              <a:rPr lang="ko-KR" altLang="en-US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중학교 특징</a:t>
            </a:r>
            <a:endParaRPr lang="ko-KR" alt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436170" y="1761331"/>
            <a:ext cx="4040187" cy="3949700"/>
          </a:xfrm>
        </p:spPr>
        <p:txBody>
          <a:bodyPr/>
          <a:lstStyle/>
          <a:p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중학교는 국어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사회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이과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물리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화학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생물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지학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음악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미술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보건체육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기술가정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영어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도덕 등의 필수교과가 존재한다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endParaRPr lang="en-US" altLang="ko-KR" sz="2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의무교육인 중학교를 졸업한 이후에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90%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이상이 고등학교 진학</a:t>
            </a:r>
            <a:endParaRPr lang="en-US" altLang="ko-KR" sz="2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2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그 외에는 일을 하기 위한 기술을 배우는 전수학교로 입학</a:t>
            </a:r>
            <a:endParaRPr lang="ko-KR" alt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1593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" y="0"/>
            <a:ext cx="9139238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77000"/>
            <a:ext cx="125888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620713" y="169863"/>
            <a:ext cx="233362" cy="233362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/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889000" y="287338"/>
            <a:ext cx="477838" cy="476250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546225" y="741363"/>
            <a:ext cx="7126288" cy="22225"/>
          </a:xfrm>
          <a:prstGeom prst="rect">
            <a:avLst/>
          </a:prstGeom>
          <a:solidFill>
            <a:srgbClr val="D2EBEE"/>
          </a:solidFill>
          <a:ln>
            <a:noFill/>
          </a:ln>
          <a:effectLst>
            <a:outerShdw sy="-50000" kx="-2453608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ko-KR" alt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546225" y="279400"/>
            <a:ext cx="71262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8" rIns="91417" bIns="45708" anchor="ctr"/>
          <a:lstStyle/>
          <a:p>
            <a:r>
              <a:rPr lang="en-US" altLang="ko-KR" sz="3600" dirty="0" smtClean="0">
                <a:solidFill>
                  <a:srgbClr val="808080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Ⅰ-</a:t>
            </a:r>
            <a:r>
              <a:rPr lang="en-US" altLang="ko-KR" sz="3200" dirty="0">
                <a:solidFill>
                  <a:srgbClr val="808080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5</a:t>
            </a:r>
            <a:r>
              <a:rPr lang="en-US" altLang="ko-KR" sz="3200" dirty="0" smtClean="0">
                <a:solidFill>
                  <a:srgbClr val="808080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ko-KR" altLang="en-US" sz="3600" dirty="0" smtClean="0">
                <a:solidFill>
                  <a:srgbClr val="808080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일본의 고등학교 특징</a:t>
            </a:r>
            <a:endParaRPr lang="en-US" altLang="ko-KR" sz="3600" dirty="0">
              <a:solidFill>
                <a:srgbClr val="808080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16" name="내용 개체 틀 2"/>
          <p:cNvSpPr txBox="1">
            <a:spLocks noGrp="1"/>
          </p:cNvSpPr>
          <p:nvPr>
            <p:ph idx="1"/>
          </p:nvPr>
        </p:nvSpPr>
        <p:spPr>
          <a:xfrm>
            <a:off x="393948" y="1123156"/>
            <a:ext cx="8229600" cy="4525963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altLang="ko-KR" sz="2000" b="0" strike="noStrike" cap="none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b="0" strike="noStrike" cap="none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기본적으로 공립고교와 사립고교로 나뉨</a:t>
            </a:r>
            <a:endParaRPr lang="ko-KR" altLang="en-US" sz="2000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endParaRPr lang="ko-KR" altLang="en-US" sz="2000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b="0" strike="noStrike" cap="none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고등학교에</a:t>
            </a:r>
            <a:r>
              <a:rPr lang="en-US" altLang="ko-KR" sz="2000" b="0" strike="noStrike" cap="none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b="0" strike="noStrike" cap="none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입학하기 위해서는 그 학교의 시험을 통과해야하며 한가지 뛰어난 재능을 가지고 있으면 전접으로 인해 입학할 수 있는 </a:t>
            </a:r>
            <a:r>
              <a:rPr lang="en-US" altLang="ko-KR" sz="2000" b="0" strike="noStrike" cap="none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추천입학제도</a:t>
            </a:r>
            <a:r>
              <a:rPr lang="en-US" altLang="ko-KR" sz="2000" b="0" strike="noStrike" cap="none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가 있는 고교도 있음.</a:t>
            </a:r>
            <a:endParaRPr lang="ko-KR" altLang="en-US" sz="2000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endParaRPr lang="ko-KR" altLang="en-US" sz="2000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altLang="ko-KR" sz="2000" b="0" strike="noStrike" cap="none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b="0" strike="noStrike" cap="none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일본에서는 선생님 역시 학생에게 존댓말을 쓰며 육체적 체벌이 일절 금지되어있음.</a:t>
            </a:r>
            <a:endParaRPr lang="ko-KR" altLang="en-US" sz="2000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altLang="ko-KR" sz="2000" b="0" strike="noStrike" cap="none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(서로를 존중하며 충돌을 피하는 일본의 문화에서 비롯된 것으로 보임)</a:t>
            </a:r>
            <a:endParaRPr lang="ko-KR" altLang="en-US" sz="2000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endParaRPr lang="ko-KR" altLang="en-US" sz="2000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altLang="ko-KR" sz="2000" b="0" strike="noStrike" cap="none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b="0" strike="noStrike" cap="none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야간 자율학습 X</a:t>
            </a:r>
            <a:endParaRPr lang="ko-KR" altLang="en-US" sz="2000" b="0" strike="noStrike" cap="none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algn="l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endParaRPr lang="ko-KR" altLang="en-US" sz="2000" b="0" strike="noStrike" cap="none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algn="l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2000" b="0" strike="noStrike" cap="none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일본 남학생과 한국 남학생의 차이점 </a:t>
            </a:r>
            <a:endParaRPr lang="ko-KR" altLang="en-US" sz="2000" b="0" strike="noStrike" cap="none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algn="l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2000" b="0" strike="noStrike" cap="none" dirty="0">
                <a:latin typeface="맑은 고딕" panose="020B0503020000020004" pitchFamily="50" charset="-127"/>
                <a:ea typeface="맑은 고딕" panose="020B0503020000020004" pitchFamily="50" charset="-127"/>
                <a:hlinkClick r:id="rId4"/>
              </a:rPr>
              <a:t>https://</a:t>
            </a:r>
            <a:r>
              <a:rPr lang="en-US" altLang="ko-KR" sz="2000" b="0" strike="noStrike" cap="none" dirty="0" smtClean="0">
                <a:latin typeface="맑은 고딕" panose="020B0503020000020004" pitchFamily="50" charset="-127"/>
                <a:ea typeface="맑은 고딕" panose="020B0503020000020004" pitchFamily="50" charset="-127"/>
                <a:hlinkClick r:id="rId4"/>
              </a:rPr>
              <a:t>www.youtube.com/watch?v=cLjU41aF93Q</a:t>
            </a:r>
            <a:r>
              <a:rPr lang="en-US" altLang="ko-KR" sz="2000" b="0" strike="noStrike" cap="none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ko-KR" altLang="en-US" sz="2000" b="0" strike="noStrike" cap="none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075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" y="0"/>
            <a:ext cx="9139238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77000"/>
            <a:ext cx="125888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620713" y="169863"/>
            <a:ext cx="233362" cy="233362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889000" y="287338"/>
            <a:ext cx="477838" cy="476250"/>
          </a:xfrm>
          <a:prstGeom prst="ellipse">
            <a:avLst/>
          </a:prstGeom>
          <a:solidFill>
            <a:srgbClr val="D2EB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546225" y="741363"/>
            <a:ext cx="7126288" cy="22225"/>
          </a:xfrm>
          <a:prstGeom prst="rect">
            <a:avLst/>
          </a:prstGeom>
          <a:solidFill>
            <a:srgbClr val="D2EBEE"/>
          </a:solidFill>
          <a:ln>
            <a:noFill/>
          </a:ln>
          <a:effectLst>
            <a:outerShdw sy="-50000" kx="-2453608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897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546225" y="279400"/>
            <a:ext cx="71262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8" rIns="91417" bIns="45708" anchor="ctr"/>
          <a:lstStyle/>
          <a:p>
            <a:r>
              <a:rPr lang="en-US" altLang="ko-KR" sz="36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Ⅰ-</a:t>
            </a:r>
            <a:r>
              <a:rPr lang="en-US" altLang="ko-KR" sz="3200" dirty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en-US" altLang="ko-KR" sz="32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600" dirty="0" smtClean="0">
                <a:solidFill>
                  <a:srgbClr val="80808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일본의 고등학교 종류</a:t>
            </a:r>
            <a:endParaRPr lang="en-US" altLang="ko-KR" sz="3600" dirty="0">
              <a:solidFill>
                <a:srgbClr val="80808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69760" y="1205705"/>
            <a:ext cx="8229600" cy="4525963"/>
          </a:xfrm>
        </p:spPr>
        <p:txBody>
          <a:bodyPr/>
          <a:lstStyle/>
          <a:p>
            <a:pPr mar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# </a:t>
            </a:r>
            <a:r>
              <a:rPr lang="en-US" altLang="ko-KR" sz="28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고등전문학교</a:t>
            </a:r>
            <a:endParaRPr lang="ko-KR" alt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altLang="ko-KR" sz="2800" dirty="0" err="1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고등전문학교는</a:t>
            </a:r>
            <a:r>
              <a:rPr lang="en-US" altLang="ko-KR" sz="2800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dirty="0" err="1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중학교졸업자를</a:t>
            </a:r>
            <a:r>
              <a:rPr lang="en-US" altLang="ko-KR" sz="2800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dirty="0" err="1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대상으로</a:t>
            </a:r>
            <a:r>
              <a:rPr lang="en-US" altLang="ko-KR" sz="2800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5년간 </a:t>
            </a:r>
            <a:r>
              <a:rPr lang="en-US" altLang="ko-KR" sz="2800" dirty="0" err="1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일관된</a:t>
            </a:r>
            <a:r>
              <a:rPr lang="en-US" altLang="ko-KR" sz="2800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dirty="0" err="1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교육을</a:t>
            </a:r>
            <a:r>
              <a:rPr lang="en-US" altLang="ko-KR" sz="2800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dirty="0" err="1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실시하여,직업에</a:t>
            </a:r>
            <a:r>
              <a:rPr lang="en-US" altLang="ko-KR" sz="2800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dirty="0" err="1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필요한</a:t>
            </a:r>
            <a:r>
              <a:rPr lang="en-US" altLang="ko-KR" sz="2800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dirty="0" err="1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능력을</a:t>
            </a:r>
            <a:r>
              <a:rPr lang="en-US" altLang="ko-KR" sz="2800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dirty="0" err="1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육성하는</a:t>
            </a:r>
            <a:r>
              <a:rPr lang="en-US" altLang="ko-KR" sz="2800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dirty="0" err="1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것을</a:t>
            </a:r>
            <a:r>
              <a:rPr lang="en-US" altLang="ko-KR" sz="2800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dirty="0" err="1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목적으로</a:t>
            </a:r>
            <a:r>
              <a:rPr lang="en-US" altLang="ko-KR" sz="2800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dirty="0" err="1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하고</a:t>
            </a:r>
            <a:r>
              <a:rPr lang="en-US" altLang="ko-KR" sz="2800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dirty="0" err="1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있음</a:t>
            </a:r>
            <a:r>
              <a:rPr lang="en-US" altLang="ko-KR" sz="2800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2800" dirty="0">
              <a:solidFill>
                <a:srgbClr val="33333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ko-KR" altLang="en-US" sz="2800" dirty="0">
              <a:solidFill>
                <a:srgbClr val="33333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# </a:t>
            </a:r>
            <a:r>
              <a:rPr lang="en-US" altLang="ko-KR" sz="28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전수학교</a:t>
            </a:r>
            <a:endParaRPr lang="ko-KR" alt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altLang="ko-KR" sz="2800" dirty="0" err="1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전수학교는</a:t>
            </a:r>
            <a:r>
              <a:rPr lang="en-US" altLang="ko-KR" sz="2800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dirty="0" err="1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직업교육이나</a:t>
            </a:r>
            <a:r>
              <a:rPr lang="en-US" altLang="ko-KR" sz="2800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dirty="0" err="1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실생활에</a:t>
            </a:r>
            <a:r>
              <a:rPr lang="en-US" altLang="ko-KR" sz="2800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dirty="0" err="1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필요한</a:t>
            </a:r>
            <a:r>
              <a:rPr lang="en-US" altLang="ko-KR" sz="2800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dirty="0" err="1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기술과</a:t>
            </a:r>
            <a:r>
              <a:rPr lang="en-US" altLang="ko-KR" sz="2800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dirty="0" err="1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지식의</a:t>
            </a:r>
            <a:r>
              <a:rPr lang="en-US" altLang="ko-KR" sz="2800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dirty="0" err="1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습득을</a:t>
            </a:r>
            <a:r>
              <a:rPr lang="en-US" altLang="ko-KR" sz="2800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dirty="0" err="1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주목적으로</a:t>
            </a:r>
            <a:r>
              <a:rPr lang="en-US" altLang="ko-KR" sz="2800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dirty="0" err="1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하는</a:t>
            </a:r>
            <a:r>
              <a:rPr lang="en-US" altLang="ko-KR" sz="2800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dirty="0" err="1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학교이므로</a:t>
            </a:r>
            <a:r>
              <a:rPr lang="en-US" altLang="ko-KR" sz="2800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dirty="0" err="1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대학이나</a:t>
            </a:r>
            <a:r>
              <a:rPr lang="en-US" altLang="ko-KR" sz="2800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dirty="0" err="1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단기대학에</a:t>
            </a:r>
            <a:r>
              <a:rPr lang="en-US" altLang="ko-KR" sz="2800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dirty="0" err="1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비해</a:t>
            </a:r>
            <a:r>
              <a:rPr lang="en-US" altLang="ko-KR" sz="2800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dirty="0" err="1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높은</a:t>
            </a:r>
            <a:r>
              <a:rPr lang="en-US" altLang="ko-KR" sz="2800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dirty="0" err="1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취업률을</a:t>
            </a:r>
            <a:r>
              <a:rPr lang="en-US" altLang="ko-KR" sz="2800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dirty="0" err="1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달성하고</a:t>
            </a:r>
            <a:r>
              <a:rPr lang="en-US" altLang="ko-KR" sz="2800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dirty="0" err="1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있음</a:t>
            </a:r>
            <a:r>
              <a:rPr lang="en-US" altLang="ko-KR" sz="2800" dirty="0">
                <a:solidFill>
                  <a:srgbClr val="33333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2800" dirty="0">
              <a:solidFill>
                <a:srgbClr val="33333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ko-KR" alt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934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Page 1">
  <a:themeElements>
    <a:clrScheme name="">
      <a:dk1>
        <a:srgbClr val="000000"/>
      </a:dk1>
      <a:lt1>
        <a:srgbClr val="FFFFFF"/>
      </a:lt1>
      <a:dk2>
        <a:srgbClr val="000000"/>
      </a:dk2>
      <a:lt2>
        <a:srgbClr val="E3DCC1"/>
      </a:lt2>
      <a:accent1>
        <a:srgbClr val="315F97"/>
      </a:accent1>
      <a:accent2>
        <a:srgbClr val="C75252"/>
      </a:accent2>
      <a:accent3>
        <a:srgbClr val="FFFFFF"/>
      </a:accent3>
      <a:accent4>
        <a:srgbClr val="000000"/>
      </a:accent4>
      <a:accent5>
        <a:srgbClr val="ADB6C9"/>
      </a:accent5>
      <a:accent6>
        <a:srgbClr val="B44949"/>
      </a:accent6>
      <a:hlink>
        <a:srgbClr val="0000FF"/>
      </a:hlink>
      <a:folHlink>
        <a:srgbClr val="800080"/>
      </a:folHlink>
    </a:clrScheme>
    <a:fontScheme name="MasterPage 1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Page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Page 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Page 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Page 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Page 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Page 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Page 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Page 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Page 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Page 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Page 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Page 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asterPage 4">
  <a:themeElements>
    <a:clrScheme name="">
      <a:dk1>
        <a:srgbClr val="000000"/>
      </a:dk1>
      <a:lt1>
        <a:srgbClr val="FFFFFF"/>
      </a:lt1>
      <a:dk2>
        <a:srgbClr val="000000"/>
      </a:dk2>
      <a:lt2>
        <a:srgbClr val="E3DCC1"/>
      </a:lt2>
      <a:accent1>
        <a:srgbClr val="315F97"/>
      </a:accent1>
      <a:accent2>
        <a:srgbClr val="C75252"/>
      </a:accent2>
      <a:accent3>
        <a:srgbClr val="FFFFFF"/>
      </a:accent3>
      <a:accent4>
        <a:srgbClr val="000000"/>
      </a:accent4>
      <a:accent5>
        <a:srgbClr val="ADB6C9"/>
      </a:accent5>
      <a:accent6>
        <a:srgbClr val="B44949"/>
      </a:accent6>
      <a:hlink>
        <a:srgbClr val="0000FF"/>
      </a:hlink>
      <a:folHlink>
        <a:srgbClr val="800080"/>
      </a:folHlink>
    </a:clrScheme>
    <a:fontScheme name="MasterPage 4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Page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Page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Page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Page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Page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Page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Page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Page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Page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Page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Page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Page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2153</Words>
  <Application>Microsoft Office PowerPoint</Application>
  <PresentationFormat>사용자 지정</PresentationFormat>
  <Paragraphs>584</Paragraphs>
  <Slides>46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46</vt:i4>
      </vt:variant>
    </vt:vector>
  </HeadingPairs>
  <TitlesOfParts>
    <vt:vector size="48" baseType="lpstr">
      <vt:lpstr>MasterPage 1</vt:lpstr>
      <vt:lpstr>MasterPage 4</vt:lpstr>
      <vt:lpstr>일본 교육기관의 특징</vt:lpstr>
      <vt:lpstr>PowerPoint 프레젠테이션</vt:lpstr>
      <vt:lpstr>일본의 일반교육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일본의 특수교육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한국과 일본 교육기관 비교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일본교육기관의 문제점&amp;개선점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WOLGOK JEWELRY  RESEARCH CENTER</dc:title>
  <dc:creator>Administrator</dc:creator>
  <cp:lastModifiedBy>김유민</cp:lastModifiedBy>
  <cp:revision>30</cp:revision>
  <dcterms:created xsi:type="dcterms:W3CDTF">2016-02-03T01:40:02Z</dcterms:created>
  <dcterms:modified xsi:type="dcterms:W3CDTF">2018-03-30T08:03:46Z</dcterms:modified>
</cp:coreProperties>
</file>