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맑은 고딕" pitchFamily="50" charset="-127"/>
      <p:regular r:id="rId11"/>
      <p:bold r:id="rId12"/>
    </p:embeddedFont>
    <p:embeddedFont>
      <p:font typeface="나눔명조" pitchFamily="18" charset="-127"/>
      <p:regular r:id="rId13"/>
      <p:bold r:id="rId14"/>
    </p:embeddedFont>
    <p:embeddedFont>
      <p:font typeface="ＭＳ Ｐゴシック" pitchFamily="34" charset="-128"/>
      <p:regular r:id="rId15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E3E"/>
    <a:srgbClr val="EE5F54"/>
    <a:srgbClr val="EA382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-504" y="-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E1C2D-B41F-4C3F-AA7D-A7311F8B181A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A6F6B-22E0-403F-93B6-9D1F38018D4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46407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pPr/>
              <a:t>2018-03-30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imnews.imbc.com/20dbnews/history/1995/1949682_19450.htm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s.naver.com/main/read.nhn?mode=LSD&amp;mid=sec&amp;sid1=115&amp;oid=448&amp;aid=0000161088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ka.ac.jp/kr/admissions/about/" TargetMode="External"/><Relationship Id="rId2" Type="http://schemas.openxmlformats.org/officeDocument/2006/relationships/hyperlink" Target="http://www.ksgi.or.kr/index.ksgi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800658" y="892528"/>
            <a:ext cx="91293" cy="543058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/>
          </a:p>
        </p:txBody>
      </p:sp>
      <p:sp>
        <p:nvSpPr>
          <p:cNvPr id="9" name="TextBox 8"/>
          <p:cNvSpPr txBox="1"/>
          <p:nvPr/>
        </p:nvSpPr>
        <p:spPr>
          <a:xfrm>
            <a:off x="881436" y="771550"/>
            <a:ext cx="5256584" cy="523220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ko-KR" altLang="en-US" sz="28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일본의 종교관</a:t>
            </a:r>
            <a:endParaRPr lang="ko-KR" altLang="en-US" sz="2800" b="1" spc="-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1436" y="1237131"/>
            <a:ext cx="5634780" cy="261610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ko-KR" sz="11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명조" pitchFamily="18" charset="-127"/>
                <a:ea typeface="나눔명조" pitchFamily="18" charset="-127"/>
              </a:rPr>
              <a:t>   -</a:t>
            </a:r>
            <a:r>
              <a:rPr lang="ko-KR" altLang="en-US" sz="11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명조" pitchFamily="18" charset="-127"/>
                <a:ea typeface="나눔명조" pitchFamily="18" charset="-127"/>
              </a:rPr>
              <a:t>일본의  신흥종교</a:t>
            </a:r>
            <a:endParaRPr lang="ko-KR" altLang="en-US" sz="1100" spc="-150" dirty="0">
              <a:solidFill>
                <a:schemeClr val="tx1">
                  <a:lumMod val="75000"/>
                  <a:lumOff val="25000"/>
                </a:schemeClr>
              </a:solidFill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00760" y="1571618"/>
            <a:ext cx="2857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smtClean="0">
                <a:latin typeface="나눔명조" pitchFamily="18" charset="-127"/>
                <a:ea typeface="나눔명조" pitchFamily="18" charset="-127"/>
              </a:rPr>
              <a:t>일본어일본학과 전 희정</a:t>
            </a:r>
            <a:endParaRPr lang="ko-KR" altLang="en-US" sz="1200" dirty="0"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42910" y="1928808"/>
            <a:ext cx="8148480" cy="52421"/>
          </a:xfrm>
          <a:prstGeom prst="rect">
            <a:avLst/>
          </a:prstGeom>
          <a:solidFill>
            <a:srgbClr val="EE5F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381303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31744" y="215073"/>
            <a:ext cx="451824" cy="451824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44000" y="215073"/>
            <a:ext cx="8148480" cy="52421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33620" y="271708"/>
            <a:ext cx="648072" cy="338554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</a:rPr>
              <a:t>01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57173"/>
            <a:ext cx="5143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옴진리교</a:t>
            </a:r>
            <a:r>
              <a:rPr lang="ja-JP" alt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</a:rPr>
              <a:t> </a:t>
            </a:r>
            <a:r>
              <a:rPr lang="en-US" altLang="ja-JP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(</a:t>
            </a:r>
            <a:r>
              <a:rPr lang="ja-JP" alt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</a:rPr>
              <a:t>オウム</a:t>
            </a:r>
            <a:r>
              <a:rPr lang="ko-KR" alt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真理教</a:t>
            </a:r>
            <a:r>
              <a:rPr lang="en-US" altLang="ko-KR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Aum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Shinrikyo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)</a:t>
            </a:r>
          </a:p>
        </p:txBody>
      </p:sp>
      <p:pic>
        <p:nvPicPr>
          <p:cNvPr id="13" name="그림 12" descr="캡처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1071552"/>
            <a:ext cx="3077005" cy="201958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42910" y="3643320"/>
            <a:ext cx="8215370" cy="857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-1984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년 교주 아사하라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쇼코에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의해 설립</a:t>
            </a: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일본의 사이비 종교이자 테러리스트 범죄 집단</a:t>
            </a:r>
            <a:endParaRPr lang="en-US" altLang="ko-KR" sz="16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-2000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년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알레프</a:t>
            </a:r>
            <a:r>
              <a:rPr lang="ja-JP" altLang="en-US" sz="1600" dirty="0" smtClean="0">
                <a:latin typeface="나눔명조" pitchFamily="18" charset="-127"/>
                <a:ea typeface="나눔명조" pitchFamily="18" charset="-127"/>
              </a:rPr>
              <a:t> </a:t>
            </a:r>
            <a:r>
              <a:rPr lang="en-US" altLang="ja-JP" sz="1600" dirty="0" smtClean="0">
                <a:latin typeface="나눔명조" pitchFamily="18" charset="-127"/>
                <a:ea typeface="나눔명조" pitchFamily="18" charset="-127"/>
              </a:rPr>
              <a:t>(</a:t>
            </a:r>
            <a:r>
              <a:rPr lang="ja-JP" altLang="en-US" sz="1600" dirty="0" smtClean="0">
                <a:latin typeface="나눔명조" pitchFamily="18" charset="-127"/>
                <a:ea typeface="나눔명조" pitchFamily="18" charset="-127"/>
              </a:rPr>
              <a:t>宗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敎團體</a:t>
            </a:r>
            <a:r>
              <a:rPr lang="ja-JP" altLang="en-US" sz="1600" dirty="0" smtClean="0">
                <a:latin typeface="나눔명조" pitchFamily="18" charset="-127"/>
                <a:ea typeface="나눔명조" pitchFamily="18" charset="-127"/>
              </a:rPr>
              <a:t>・アレフ</a:t>
            </a:r>
            <a:r>
              <a:rPr lang="en-US" altLang="ja-JP" sz="1600" dirty="0" smtClean="0">
                <a:latin typeface="나눔명조" pitchFamily="18" charset="-127"/>
                <a:ea typeface="나눔명조" pitchFamily="18" charset="-127"/>
              </a:rPr>
              <a:t>) 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로 이름을 바꾸고 재편성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,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교주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조유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후미히로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취임 </a:t>
            </a:r>
          </a:p>
        </p:txBody>
      </p:sp>
      <p:pic>
        <p:nvPicPr>
          <p:cNvPr id="17" name="그림 16" descr="Coat_of_Arms_of_the_Aum_Shinriky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810" y="1214428"/>
            <a:ext cx="1928826" cy="192882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781357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31744" y="215073"/>
            <a:ext cx="451824" cy="451824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44000" y="215073"/>
            <a:ext cx="8148480" cy="52421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33620" y="271708"/>
            <a:ext cx="648072" cy="338554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</a:rPr>
              <a:t>01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57173"/>
            <a:ext cx="5143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옴진리교</a:t>
            </a:r>
            <a:r>
              <a:rPr lang="ja-JP" alt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</a:rPr>
              <a:t> </a:t>
            </a:r>
            <a:r>
              <a:rPr lang="en-US" altLang="ja-JP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(</a:t>
            </a:r>
            <a:r>
              <a:rPr lang="ja-JP" alt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</a:rPr>
              <a:t>オウム</a:t>
            </a:r>
            <a:r>
              <a:rPr lang="ko-KR" alt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真理教</a:t>
            </a:r>
            <a:r>
              <a:rPr lang="en-US" altLang="ko-KR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Aum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Shinrikyo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5786" y="1000114"/>
            <a:ext cx="7858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 smtClean="0">
                <a:latin typeface="나눔명조" pitchFamily="18" charset="-127"/>
                <a:ea typeface="나눔명조" pitchFamily="18" charset="-127"/>
              </a:rPr>
              <a:t>교리</a:t>
            </a: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-‘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힌두교의 시바신을 받들고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절대자유 및 절대행복 상태로 혼을 진화시킬 수 있는 아사하라 교주가 갖가지 비법을 통해 당신을 해탈상태로 이끌어 간다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.’</a:t>
            </a:r>
            <a:endParaRPr lang="ko-KR" altLang="en-US" sz="16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초능력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요가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종말사상 등을 앞세웠음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.</a:t>
            </a:r>
            <a:endParaRPr lang="ko-KR" altLang="en-US" sz="1600" dirty="0" smtClean="0"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14348" y="1071552"/>
            <a:ext cx="71438" cy="214314"/>
          </a:xfrm>
          <a:prstGeom prst="rect">
            <a:avLst/>
          </a:prstGeom>
          <a:solidFill>
            <a:srgbClr val="DA3E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714348" y="2786064"/>
            <a:ext cx="71438" cy="214314"/>
          </a:xfrm>
          <a:prstGeom prst="rect">
            <a:avLst/>
          </a:prstGeom>
          <a:solidFill>
            <a:srgbClr val="DA3E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785786" y="2714626"/>
            <a:ext cx="78581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 smtClean="0">
                <a:latin typeface="나눔명조" pitchFamily="18" charset="-127"/>
                <a:ea typeface="나눔명조" pitchFamily="18" charset="-127"/>
              </a:rPr>
              <a:t>사건</a:t>
            </a:r>
            <a:r>
              <a:rPr lang="en-US" altLang="ko-KR" b="1" dirty="0" smtClean="0">
                <a:latin typeface="나눔명조" pitchFamily="18" charset="-127"/>
                <a:ea typeface="나눔명조" pitchFamily="18" charset="-127"/>
              </a:rPr>
              <a:t>/</a:t>
            </a:r>
            <a:r>
              <a:rPr lang="ko-KR" altLang="en-US" b="1" dirty="0" smtClean="0">
                <a:latin typeface="나눔명조" pitchFamily="18" charset="-127"/>
                <a:ea typeface="나눔명조" pitchFamily="18" charset="-127"/>
              </a:rPr>
              <a:t>사고</a:t>
            </a:r>
            <a:endParaRPr lang="en-US" altLang="ko-KR" b="1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-1989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년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11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월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4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일에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사카모토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쓰쓰미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변호사 일가족 살해 사건</a:t>
            </a: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-1993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년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카메이도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악취사건</a:t>
            </a: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-1994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년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6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월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27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일 </a:t>
            </a:r>
            <a:r>
              <a:rPr lang="ko-KR" altLang="en-US" sz="1600" b="1" dirty="0" smtClean="0">
                <a:latin typeface="나눔명조" pitchFamily="18" charset="-127"/>
                <a:ea typeface="나눔명조" pitchFamily="18" charset="-127"/>
              </a:rPr>
              <a:t>나가노현 </a:t>
            </a:r>
            <a:r>
              <a:rPr lang="ko-KR" altLang="en-US" sz="1600" b="1" dirty="0" err="1" smtClean="0">
                <a:latin typeface="나눔명조" pitchFamily="18" charset="-127"/>
                <a:ea typeface="나눔명조" pitchFamily="18" charset="-127"/>
              </a:rPr>
              <a:t>마쓰모토</a:t>
            </a:r>
            <a:r>
              <a:rPr lang="ko-KR" altLang="en-US" sz="1600" b="1" dirty="0" smtClean="0">
                <a:latin typeface="나눔명조" pitchFamily="18" charset="-127"/>
                <a:ea typeface="나눔명조" pitchFamily="18" charset="-127"/>
              </a:rPr>
              <a:t> 사린 사건</a:t>
            </a:r>
            <a:endParaRPr lang="ko-KR" altLang="en-US" sz="16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-1995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년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3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월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20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일 </a:t>
            </a:r>
            <a:r>
              <a:rPr lang="ko-KR" altLang="en-US" sz="1600" b="1" dirty="0" smtClean="0">
                <a:latin typeface="나눔명조" pitchFamily="18" charset="-127"/>
                <a:ea typeface="나눔명조" pitchFamily="18" charset="-127"/>
                <a:hlinkClick r:id="rId2"/>
              </a:rPr>
              <a:t>도쿄 지하철 사린 사건</a:t>
            </a:r>
            <a:endParaRPr lang="en-US" altLang="ko-KR" sz="1600" b="1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ko-KR" altLang="en-US" sz="1600" b="1" dirty="0" smtClean="0">
                <a:latin typeface="나눔명조" pitchFamily="18" charset="-127"/>
                <a:ea typeface="나눔명조" pitchFamily="18" charset="-127"/>
              </a:rPr>
              <a:t>  ▶</a:t>
            </a:r>
            <a:r>
              <a:rPr lang="ko-KR" altLang="en-US" sz="1400" dirty="0" smtClean="0">
                <a:latin typeface="나눔명조" pitchFamily="18" charset="-127"/>
                <a:ea typeface="나눔명조" pitchFamily="18" charset="-127"/>
              </a:rPr>
              <a:t>초대 교주 아사하라 </a:t>
            </a:r>
            <a:r>
              <a:rPr lang="ko-KR" altLang="en-US" sz="1400" dirty="0" err="1" smtClean="0">
                <a:latin typeface="나눔명조" pitchFamily="18" charset="-127"/>
                <a:ea typeface="나눔명조" pitchFamily="18" charset="-127"/>
              </a:rPr>
              <a:t>쇼코를</a:t>
            </a:r>
            <a:r>
              <a:rPr lang="ko-KR" altLang="en-US" sz="1400" dirty="0" smtClean="0">
                <a:latin typeface="나눔명조" pitchFamily="18" charset="-127"/>
                <a:ea typeface="나눔명조" pitchFamily="18" charset="-127"/>
              </a:rPr>
              <a:t> 비롯</a:t>
            </a:r>
            <a:r>
              <a:rPr lang="en-US" altLang="ko-KR" sz="14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400" dirty="0" smtClean="0">
                <a:latin typeface="나눔명조" pitchFamily="18" charset="-127"/>
                <a:ea typeface="나눔명조" pitchFamily="18" charset="-127"/>
              </a:rPr>
              <a:t>핵심 주모자 </a:t>
            </a:r>
            <a:r>
              <a:rPr lang="en-US" altLang="ko-KR" sz="1400" dirty="0" smtClean="0">
                <a:latin typeface="나눔명조" pitchFamily="18" charset="-127"/>
                <a:ea typeface="나눔명조" pitchFamily="18" charset="-127"/>
              </a:rPr>
              <a:t>13</a:t>
            </a:r>
            <a:r>
              <a:rPr lang="ko-KR" altLang="en-US" sz="1400" dirty="0" smtClean="0">
                <a:latin typeface="나눔명조" pitchFamily="18" charset="-127"/>
                <a:ea typeface="나눔명조" pitchFamily="18" charset="-127"/>
              </a:rPr>
              <a:t>인의 사형 확정</a:t>
            </a:r>
            <a:r>
              <a:rPr lang="en-US" altLang="ko-KR" sz="1400" dirty="0" smtClean="0">
                <a:latin typeface="나눔명조" pitchFamily="18" charset="-127"/>
                <a:ea typeface="나눔명조" pitchFamily="18" charset="-127"/>
              </a:rPr>
              <a:t>,</a:t>
            </a:r>
            <a:r>
              <a:rPr lang="ko-KR" altLang="en-US" sz="1400" dirty="0" smtClean="0">
                <a:latin typeface="나눔명조" pitchFamily="18" charset="-127"/>
                <a:ea typeface="나눔명조" pitchFamily="18" charset="-127"/>
              </a:rPr>
              <a:t> </a:t>
            </a:r>
            <a:r>
              <a:rPr lang="en-US" altLang="ko-KR" sz="1400" dirty="0" smtClean="0">
                <a:latin typeface="나눔명조" pitchFamily="18" charset="-127"/>
                <a:ea typeface="나눔명조" pitchFamily="18" charset="-127"/>
              </a:rPr>
              <a:t>5</a:t>
            </a:r>
            <a:r>
              <a:rPr lang="ko-KR" altLang="en-US" sz="1400" dirty="0" smtClean="0">
                <a:latin typeface="나눔명조" pitchFamily="18" charset="-127"/>
                <a:ea typeface="나눔명조" pitchFamily="18" charset="-127"/>
              </a:rPr>
              <a:t>인 무기징역형</a:t>
            </a:r>
          </a:p>
        </p:txBody>
      </p:sp>
    </p:spTree>
    <p:extLst>
      <p:ext uri="{BB962C8B-B14F-4D97-AF65-F5344CB8AC3E}">
        <p14:creationId xmlns="" xmlns:p14="http://schemas.microsoft.com/office/powerpoint/2010/main" val="15781357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31744" y="215073"/>
            <a:ext cx="451824" cy="451824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44000" y="215073"/>
            <a:ext cx="8148480" cy="52421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33620" y="271708"/>
            <a:ext cx="648072" cy="338554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</a:rPr>
              <a:t>01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57173"/>
            <a:ext cx="5143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옴진리교</a:t>
            </a:r>
            <a:r>
              <a:rPr lang="ja-JP" alt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</a:rPr>
              <a:t> </a:t>
            </a:r>
            <a:r>
              <a:rPr lang="en-US" altLang="ja-JP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(</a:t>
            </a:r>
            <a:r>
              <a:rPr lang="ja-JP" alt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</a:rPr>
              <a:t>オウム</a:t>
            </a:r>
            <a:r>
              <a:rPr lang="ko-KR" alt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真理教</a:t>
            </a:r>
            <a:r>
              <a:rPr lang="en-US" altLang="ko-KR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Aum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 </a:t>
            </a:r>
            <a:r>
              <a:rPr lang="en-US" sz="1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Shinrikyo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5786" y="1000114"/>
            <a:ext cx="7858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 smtClean="0">
                <a:latin typeface="나눔명조" pitchFamily="18" charset="-127"/>
                <a:ea typeface="나눔명조" pitchFamily="18" charset="-127"/>
              </a:rPr>
              <a:t>그 외</a:t>
            </a: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현재 신도 약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1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만명의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종교집단</a:t>
            </a: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모스크바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뉴욕 등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4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개 지역에 해외지부를 갖고 있음</a:t>
            </a:r>
            <a:endParaRPr lang="en-US" altLang="ko-KR" sz="16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  <a:hlinkClick r:id="rId2"/>
              </a:rPr>
              <a:t>2016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  <a:hlinkClick r:id="rId2"/>
              </a:rPr>
              <a:t>년 러시아에서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  <a:hlinkClick r:id="rId2"/>
              </a:rPr>
              <a:t>옴진리교가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  <a:hlinkClick r:id="rId2"/>
              </a:rPr>
              <a:t> 활동하고 있다는 정황이 포착됨</a:t>
            </a:r>
            <a:endParaRPr lang="ko-KR" altLang="en-US" sz="1600" dirty="0" smtClean="0"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14348" y="1071552"/>
            <a:ext cx="71438" cy="214314"/>
          </a:xfrm>
          <a:prstGeom prst="rect">
            <a:avLst/>
          </a:prstGeom>
          <a:solidFill>
            <a:srgbClr val="DA3E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781357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31744" y="215073"/>
            <a:ext cx="451824" cy="451824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44000" y="215073"/>
            <a:ext cx="8148480" cy="52421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33620" y="271708"/>
            <a:ext cx="648072" cy="338554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</a:rPr>
              <a:t>02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57173"/>
            <a:ext cx="5143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1600" b="1" dirty="0" smtClean="0">
                <a:latin typeface="나눔명조" pitchFamily="18" charset="-127"/>
                <a:ea typeface="나눔명조" pitchFamily="18" charset="-127"/>
              </a:rPr>
              <a:t>창가학회</a:t>
            </a:r>
            <a:r>
              <a:rPr lang="en-US" altLang="ko-KR" sz="1600" b="1" dirty="0" smtClean="0">
                <a:latin typeface="나눔명조" pitchFamily="18" charset="-127"/>
                <a:ea typeface="나눔명조" pitchFamily="18" charset="-127"/>
              </a:rPr>
              <a:t>(</a:t>
            </a:r>
            <a:r>
              <a:rPr lang="ko-KR" altLang="en-US" sz="1600" b="1" dirty="0" smtClean="0">
                <a:latin typeface="나눔명조" pitchFamily="18" charset="-127"/>
                <a:ea typeface="나눔명조" pitchFamily="18" charset="-127"/>
              </a:rPr>
              <a:t>創價學會</a:t>
            </a:r>
            <a:r>
              <a:rPr lang="en-US" altLang="ko-KR" sz="1600" b="1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en-US" sz="1600" b="1" dirty="0" err="1" smtClean="0">
                <a:latin typeface="나눔명조" pitchFamily="18" charset="-127"/>
                <a:ea typeface="나눔명조" pitchFamily="18" charset="-127"/>
              </a:rPr>
              <a:t>Soka</a:t>
            </a:r>
            <a:r>
              <a:rPr lang="en-US" sz="1600" b="1" dirty="0" smtClean="0">
                <a:latin typeface="나눔명조" pitchFamily="18" charset="-127"/>
                <a:ea typeface="나눔명조" pitchFamily="18" charset="-127"/>
              </a:rPr>
              <a:t> </a:t>
            </a:r>
            <a:r>
              <a:rPr lang="en-US" sz="1600" b="1" dirty="0" err="1" smtClean="0">
                <a:latin typeface="나눔명조" pitchFamily="18" charset="-127"/>
                <a:ea typeface="나눔명조" pitchFamily="18" charset="-127"/>
              </a:rPr>
              <a:t>Gakkai</a:t>
            </a:r>
            <a:r>
              <a:rPr lang="en-US" sz="1600" b="1" dirty="0" smtClean="0">
                <a:latin typeface="나눔명조" pitchFamily="18" charset="-127"/>
                <a:ea typeface="나눔명조" pitchFamily="18" charset="-127"/>
              </a:rPr>
              <a:t> International, SGI)</a:t>
            </a:r>
            <a:endParaRPr lang="en-US" sz="1600" b="1" dirty="0">
              <a:latin typeface="나눔명조" pitchFamily="18" charset="-127"/>
              <a:ea typeface="나눔명조" pitchFamily="18" charset="-127"/>
            </a:endParaRPr>
          </a:p>
        </p:txBody>
      </p:sp>
      <p:pic>
        <p:nvPicPr>
          <p:cNvPr id="13" name="그림 12" descr="캡처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247" y="1071552"/>
            <a:ext cx="3043206" cy="201958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42910" y="3643320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창가학회 삼색기의 파랑은 평화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노랑은 문화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빨강은 교육을 뜻함</a:t>
            </a:r>
            <a:endParaRPr lang="en-US" altLang="ko-KR" sz="16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-1930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년 일본의 마키구치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쓰네사부로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초대 회장과 도다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조세이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2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대 회장이 </a:t>
            </a:r>
            <a:endParaRPr lang="en-US" altLang="ko-KR" sz="16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  '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창가교육학 체계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'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를 펴내면서 창시한 불교계 신흥 종교</a:t>
            </a:r>
          </a:p>
        </p:txBody>
      </p:sp>
      <p:pic>
        <p:nvPicPr>
          <p:cNvPr id="17" name="그림 16" descr="Coat_of_Arms_of_the_Aum_Shinriky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810" y="714362"/>
            <a:ext cx="3143272" cy="236031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42910" y="3143254"/>
            <a:ext cx="5429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>
                <a:latin typeface="나눔명조" pitchFamily="18" charset="-127"/>
                <a:ea typeface="나눔명조" pitchFamily="18" charset="-127"/>
              </a:rPr>
              <a:t>좌</a:t>
            </a:r>
            <a:r>
              <a:rPr lang="en-US" altLang="ko-KR" sz="12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200" dirty="0" smtClean="0">
                <a:latin typeface="나눔명조" pitchFamily="18" charset="-127"/>
                <a:ea typeface="나눔명조" pitchFamily="18" charset="-127"/>
              </a:rPr>
              <a:t>창가학회 삼색기 우</a:t>
            </a:r>
            <a:r>
              <a:rPr lang="en-US" altLang="ko-KR" sz="12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200" dirty="0" smtClean="0">
                <a:latin typeface="나눔명조" pitchFamily="18" charset="-127"/>
                <a:ea typeface="나눔명조" pitchFamily="18" charset="-127"/>
              </a:rPr>
              <a:t>한국 창가학회 건물</a:t>
            </a:r>
            <a:endParaRPr lang="ko-KR" altLang="en-US" sz="1200" dirty="0">
              <a:latin typeface="나눔명조" pitchFamily="18" charset="-127"/>
              <a:ea typeface="나눔명조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81357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31744" y="215073"/>
            <a:ext cx="451824" cy="451824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44000" y="215073"/>
            <a:ext cx="8148480" cy="52421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33620" y="271708"/>
            <a:ext cx="648072" cy="338554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</a:rPr>
              <a:t>02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57173"/>
            <a:ext cx="5143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1600" b="1" dirty="0" smtClean="0">
                <a:latin typeface="나눔명조" pitchFamily="18" charset="-127"/>
                <a:ea typeface="나눔명조" pitchFamily="18" charset="-127"/>
              </a:rPr>
              <a:t>창가학회</a:t>
            </a:r>
            <a:r>
              <a:rPr lang="en-US" altLang="ko-KR" sz="1600" b="1" dirty="0" smtClean="0">
                <a:latin typeface="나눔명조" pitchFamily="18" charset="-127"/>
                <a:ea typeface="나눔명조" pitchFamily="18" charset="-127"/>
              </a:rPr>
              <a:t>(</a:t>
            </a:r>
            <a:r>
              <a:rPr lang="ko-KR" altLang="en-US" sz="1600" b="1" dirty="0" smtClean="0">
                <a:latin typeface="나눔명조" pitchFamily="18" charset="-127"/>
                <a:ea typeface="나눔명조" pitchFamily="18" charset="-127"/>
              </a:rPr>
              <a:t>創價學會</a:t>
            </a:r>
            <a:r>
              <a:rPr lang="en-US" altLang="ko-KR" sz="1600" b="1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en-US" sz="1600" b="1" dirty="0" err="1" smtClean="0">
                <a:latin typeface="나눔명조" pitchFamily="18" charset="-127"/>
                <a:ea typeface="나눔명조" pitchFamily="18" charset="-127"/>
              </a:rPr>
              <a:t>Soka</a:t>
            </a:r>
            <a:r>
              <a:rPr lang="en-US" sz="1600" b="1" dirty="0" smtClean="0">
                <a:latin typeface="나눔명조" pitchFamily="18" charset="-127"/>
                <a:ea typeface="나눔명조" pitchFamily="18" charset="-127"/>
              </a:rPr>
              <a:t> </a:t>
            </a:r>
            <a:r>
              <a:rPr lang="en-US" sz="1600" b="1" dirty="0" err="1" smtClean="0">
                <a:latin typeface="나눔명조" pitchFamily="18" charset="-127"/>
                <a:ea typeface="나눔명조" pitchFamily="18" charset="-127"/>
              </a:rPr>
              <a:t>Gakkai</a:t>
            </a:r>
            <a:r>
              <a:rPr lang="en-US" sz="1600" b="1" dirty="0" smtClean="0">
                <a:latin typeface="나눔명조" pitchFamily="18" charset="-127"/>
                <a:ea typeface="나눔명조" pitchFamily="18" charset="-127"/>
              </a:rPr>
              <a:t> International, SGI)</a:t>
            </a:r>
            <a:endParaRPr lang="en-US" sz="1600" b="1" dirty="0"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1000114"/>
            <a:ext cx="785818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 smtClean="0">
                <a:latin typeface="나눔명조" pitchFamily="18" charset="-127"/>
                <a:ea typeface="나눔명조" pitchFamily="18" charset="-127"/>
              </a:rPr>
              <a:t>교리</a:t>
            </a: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-‘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한 개인의 생명 안의 깨달음이 다른 사람들에게 영향을 좋은 영향을 주고 또 주어 결국에 혁명과 같은 가치를 이룰 수 있다’</a:t>
            </a: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경전은 법화경으로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남무묘법연화경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(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남묘호렌게쿄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)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을 기도문으로 삼음</a:t>
            </a:r>
          </a:p>
          <a:p>
            <a:pPr fontAlgn="base"/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‘법화경에 귀의하겠습니다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.’ 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라는 뜻</a:t>
            </a:r>
            <a:endParaRPr lang="ko-KR" altLang="en-US" sz="1600" dirty="0"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14348" y="1071552"/>
            <a:ext cx="71438" cy="214314"/>
          </a:xfrm>
          <a:prstGeom prst="rect">
            <a:avLst/>
          </a:prstGeom>
          <a:solidFill>
            <a:srgbClr val="DA3E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714348" y="2786064"/>
            <a:ext cx="71438" cy="214314"/>
          </a:xfrm>
          <a:prstGeom prst="rect">
            <a:avLst/>
          </a:prstGeom>
          <a:solidFill>
            <a:srgbClr val="DA3E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785786" y="2714626"/>
            <a:ext cx="785818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b="1" dirty="0" smtClean="0">
                <a:latin typeface="나눔명조" pitchFamily="18" charset="-127"/>
                <a:ea typeface="나눔명조" pitchFamily="18" charset="-127"/>
              </a:rPr>
              <a:t>그 외</a:t>
            </a:r>
            <a:endParaRPr lang="en-US" altLang="ko-KR" b="1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전 세계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192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개국에 회원이 있다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. 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한국의 회원 수는 약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120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만으로 추정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. </a:t>
            </a:r>
            <a:r>
              <a:rPr lang="en-US" altLang="ko-KR" sz="1100" dirty="0" smtClean="0">
                <a:latin typeface="나눔명조" pitchFamily="18" charset="-127"/>
                <a:ea typeface="나눔명조" pitchFamily="18" charset="-127"/>
                <a:hlinkClick r:id="rId2"/>
              </a:rPr>
              <a:t>(</a:t>
            </a:r>
            <a:r>
              <a:rPr lang="ko-KR" altLang="en-US" sz="1100" dirty="0" smtClean="0">
                <a:latin typeface="나눔명조" pitchFamily="18" charset="-127"/>
                <a:ea typeface="나눔명조" pitchFamily="18" charset="-127"/>
                <a:hlinkClick r:id="rId2"/>
              </a:rPr>
              <a:t>한국</a:t>
            </a:r>
            <a:r>
              <a:rPr lang="en-US" altLang="ko-KR" sz="1100" dirty="0" smtClean="0">
                <a:latin typeface="나눔명조" pitchFamily="18" charset="-127"/>
                <a:ea typeface="나눔명조" pitchFamily="18" charset="-127"/>
                <a:hlinkClick r:id="rId2"/>
              </a:rPr>
              <a:t>SGI </a:t>
            </a:r>
            <a:r>
              <a:rPr lang="ko-KR" altLang="en-US" sz="1100" dirty="0" smtClean="0">
                <a:latin typeface="나눔명조" pitchFamily="18" charset="-127"/>
                <a:ea typeface="나눔명조" pitchFamily="18" charset="-127"/>
                <a:hlinkClick r:id="rId2"/>
              </a:rPr>
              <a:t>홈페이지</a:t>
            </a:r>
            <a:r>
              <a:rPr lang="en-US" altLang="ko-KR" sz="1100" dirty="0" smtClean="0">
                <a:latin typeface="나눔명조" pitchFamily="18" charset="-127"/>
                <a:ea typeface="나눔명조" pitchFamily="18" charset="-127"/>
                <a:hlinkClick r:id="rId2"/>
              </a:rPr>
              <a:t>)</a:t>
            </a:r>
            <a:endParaRPr lang="en-US" altLang="ko-KR" sz="16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초대 회장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마키구치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쓰네사부로가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‘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소카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 대학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(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創價大學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)’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을 설립</a:t>
            </a:r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. </a:t>
            </a:r>
            <a:r>
              <a:rPr lang="en-US" altLang="ko-KR" sz="1100" dirty="0" smtClean="0">
                <a:latin typeface="나눔명조" pitchFamily="18" charset="-127"/>
                <a:ea typeface="나눔명조" pitchFamily="18" charset="-127"/>
                <a:hlinkClick r:id="rId3"/>
              </a:rPr>
              <a:t>(</a:t>
            </a:r>
            <a:r>
              <a:rPr lang="ko-KR" altLang="en-US" sz="1100" dirty="0" smtClean="0">
                <a:latin typeface="나눔명조" pitchFamily="18" charset="-127"/>
                <a:ea typeface="나눔명조" pitchFamily="18" charset="-127"/>
                <a:hlinkClick r:id="rId3"/>
              </a:rPr>
              <a:t>홈페이지</a:t>
            </a:r>
            <a:r>
              <a:rPr lang="en-US" altLang="ko-KR" sz="1100" dirty="0" smtClean="0">
                <a:latin typeface="나눔명조" pitchFamily="18" charset="-127"/>
                <a:ea typeface="나눔명조" pitchFamily="18" charset="-127"/>
                <a:hlinkClick r:id="rId3"/>
              </a:rPr>
              <a:t>)</a:t>
            </a:r>
            <a:endParaRPr lang="ko-KR" altLang="en-US" sz="11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endParaRPr lang="en-US" altLang="ko-KR" b="1" dirty="0" smtClean="0">
              <a:latin typeface="나눔명조" pitchFamily="18" charset="-127"/>
              <a:ea typeface="나눔명조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81357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31744" y="215073"/>
            <a:ext cx="451824" cy="451824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744000" y="215073"/>
            <a:ext cx="8148480" cy="52421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33620" y="271708"/>
            <a:ext cx="648072" cy="338554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</a:rPr>
              <a:t>03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357173"/>
            <a:ext cx="51435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명조" pitchFamily="18" charset="-127"/>
                <a:ea typeface="나눔명조" pitchFamily="18" charset="-127"/>
              </a:rPr>
              <a:t>그 외 신흥종교들</a:t>
            </a:r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5786" y="1000114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오모토</a:t>
            </a:r>
            <a:endParaRPr lang="ko-KR" altLang="en-US" sz="16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행복의 과학</a:t>
            </a: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천리교</a:t>
            </a:r>
            <a:endParaRPr lang="ko-KR" altLang="en-US" sz="16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smtClean="0">
                <a:latin typeface="나눔명조" pitchFamily="18" charset="-127"/>
                <a:ea typeface="나눔명조" pitchFamily="18" charset="-127"/>
              </a:rPr>
              <a:t>생장의 집</a:t>
            </a: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선린회</a:t>
            </a:r>
            <a:endParaRPr lang="en-US" altLang="ko-KR" sz="1600" dirty="0" smtClean="0">
              <a:latin typeface="나눔명조" pitchFamily="18" charset="-127"/>
              <a:ea typeface="나눔명조" pitchFamily="18" charset="-127"/>
            </a:endParaRPr>
          </a:p>
          <a:p>
            <a:pPr fontAlgn="base"/>
            <a:r>
              <a:rPr lang="en-US" altLang="ko-KR" sz="1600" dirty="0" smtClean="0">
                <a:latin typeface="나눔명조" pitchFamily="18" charset="-127"/>
                <a:ea typeface="나눔명조" pitchFamily="18" charset="-127"/>
              </a:rPr>
              <a:t>-</a:t>
            </a:r>
            <a:r>
              <a:rPr lang="ko-KR" altLang="en-US" sz="1600" dirty="0" err="1" smtClean="0">
                <a:latin typeface="나눔명조" pitchFamily="18" charset="-127"/>
                <a:ea typeface="나눔명조" pitchFamily="18" charset="-127"/>
              </a:rPr>
              <a:t>통일교</a:t>
            </a:r>
            <a:r>
              <a:rPr lang="en-US" altLang="ko-KR" sz="1200" dirty="0" smtClean="0">
                <a:latin typeface="나눔명조" pitchFamily="18" charset="-127"/>
                <a:ea typeface="나눔명조" pitchFamily="18" charset="-127"/>
              </a:rPr>
              <a:t>(</a:t>
            </a:r>
            <a:r>
              <a:rPr lang="ko-KR" altLang="en-US" sz="1200" dirty="0" smtClean="0">
                <a:latin typeface="나눔명조" pitchFamily="18" charset="-127"/>
                <a:ea typeface="나눔명조" pitchFamily="18" charset="-127"/>
              </a:rPr>
              <a:t>일본인 납치</a:t>
            </a:r>
            <a:r>
              <a:rPr lang="en-US" altLang="ko-KR" sz="1200" dirty="0" smtClean="0">
                <a:latin typeface="나눔명조" pitchFamily="18" charset="-127"/>
                <a:ea typeface="나눔명조" pitchFamily="18" charset="-127"/>
              </a:rPr>
              <a:t>, </a:t>
            </a:r>
            <a:r>
              <a:rPr lang="ko-KR" altLang="en-US" sz="1200" dirty="0" smtClean="0">
                <a:latin typeface="나눔명조" pitchFamily="18" charset="-127"/>
                <a:ea typeface="나눔명조" pitchFamily="18" charset="-127"/>
              </a:rPr>
              <a:t>감금 및 개종 강요</a:t>
            </a:r>
            <a:r>
              <a:rPr lang="en-US" altLang="ko-KR" sz="1200" dirty="0" smtClean="0">
                <a:latin typeface="나눔명조" pitchFamily="18" charset="-127"/>
                <a:ea typeface="나눔명조" pitchFamily="18" charset="-127"/>
              </a:rPr>
              <a:t>)</a:t>
            </a:r>
            <a:endParaRPr lang="ko-KR" altLang="en-US" sz="1200" dirty="0" smtClean="0"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14348" y="1071552"/>
            <a:ext cx="71438" cy="214314"/>
          </a:xfrm>
          <a:prstGeom prst="rect">
            <a:avLst/>
          </a:prstGeom>
          <a:solidFill>
            <a:srgbClr val="DA3E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 descr="캡처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571750"/>
            <a:ext cx="3429479" cy="23530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781357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500034" y="3286130"/>
            <a:ext cx="8148480" cy="52421"/>
          </a:xfrm>
          <a:prstGeom prst="rect">
            <a:avLst/>
          </a:prstGeom>
          <a:solidFill>
            <a:srgbClr val="EA38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33620" y="271708"/>
            <a:ext cx="648072" cy="338554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chemeClr val="bg1"/>
                </a:solidFill>
              </a:rPr>
              <a:t>03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57422" y="2285998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나눔명조" pitchFamily="18" charset="-127"/>
                <a:ea typeface="나눔명조" pitchFamily="18" charset="-127"/>
              </a:rPr>
              <a:t>감사합니다</a:t>
            </a:r>
            <a:endParaRPr lang="ko-KR" altLang="en-US" b="1" dirty="0">
              <a:latin typeface="나눔명조" pitchFamily="18" charset="-127"/>
              <a:ea typeface="나눔명조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81357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377</Words>
  <Application>Microsoft Office PowerPoint</Application>
  <PresentationFormat>화면 슬라이드 쇼(16:9)</PresentationFormat>
  <Paragraphs>50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굴림</vt:lpstr>
      <vt:lpstr>Arial</vt:lpstr>
      <vt:lpstr>맑은 고딕</vt:lpstr>
      <vt:lpstr>나눔명조</vt:lpstr>
      <vt:lpstr>ＭＳ Ｐゴシック</vt:lpstr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Company>R&amp;D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USER</cp:lastModifiedBy>
  <cp:revision>100</cp:revision>
  <dcterms:created xsi:type="dcterms:W3CDTF">2006-10-05T04:04:58Z</dcterms:created>
  <dcterms:modified xsi:type="dcterms:W3CDTF">2018-03-30T09:50:07Z</dcterms:modified>
</cp:coreProperties>
</file>