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69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7407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839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95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23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66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31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34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84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83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61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57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B24D177-6048-4F12-B4C9-8B2DFC5C66F2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4069728-13FA-4F96-8B75-5D8599B2A3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14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00.daum.net/encyclopedia/view/14XXE0034915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다케시마</a:t>
            </a:r>
            <a:r>
              <a:rPr lang="ko-KR" altLang="en-US" dirty="0" smtClean="0"/>
              <a:t> 존재 인식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21704999 </a:t>
            </a:r>
            <a:r>
              <a:rPr lang="ko-KR" altLang="en-US" dirty="0" smtClean="0"/>
              <a:t>전민정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33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ëëì ëí ì´ë¯¸ì§ ê²ìê²°ê³¼">
            <a:extLst>
              <a:ext uri="{FF2B5EF4-FFF2-40B4-BE49-F238E27FC236}">
                <a16:creationId xmlns:a16="http://schemas.microsoft.com/office/drawing/2014/main" id="{A0CD9E46-731E-455D-B963-08B06937B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61C82-5814-472A-8B39-FD75A48F7800}"/>
              </a:ext>
            </a:extLst>
          </p:cNvPr>
          <p:cNvSpPr txBox="1"/>
          <p:nvPr/>
        </p:nvSpPr>
        <p:spPr>
          <a:xfrm>
            <a:off x="1682318" y="1468410"/>
            <a:ext cx="790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n-ea"/>
              </a:rPr>
              <a:t>1618</a:t>
            </a:r>
            <a:r>
              <a:rPr lang="ko-KR" altLang="en-US" sz="2800" dirty="0">
                <a:solidFill>
                  <a:schemeClr val="bg1"/>
                </a:solidFill>
                <a:latin typeface="+mn-ea"/>
              </a:rPr>
              <a:t>년</a:t>
            </a:r>
            <a:endParaRPr lang="en-US" altLang="ko-KR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5B71B-49C3-44AF-B7A6-765CF4B4E0FE}"/>
              </a:ext>
            </a:extLst>
          </p:cNvPr>
          <p:cNvSpPr txBox="1"/>
          <p:nvPr/>
        </p:nvSpPr>
        <p:spPr>
          <a:xfrm>
            <a:off x="1455938" y="3065016"/>
            <a:ext cx="941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solidFill>
                  <a:schemeClr val="bg1"/>
                </a:solidFill>
              </a:rPr>
              <a:t>오야 진키치</a:t>
            </a:r>
            <a:r>
              <a:rPr lang="en-US" altLang="ko-KR" sz="2800">
                <a:solidFill>
                  <a:schemeClr val="bg1"/>
                </a:solidFill>
              </a:rPr>
              <a:t>(</a:t>
            </a:r>
            <a:r>
              <a:rPr lang="ko-KR" altLang="en-US" sz="2800">
                <a:solidFill>
                  <a:schemeClr val="bg1"/>
                </a:solidFill>
              </a:rPr>
              <a:t>大谷 甚吉</a:t>
            </a:r>
            <a:r>
              <a:rPr lang="en-US" altLang="ko-KR" sz="2800">
                <a:solidFill>
                  <a:schemeClr val="bg1"/>
                </a:solidFill>
              </a:rPr>
              <a:t>)</a:t>
            </a:r>
            <a:r>
              <a:rPr lang="ko-KR" altLang="en-US" sz="2800">
                <a:solidFill>
                  <a:schemeClr val="bg1"/>
                </a:solidFill>
              </a:rPr>
              <a:t>  무라카와 이치베</a:t>
            </a:r>
            <a:r>
              <a:rPr lang="en-US" altLang="ko-KR" sz="2800">
                <a:solidFill>
                  <a:schemeClr val="bg1"/>
                </a:solidFill>
              </a:rPr>
              <a:t>(</a:t>
            </a:r>
            <a:r>
              <a:rPr lang="ko-KR" altLang="en-US" sz="2800">
                <a:solidFill>
                  <a:schemeClr val="bg1"/>
                </a:solidFill>
              </a:rPr>
              <a:t>村川 市兵衛</a:t>
            </a:r>
            <a:r>
              <a:rPr lang="en-US" altLang="ko-KR" sz="2800">
                <a:solidFill>
                  <a:schemeClr val="bg1"/>
                </a:solidFill>
              </a:rPr>
              <a:t>)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B1122-6CC7-4CAC-A296-DFAFAE6129D4}"/>
              </a:ext>
            </a:extLst>
          </p:cNvPr>
          <p:cNvSpPr txBox="1"/>
          <p:nvPr/>
        </p:nvSpPr>
        <p:spPr>
          <a:xfrm>
            <a:off x="1278384" y="4923232"/>
            <a:ext cx="964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</a:rPr>
              <a:t> 전복 채취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강치</a:t>
            </a:r>
            <a:r>
              <a:rPr lang="en-US" altLang="ko-KR" sz="2800" dirty="0">
                <a:solidFill>
                  <a:schemeClr val="bg1"/>
                </a:solidFill>
              </a:rPr>
              <a:t>(</a:t>
            </a:r>
            <a:r>
              <a:rPr lang="ko-KR" altLang="en-US" sz="2800" dirty="0">
                <a:solidFill>
                  <a:schemeClr val="bg1"/>
                </a:solidFill>
              </a:rPr>
              <a:t>바다사자</a:t>
            </a:r>
            <a:r>
              <a:rPr lang="en-US" altLang="ko-KR" sz="2800" dirty="0">
                <a:solidFill>
                  <a:schemeClr val="bg1"/>
                </a:solidFill>
              </a:rPr>
              <a:t>) </a:t>
            </a:r>
            <a:r>
              <a:rPr lang="ko-KR" altLang="en-US" sz="2800" dirty="0">
                <a:solidFill>
                  <a:schemeClr val="bg1"/>
                </a:solidFill>
              </a:rPr>
              <a:t>포획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수목 벌채</a:t>
            </a:r>
            <a:r>
              <a:rPr lang="ko-KR" altLang="en-US" dirty="0"/>
              <a:t> 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ì¤í¤ ì¬ê³¼ ëëì ëí ì´ë¯¸ì§ ê²ìê²°ê³¼">
            <a:extLst>
              <a:ext uri="{FF2B5EF4-FFF2-40B4-BE49-F238E27FC236}">
                <a16:creationId xmlns:a16="http://schemas.microsoft.com/office/drawing/2014/main" id="{E573D098-F65B-42C2-B676-E7801697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1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77A3978-56FE-488D-946B-D4EEEB5F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238" y="0"/>
            <a:ext cx="9900762" cy="448094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D67F831-A45C-48C4-9C21-1EEBC4677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22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0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개체이(가) 표시된 사진&#10;&#10;높은 신뢰도로 생성된 설명">
            <a:extLst>
              <a:ext uri="{FF2B5EF4-FFF2-40B4-BE49-F238E27FC236}">
                <a16:creationId xmlns:a16="http://schemas.microsoft.com/office/drawing/2014/main" id="{7E343199-9D79-43D2-B4CC-EA3E342E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96" y="1944393"/>
            <a:ext cx="2389208" cy="23577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54E7B0A-E6DE-4281-B624-D21108111A5F}"/>
              </a:ext>
            </a:extLst>
          </p:cNvPr>
          <p:cNvSpPr txBox="1"/>
          <p:nvPr/>
        </p:nvSpPr>
        <p:spPr>
          <a:xfrm>
            <a:off x="5323993" y="4160995"/>
            <a:ext cx="154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21702085</a:t>
            </a:r>
          </a:p>
          <a:p>
            <a:pPr algn="ctr"/>
            <a:r>
              <a:rPr lang="ko-KR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김유림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19C94-30D6-47A1-992E-673DFCA65060}"/>
              </a:ext>
            </a:extLst>
          </p:cNvPr>
          <p:cNvSpPr txBox="1"/>
          <p:nvPr/>
        </p:nvSpPr>
        <p:spPr>
          <a:xfrm>
            <a:off x="10081688" y="173146"/>
            <a:ext cx="189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책쟁이의</a:t>
            </a:r>
            <a:r>
              <a:rPr lang="ko-KR" altLang="en-US" sz="1600" dirty="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 파워포인트</a:t>
            </a:r>
          </a:p>
        </p:txBody>
      </p:sp>
    </p:spTree>
    <p:extLst>
      <p:ext uri="{BB962C8B-B14F-4D97-AF65-F5344CB8AC3E}">
        <p14:creationId xmlns:p14="http://schemas.microsoft.com/office/powerpoint/2010/main" val="37267022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F220738C-56EE-49FF-9FAD-65716E408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72" y="5124693"/>
            <a:ext cx="1564028" cy="1564028"/>
          </a:xfrm>
          <a:prstGeom prst="rect">
            <a:avLst/>
          </a:prstGeom>
        </p:spPr>
      </p:pic>
      <p:sp>
        <p:nvSpPr>
          <p:cNvPr id="6" name="팔각형 5">
            <a:extLst>
              <a:ext uri="{FF2B5EF4-FFF2-40B4-BE49-F238E27FC236}">
                <a16:creationId xmlns:a16="http://schemas.microsoft.com/office/drawing/2014/main" id="{AE718E4E-9196-4DDD-9B91-390E9119DD95}"/>
              </a:ext>
            </a:extLst>
          </p:cNvPr>
          <p:cNvSpPr/>
          <p:nvPr/>
        </p:nvSpPr>
        <p:spPr>
          <a:xfrm rot="1418803">
            <a:off x="1266339" y="2118692"/>
            <a:ext cx="1875349" cy="1875347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팔각형 7">
            <a:extLst>
              <a:ext uri="{FF2B5EF4-FFF2-40B4-BE49-F238E27FC236}">
                <a16:creationId xmlns:a16="http://schemas.microsoft.com/office/drawing/2014/main" id="{D3910C6C-CC3F-40F2-9861-16DF91706861}"/>
              </a:ext>
            </a:extLst>
          </p:cNvPr>
          <p:cNvSpPr/>
          <p:nvPr/>
        </p:nvSpPr>
        <p:spPr>
          <a:xfrm rot="1418803">
            <a:off x="3860997" y="2118693"/>
            <a:ext cx="1875349" cy="1875347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팔각형 8">
            <a:extLst>
              <a:ext uri="{FF2B5EF4-FFF2-40B4-BE49-F238E27FC236}">
                <a16:creationId xmlns:a16="http://schemas.microsoft.com/office/drawing/2014/main" id="{FDB90446-EFC3-4810-8B18-B04837968726}"/>
              </a:ext>
            </a:extLst>
          </p:cNvPr>
          <p:cNvSpPr/>
          <p:nvPr/>
        </p:nvSpPr>
        <p:spPr>
          <a:xfrm rot="1418803">
            <a:off x="6455655" y="2118694"/>
            <a:ext cx="1875349" cy="1875347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팔각형 9">
            <a:extLst>
              <a:ext uri="{FF2B5EF4-FFF2-40B4-BE49-F238E27FC236}">
                <a16:creationId xmlns:a16="http://schemas.microsoft.com/office/drawing/2014/main" id="{56D0269B-3D19-484F-99C5-F77E7BA143D1}"/>
              </a:ext>
            </a:extLst>
          </p:cNvPr>
          <p:cNvSpPr/>
          <p:nvPr/>
        </p:nvSpPr>
        <p:spPr>
          <a:xfrm rot="1418803">
            <a:off x="9050313" y="2118695"/>
            <a:ext cx="1875349" cy="1875347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1CE61-E45D-409F-9C59-F0D2A7E305F3}"/>
              </a:ext>
            </a:extLst>
          </p:cNvPr>
          <p:cNvSpPr txBox="1"/>
          <p:nvPr/>
        </p:nvSpPr>
        <p:spPr>
          <a:xfrm>
            <a:off x="1944166" y="4212460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453129-6079-47CD-B136-9A78B258EFFF}"/>
              </a:ext>
            </a:extLst>
          </p:cNvPr>
          <p:cNvSpPr txBox="1"/>
          <p:nvPr/>
        </p:nvSpPr>
        <p:spPr>
          <a:xfrm>
            <a:off x="1901687" y="4674125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36AB96-15D0-463E-93EC-E08462A99F23}"/>
              </a:ext>
            </a:extLst>
          </p:cNvPr>
          <p:cNvSpPr txBox="1"/>
          <p:nvPr/>
        </p:nvSpPr>
        <p:spPr>
          <a:xfrm>
            <a:off x="4536419" y="421246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7165AC-8DD7-473D-A551-EADD7722559C}"/>
              </a:ext>
            </a:extLst>
          </p:cNvPr>
          <p:cNvSpPr txBox="1"/>
          <p:nvPr/>
        </p:nvSpPr>
        <p:spPr>
          <a:xfrm>
            <a:off x="4391349" y="4674125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소주제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5D36DD-FAE2-4F18-818F-DB697174673B}"/>
              </a:ext>
            </a:extLst>
          </p:cNvPr>
          <p:cNvSpPr txBox="1"/>
          <p:nvPr/>
        </p:nvSpPr>
        <p:spPr>
          <a:xfrm>
            <a:off x="7131078" y="421246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11D88C-1810-43A9-BC4E-C86397374569}"/>
              </a:ext>
            </a:extLst>
          </p:cNvPr>
          <p:cNvSpPr txBox="1"/>
          <p:nvPr/>
        </p:nvSpPr>
        <p:spPr>
          <a:xfrm>
            <a:off x="6986008" y="4674125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안용복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762928-7134-471E-B950-05BC89EB0100}"/>
              </a:ext>
            </a:extLst>
          </p:cNvPr>
          <p:cNvSpPr txBox="1"/>
          <p:nvPr/>
        </p:nvSpPr>
        <p:spPr>
          <a:xfrm>
            <a:off x="9725736" y="421246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04</a:t>
            </a:r>
            <a:endParaRPr lang="ko-KR" altLang="en-US" sz="24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935849-6191-471A-8818-797E5094114F}"/>
              </a:ext>
            </a:extLst>
          </p:cNvPr>
          <p:cNvSpPr txBox="1"/>
          <p:nvPr/>
        </p:nvSpPr>
        <p:spPr>
          <a:xfrm>
            <a:off x="9300140" y="4674125"/>
            <a:ext cx="137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주장</a:t>
            </a:r>
          </a:p>
        </p:txBody>
      </p:sp>
      <p:pic>
        <p:nvPicPr>
          <p:cNvPr id="24" name="그림 23" descr="개체이(가) 표시된 사진&#10;&#10;높은 신뢰도로 생성된 설명">
            <a:extLst>
              <a:ext uri="{FF2B5EF4-FFF2-40B4-BE49-F238E27FC236}">
                <a16:creationId xmlns:a16="http://schemas.microsoft.com/office/drawing/2014/main" id="{4A44EE24-48FA-4418-B1C4-1D1D87E7C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79" y="2516925"/>
            <a:ext cx="1013267" cy="99993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D63DFBF-5227-4D2A-BB4D-ECEF9A28E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34" y="2468905"/>
            <a:ext cx="1351706" cy="10959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8C7EED5-15C1-4B65-9D38-9C3332BDF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44" y="2597608"/>
            <a:ext cx="910455" cy="89847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899ED3D-8CB9-458F-8437-6198F2A29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79" y="2408465"/>
            <a:ext cx="952500" cy="1143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10BFA3-297B-4C0A-A2EF-B80B325A6FEF}"/>
              </a:ext>
            </a:extLst>
          </p:cNvPr>
          <p:cNvSpPr txBox="1"/>
          <p:nvPr/>
        </p:nvSpPr>
        <p:spPr>
          <a:xfrm>
            <a:off x="10081688" y="173146"/>
            <a:ext cx="189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책쟁이의</a:t>
            </a:r>
            <a:r>
              <a:rPr lang="ko-KR" altLang="en-US" sz="1600" dirty="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 파워포인트</a:t>
            </a:r>
          </a:p>
        </p:txBody>
      </p:sp>
    </p:spTree>
    <p:extLst>
      <p:ext uri="{BB962C8B-B14F-4D97-AF65-F5344CB8AC3E}">
        <p14:creationId xmlns:p14="http://schemas.microsoft.com/office/powerpoint/2010/main" val="1578061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팔각형 5">
            <a:extLst>
              <a:ext uri="{FF2B5EF4-FFF2-40B4-BE49-F238E27FC236}">
                <a16:creationId xmlns:a16="http://schemas.microsoft.com/office/drawing/2014/main" id="{B452600F-B6E9-4420-BBF2-C7A8EAABBB27}"/>
              </a:ext>
            </a:extLst>
          </p:cNvPr>
          <p:cNvSpPr/>
          <p:nvPr/>
        </p:nvSpPr>
        <p:spPr>
          <a:xfrm rot="1418803">
            <a:off x="-1248050" y="-23056"/>
            <a:ext cx="6904128" cy="6904112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 descr="개체이(가) 표시된 사진&#10;&#10;높은 신뢰도로 생성된 설명">
            <a:extLst>
              <a:ext uri="{FF2B5EF4-FFF2-40B4-BE49-F238E27FC236}">
                <a16:creationId xmlns:a16="http://schemas.microsoft.com/office/drawing/2014/main" id="{8124B2BB-FC78-4B3F-8BB3-203BA7B55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2" y="1766093"/>
            <a:ext cx="3370164" cy="3325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82C161-B1E5-4265-9B57-C0F2BB8EDDCC}"/>
              </a:ext>
            </a:extLst>
          </p:cNvPr>
          <p:cNvSpPr txBox="1"/>
          <p:nvPr/>
        </p:nvSpPr>
        <p:spPr>
          <a:xfrm>
            <a:off x="6583981" y="3429000"/>
            <a:ext cx="385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8F0E8-88C9-42AC-86A6-272907D61282}"/>
              </a:ext>
            </a:extLst>
          </p:cNvPr>
          <p:cNvSpPr txBox="1"/>
          <p:nvPr/>
        </p:nvSpPr>
        <p:spPr>
          <a:xfrm>
            <a:off x="5511626" y="4875169"/>
            <a:ext cx="654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일본이 우기는 독도가 일본 영토라는 논리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53F86-A457-4C04-B776-B0093941FA7E}"/>
              </a:ext>
            </a:extLst>
          </p:cNvPr>
          <p:cNvSpPr txBox="1"/>
          <p:nvPr/>
        </p:nvSpPr>
        <p:spPr>
          <a:xfrm>
            <a:off x="9502815" y="5398389"/>
            <a:ext cx="254909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01</a:t>
            </a:r>
            <a:endParaRPr lang="ko-KR" altLang="en-US" sz="166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70753-B00A-4954-8486-3DF432D38CF5}"/>
              </a:ext>
            </a:extLst>
          </p:cNvPr>
          <p:cNvSpPr txBox="1"/>
          <p:nvPr/>
        </p:nvSpPr>
        <p:spPr>
          <a:xfrm>
            <a:off x="10081688" y="173146"/>
            <a:ext cx="189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책쟁이의</a:t>
            </a:r>
            <a:r>
              <a:rPr lang="ko-KR" altLang="en-US" sz="1600" dirty="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 파워포인트</a:t>
            </a:r>
          </a:p>
        </p:txBody>
      </p:sp>
    </p:spTree>
    <p:extLst>
      <p:ext uri="{BB962C8B-B14F-4D97-AF65-F5344CB8AC3E}">
        <p14:creationId xmlns:p14="http://schemas.microsoft.com/office/powerpoint/2010/main" val="643962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팔각형 5">
            <a:extLst>
              <a:ext uri="{FF2B5EF4-FFF2-40B4-BE49-F238E27FC236}">
                <a16:creationId xmlns:a16="http://schemas.microsoft.com/office/drawing/2014/main" id="{B452600F-B6E9-4420-BBF2-C7A8EAABBB27}"/>
              </a:ext>
            </a:extLst>
          </p:cNvPr>
          <p:cNvSpPr/>
          <p:nvPr/>
        </p:nvSpPr>
        <p:spPr>
          <a:xfrm rot="1418803">
            <a:off x="-1248050" y="-23056"/>
            <a:ext cx="6904128" cy="6904112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951A4-86B9-422E-B68C-664DA44AA320}"/>
              </a:ext>
            </a:extLst>
          </p:cNvPr>
          <p:cNvSpPr txBox="1"/>
          <p:nvPr/>
        </p:nvSpPr>
        <p:spPr>
          <a:xfrm>
            <a:off x="7771913" y="3429000"/>
            <a:ext cx="1699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소주제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9D2CD-5754-4A7A-8CD9-A76A4E1EE549}"/>
              </a:ext>
            </a:extLst>
          </p:cNvPr>
          <p:cNvSpPr txBox="1"/>
          <p:nvPr/>
        </p:nvSpPr>
        <p:spPr>
          <a:xfrm>
            <a:off x="6419285" y="4392518"/>
            <a:ext cx="5348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한국측은 안용복이라는 인물의 사실에 반대되는 진술을 영주권의 근거의 하나로 인용하고 있다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94695FF-C051-4812-8EFA-CCEA79781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0" y="1984868"/>
            <a:ext cx="2926768" cy="28882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72E6BC-621D-4242-A508-CCBC935E049C}"/>
              </a:ext>
            </a:extLst>
          </p:cNvPr>
          <p:cNvSpPr txBox="1"/>
          <p:nvPr/>
        </p:nvSpPr>
        <p:spPr>
          <a:xfrm>
            <a:off x="9502815" y="5398389"/>
            <a:ext cx="294022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02</a:t>
            </a:r>
            <a:endParaRPr lang="ko-KR" altLang="en-US" sz="166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F7DD2-ADF8-4E0F-B785-CD1774DBE0A2}"/>
              </a:ext>
            </a:extLst>
          </p:cNvPr>
          <p:cNvSpPr txBox="1"/>
          <p:nvPr/>
        </p:nvSpPr>
        <p:spPr>
          <a:xfrm>
            <a:off x="10081688" y="173146"/>
            <a:ext cx="189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책쟁이의</a:t>
            </a:r>
            <a:r>
              <a:rPr lang="ko-KR" altLang="en-US" sz="1600" dirty="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 파워포인트</a:t>
            </a:r>
          </a:p>
        </p:txBody>
      </p:sp>
    </p:spTree>
    <p:extLst>
      <p:ext uri="{BB962C8B-B14F-4D97-AF65-F5344CB8AC3E}">
        <p14:creationId xmlns:p14="http://schemas.microsoft.com/office/powerpoint/2010/main" val="1214106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팔각형 5">
            <a:extLst>
              <a:ext uri="{FF2B5EF4-FFF2-40B4-BE49-F238E27FC236}">
                <a16:creationId xmlns:a16="http://schemas.microsoft.com/office/drawing/2014/main" id="{B452600F-B6E9-4420-BBF2-C7A8EAABBB27}"/>
              </a:ext>
            </a:extLst>
          </p:cNvPr>
          <p:cNvSpPr/>
          <p:nvPr/>
        </p:nvSpPr>
        <p:spPr>
          <a:xfrm rot="1418803">
            <a:off x="-1248050" y="-23056"/>
            <a:ext cx="6904128" cy="6904112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951A4-86B9-422E-B68C-664DA44AA320}"/>
              </a:ext>
            </a:extLst>
          </p:cNvPr>
          <p:cNvSpPr txBox="1"/>
          <p:nvPr/>
        </p:nvSpPr>
        <p:spPr>
          <a:xfrm>
            <a:off x="6290083" y="3100596"/>
            <a:ext cx="4171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안용복</a:t>
            </a:r>
            <a:endParaRPr lang="en-US" altLang="ko-KR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그는 </a:t>
            </a:r>
            <a:r>
              <a:rPr lang="ko-KR" altLang="en-US" sz="4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누구인가</a:t>
            </a:r>
            <a:r>
              <a:rPr lang="en-US" altLang="ko-KR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endParaRPr lang="ko-KR" altLang="en-US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9D2CD-5754-4A7A-8CD9-A76A4E1EE549}"/>
              </a:ext>
            </a:extLst>
          </p:cNvPr>
          <p:cNvSpPr txBox="1"/>
          <p:nvPr/>
        </p:nvSpPr>
        <p:spPr>
          <a:xfrm>
            <a:off x="7725927" y="4147036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7B13A8-D392-466D-BE55-2C03D7CA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61" y="1747777"/>
            <a:ext cx="2574506" cy="30894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C00095-3388-4C22-BC26-F2A889476976}"/>
              </a:ext>
            </a:extLst>
          </p:cNvPr>
          <p:cNvSpPr txBox="1"/>
          <p:nvPr/>
        </p:nvSpPr>
        <p:spPr>
          <a:xfrm>
            <a:off x="9502815" y="5398389"/>
            <a:ext cx="29851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03</a:t>
            </a:r>
            <a:endParaRPr lang="ko-KR" altLang="en-US" sz="166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0083D-41C3-45D1-887F-BBBF9B8FBB40}"/>
              </a:ext>
            </a:extLst>
          </p:cNvPr>
          <p:cNvSpPr txBox="1"/>
          <p:nvPr/>
        </p:nvSpPr>
        <p:spPr>
          <a:xfrm>
            <a:off x="10000665" y="173146"/>
            <a:ext cx="189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책쟁이의</a:t>
            </a:r>
            <a:r>
              <a:rPr lang="ko-KR" altLang="en-US" sz="1600" dirty="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 파워포인트</a:t>
            </a:r>
          </a:p>
        </p:txBody>
      </p:sp>
    </p:spTree>
    <p:extLst>
      <p:ext uri="{BB962C8B-B14F-4D97-AF65-F5344CB8AC3E}">
        <p14:creationId xmlns:p14="http://schemas.microsoft.com/office/powerpoint/2010/main" val="3175941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86C7B0-2988-4641-BCDA-2511FA4AB53E}"/>
              </a:ext>
            </a:extLst>
          </p:cNvPr>
          <p:cNvSpPr/>
          <p:nvPr/>
        </p:nvSpPr>
        <p:spPr>
          <a:xfrm>
            <a:off x="325120" y="511700"/>
            <a:ext cx="11541760" cy="603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 descr="클립아트이(가) 표시된 사진&#10;&#10;매우 높은 신뢰도로 생성된 설명">
            <a:extLst>
              <a:ext uri="{FF2B5EF4-FFF2-40B4-BE49-F238E27FC236}">
                <a16:creationId xmlns:a16="http://schemas.microsoft.com/office/drawing/2014/main" id="{8ABED8B4-9BCB-41C6-9754-8BFB69830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7" y="4060300"/>
            <a:ext cx="2286000" cy="2286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5C860C-88B6-4E9B-904D-04FF72614146}"/>
              </a:ext>
            </a:extLst>
          </p:cNvPr>
          <p:cNvSpPr txBox="1"/>
          <p:nvPr/>
        </p:nvSpPr>
        <p:spPr>
          <a:xfrm>
            <a:off x="324223" y="173146"/>
            <a:ext cx="189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책쟁이의</a:t>
            </a:r>
            <a:r>
              <a:rPr lang="ko-KR" altLang="en-US" sz="1600" dirty="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 파워포인트</a:t>
            </a:r>
          </a:p>
        </p:txBody>
      </p:sp>
      <p:pic>
        <p:nvPicPr>
          <p:cNvPr id="26" name="내용 개체 틀 4">
            <a:extLst>
              <a:ext uri="{FF2B5EF4-FFF2-40B4-BE49-F238E27FC236}">
                <a16:creationId xmlns:a16="http://schemas.microsoft.com/office/drawing/2014/main" id="{A14D5A72-9212-459A-98BD-C6F49F3E5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4" y="1129773"/>
            <a:ext cx="3491216" cy="521652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39CC29-D80B-4AE2-A95C-0D7635D7DAD1}"/>
              </a:ext>
            </a:extLst>
          </p:cNvPr>
          <p:cNvSpPr txBox="1"/>
          <p:nvPr/>
        </p:nvSpPr>
        <p:spPr>
          <a:xfrm>
            <a:off x="1817089" y="1474619"/>
            <a:ext cx="61145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조선 숙종시대 왜인들이 울릉도와 독도를 자주 침범하자 수차례에 걸쳐 그들과 맞서 싸웠으며 동료와 함께 일본으로 건너가 울릉도와 독도가</a:t>
            </a:r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한국땅임을 확인시키고 일본의 에도 막부로부터</a:t>
            </a:r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다시는 침범하지 않겠다는 각서까지 받아온 위인</a:t>
            </a:r>
            <a:endParaRPr lang="en-US" altLang="ko-KR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ko-KR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F283B-E311-4928-A744-2A5233485B34}"/>
              </a:ext>
            </a:extLst>
          </p:cNvPr>
          <p:cNvSpPr txBox="1"/>
          <p:nvPr/>
        </p:nvSpPr>
        <p:spPr>
          <a:xfrm>
            <a:off x="2413957" y="5064621"/>
            <a:ext cx="49430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hlinkClick r:id="rId4"/>
              </a:rPr>
              <a:t>http://100.daum.net/encyclopedia/view/14XXE0034915</a:t>
            </a:r>
            <a:endParaRPr lang="en-US" altLang="ko-KR" sz="1400" dirty="0"/>
          </a:p>
          <a:p>
            <a:r>
              <a:rPr lang="en-US" altLang="ko-KR" sz="1400" dirty="0"/>
              <a:t>- </a:t>
            </a:r>
            <a:r>
              <a:rPr lang="en-US" altLang="ko-KR" sz="1400" dirty="0" err="1"/>
              <a:t>Daum</a:t>
            </a:r>
            <a:r>
              <a:rPr lang="en-US" altLang="ko-KR" sz="1400" dirty="0"/>
              <a:t> </a:t>
            </a:r>
            <a:r>
              <a:rPr lang="ko-KR" altLang="en-US" sz="1400" dirty="0"/>
              <a:t>백과</a:t>
            </a:r>
            <a:endParaRPr lang="en-US" altLang="ko-KR" sz="1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6560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팔각형 5">
            <a:extLst>
              <a:ext uri="{FF2B5EF4-FFF2-40B4-BE49-F238E27FC236}">
                <a16:creationId xmlns:a16="http://schemas.microsoft.com/office/drawing/2014/main" id="{B452600F-B6E9-4420-BBF2-C7A8EAABBB27}"/>
              </a:ext>
            </a:extLst>
          </p:cNvPr>
          <p:cNvSpPr/>
          <p:nvPr/>
        </p:nvSpPr>
        <p:spPr>
          <a:xfrm rot="1418803">
            <a:off x="-1248050" y="-23056"/>
            <a:ext cx="6904128" cy="6904112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951A4-86B9-422E-B68C-664DA44AA320}"/>
              </a:ext>
            </a:extLst>
          </p:cNvPr>
          <p:cNvSpPr txBox="1"/>
          <p:nvPr/>
        </p:nvSpPr>
        <p:spPr>
          <a:xfrm>
            <a:off x="6326196" y="2775102"/>
            <a:ext cx="426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안용복의 진술</a:t>
            </a:r>
            <a:endParaRPr lang="en-US" altLang="ko-KR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9D2CD-5754-4A7A-8CD9-A76A4E1EE549}"/>
              </a:ext>
            </a:extLst>
          </p:cNvPr>
          <p:cNvSpPr txBox="1"/>
          <p:nvPr/>
        </p:nvSpPr>
        <p:spPr>
          <a:xfrm>
            <a:off x="6607890" y="3674123"/>
            <a:ext cx="4645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한국측 문헌에 의하면 안용복은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1693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년에 일본에 왔을 때 울릉도 및 다케시마를 조선령으로 한다는 취지의 문서를 에도 막부로부터 받았으나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쓰시마 번</a:t>
            </a:r>
          </a:p>
          <a:p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주가 그 문서를 빼앗아갔다고 진술하였다고 되어 있다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F6BC990-6173-426E-9598-9FF237C10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9" y="1986263"/>
            <a:ext cx="3558750" cy="28854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B9FC81-3E8A-4C45-B8DB-4E9CB4291053}"/>
              </a:ext>
            </a:extLst>
          </p:cNvPr>
          <p:cNvSpPr txBox="1"/>
          <p:nvPr/>
        </p:nvSpPr>
        <p:spPr>
          <a:xfrm>
            <a:off x="9502815" y="5398389"/>
            <a:ext cx="313739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04</a:t>
            </a:r>
            <a:endParaRPr lang="ko-KR" altLang="en-US" sz="166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84EEF-DC1F-4AC8-B93F-EAE13EA30734}"/>
              </a:ext>
            </a:extLst>
          </p:cNvPr>
          <p:cNvSpPr txBox="1"/>
          <p:nvPr/>
        </p:nvSpPr>
        <p:spPr>
          <a:xfrm>
            <a:off x="10000665" y="173146"/>
            <a:ext cx="189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책쟁이의</a:t>
            </a:r>
            <a:r>
              <a:rPr lang="ko-KR" altLang="en-US" sz="1600" dirty="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 파워포인트</a:t>
            </a:r>
          </a:p>
        </p:txBody>
      </p:sp>
    </p:spTree>
    <p:extLst>
      <p:ext uri="{BB962C8B-B14F-4D97-AF65-F5344CB8AC3E}">
        <p14:creationId xmlns:p14="http://schemas.microsoft.com/office/powerpoint/2010/main" val="1240764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 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개정 일본여지 노정전도 </a:t>
            </a:r>
            <a:endParaRPr lang="en-US" altLang="ko-KR" dirty="0" smtClean="0"/>
          </a:p>
          <a:p>
            <a:r>
              <a:rPr lang="ko-KR" altLang="en-US" dirty="0" err="1" smtClean="0"/>
              <a:t>경위선을</a:t>
            </a:r>
            <a:r>
              <a:rPr lang="ko-KR" altLang="en-US" dirty="0" smtClean="0"/>
              <a:t> 투영한 간행 일본지도로서 가장 대표적이다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05" y="2940909"/>
            <a:ext cx="10103849" cy="33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팔각형 5">
            <a:extLst>
              <a:ext uri="{FF2B5EF4-FFF2-40B4-BE49-F238E27FC236}">
                <a16:creationId xmlns:a16="http://schemas.microsoft.com/office/drawing/2014/main" id="{B452600F-B6E9-4420-BBF2-C7A8EAABBB27}"/>
              </a:ext>
            </a:extLst>
          </p:cNvPr>
          <p:cNvSpPr/>
          <p:nvPr/>
        </p:nvSpPr>
        <p:spPr>
          <a:xfrm rot="1418803">
            <a:off x="-1248050" y="-23056"/>
            <a:ext cx="6904128" cy="6904112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951A4-86B9-422E-B68C-664DA44AA320}"/>
              </a:ext>
            </a:extLst>
          </p:cNvPr>
          <p:cNvSpPr txBox="1"/>
          <p:nvPr/>
        </p:nvSpPr>
        <p:spPr>
          <a:xfrm>
            <a:off x="6194938" y="684846"/>
            <a:ext cx="426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주장</a:t>
            </a:r>
            <a:endParaRPr lang="en-US" altLang="ko-KR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9D2CD-5754-4A7A-8CD9-A76A4E1EE549}"/>
              </a:ext>
            </a:extLst>
          </p:cNvPr>
          <p:cNvSpPr txBox="1"/>
          <p:nvPr/>
        </p:nvSpPr>
        <p:spPr>
          <a:xfrm>
            <a:off x="6078747" y="1555099"/>
            <a:ext cx="46452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안용복이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1693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년에 일본으로 끌려왔다가 송환된 것을 계기로 일본과 조선국 사이에서 울릉도 출어를 둘러싼 교섭이 시작되었기 때문에 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1693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년의 일본 방문 시에 막부가 울릉도와 다케시마를 조선령으로 한다는 취지의 문서를 </a:t>
            </a:r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부여할리가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없으며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실제로 그러한 사실은 없다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진술 내용을 보면 사실과 일치하지 않는 점들을 많이 볼 수 있다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한국측은 사실에 반하는 그러한 진술을 다케시마 영유권의 주장의 근거의 하나로 인용해오고 있다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F6BC990-6173-426E-9598-9FF237C10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9" y="1986263"/>
            <a:ext cx="3558750" cy="28854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B9FC81-3E8A-4C45-B8DB-4E9CB4291053}"/>
              </a:ext>
            </a:extLst>
          </p:cNvPr>
          <p:cNvSpPr txBox="1"/>
          <p:nvPr/>
        </p:nvSpPr>
        <p:spPr>
          <a:xfrm>
            <a:off x="9502815" y="5398389"/>
            <a:ext cx="252825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05</a:t>
            </a:r>
            <a:endParaRPr lang="ko-KR" altLang="en-US" sz="166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84EEF-DC1F-4AC8-B93F-EAE13EA30734}"/>
              </a:ext>
            </a:extLst>
          </p:cNvPr>
          <p:cNvSpPr txBox="1"/>
          <p:nvPr/>
        </p:nvSpPr>
        <p:spPr>
          <a:xfrm>
            <a:off x="10000665" y="173146"/>
            <a:ext cx="189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책쟁이의</a:t>
            </a:r>
            <a:r>
              <a:rPr lang="ko-KR" altLang="en-US" sz="1600" dirty="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 파워포인트</a:t>
            </a:r>
          </a:p>
        </p:txBody>
      </p:sp>
    </p:spTree>
    <p:extLst>
      <p:ext uri="{BB962C8B-B14F-4D97-AF65-F5344CB8AC3E}">
        <p14:creationId xmlns:p14="http://schemas.microsoft.com/office/powerpoint/2010/main" val="4135782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팔각형 25">
            <a:extLst>
              <a:ext uri="{FF2B5EF4-FFF2-40B4-BE49-F238E27FC236}">
                <a16:creationId xmlns:a16="http://schemas.microsoft.com/office/drawing/2014/main" id="{5F3FC77D-572F-45AF-BA48-416572210684}"/>
              </a:ext>
            </a:extLst>
          </p:cNvPr>
          <p:cNvSpPr/>
          <p:nvPr/>
        </p:nvSpPr>
        <p:spPr>
          <a:xfrm rot="1418803">
            <a:off x="4385599" y="1718598"/>
            <a:ext cx="3420801" cy="3420801"/>
          </a:xfrm>
          <a:prstGeom prst="oc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57C7B2F-E824-4B60-AD92-6DBEA5792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25" y="1600183"/>
            <a:ext cx="3558750" cy="2885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08CE09-FF41-424B-A6A3-77F53E27A07C}"/>
              </a:ext>
            </a:extLst>
          </p:cNvPr>
          <p:cNvSpPr txBox="1"/>
          <p:nvPr/>
        </p:nvSpPr>
        <p:spPr>
          <a:xfrm>
            <a:off x="10000665" y="173146"/>
            <a:ext cx="189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책쟁이의</a:t>
            </a:r>
            <a:r>
              <a:rPr lang="ko-KR" altLang="en-US" sz="1600" dirty="0">
                <a:solidFill>
                  <a:schemeClr val="bg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 파워포인트</a:t>
            </a:r>
          </a:p>
        </p:txBody>
      </p:sp>
    </p:spTree>
    <p:extLst>
      <p:ext uri="{BB962C8B-B14F-4D97-AF65-F5344CB8AC3E}">
        <p14:creationId xmlns:p14="http://schemas.microsoft.com/office/powerpoint/2010/main" val="2199435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85999" y="1625601"/>
            <a:ext cx="7632700" cy="192616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주제 </a:t>
            </a:r>
            <a:r>
              <a:rPr lang="en-US" altLang="ko-KR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독도가 일본 땅인 이유</a:t>
            </a:r>
            <a:endParaRPr lang="ko-KR" altLang="en-US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94515" y="3911597"/>
            <a:ext cx="6815669" cy="1320802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              일본어일본학과 </a:t>
            </a:r>
            <a:r>
              <a:rPr lang="en-US" altLang="ko-KR" sz="28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21702001</a:t>
            </a:r>
          </a:p>
          <a:p>
            <a:r>
              <a:rPr lang="en-US" altLang="ko-KR" sz="28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                                      </a:t>
            </a:r>
            <a:r>
              <a:rPr lang="ko-KR" altLang="en-US" sz="2800" dirty="0" err="1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정세원</a:t>
            </a:r>
            <a:endParaRPr lang="ko-KR" altLang="en-US" sz="28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6592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1466" y="759854"/>
            <a:ext cx="10934164" cy="1390919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근거 </a:t>
            </a:r>
            <a:r>
              <a:rPr lang="en-US" altLang="ko-KR" sz="36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1 . </a:t>
            </a:r>
            <a:r>
              <a:rPr lang="ko-KR" altLang="en-US" sz="3600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돌섬이 독도라고 주장하는 억지스러운 해석        </a:t>
            </a:r>
            <a:endParaRPr lang="ko-KR" altLang="en-US" sz="36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73430" y="1970468"/>
            <a:ext cx="4718304" cy="3899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000" dirty="0" smtClean="0">
                <a:latin typeface="+mj-ea"/>
                <a:ea typeface="+mj-ea"/>
              </a:rPr>
              <a:t>한국은 </a:t>
            </a:r>
            <a:r>
              <a:rPr lang="en-US" altLang="ko-KR" sz="2000" dirty="0" smtClean="0">
                <a:latin typeface="+mj-ea"/>
                <a:ea typeface="+mj-ea"/>
              </a:rPr>
              <a:t>1900</a:t>
            </a:r>
            <a:r>
              <a:rPr lang="ko-KR" altLang="en-US" sz="2000" dirty="0" smtClean="0">
                <a:latin typeface="+mj-ea"/>
                <a:ea typeface="+mj-ea"/>
              </a:rPr>
              <a:t>년 대한 제국 칙령 </a:t>
            </a:r>
            <a:r>
              <a:rPr lang="en-US" altLang="ko-KR" sz="2000" dirty="0" smtClean="0">
                <a:latin typeface="+mj-ea"/>
                <a:ea typeface="+mj-ea"/>
              </a:rPr>
              <a:t>41</a:t>
            </a:r>
            <a:r>
              <a:rPr lang="ko-KR" altLang="en-US" sz="2000" dirty="0" smtClean="0">
                <a:latin typeface="+mj-ea"/>
                <a:ea typeface="+mj-ea"/>
              </a:rPr>
              <a:t>호에 따라 울릉도를 </a:t>
            </a:r>
            <a:r>
              <a:rPr lang="ko-KR" altLang="en-US" sz="2000" dirty="0" err="1" smtClean="0">
                <a:latin typeface="+mj-ea"/>
                <a:ea typeface="+mj-ea"/>
              </a:rPr>
              <a:t>울도로</a:t>
            </a:r>
            <a:r>
              <a:rPr lang="ko-KR" altLang="en-US" sz="2000" dirty="0" smtClean="0">
                <a:latin typeface="+mj-ea"/>
                <a:ea typeface="+mj-ea"/>
              </a:rPr>
              <a:t> 개칭하였다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+mj-ea"/>
                <a:ea typeface="+mj-ea"/>
              </a:rPr>
              <a:t>이 칙령 속 </a:t>
            </a:r>
            <a:r>
              <a:rPr lang="ko-KR" altLang="en-US" sz="2000" dirty="0" err="1" smtClean="0">
                <a:latin typeface="+mj-ea"/>
                <a:ea typeface="+mj-ea"/>
              </a:rPr>
              <a:t>울도군이</a:t>
            </a:r>
            <a:r>
              <a:rPr lang="ko-KR" altLang="en-US" sz="2000" dirty="0" smtClean="0">
                <a:latin typeface="+mj-ea"/>
                <a:ea typeface="+mj-ea"/>
              </a:rPr>
              <a:t> 관할하는 지역을 울릉 전도와 죽도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err="1" smtClean="0">
                <a:latin typeface="+mj-ea"/>
                <a:ea typeface="+mj-ea"/>
              </a:rPr>
              <a:t>석도로</a:t>
            </a:r>
            <a:r>
              <a:rPr lang="ko-KR" altLang="en-US" sz="2000" dirty="0" smtClean="0">
                <a:latin typeface="+mj-ea"/>
                <a:ea typeface="+mj-ea"/>
              </a:rPr>
              <a:t> 나누었고 </a:t>
            </a:r>
            <a:endParaRPr lang="en-US" altLang="ko-KR" sz="2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+mj-ea"/>
                <a:ea typeface="+mj-ea"/>
              </a:rPr>
              <a:t>현재 한국이 이 </a:t>
            </a:r>
            <a:r>
              <a:rPr lang="ko-KR" altLang="en-US" sz="2000" dirty="0" err="1" smtClean="0">
                <a:latin typeface="+mj-ea"/>
                <a:ea typeface="+mj-ea"/>
              </a:rPr>
              <a:t>석도를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독도라</a:t>
            </a:r>
            <a:r>
              <a:rPr lang="ko-KR" altLang="en-US" sz="2000" dirty="0" smtClean="0">
                <a:latin typeface="+mj-ea"/>
                <a:ea typeface="+mj-ea"/>
              </a:rPr>
              <a:t> 주장하고 있다</a:t>
            </a:r>
            <a:r>
              <a:rPr lang="en-US" altLang="ko-KR" sz="2000" dirty="0" smtClean="0">
                <a:latin typeface="+mj-ea"/>
                <a:ea typeface="+mj-ea"/>
              </a:rPr>
              <a:t>.. 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+mj-ea"/>
                <a:ea typeface="+mj-ea"/>
              </a:rPr>
              <a:t>그 이유로는 한국의 방언 중 </a:t>
            </a:r>
            <a:r>
              <a:rPr lang="en-US" altLang="ko-KR" sz="2000" dirty="0" smtClean="0">
                <a:latin typeface="+mj-ea"/>
                <a:ea typeface="+mj-ea"/>
              </a:rPr>
              <a:t>‘ </a:t>
            </a:r>
            <a:r>
              <a:rPr lang="ko-KR" altLang="en-US" sz="2000" dirty="0" smtClean="0">
                <a:latin typeface="+mj-ea"/>
                <a:ea typeface="+mj-ea"/>
              </a:rPr>
              <a:t>돌</a:t>
            </a:r>
            <a:r>
              <a:rPr lang="en-US" altLang="ko-KR" sz="2000" dirty="0" smtClean="0">
                <a:latin typeface="+mj-ea"/>
                <a:ea typeface="+mj-ea"/>
              </a:rPr>
              <a:t>＇</a:t>
            </a:r>
            <a:r>
              <a:rPr lang="ko-KR" altLang="en-US" sz="2000" dirty="0" smtClean="0">
                <a:latin typeface="+mj-ea"/>
                <a:ea typeface="+mj-ea"/>
              </a:rPr>
              <a:t>은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독 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으로 발음되므로 한자로는 </a:t>
            </a:r>
            <a:r>
              <a:rPr lang="en-US" altLang="ko-KR" sz="2000" dirty="0" smtClean="0">
                <a:latin typeface="+mj-ea"/>
                <a:ea typeface="+mj-ea"/>
              </a:rPr>
              <a:t>‘ </a:t>
            </a:r>
            <a:r>
              <a:rPr lang="ko-KR" altLang="en-US" sz="2000" dirty="0" smtClean="0">
                <a:latin typeface="+mj-ea"/>
                <a:ea typeface="+mj-ea"/>
              </a:rPr>
              <a:t>독도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가 되기 때문이라는 것이다 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</a:p>
          <a:p>
            <a:pPr marL="0" indent="0">
              <a:buNone/>
            </a:pPr>
            <a:endParaRPr lang="en-US" altLang="ko-KR" sz="2000" dirty="0" smtClean="0">
              <a:latin typeface="+mj-ea"/>
              <a:ea typeface="+mj-ea"/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3698" y="1970467"/>
            <a:ext cx="5431226" cy="38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60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2</a:t>
            </a:r>
            <a:r>
              <a:rPr lang="en-US" altLang="ko-KR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 . </a:t>
            </a:r>
            <a:r>
              <a:rPr lang="ko-KR" altLang="en-US" dirty="0" err="1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시마네현</a:t>
            </a:r>
            <a:r>
              <a:rPr lang="ko-KR" altLang="en-US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 고시 </a:t>
            </a:r>
            <a:endParaRPr lang="ko-KR" altLang="en-US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 err="1"/>
              <a:t>나카이의</a:t>
            </a:r>
            <a:r>
              <a:rPr lang="ko-KR" altLang="en-US" dirty="0"/>
              <a:t> 청원을 받은 정부는 </a:t>
            </a:r>
            <a:r>
              <a:rPr lang="ko-KR" altLang="en-US" dirty="0" err="1"/>
              <a:t>시마네현의</a:t>
            </a:r>
            <a:r>
              <a:rPr lang="ko-KR" altLang="en-US" dirty="0"/>
              <a:t> 의견을 청취한 후 </a:t>
            </a:r>
            <a:r>
              <a:rPr lang="en-US" altLang="ko-KR" dirty="0"/>
              <a:t>, </a:t>
            </a:r>
            <a:r>
              <a:rPr lang="ko-KR" altLang="en-US" dirty="0"/>
              <a:t>다케시마를 </a:t>
            </a:r>
            <a:r>
              <a:rPr lang="ko-KR" altLang="en-US" dirty="0" err="1"/>
              <a:t>오키</a:t>
            </a:r>
            <a:r>
              <a:rPr lang="ko-KR" altLang="en-US" dirty="0"/>
              <a:t> 도청의 소관으로</a:t>
            </a:r>
          </a:p>
          <a:p>
            <a:r>
              <a:rPr lang="ko-KR" altLang="en-US" dirty="0"/>
              <a:t>해도 문제없다는 것과‘ </a:t>
            </a:r>
            <a:r>
              <a:rPr lang="ko-KR" altLang="en-US" dirty="0" err="1"/>
              <a:t>다케시마’의</a:t>
            </a:r>
            <a:r>
              <a:rPr lang="ko-KR" altLang="en-US" dirty="0"/>
              <a:t> 명칭이 적당하다는 것을 확인하였습니다 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이를 근거로 </a:t>
            </a:r>
            <a:r>
              <a:rPr lang="en-US" altLang="ko-KR" dirty="0"/>
              <a:t>1905( </a:t>
            </a:r>
            <a:r>
              <a:rPr lang="ko-KR" altLang="en-US" dirty="0"/>
              <a:t>메이지 </a:t>
            </a:r>
            <a:r>
              <a:rPr lang="en-US" altLang="ko-KR" dirty="0"/>
              <a:t>38)</a:t>
            </a:r>
            <a:r>
              <a:rPr lang="ko-KR" altLang="en-US" dirty="0"/>
              <a:t>년 </a:t>
            </a:r>
            <a:r>
              <a:rPr lang="en-US" altLang="ko-KR" dirty="0"/>
              <a:t>1 </a:t>
            </a:r>
            <a:r>
              <a:rPr lang="ko-KR" altLang="en-US" dirty="0"/>
              <a:t>월 각의 결정을 거쳐 다케시마를‘ </a:t>
            </a:r>
            <a:r>
              <a:rPr lang="ko-KR" altLang="en-US" dirty="0" err="1"/>
              <a:t>오키</a:t>
            </a:r>
            <a:endParaRPr lang="ko-KR" altLang="en-US" dirty="0"/>
          </a:p>
          <a:p>
            <a:r>
              <a:rPr lang="ko-KR" altLang="en-US" dirty="0"/>
              <a:t>도사의 </a:t>
            </a:r>
            <a:r>
              <a:rPr lang="ko-KR" altLang="en-US" dirty="0" err="1"/>
              <a:t>소관’으로</a:t>
            </a:r>
            <a:r>
              <a:rPr lang="ko-KR" altLang="en-US" dirty="0"/>
              <a:t> 결정함과 동시에 이 </a:t>
            </a:r>
            <a:r>
              <a:rPr lang="ko-KR" altLang="en-US" dirty="0" err="1"/>
              <a:t>섬을‘다케시마’로</a:t>
            </a:r>
            <a:r>
              <a:rPr lang="ko-KR" altLang="en-US" dirty="0"/>
              <a:t> 명명하였으며 </a:t>
            </a:r>
            <a:r>
              <a:rPr lang="en-US" altLang="ko-KR" dirty="0"/>
              <a:t>, </a:t>
            </a:r>
            <a:r>
              <a:rPr lang="ko-KR" altLang="en-US" dirty="0"/>
              <a:t>이러한 취지의 내용</a:t>
            </a:r>
          </a:p>
          <a:p>
            <a:r>
              <a:rPr lang="ko-KR" altLang="en-US" dirty="0"/>
              <a:t>을 </a:t>
            </a:r>
            <a:r>
              <a:rPr lang="ko-KR" altLang="en-US" dirty="0" err="1"/>
              <a:t>내무대신이</a:t>
            </a:r>
            <a:r>
              <a:rPr lang="ko-KR" altLang="en-US" dirty="0"/>
              <a:t> </a:t>
            </a:r>
            <a:r>
              <a:rPr lang="ko-KR" altLang="en-US" dirty="0" err="1"/>
              <a:t>시마네현</a:t>
            </a:r>
            <a:r>
              <a:rPr lang="ko-KR" altLang="en-US" dirty="0"/>
              <a:t> 지사에게 전달하였습니다 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각의 결정에 따라 일본은 다케시마의 영유에 </a:t>
            </a:r>
            <a:r>
              <a:rPr lang="ko-KR" altLang="en-US" dirty="0" err="1"/>
              <a:t>대한의사를</a:t>
            </a:r>
            <a:r>
              <a:rPr lang="ko-KR" altLang="en-US" dirty="0"/>
              <a:t> 재확인하였습니다 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시마네현</a:t>
            </a:r>
            <a:r>
              <a:rPr lang="ko-KR" altLang="en-US" dirty="0"/>
              <a:t> 지사는 이 각의 결정 및 </a:t>
            </a:r>
            <a:r>
              <a:rPr lang="ko-KR" altLang="en-US" dirty="0" err="1"/>
              <a:t>내무대신의</a:t>
            </a:r>
            <a:r>
              <a:rPr lang="ko-KR" altLang="en-US" dirty="0"/>
              <a:t> </a:t>
            </a:r>
            <a:r>
              <a:rPr lang="ko-KR" altLang="en-US" dirty="0" err="1"/>
              <a:t>훈령에근거하여</a:t>
            </a:r>
            <a:r>
              <a:rPr lang="ko-KR" altLang="en-US" dirty="0"/>
              <a:t> </a:t>
            </a:r>
            <a:r>
              <a:rPr lang="en-US" altLang="ko-KR" dirty="0"/>
              <a:t>1905(</a:t>
            </a:r>
            <a:r>
              <a:rPr lang="ko-KR" altLang="en-US" dirty="0"/>
              <a:t>메이지</a:t>
            </a:r>
            <a:r>
              <a:rPr lang="en-US" altLang="ko-KR" dirty="0"/>
              <a:t>38)</a:t>
            </a:r>
            <a:r>
              <a:rPr lang="ko-KR" altLang="en-US" dirty="0"/>
              <a:t>년</a:t>
            </a:r>
            <a:r>
              <a:rPr lang="en-US" altLang="ko-KR" dirty="0"/>
              <a:t>2</a:t>
            </a:r>
            <a:r>
              <a:rPr lang="ko-KR" altLang="en-US" dirty="0"/>
              <a:t>월 다케시마가</a:t>
            </a:r>
          </a:p>
          <a:p>
            <a:r>
              <a:rPr lang="ko-KR" altLang="en-US" dirty="0"/>
              <a:t>‘ </a:t>
            </a:r>
            <a:r>
              <a:rPr lang="ko-KR" altLang="en-US" dirty="0" err="1"/>
              <a:t>다케시마’로</a:t>
            </a:r>
            <a:r>
              <a:rPr lang="ko-KR" altLang="en-US" dirty="0"/>
              <a:t> 명명되었고 </a:t>
            </a:r>
            <a:r>
              <a:rPr lang="en-US" altLang="ko-KR" dirty="0"/>
              <a:t>, </a:t>
            </a:r>
            <a:r>
              <a:rPr lang="ko-KR" altLang="en-US" dirty="0" err="1"/>
              <a:t>오키</a:t>
            </a:r>
            <a:r>
              <a:rPr lang="ko-KR" altLang="en-US" dirty="0"/>
              <a:t> 도사의 소관이 </a:t>
            </a:r>
            <a:r>
              <a:rPr lang="ko-KR" altLang="en-US" dirty="0" err="1"/>
              <a:t>되었다는취지의</a:t>
            </a:r>
            <a:r>
              <a:rPr lang="ko-KR" altLang="en-US" dirty="0"/>
              <a:t> 내용을 고지하는 동시에 </a:t>
            </a:r>
          </a:p>
          <a:p>
            <a:r>
              <a:rPr lang="ko-KR" altLang="en-US" dirty="0" err="1"/>
              <a:t>오키</a:t>
            </a:r>
            <a:r>
              <a:rPr lang="ko-KR" altLang="en-US" dirty="0"/>
              <a:t> 도청에도 이 내용을 전달하였습니다 </a:t>
            </a:r>
            <a:r>
              <a:rPr lang="en-US" altLang="ko-KR" dirty="0"/>
              <a:t>. </a:t>
            </a:r>
            <a:r>
              <a:rPr lang="ko-KR" altLang="en-US" dirty="0"/>
              <a:t>또한 당시 신문에도 이 내</a:t>
            </a:r>
          </a:p>
          <a:p>
            <a:r>
              <a:rPr lang="ko-KR" altLang="en-US" dirty="0"/>
              <a:t>용이 게재되어 널리 일반인에게도 알려지게 되었습니다 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426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891259" y="5399586"/>
            <a:ext cx="9601196" cy="30575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 smtClean="0">
                <a:latin typeface="+mj-ea"/>
              </a:rPr>
              <a:t>● </a:t>
            </a:r>
            <a:r>
              <a:rPr lang="en-US" altLang="ko-KR" sz="2000" dirty="0" smtClean="0">
                <a:latin typeface="+mj-ea"/>
              </a:rPr>
              <a:t>1905. 1. 28 </a:t>
            </a:r>
            <a:r>
              <a:rPr lang="ko-KR" altLang="en-US" sz="2000" dirty="0" smtClean="0">
                <a:latin typeface="+mj-ea"/>
              </a:rPr>
              <a:t>각의 결정                               ● </a:t>
            </a:r>
            <a:r>
              <a:rPr lang="en-US" altLang="ko-KR" sz="2000" dirty="0" smtClean="0">
                <a:latin typeface="+mj-ea"/>
              </a:rPr>
              <a:t>1905. 1. 28 </a:t>
            </a:r>
            <a:r>
              <a:rPr lang="ko-KR" altLang="en-US" sz="2000" dirty="0" smtClean="0">
                <a:latin typeface="+mj-ea"/>
              </a:rPr>
              <a:t>내각회의 결정문                         </a:t>
            </a:r>
            <a:endParaRPr lang="ko-KR" altLang="en-US" sz="2000" dirty="0">
              <a:latin typeface="+mj-ea"/>
            </a:endParaRPr>
          </a:p>
        </p:txBody>
      </p:sp>
      <p:pic>
        <p:nvPicPr>
          <p:cNvPr id="12" name="내용 개체 틀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1259" y="862885"/>
            <a:ext cx="4994386" cy="4214727"/>
          </a:xfrm>
          <a:prstGeom prst="rect">
            <a:avLst/>
          </a:prstGeom>
        </p:spPr>
      </p:pic>
      <p:pic>
        <p:nvPicPr>
          <p:cNvPr id="13" name="내용 개체 틀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862887"/>
            <a:ext cx="5173014" cy="421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1905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 각의 결정으로 </a:t>
            </a:r>
            <a:r>
              <a:rPr lang="ko-KR" altLang="en-US" dirty="0" err="1"/>
              <a:t>다케시마를</a:t>
            </a:r>
            <a:r>
              <a:rPr lang="ko-KR" altLang="en-US" dirty="0"/>
              <a:t> </a:t>
            </a:r>
            <a:r>
              <a:rPr lang="ko-KR" altLang="en-US" dirty="0" err="1"/>
              <a:t>시마네현에</a:t>
            </a:r>
            <a:r>
              <a:rPr lang="ko-KR" altLang="en-US" dirty="0"/>
              <a:t> </a:t>
            </a:r>
            <a:r>
              <a:rPr lang="ko-KR" altLang="en-US" dirty="0" err="1" smtClean="0"/>
              <a:t>편입시키고</a:t>
            </a:r>
            <a:r>
              <a:rPr lang="ko-KR" altLang="en-US" dirty="0" err="1"/>
              <a:t>시네마현</a:t>
            </a:r>
            <a:r>
              <a:rPr lang="ko-KR" altLang="en-US" dirty="0"/>
              <a:t> 고시 제 </a:t>
            </a:r>
            <a:r>
              <a:rPr lang="en-US" altLang="ko-KR" dirty="0"/>
              <a:t>40</a:t>
            </a:r>
            <a:r>
              <a:rPr lang="ko-KR" altLang="en-US" dirty="0"/>
              <a:t>호는 </a:t>
            </a:r>
            <a:r>
              <a:rPr lang="en-US" altLang="ko-KR" dirty="0"/>
              <a:t>1905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22</a:t>
            </a:r>
            <a:r>
              <a:rPr lang="ko-KR" altLang="en-US" dirty="0"/>
              <a:t>일 일본의 </a:t>
            </a:r>
            <a:r>
              <a:rPr lang="ko-KR" altLang="en-US" dirty="0" err="1"/>
              <a:t>강치잡이</a:t>
            </a:r>
            <a:r>
              <a:rPr lang="ko-KR" altLang="en-US" dirty="0"/>
              <a:t> 어로사업자인 </a:t>
            </a:r>
            <a:r>
              <a:rPr lang="ko-KR" altLang="en-US" dirty="0" err="1"/>
              <a:t>나카이</a:t>
            </a:r>
            <a:r>
              <a:rPr lang="ko-KR" altLang="en-US" dirty="0"/>
              <a:t> 여자부로가 </a:t>
            </a:r>
            <a:r>
              <a:rPr lang="ko-KR" altLang="en-US" dirty="0" err="1"/>
              <a:t>강치보획독점권을</a:t>
            </a:r>
            <a:r>
              <a:rPr lang="ko-KR" altLang="en-US" dirty="0"/>
              <a:t> 받아 내려고 제기한 청원에 의하여 일본 </a:t>
            </a:r>
            <a:r>
              <a:rPr lang="ko-KR" altLang="en-US" dirty="0" err="1"/>
              <a:t>시네마현지사는</a:t>
            </a:r>
            <a:r>
              <a:rPr lang="ko-KR" altLang="en-US" dirty="0"/>
              <a:t> 북위 </a:t>
            </a:r>
            <a:r>
              <a:rPr lang="en-US" altLang="ko-KR" dirty="0"/>
              <a:t>37</a:t>
            </a:r>
            <a:r>
              <a:rPr lang="ko-KR" altLang="en-US" dirty="0"/>
              <a:t>도 </a:t>
            </a:r>
            <a:r>
              <a:rPr lang="en-US" altLang="ko-KR" dirty="0"/>
              <a:t>9</a:t>
            </a:r>
            <a:r>
              <a:rPr lang="ko-KR" altLang="en-US" dirty="0"/>
              <a:t>분 </a:t>
            </a:r>
            <a:r>
              <a:rPr lang="en-US" altLang="ko-KR" dirty="0"/>
              <a:t>30</a:t>
            </a:r>
            <a:r>
              <a:rPr lang="ko-KR" altLang="en-US" dirty="0"/>
              <a:t>초</a:t>
            </a:r>
            <a:r>
              <a:rPr lang="en-US" altLang="ko-KR" dirty="0"/>
              <a:t>, </a:t>
            </a:r>
            <a:r>
              <a:rPr lang="ko-KR" altLang="en-US" dirty="0"/>
              <a:t>동경 </a:t>
            </a:r>
            <a:r>
              <a:rPr lang="en-US" altLang="ko-KR" dirty="0"/>
              <a:t>131</a:t>
            </a:r>
            <a:r>
              <a:rPr lang="ko-KR" altLang="en-US" dirty="0"/>
              <a:t>도 </a:t>
            </a:r>
            <a:r>
              <a:rPr lang="en-US" altLang="ko-KR" dirty="0"/>
              <a:t>55</a:t>
            </a:r>
            <a:r>
              <a:rPr lang="ko-KR" altLang="en-US" dirty="0"/>
              <a:t>도 </a:t>
            </a:r>
            <a:r>
              <a:rPr lang="ko-KR" altLang="en-US" dirty="0" err="1"/>
              <a:t>오키도로부터</a:t>
            </a:r>
            <a:r>
              <a:rPr lang="ko-KR" altLang="en-US" dirty="0"/>
              <a:t> 서북 </a:t>
            </a:r>
            <a:r>
              <a:rPr lang="en-US" altLang="ko-KR" dirty="0"/>
              <a:t>85</a:t>
            </a:r>
            <a:r>
              <a:rPr lang="ko-KR" altLang="en-US" dirty="0"/>
              <a:t>리에 있는 도서를 </a:t>
            </a:r>
            <a:r>
              <a:rPr lang="ko-KR" altLang="en-US" dirty="0" err="1"/>
              <a:t>다케시마라</a:t>
            </a:r>
            <a:r>
              <a:rPr lang="ko-KR" altLang="en-US" dirty="0"/>
              <a:t> 칭하고 이제 </a:t>
            </a:r>
            <a:r>
              <a:rPr lang="ko-KR" altLang="en-US" dirty="0" err="1"/>
              <a:t>본현</a:t>
            </a:r>
            <a:r>
              <a:rPr lang="ko-KR" altLang="en-US" dirty="0"/>
              <a:t> </a:t>
            </a:r>
            <a:r>
              <a:rPr lang="ko-KR" altLang="en-US" dirty="0" err="1"/>
              <a:t>오키도사의</a:t>
            </a:r>
            <a:r>
              <a:rPr lang="ko-KR" altLang="en-US" dirty="0"/>
              <a:t> 소관으로 정하여짐 이라고 고시를 발행하였다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41" y="3657601"/>
            <a:ext cx="109347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독도에는 다른 나라가 점령하였다고 인정할 만한 </a:t>
            </a:r>
            <a:r>
              <a:rPr lang="ko-KR" altLang="en-US" dirty="0" err="1"/>
              <a:t>형적이</a:t>
            </a:r>
            <a:r>
              <a:rPr lang="ko-KR" altLang="en-US" dirty="0"/>
              <a:t> 없고 일본 사업가가 </a:t>
            </a:r>
            <a:r>
              <a:rPr lang="en-US" altLang="ko-KR" dirty="0"/>
              <a:t>1903</a:t>
            </a:r>
            <a:r>
              <a:rPr lang="ko-KR" altLang="en-US" dirty="0"/>
              <a:t>년 이래 </a:t>
            </a:r>
            <a:r>
              <a:rPr lang="ko-KR" altLang="en-US" dirty="0" err="1"/>
              <a:t>이섬에</a:t>
            </a:r>
            <a:r>
              <a:rPr lang="ko-KR" altLang="en-US" dirty="0"/>
              <a:t> 막사를 짓고 인부를 이동시켜 어업에 종사해왔기 때문에 국제법상 점령이 있는 것으로 인정된다는 소위 독도 편입 결정문을 발표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5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1787(</a:t>
            </a:r>
            <a:r>
              <a:rPr lang="ko-KR" altLang="en-US" dirty="0" err="1" smtClean="0"/>
              <a:t>라페루즈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1789(</a:t>
            </a:r>
            <a:r>
              <a:rPr lang="ko-KR" altLang="en-US" dirty="0" err="1" smtClean="0"/>
              <a:t>컬넷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</a:t>
            </a:r>
            <a:r>
              <a:rPr lang="ko-KR" altLang="en-US" dirty="0"/>
              <a:t>측정한 울릉도의 경도와 위도에는 차이가 있으며 </a:t>
            </a:r>
            <a:r>
              <a:rPr lang="ko-KR" altLang="en-US" dirty="0" err="1"/>
              <a:t>그후</a:t>
            </a:r>
            <a:r>
              <a:rPr lang="ko-KR" altLang="en-US" dirty="0"/>
              <a:t> 유럽에서 작성된 지도에는 울릉도가 마치 </a:t>
            </a:r>
            <a:r>
              <a:rPr lang="en-US" altLang="ko-KR" dirty="0"/>
              <a:t>2</a:t>
            </a:r>
            <a:r>
              <a:rPr lang="ko-KR" altLang="en-US" dirty="0"/>
              <a:t>개의 다른 섬인 것처럼 기재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 smtClean="0"/>
              <a:t>일본정부는 </a:t>
            </a:r>
            <a:r>
              <a:rPr lang="ko-KR" altLang="en-US" dirty="0"/>
              <a:t>그 섬의 명칭을 명확히 하기 위해서 </a:t>
            </a:r>
            <a:r>
              <a:rPr lang="en-US" altLang="ko-KR" dirty="0"/>
              <a:t>1880</a:t>
            </a:r>
            <a:r>
              <a:rPr lang="ko-KR" altLang="en-US" dirty="0"/>
              <a:t>년 현지 조사를 실시하였으며</a:t>
            </a:r>
            <a:r>
              <a:rPr lang="en-US" altLang="ko-KR" dirty="0"/>
              <a:t>, </a:t>
            </a:r>
            <a:r>
              <a:rPr lang="ko-KR" altLang="en-US" dirty="0" err="1"/>
              <a:t>이청원</a:t>
            </a:r>
            <a:r>
              <a:rPr lang="ko-KR" altLang="en-US" dirty="0"/>
              <a:t> 과정에서 </a:t>
            </a:r>
            <a:r>
              <a:rPr lang="ko-KR" altLang="en-US" dirty="0" err="1"/>
              <a:t>마쓰시마라</a:t>
            </a:r>
            <a:r>
              <a:rPr lang="ko-KR" altLang="en-US" dirty="0"/>
              <a:t> 불리던 섬이 울릉도임을 확인하였다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1905</a:t>
            </a:r>
            <a:r>
              <a:rPr lang="ko-KR" altLang="en-US" dirty="0"/>
              <a:t>년 그때까지의 명칭을 모두 대체하는 형태로 현재의 </a:t>
            </a:r>
            <a:r>
              <a:rPr lang="ko-KR" altLang="en-US" dirty="0" err="1"/>
              <a:t>다케시마를</a:t>
            </a:r>
            <a:r>
              <a:rPr lang="ko-KR" altLang="en-US" dirty="0"/>
              <a:t> 정식으로 </a:t>
            </a:r>
            <a:r>
              <a:rPr lang="ko-KR" altLang="en-US" dirty="0" err="1"/>
              <a:t>다케시마</a:t>
            </a:r>
            <a:r>
              <a:rPr lang="ko-KR" altLang="en-US" dirty="0"/>
              <a:t> 라고 망명하였습니다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37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PART4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063" y="2032037"/>
            <a:ext cx="8594725" cy="394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4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60113A-71A3-48B6-B139-83D9FA36EE60}"/>
              </a:ext>
            </a:extLst>
          </p:cNvPr>
          <p:cNvSpPr txBox="1"/>
          <p:nvPr/>
        </p:nvSpPr>
        <p:spPr>
          <a:xfrm>
            <a:off x="1260629" y="745725"/>
            <a:ext cx="985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          </a:t>
            </a:r>
            <a:r>
              <a:rPr lang="en-US" altLang="ko-KR" sz="3200" dirty="0">
                <a:latin typeface="Arial Black" panose="020B0A04020102020204" pitchFamily="34" charset="0"/>
              </a:rPr>
              <a:t>17</a:t>
            </a:r>
            <a:r>
              <a:rPr lang="ko-KR" altLang="en-US" sz="3200" dirty="0">
                <a:latin typeface="Arial Black" panose="020B0A04020102020204" pitchFamily="34" charset="0"/>
              </a:rPr>
              <a:t>세기 에도 막부의 독도 영유권 확립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4158A-3129-4504-8D59-1DA294225F03}"/>
              </a:ext>
            </a:extLst>
          </p:cNvPr>
          <p:cNvSpPr txBox="1"/>
          <p:nvPr/>
        </p:nvSpPr>
        <p:spPr>
          <a:xfrm>
            <a:off x="8134905" y="5620180"/>
            <a:ext cx="405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21702218 </a:t>
            </a:r>
            <a:r>
              <a:rPr lang="ko-KR" altLang="en-US" dirty="0">
                <a:solidFill>
                  <a:schemeClr val="bg1"/>
                </a:solidFill>
              </a:rPr>
              <a:t>권대환</a:t>
            </a:r>
          </a:p>
        </p:txBody>
      </p:sp>
    </p:spTree>
    <p:extLst>
      <p:ext uri="{BB962C8B-B14F-4D97-AF65-F5344CB8AC3E}">
        <p14:creationId xmlns:p14="http://schemas.microsoft.com/office/powerpoint/2010/main" val="341729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4ED4720-3EF2-4C21-941B-784725844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13EDBA-1F3D-4A59-BC69-A1E0E4C609B3}"/>
              </a:ext>
            </a:extLst>
          </p:cNvPr>
          <p:cNvSpPr txBox="1"/>
          <p:nvPr/>
        </p:nvSpPr>
        <p:spPr>
          <a:xfrm>
            <a:off x="5051394" y="292963"/>
            <a:ext cx="607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목차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1799C-EF29-4CE5-B7FA-81F90E4650A4}"/>
              </a:ext>
            </a:extLst>
          </p:cNvPr>
          <p:cNvSpPr txBox="1"/>
          <p:nvPr/>
        </p:nvSpPr>
        <p:spPr>
          <a:xfrm>
            <a:off x="1766656" y="1450923"/>
            <a:ext cx="830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</a:rPr>
              <a:t>유래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C8A8F-1A8F-4F0B-AC8B-8DD0E0F51988}"/>
              </a:ext>
            </a:extLst>
          </p:cNvPr>
          <p:cNvSpPr txBox="1"/>
          <p:nvPr/>
        </p:nvSpPr>
        <p:spPr>
          <a:xfrm>
            <a:off x="1849515" y="3033034"/>
            <a:ext cx="870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</a:rPr>
              <a:t>지리적 근거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4DF68-9D6F-47BD-AE77-DD02A317C67F}"/>
              </a:ext>
            </a:extLst>
          </p:cNvPr>
          <p:cNvSpPr txBox="1"/>
          <p:nvPr/>
        </p:nvSpPr>
        <p:spPr>
          <a:xfrm>
            <a:off x="1849515" y="4360741"/>
            <a:ext cx="900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</a:rPr>
              <a:t>사진</a:t>
            </a:r>
          </a:p>
        </p:txBody>
      </p:sp>
    </p:spTree>
    <p:extLst>
      <p:ext uri="{BB962C8B-B14F-4D97-AF65-F5344CB8AC3E}">
        <p14:creationId xmlns:p14="http://schemas.microsoft.com/office/powerpoint/2010/main" val="13537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616</Words>
  <Application>Microsoft Office PowerPoint</Application>
  <PresentationFormat>와이드스크린</PresentationFormat>
  <Paragraphs>85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5" baseType="lpstr">
      <vt:lpstr>맑은 고딕</vt:lpstr>
      <vt:lpstr>배달의민족 도현</vt:lpstr>
      <vt:lpstr>아리따-돋움(TTF)-Light</vt:lpstr>
      <vt:lpstr>휴먼모음T</vt:lpstr>
      <vt:lpstr>휴먼엑스포</vt:lpstr>
      <vt:lpstr>Arial</vt:lpstr>
      <vt:lpstr>Arial Black</vt:lpstr>
      <vt:lpstr>Century Schoolbook</vt:lpstr>
      <vt:lpstr>Wingdings 2</vt:lpstr>
      <vt:lpstr>View</vt:lpstr>
      <vt:lpstr>다케시마 존재 인식</vt:lpstr>
      <vt:lpstr>Part 1</vt:lpstr>
      <vt:lpstr>part2</vt:lpstr>
      <vt:lpstr>part3</vt:lpstr>
      <vt:lpstr>part4</vt:lpstr>
      <vt:lpstr>PART4</vt:lpstr>
      <vt:lpstr>감사합니다.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주제 : 독도가 일본 땅인 이유</vt:lpstr>
      <vt:lpstr>근거 1 . 돌섬이 독도라고 주장하는 억지스러운 해석        </vt:lpstr>
      <vt:lpstr>2 . 시마네현 고시 </vt:lpstr>
      <vt:lpstr>● 1905. 1. 28 각의 결정                               ● 1905. 1. 28 내각회의 결정문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다케시마 존재 인식</dc:title>
  <dc:creator>ADMIN</dc:creator>
  <cp:lastModifiedBy>혁이</cp:lastModifiedBy>
  <cp:revision>8</cp:revision>
  <dcterms:created xsi:type="dcterms:W3CDTF">2018-03-26T16:09:00Z</dcterms:created>
  <dcterms:modified xsi:type="dcterms:W3CDTF">2018-03-31T09:45:12Z</dcterms:modified>
</cp:coreProperties>
</file>