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740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3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9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23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66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31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3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84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83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5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javascript:window.external.ShowCFD()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7451D-1108-4D2B-B78C-305BE7A06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11" y="1370775"/>
            <a:ext cx="11230377" cy="1089091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센프란시스코 평화조약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DF5C55-6123-42BC-8B9E-5F26AD2BE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487" y="3531618"/>
            <a:ext cx="9144000" cy="1655762"/>
          </a:xfrm>
        </p:spPr>
        <p:txBody>
          <a:bodyPr/>
          <a:lstStyle/>
          <a:p>
            <a:pPr algn="r"/>
            <a:r>
              <a:rPr lang="en-US" altLang="ko-KR" dirty="0"/>
              <a:t>21704779 </a:t>
            </a:r>
            <a:r>
              <a:rPr lang="ko-KR" altLang="en-US" dirty="0"/>
              <a:t>여동혁</a:t>
            </a:r>
          </a:p>
        </p:txBody>
      </p:sp>
    </p:spTree>
    <p:extLst>
      <p:ext uri="{BB962C8B-B14F-4D97-AF65-F5344CB8AC3E}">
        <p14:creationId xmlns:p14="http://schemas.microsoft.com/office/powerpoint/2010/main" val="22870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8760296" y="3501008"/>
            <a:ext cx="3240360" cy="324036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263352" y="188640"/>
            <a:ext cx="4031873" cy="461665"/>
            <a:chOff x="6573559" y="2267289"/>
            <a:chExt cx="403187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573559" y="2267289"/>
              <a:ext cx="4031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18565" y="2708920"/>
              <a:ext cx="3915434" cy="20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B04A3280-2027-4CED-809D-97A9778DFCD8}"/>
              </a:ext>
            </a:extLst>
          </p:cNvPr>
          <p:cNvSpPr/>
          <p:nvPr/>
        </p:nvSpPr>
        <p:spPr>
          <a:xfrm>
            <a:off x="551384" y="1014493"/>
            <a:ext cx="6973282" cy="33250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C72710D-456C-4E1C-BBA4-B41C4FB46B7A}"/>
              </a:ext>
            </a:extLst>
          </p:cNvPr>
          <p:cNvSpPr/>
          <p:nvPr/>
        </p:nvSpPr>
        <p:spPr>
          <a:xfrm>
            <a:off x="4223792" y="2981941"/>
            <a:ext cx="7532929" cy="34436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9D50989-3C10-486C-8475-2A7D54C411A7}"/>
              </a:ext>
            </a:extLst>
          </p:cNvPr>
          <p:cNvGrpSpPr/>
          <p:nvPr/>
        </p:nvGrpSpPr>
        <p:grpSpPr>
          <a:xfrm>
            <a:off x="8688288" y="3501008"/>
            <a:ext cx="3240360" cy="3240360"/>
            <a:chOff x="7234664" y="3460651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234664" y="3460651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168036" y="185320"/>
            <a:ext cx="6930420" cy="830997"/>
            <a:chOff x="4989383" y="2283837"/>
            <a:chExt cx="6930420" cy="830997"/>
          </a:xfrm>
        </p:grpSpPr>
        <p:sp>
          <p:nvSpPr>
            <p:cNvPr id="38" name="TextBox 37"/>
            <p:cNvSpPr txBox="1"/>
            <p:nvPr/>
          </p:nvSpPr>
          <p:spPr>
            <a:xfrm>
              <a:off x="4989383" y="2283837"/>
              <a:ext cx="6930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/>
                <a:t>本の第三興洋丸が韓国側に拿捕された当時の映像</a:t>
              </a:r>
              <a:endParaRPr lang="ko-KR" altLang="en-US" sz="2400" dirty="0"/>
            </a:p>
            <a:p>
              <a:endParaRPr lang="ko-KR" altLang="en-US" sz="2400" b="1" dirty="0">
                <a:latin typeface="MingLiU-ExtB" pitchFamily="18" charset="-120"/>
              </a:endParaRP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5061391" y="2699336"/>
              <a:ext cx="65925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E921998-1953-47CB-A377-0023C10ADE3A}"/>
              </a:ext>
            </a:extLst>
          </p:cNvPr>
          <p:cNvSpPr/>
          <p:nvPr/>
        </p:nvSpPr>
        <p:spPr>
          <a:xfrm>
            <a:off x="801268" y="3272559"/>
            <a:ext cx="10589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>
                <a:hlinkClick r:id="rId2"/>
              </a:rPr>
              <a:t>http://www.nicovideo.jp/watch/sm17787542</a:t>
            </a:r>
            <a:endParaRPr lang="en-US" altLang="ko-KR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0C72BF-9A67-4DC8-BE10-1D81D05D6D4F}"/>
              </a:ext>
            </a:extLst>
          </p:cNvPr>
          <p:cNvSpPr txBox="1"/>
          <p:nvPr/>
        </p:nvSpPr>
        <p:spPr>
          <a:xfrm>
            <a:off x="168036" y="643769"/>
            <a:ext cx="7584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일본의 셋째 興洋丸</a:t>
            </a:r>
            <a:r>
              <a:rPr lang="en-US" altLang="ko-KR" sz="2000" b="1" dirty="0"/>
              <a:t> </a:t>
            </a:r>
            <a:r>
              <a:rPr lang="ko-KR" altLang="en-US" sz="2000" dirty="0"/>
              <a:t>이 한국 측에 나포 된 당시의 영상 </a:t>
            </a:r>
            <a:r>
              <a:rPr lang="en-US" altLang="ko-KR" sz="2000" dirty="0"/>
              <a:t>(3</a:t>
            </a:r>
            <a:r>
              <a:rPr lang="ko-KR" altLang="en-US" sz="2000" dirty="0"/>
              <a:t>분 </a:t>
            </a:r>
            <a:r>
              <a:rPr lang="en-US" altLang="ko-KR" sz="2000" dirty="0"/>
              <a:t>13</a:t>
            </a:r>
            <a:r>
              <a:rPr lang="ko-KR" altLang="en-US" sz="2000" dirty="0"/>
              <a:t>초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8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5375920" y="1052736"/>
            <a:ext cx="3744416" cy="4176464"/>
            <a:chOff x="2555776" y="620688"/>
            <a:chExt cx="3744416" cy="4176464"/>
          </a:xfrm>
        </p:grpSpPr>
        <p:grpSp>
          <p:nvGrpSpPr>
            <p:cNvPr id="11" name="그룹 146"/>
            <p:cNvGrpSpPr/>
            <p:nvPr/>
          </p:nvGrpSpPr>
          <p:grpSpPr>
            <a:xfrm>
              <a:off x="3059832" y="1556792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3950217" y="2276872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stCxn id="16" idx="45"/>
            </p:cNvCxnSpPr>
            <p:nvPr/>
          </p:nvCxnSpPr>
          <p:spPr>
            <a:xfrm flipH="1" flipV="1">
              <a:off x="2555776" y="620688"/>
              <a:ext cx="2474898" cy="252033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2"/>
          <p:cNvGrpSpPr/>
          <p:nvPr/>
        </p:nvGrpSpPr>
        <p:grpSpPr>
          <a:xfrm>
            <a:off x="4367810" y="692697"/>
            <a:ext cx="936104" cy="461665"/>
            <a:chOff x="6546557" y="2276872"/>
            <a:chExt cx="936104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546557" y="227687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MingLiU-ExtB" pitchFamily="18" charset="-120"/>
                </a:rPr>
                <a:t>출처</a:t>
              </a: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6618565" y="270892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114706" y="1217493"/>
            <a:ext cx="32403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https://m.blog.naver.com/PostView.nhn?blogId=hyung9624&amp;logNo=221182357157&amp;proxyReferer=https%3A%2F%2Fwww.google.co.kr%2F</a:t>
            </a:r>
          </a:p>
        </p:txBody>
      </p:sp>
    </p:spTree>
    <p:extLst>
      <p:ext uri="{BB962C8B-B14F-4D97-AF65-F5344CB8AC3E}">
        <p14:creationId xmlns:p14="http://schemas.microsoft.com/office/powerpoint/2010/main" val="2586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Untitled-2.png"/>
          <p:cNvPicPr>
            <a:picLocks noChangeAspect="1"/>
          </p:cNvPicPr>
          <p:nvPr/>
        </p:nvPicPr>
        <p:blipFill>
          <a:blip r:embed="rId2" cstate="print"/>
          <a:srcRect l="20160" t="39059" r="20369" b="39521"/>
          <a:stretch>
            <a:fillRect/>
          </a:stretch>
        </p:blipFill>
        <p:spPr>
          <a:xfrm>
            <a:off x="4511824" y="2780928"/>
            <a:ext cx="2749012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5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한국의 국제사법재판소 회부 거부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21701976</a:t>
            </a:r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r>
              <a:rPr lang="ko-KR" altLang="en-US" dirty="0" smtClean="0"/>
              <a:t>정진우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66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국제사법재판소란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일본측의 제안</a:t>
            </a:r>
            <a:endParaRPr lang="en-US" altLang="ko-KR" dirty="0" smtClean="0"/>
          </a:p>
          <a:p>
            <a:r>
              <a:rPr lang="ko-KR" altLang="en-US" dirty="0" smtClean="0"/>
              <a:t>국제사법재판소와 한국측 반응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49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국제사법재판소</a:t>
            </a:r>
            <a:r>
              <a:rPr lang="en-US" altLang="ko-KR" dirty="0" smtClean="0"/>
              <a:t>(ICJ)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국가들간의 분쟁을 취급하기 위한 기구</a:t>
            </a:r>
            <a:endParaRPr lang="en-US" altLang="ko-KR" dirty="0" smtClean="0"/>
          </a:p>
          <a:p>
            <a:r>
              <a:rPr lang="en-US" altLang="ko-KR" dirty="0" smtClean="0"/>
              <a:t>1946</a:t>
            </a:r>
            <a:r>
              <a:rPr lang="ko-KR" altLang="en-US" dirty="0" smtClean="0"/>
              <a:t>년 네덜란드 </a:t>
            </a:r>
            <a:r>
              <a:rPr lang="ko-KR" altLang="en-US" dirty="0" err="1" smtClean="0"/>
              <a:t>헤이그에서</a:t>
            </a:r>
            <a:r>
              <a:rPr lang="ko-KR" altLang="en-US" dirty="0" smtClean="0"/>
              <a:t> 시작</a:t>
            </a:r>
            <a:endParaRPr lang="en-US" altLang="ko-KR" dirty="0" smtClean="0"/>
          </a:p>
          <a:p>
            <a:r>
              <a:rPr lang="ko-KR" altLang="en-US" dirty="0" smtClean="0"/>
              <a:t>한국은 </a:t>
            </a:r>
            <a:r>
              <a:rPr lang="en-US" altLang="ko-KR" dirty="0" smtClean="0"/>
              <a:t>1991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17</a:t>
            </a:r>
            <a:r>
              <a:rPr lang="ko-KR" altLang="en-US" dirty="0" smtClean="0"/>
              <a:t>일 가입</a:t>
            </a:r>
            <a:endParaRPr lang="en-US" altLang="ko-KR" dirty="0" smtClean="0"/>
          </a:p>
          <a:p>
            <a:r>
              <a:rPr lang="ko-KR" altLang="en-US" dirty="0" smtClean="0"/>
              <a:t>국제사법재판소의 판결은 구속력을 가짐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1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일본측의 제안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1954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독도 영유권에 관한 분쟁을 국제사법재판소</a:t>
            </a:r>
            <a:r>
              <a:rPr lang="en-US" altLang="ko-KR" dirty="0" smtClean="0"/>
              <a:t>(ICJ)</a:t>
            </a:r>
            <a:r>
              <a:rPr lang="ko-KR" altLang="en-US" dirty="0" smtClean="0"/>
              <a:t>에 회부할 것을 한국에 제안</a:t>
            </a:r>
            <a:endParaRPr lang="en-US" altLang="ko-KR" dirty="0" smtClean="0"/>
          </a:p>
          <a:p>
            <a:r>
              <a:rPr lang="en-US" altLang="ko-KR" dirty="0" smtClean="0"/>
              <a:t>1954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한국의 일본측 제안 거부</a:t>
            </a:r>
            <a:endParaRPr lang="en-US" altLang="ko-KR" dirty="0" smtClean="0"/>
          </a:p>
          <a:p>
            <a:r>
              <a:rPr lang="ko-KR" altLang="en-US" dirty="0" smtClean="0"/>
              <a:t>일본측의 계속된 제안에도 불구하고 한국측의 거부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국제사법재판소회부의 한국측 반응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독도는 명백한 한국영토이기 때문에 분쟁지역이 아님</a:t>
            </a:r>
            <a:endParaRPr lang="en-US" altLang="ko-KR" dirty="0" smtClean="0"/>
          </a:p>
          <a:p>
            <a:r>
              <a:rPr lang="ko-KR" altLang="en-US" dirty="0" smtClean="0"/>
              <a:t>현재 국제사법재판소의 재판관 중에 </a:t>
            </a:r>
            <a:r>
              <a:rPr lang="ko-KR" altLang="en-US" dirty="0" err="1" smtClean="0"/>
              <a:t>한명이</a:t>
            </a:r>
            <a:r>
              <a:rPr lang="ko-KR" altLang="en-US" dirty="0" smtClean="0"/>
              <a:t> 일본인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8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03393C-E0C5-4BF5-9573-6F8FE558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356" y="1062875"/>
            <a:ext cx="9603275" cy="657559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/>
              <a:t>COnTENT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7FE2F4-390C-448E-AE75-7AAB4DC9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dirty="0"/>
              <a:t>센프란시스코 평화 조약에 대해</a:t>
            </a:r>
            <a:endParaRPr lang="en-US" altLang="ko-KR" sz="3000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sz="3000" dirty="0"/>
              <a:t>센프란시스코 평화조약 </a:t>
            </a:r>
            <a:r>
              <a:rPr lang="ko-KR" altLang="en-US" sz="3000" dirty="0" smtClean="0"/>
              <a:t>역사</a:t>
            </a:r>
            <a:endParaRPr lang="en-US" altLang="ko-KR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sz="3000" dirty="0" err="1" smtClean="0"/>
              <a:t>센프란시스코</a:t>
            </a:r>
            <a:r>
              <a:rPr lang="ko-KR" altLang="en-US" sz="3000" dirty="0" smtClean="0"/>
              <a:t> 평화조약 주장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한</a:t>
            </a:r>
            <a:r>
              <a:rPr lang="en-US" altLang="ko-KR" sz="3000" dirty="0" smtClean="0"/>
              <a:t>,</a:t>
            </a:r>
            <a:r>
              <a:rPr lang="ko-KR" altLang="en-US" sz="3000" dirty="0" smtClean="0"/>
              <a:t>일</a:t>
            </a:r>
            <a:r>
              <a:rPr lang="en-US" altLang="ko-KR" sz="3000" dirty="0" smtClean="0"/>
              <a:t>)</a:t>
            </a:r>
            <a:endParaRPr lang="en-US" altLang="ko-KR" sz="3000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sz="3000" dirty="0" err="1" smtClean="0"/>
              <a:t>센프란시스코</a:t>
            </a:r>
            <a:r>
              <a:rPr lang="ko-KR" altLang="en-US" sz="3000" dirty="0" smtClean="0"/>
              <a:t> </a:t>
            </a:r>
            <a:r>
              <a:rPr lang="ko-KR" altLang="en-US" sz="3000" dirty="0"/>
              <a:t>평화조약 결과</a:t>
            </a:r>
            <a:endParaRPr lang="en-US" altLang="ko-KR" sz="3000" dirty="0"/>
          </a:p>
          <a:p>
            <a:pPr marL="457200" indent="-457200">
              <a:buFont typeface="+mj-lt"/>
              <a:buAutoNum type="arabicPeriod"/>
            </a:pPr>
            <a:endParaRPr lang="en-US" altLang="ko-KR" sz="3000" dirty="0"/>
          </a:p>
          <a:p>
            <a:pPr marL="457200" indent="-457200">
              <a:buFont typeface="+mj-lt"/>
              <a:buAutoNum type="arabicPeriod"/>
            </a:pP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73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707F7-0E1A-4FD0-A3EB-B488993E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29472"/>
            <a:ext cx="9603275" cy="1049235"/>
          </a:xfrm>
        </p:spPr>
        <p:txBody>
          <a:bodyPr/>
          <a:lstStyle/>
          <a:p>
            <a:pPr algn="ctr"/>
            <a:r>
              <a:rPr lang="ko-KR" altLang="en-US" dirty="0"/>
              <a:t>센프란시스코 평화조약에 대해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7C966-D805-467B-AB6C-4EC06FA96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929" y="2047286"/>
            <a:ext cx="7496071" cy="408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500" dirty="0" smtClean="0"/>
              <a:t>-</a:t>
            </a:r>
            <a:r>
              <a:rPr lang="ko-KR" altLang="en-US" sz="1500" dirty="0" smtClean="0"/>
              <a:t>센프란시스코 평화조약이란</a:t>
            </a:r>
            <a:r>
              <a:rPr lang="en-US" altLang="ko-KR" sz="1500" dirty="0" smtClean="0"/>
              <a:t>? </a:t>
            </a:r>
          </a:p>
          <a:p>
            <a:r>
              <a:rPr lang="ko-KR" altLang="en-US" sz="1500" dirty="0" smtClean="0"/>
              <a:t>제</a:t>
            </a:r>
            <a:r>
              <a:rPr lang="en-US" altLang="ko-KR" sz="1500" dirty="0"/>
              <a:t>2</a:t>
            </a:r>
            <a:r>
              <a:rPr lang="ko-KR" altLang="en-US" sz="1500" dirty="0"/>
              <a:t>차 세계대전을 종식시키기 위해 일본과 연합국 </a:t>
            </a:r>
            <a:r>
              <a:rPr lang="en-US" altLang="ko-KR" sz="1500" dirty="0"/>
              <a:t>48</a:t>
            </a:r>
            <a:r>
              <a:rPr lang="ko-KR" altLang="en-US" sz="1500" dirty="0"/>
              <a:t>개국이 맺은 평화조약이다</a:t>
            </a:r>
            <a:r>
              <a:rPr lang="en-US" altLang="ko-KR" sz="1500" dirty="0"/>
              <a:t>. </a:t>
            </a:r>
            <a:br>
              <a:rPr lang="en-US" altLang="ko-KR" sz="1500" dirty="0"/>
            </a:br>
            <a:r>
              <a:rPr lang="en-US" altLang="ko-KR" sz="1500" dirty="0"/>
              <a:t>1951</a:t>
            </a:r>
            <a:r>
              <a:rPr lang="ko-KR" altLang="en-US" sz="1500" dirty="0"/>
              <a:t>년 </a:t>
            </a:r>
            <a:r>
              <a:rPr lang="en-US" altLang="ko-KR" sz="1500" dirty="0"/>
              <a:t>9</a:t>
            </a:r>
            <a:r>
              <a:rPr lang="ko-KR" altLang="en-US" sz="1500" dirty="0"/>
              <a:t>월</a:t>
            </a:r>
            <a:r>
              <a:rPr lang="en-US" altLang="ko-KR" sz="1500" dirty="0"/>
              <a:t>8</a:t>
            </a:r>
            <a:r>
              <a:rPr lang="ko-KR" altLang="en-US" sz="1500" dirty="0"/>
              <a:t>일 미국 샌프란시스코에서 조인되었고 </a:t>
            </a:r>
            <a:r>
              <a:rPr lang="en-US" altLang="ko-KR" sz="1500" dirty="0"/>
              <a:t>1952</a:t>
            </a:r>
            <a:r>
              <a:rPr lang="ko-KR" altLang="en-US" sz="1500" dirty="0"/>
              <a:t>년 </a:t>
            </a:r>
            <a:r>
              <a:rPr lang="en-US" altLang="ko-KR" sz="1500" dirty="0"/>
              <a:t>4</a:t>
            </a:r>
            <a:r>
              <a:rPr lang="ko-KR" altLang="en-US" sz="1500" dirty="0"/>
              <a:t>월 </a:t>
            </a:r>
            <a:r>
              <a:rPr lang="en-US" altLang="ko-KR" sz="1500" dirty="0"/>
              <a:t>28</a:t>
            </a:r>
            <a:r>
              <a:rPr lang="ko-KR" altLang="en-US" sz="1500" dirty="0"/>
              <a:t>일 발효됐다</a:t>
            </a:r>
            <a:r>
              <a:rPr lang="en-US" altLang="ko-KR" sz="1500" dirty="0"/>
              <a:t>. </a:t>
            </a:r>
            <a:r>
              <a:rPr lang="ko-KR" altLang="en-US" sz="1500" dirty="0"/>
              <a:t>이 조약은 한반도의 독립을 승인하고 대만과 사할린 남부 등에 대한 일본의 모든 권리와 청구권을 포기한다는 내용이다</a:t>
            </a:r>
            <a:r>
              <a:rPr lang="en-US" altLang="ko-KR" sz="1500" dirty="0"/>
              <a:t>. </a:t>
            </a:r>
            <a:endParaRPr lang="en-US" altLang="ko-KR" sz="1500" dirty="0" smtClean="0"/>
          </a:p>
          <a:p>
            <a:pPr marL="0" indent="0">
              <a:buNone/>
            </a:pPr>
            <a:endParaRPr lang="en-US" altLang="ko-KR" sz="1500" dirty="0"/>
          </a:p>
          <a:p>
            <a:r>
              <a:rPr lang="ko-KR" altLang="en-US" sz="1500" dirty="0" smtClean="0"/>
              <a:t>전문</a:t>
            </a:r>
            <a:r>
              <a:rPr lang="en-US" altLang="ko-KR" sz="1500" dirty="0"/>
              <a:t>(</a:t>
            </a:r>
            <a:r>
              <a:rPr lang="ko-KR" altLang="en-US" sz="1500" dirty="0"/>
              <a:t>前文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1</a:t>
            </a:r>
            <a:r>
              <a:rPr lang="ko-KR" altLang="en-US" sz="1500" dirty="0"/>
              <a:t>장 평화상태의 회복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1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2</a:t>
            </a:r>
            <a:r>
              <a:rPr lang="ko-KR" altLang="en-US" sz="1500" dirty="0"/>
              <a:t>장 영역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2∼4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3</a:t>
            </a:r>
            <a:r>
              <a:rPr lang="ko-KR" altLang="en-US" sz="1500" dirty="0"/>
              <a:t>장 안전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5∼6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4</a:t>
            </a:r>
            <a:r>
              <a:rPr lang="ko-KR" altLang="en-US" sz="1500" dirty="0"/>
              <a:t>장 정치 및 경제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7∼13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5</a:t>
            </a:r>
            <a:r>
              <a:rPr lang="ko-KR" altLang="en-US" sz="1500" dirty="0"/>
              <a:t>장 청구권 및 재산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14∼21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6</a:t>
            </a:r>
            <a:r>
              <a:rPr lang="ko-KR" altLang="en-US" sz="1500" dirty="0"/>
              <a:t>장 분쟁의 해결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22</a:t>
            </a:r>
            <a:r>
              <a:rPr lang="ko-KR" altLang="en-US" sz="1500" dirty="0"/>
              <a:t>조</a:t>
            </a:r>
            <a:r>
              <a:rPr lang="en-US" altLang="ko-KR" sz="1500" dirty="0"/>
              <a:t>), </a:t>
            </a:r>
            <a:r>
              <a:rPr lang="ko-KR" altLang="en-US" sz="1500" dirty="0"/>
              <a:t>제</a:t>
            </a:r>
            <a:r>
              <a:rPr lang="en-US" altLang="ko-KR" sz="1500" dirty="0"/>
              <a:t>7</a:t>
            </a:r>
            <a:r>
              <a:rPr lang="ko-KR" altLang="en-US" sz="1500" dirty="0"/>
              <a:t>장 최종 조항</a:t>
            </a:r>
            <a:r>
              <a:rPr lang="en-US" altLang="ko-KR" sz="1500" dirty="0"/>
              <a:t>(</a:t>
            </a:r>
            <a:r>
              <a:rPr lang="ko-KR" altLang="en-US" sz="1500" dirty="0"/>
              <a:t>제</a:t>
            </a:r>
            <a:r>
              <a:rPr lang="en-US" altLang="ko-KR" sz="1500" dirty="0"/>
              <a:t>23∼27</a:t>
            </a:r>
            <a:r>
              <a:rPr lang="ko-KR" altLang="en-US" sz="1500" dirty="0"/>
              <a:t>조</a:t>
            </a:r>
            <a:r>
              <a:rPr lang="en-US" altLang="ko-KR" sz="1500" dirty="0"/>
              <a:t>)</a:t>
            </a:r>
            <a:r>
              <a:rPr lang="ko-KR" altLang="en-US" sz="1500" dirty="0"/>
              <a:t>으로 되어 있다</a:t>
            </a:r>
            <a:r>
              <a:rPr lang="en-US" altLang="ko-KR" sz="1500" dirty="0"/>
              <a:t>. </a:t>
            </a:r>
            <a:endParaRPr lang="en-US" altLang="ko-KR" sz="15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78707"/>
            <a:ext cx="3280180" cy="25405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4419303"/>
            <a:ext cx="3302238" cy="17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센프란시스코 평화 조약의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82833" y="1853754"/>
            <a:ext cx="9740766" cy="4350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500" dirty="0" smtClean="0"/>
              <a:t>-</a:t>
            </a:r>
            <a:r>
              <a:rPr lang="ko-KR" altLang="en-US" sz="1500" dirty="0" smtClean="0"/>
              <a:t>센프란시스코 평화 조약 역사순서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 smtClean="0"/>
              <a:t>512</a:t>
            </a:r>
            <a:r>
              <a:rPr lang="ko-KR" altLang="en-US" sz="1500" dirty="0" smtClean="0"/>
              <a:t>년 우산국복속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 </a:t>
            </a:r>
          </a:p>
          <a:p>
            <a:pPr marL="0" indent="0">
              <a:buNone/>
            </a:pPr>
            <a:r>
              <a:rPr lang="en-US" altLang="ko-KR" sz="1500" dirty="0" smtClean="0"/>
              <a:t>1454</a:t>
            </a:r>
            <a:r>
              <a:rPr lang="ko-KR" altLang="en-US" sz="1500" dirty="0" smtClean="0"/>
              <a:t>년  </a:t>
            </a:r>
            <a:r>
              <a:rPr lang="en-US" altLang="ko-KR" sz="1500" dirty="0" smtClean="0"/>
              <a:t>“</a:t>
            </a:r>
            <a:r>
              <a:rPr lang="ko-KR" altLang="en-US" sz="1500" dirty="0" smtClean="0"/>
              <a:t>세종실록</a:t>
            </a:r>
            <a:r>
              <a:rPr lang="en-US" altLang="ko-KR" sz="1500" dirty="0" smtClean="0"/>
              <a:t>”, “</a:t>
            </a:r>
            <a:r>
              <a:rPr lang="ko-KR" altLang="en-US" sz="1500" dirty="0" smtClean="0"/>
              <a:t>지리지</a:t>
            </a:r>
            <a:r>
              <a:rPr lang="en-US" altLang="ko-KR" sz="1500" dirty="0" smtClean="0"/>
              <a:t>”   </a:t>
            </a:r>
          </a:p>
          <a:p>
            <a:pPr marL="0" indent="0">
              <a:buNone/>
            </a:pPr>
            <a:r>
              <a:rPr lang="en-US" altLang="ko-KR" sz="1500" dirty="0" smtClean="0"/>
              <a:t> 1625</a:t>
            </a:r>
            <a:r>
              <a:rPr lang="ko-KR" altLang="en-US" sz="1500" dirty="0" smtClean="0"/>
              <a:t>년 다케시마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竹島</a:t>
            </a:r>
            <a:r>
              <a:rPr lang="en-US" altLang="ko-KR" sz="1500" dirty="0" smtClean="0"/>
              <a:t>,</a:t>
            </a:r>
            <a:r>
              <a:rPr lang="ko-KR" altLang="en-US" sz="1500" dirty="0" smtClean="0"/>
              <a:t>울릉도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도해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棹海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면허 </a:t>
            </a:r>
            <a:r>
              <a:rPr lang="en-US" altLang="ko-KR" sz="1500" dirty="0"/>
              <a:t> </a:t>
            </a:r>
          </a:p>
          <a:p>
            <a:pPr marL="0" indent="0">
              <a:buNone/>
            </a:pPr>
            <a:r>
              <a:rPr lang="en-US" altLang="ko-KR" sz="1500" dirty="0" smtClean="0"/>
              <a:t>1693</a:t>
            </a:r>
            <a:r>
              <a:rPr lang="ko-KR" altLang="en-US" sz="1500" dirty="0" smtClean="0"/>
              <a:t>년 안용복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安龍福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일본 납치 </a:t>
            </a:r>
            <a:r>
              <a:rPr lang="en-US" altLang="ko-KR" sz="1500" dirty="0" smtClean="0"/>
              <a:t> 1694</a:t>
            </a:r>
            <a:r>
              <a:rPr lang="ko-KR" altLang="en-US" sz="1500" dirty="0" smtClean="0"/>
              <a:t>년 울릉도 시토제도 시행 결정 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1695</a:t>
            </a:r>
            <a:r>
              <a:rPr lang="ko-KR" altLang="en-US" sz="1500" dirty="0" smtClean="0"/>
              <a:t>년 일본 돗토리번 답변 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 smtClean="0"/>
              <a:t>1696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월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다케시마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울릉도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도해금지령 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1696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5</a:t>
            </a:r>
            <a:r>
              <a:rPr lang="ko-KR" altLang="en-US" sz="1500" dirty="0" smtClean="0"/>
              <a:t>월 안용복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安龍福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일본 도해 </a:t>
            </a:r>
            <a:r>
              <a:rPr lang="en-US" altLang="ko-KR" sz="1500" dirty="0" smtClean="0"/>
              <a:t> 1770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“</a:t>
            </a:r>
            <a:r>
              <a:rPr lang="ko-KR" altLang="en-US" sz="1500" dirty="0" smtClean="0"/>
              <a:t>동해문헌비고</a:t>
            </a:r>
            <a:r>
              <a:rPr lang="en-US" altLang="ko-KR" sz="1500" dirty="0" smtClean="0"/>
              <a:t>” , “</a:t>
            </a:r>
            <a:r>
              <a:rPr lang="ko-KR" altLang="en-US" sz="1500" dirty="0" smtClean="0"/>
              <a:t>여지고</a:t>
            </a:r>
            <a:r>
              <a:rPr lang="en-US" altLang="ko-KR" sz="1500" dirty="0" smtClean="0"/>
              <a:t>”  1870</a:t>
            </a:r>
            <a:r>
              <a:rPr lang="ko-KR" altLang="en-US" sz="1500" dirty="0" smtClean="0"/>
              <a:t>년 일 외무성 </a:t>
            </a:r>
            <a:r>
              <a:rPr lang="en-US" altLang="ko-KR" sz="1500" dirty="0" smtClean="0"/>
              <a:t> “</a:t>
            </a:r>
            <a:r>
              <a:rPr lang="ko-KR" altLang="en-US" sz="1500" dirty="0" smtClean="0"/>
              <a:t>조선국교제시말내탐서</a:t>
            </a:r>
            <a:r>
              <a:rPr lang="en-US" altLang="ko-KR" sz="1500" dirty="0" smtClean="0"/>
              <a:t>”  1877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“</a:t>
            </a:r>
            <a:r>
              <a:rPr lang="ko-KR" altLang="en-US" sz="1500" dirty="0" smtClean="0"/>
              <a:t>태정관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太政官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지령</a:t>
            </a:r>
            <a:r>
              <a:rPr lang="en-US" altLang="ko-KR" sz="1500" dirty="0" smtClean="0"/>
              <a:t>” 1900</a:t>
            </a:r>
            <a:r>
              <a:rPr lang="ko-KR" altLang="en-US" sz="1500" dirty="0" smtClean="0"/>
              <a:t>년 칙령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勅令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제</a:t>
            </a:r>
            <a:r>
              <a:rPr lang="en-US" altLang="ko-KR" sz="1500" dirty="0" smtClean="0"/>
              <a:t>41</a:t>
            </a:r>
            <a:r>
              <a:rPr lang="ko-KR" altLang="en-US" sz="1500" dirty="0" smtClean="0"/>
              <a:t>호 반포 </a:t>
            </a:r>
            <a:endParaRPr lang="en-US" altLang="ko-KR" sz="1500" dirty="0"/>
          </a:p>
          <a:p>
            <a:pPr marL="0" indent="0">
              <a:buNone/>
            </a:pPr>
            <a:r>
              <a:rPr lang="en-US" altLang="ko-KR" sz="1500" dirty="0" smtClean="0"/>
              <a:t>1905</a:t>
            </a:r>
            <a:r>
              <a:rPr lang="ko-KR" altLang="en-US" sz="1500" dirty="0" smtClean="0"/>
              <a:t>년 시마네현고시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제</a:t>
            </a:r>
            <a:r>
              <a:rPr lang="en-US" altLang="ko-KR" sz="1500" dirty="0" smtClean="0"/>
              <a:t>40</a:t>
            </a:r>
            <a:r>
              <a:rPr lang="ko-KR" altLang="en-US" sz="1500" dirty="0" smtClean="0"/>
              <a:t>호</a:t>
            </a:r>
            <a:r>
              <a:rPr lang="en-US" altLang="ko-KR" sz="1500" dirty="0"/>
              <a:t> 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1906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3</a:t>
            </a:r>
            <a:r>
              <a:rPr lang="ko-KR" altLang="en-US" sz="1500" dirty="0" smtClean="0"/>
              <a:t>월  울도군수 심흥택 보고서</a:t>
            </a:r>
            <a:r>
              <a:rPr lang="en-US" altLang="ko-KR" sz="1500" dirty="0"/>
              <a:t> </a:t>
            </a:r>
            <a:r>
              <a:rPr lang="en-US" altLang="ko-KR" sz="1500" dirty="0" smtClean="0"/>
              <a:t>,5</a:t>
            </a:r>
            <a:r>
              <a:rPr lang="ko-KR" altLang="en-US" sz="1500" dirty="0" smtClean="0"/>
              <a:t>월  의정부 참정대신 지령 제</a:t>
            </a:r>
            <a:r>
              <a:rPr lang="en-US" altLang="ko-KR" sz="1500" dirty="0" smtClean="0"/>
              <a:t>3</a:t>
            </a:r>
            <a:r>
              <a:rPr lang="ko-KR" altLang="en-US" sz="1500" dirty="0" smtClean="0"/>
              <a:t>호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en-US" altLang="ko-KR" sz="1500" dirty="0" smtClean="0"/>
              <a:t>1946</a:t>
            </a:r>
            <a:r>
              <a:rPr lang="ko-KR" altLang="en-US" sz="1500" dirty="0" smtClean="0"/>
              <a:t>년  </a:t>
            </a:r>
            <a:r>
              <a:rPr lang="en-US" altLang="ko-KR" sz="1500" dirty="0" smtClean="0"/>
              <a:t>1</a:t>
            </a:r>
            <a:r>
              <a:rPr lang="ko-KR" altLang="en-US" sz="1500" dirty="0" smtClean="0"/>
              <a:t>월  </a:t>
            </a:r>
            <a:r>
              <a:rPr lang="en-US" altLang="ko-KR" sz="1500" dirty="0" smtClean="0"/>
              <a:t>29</a:t>
            </a:r>
            <a:r>
              <a:rPr lang="ko-KR" altLang="en-US" sz="1500" dirty="0" smtClean="0"/>
              <a:t>일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연합국 최고사령관 각서 </a:t>
            </a:r>
            <a:r>
              <a:rPr lang="en-US" altLang="ko-KR" sz="1500" dirty="0" smtClean="0"/>
              <a:t>(SCAPIN) </a:t>
            </a:r>
            <a:r>
              <a:rPr lang="ko-KR" altLang="en-US" sz="1500" dirty="0" smtClean="0"/>
              <a:t>제</a:t>
            </a:r>
            <a:r>
              <a:rPr lang="en-US" altLang="ko-KR" sz="1500" dirty="0" smtClean="0"/>
              <a:t>677</a:t>
            </a:r>
            <a:r>
              <a:rPr lang="ko-KR" altLang="en-US" sz="1500" dirty="0" smtClean="0"/>
              <a:t>호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en-US" altLang="ko-KR" sz="1500" dirty="0" smtClean="0"/>
              <a:t>             6</a:t>
            </a:r>
            <a:r>
              <a:rPr lang="ko-KR" altLang="en-US" sz="1500" dirty="0" smtClean="0"/>
              <a:t>월  </a:t>
            </a:r>
            <a:r>
              <a:rPr lang="en-US" altLang="ko-KR" sz="1500" dirty="0" smtClean="0"/>
              <a:t>22</a:t>
            </a:r>
            <a:r>
              <a:rPr lang="ko-KR" altLang="en-US" sz="1500" dirty="0" smtClean="0"/>
              <a:t>일 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연합국최고사령관 각서</a:t>
            </a:r>
            <a:r>
              <a:rPr lang="en-US" altLang="ko-KR" sz="1500" dirty="0" smtClean="0"/>
              <a:t>(SCAPIN) </a:t>
            </a:r>
            <a:r>
              <a:rPr lang="ko-KR" altLang="en-US" sz="1500" dirty="0" smtClean="0"/>
              <a:t>제 </a:t>
            </a:r>
            <a:r>
              <a:rPr lang="en-US" altLang="ko-KR" sz="1500" dirty="0" smtClean="0"/>
              <a:t>1033</a:t>
            </a:r>
            <a:r>
              <a:rPr lang="ko-KR" altLang="en-US" sz="1500" dirty="0" smtClean="0"/>
              <a:t>호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en-US" altLang="ko-KR" sz="1500" dirty="0" smtClean="0"/>
              <a:t>1951</a:t>
            </a:r>
            <a:r>
              <a:rPr lang="ko-KR" altLang="en-US" sz="1500" dirty="0" smtClean="0"/>
              <a:t>년 센프란시스코 강화조약 체결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1131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1006" y="804518"/>
            <a:ext cx="9603275" cy="1049235"/>
          </a:xfrm>
        </p:spPr>
        <p:txBody>
          <a:bodyPr/>
          <a:lstStyle/>
          <a:p>
            <a:pPr algn="ctr"/>
            <a:r>
              <a:rPr lang="ko-KR" altLang="en-US" dirty="0" err="1" smtClean="0"/>
              <a:t>센프란시스코</a:t>
            </a:r>
            <a:r>
              <a:rPr lang="ko-KR" altLang="en-US" dirty="0" smtClean="0"/>
              <a:t> 평화조약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3588" y="2001795"/>
            <a:ext cx="7817383" cy="384295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한국입장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이들 </a:t>
            </a:r>
            <a:r>
              <a:rPr lang="ko-KR" altLang="en-US" dirty="0"/>
              <a:t>섬이 </a:t>
            </a:r>
            <a:r>
              <a:rPr lang="ko-KR" altLang="en-US" dirty="0" err="1"/>
              <a:t>최외곽에</a:t>
            </a:r>
            <a:r>
              <a:rPr lang="ko-KR" altLang="en-US" dirty="0"/>
              <a:t> 위치한 섬이라고 일본인들이 주장하고 있으나 제주도 남방에 </a:t>
            </a:r>
            <a:r>
              <a:rPr lang="ko-KR" altLang="en-US" dirty="0" err="1"/>
              <a:t>마라도도</a:t>
            </a:r>
            <a:r>
              <a:rPr lang="ko-KR" altLang="en-US" dirty="0"/>
              <a:t> 표기하지 않았으므로 터무니없는 </a:t>
            </a:r>
            <a:r>
              <a:rPr lang="ko-KR" altLang="en-US" dirty="0" smtClean="0"/>
              <a:t>주장이다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err="1" smtClean="0"/>
              <a:t>일본입장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한국에서는 </a:t>
            </a:r>
            <a:r>
              <a:rPr lang="ko-KR" altLang="en-US" dirty="0"/>
              <a:t>대일강화조약에 지령 제</a:t>
            </a:r>
            <a:r>
              <a:rPr lang="en-US" altLang="ko-KR" dirty="0"/>
              <a:t>677</a:t>
            </a:r>
            <a:r>
              <a:rPr lang="ko-KR" altLang="en-US" dirty="0"/>
              <a:t>호에 의한 독도의 분리와 모순되는 규정이 없는 이상 강화조약 체결 당시의 현실이 그대로 확정된다는 주장이 있는데</a:t>
            </a:r>
            <a:r>
              <a:rPr lang="en-US" altLang="ko-KR" dirty="0"/>
              <a:t>, </a:t>
            </a:r>
            <a:r>
              <a:rPr lang="ko-KR" altLang="en-US" dirty="0"/>
              <a:t>위의 조항에 비추어 볼 때 명백한 오류고 오히려 독도가 분리되지 않았기 때문에 독도는 일본 영토로 잔류하는 것이다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05" y="2001795"/>
            <a:ext cx="2502583" cy="38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센프란시스코 평화조약 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4417" y="2125362"/>
            <a:ext cx="5980438" cy="2901827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한국은 </a:t>
            </a:r>
            <a:r>
              <a:rPr lang="ko-KR" altLang="en-US" dirty="0"/>
              <a:t>일본의 전승국에 대한 전쟁배상을 위한 샌프란시스코 강화조약에 참가하지 못함으로써 전시 ‘손해 및 고통’에 대한 배상청구권을 향유할 수 없게 됐다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한편 </a:t>
            </a:r>
            <a:r>
              <a:rPr lang="ko-KR" altLang="en-US" dirty="0"/>
              <a:t>일본은 샌프란시스코 평화조약에 독도가 한국 땅이라는 명문 규정이 없다는 이유를 독도에 대한 일본 영유권 주장의 근거로 내세우고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2381"/>
            <a:ext cx="3622837" cy="30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E547323-CB92-4B3A-8FDB-1B2B85A008E5}"/>
              </a:ext>
            </a:extLst>
          </p:cNvPr>
          <p:cNvGrpSpPr/>
          <p:nvPr/>
        </p:nvGrpSpPr>
        <p:grpSpPr>
          <a:xfrm>
            <a:off x="8845129" y="3481113"/>
            <a:ext cx="3240360" cy="3240360"/>
            <a:chOff x="7234664" y="3460651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234664" y="3460651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263352" y="188640"/>
            <a:ext cx="1877437" cy="461665"/>
            <a:chOff x="6573559" y="2267289"/>
            <a:chExt cx="1877437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573559" y="2267289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MingLiU-ExtB" pitchFamily="18" charset="-120"/>
                </a:rPr>
                <a:t>이승만 라인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18565" y="2708920"/>
              <a:ext cx="1755194" cy="20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B964A225-80AC-4282-9523-5465F32F89E1}"/>
              </a:ext>
            </a:extLst>
          </p:cNvPr>
          <p:cNvSpPr/>
          <p:nvPr/>
        </p:nvSpPr>
        <p:spPr>
          <a:xfrm>
            <a:off x="263352" y="1221888"/>
            <a:ext cx="4856472" cy="49798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7902E3F-5FB8-46B9-BEDC-B22653D829FE}"/>
              </a:ext>
            </a:extLst>
          </p:cNvPr>
          <p:cNvSpPr/>
          <p:nvPr/>
        </p:nvSpPr>
        <p:spPr>
          <a:xfrm>
            <a:off x="3801525" y="1221887"/>
            <a:ext cx="5043605" cy="49798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231F923-8EEE-422F-A9E3-B68097F4201E}"/>
              </a:ext>
            </a:extLst>
          </p:cNvPr>
          <p:cNvSpPr/>
          <p:nvPr/>
        </p:nvSpPr>
        <p:spPr>
          <a:xfrm>
            <a:off x="7072178" y="1224412"/>
            <a:ext cx="5043604" cy="49996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BF11C1-0764-488A-B918-715080D6ED91}"/>
              </a:ext>
            </a:extLst>
          </p:cNvPr>
          <p:cNvSpPr/>
          <p:nvPr/>
        </p:nvSpPr>
        <p:spPr>
          <a:xfrm>
            <a:off x="263352" y="630271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accent4"/>
                </a:solidFill>
                <a:latin typeface="+mn-ea"/>
              </a:rPr>
              <a:t>1952</a:t>
            </a:r>
            <a:r>
              <a:rPr lang="ko-KR" altLang="en-US" dirty="0">
                <a:solidFill>
                  <a:schemeClr val="accent4"/>
                </a:solidFill>
                <a:latin typeface="+mn-ea"/>
              </a:rPr>
              <a:t>년 </a:t>
            </a:r>
            <a:r>
              <a:rPr lang="en-US" altLang="ko-KR" dirty="0">
                <a:solidFill>
                  <a:schemeClr val="accent4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chemeClr val="accent4"/>
                </a:solidFill>
                <a:latin typeface="+mn-ea"/>
              </a:rPr>
              <a:t>쇼와 </a:t>
            </a:r>
            <a:r>
              <a:rPr lang="en-US" altLang="ko-KR" dirty="0">
                <a:solidFill>
                  <a:schemeClr val="accent4"/>
                </a:solidFill>
                <a:latin typeface="+mn-ea"/>
              </a:rPr>
              <a:t>27) 1</a:t>
            </a:r>
            <a:r>
              <a:rPr lang="ko-KR" altLang="en-US" dirty="0">
                <a:solidFill>
                  <a:schemeClr val="accent4"/>
                </a:solidFill>
                <a:latin typeface="+mn-ea"/>
              </a:rPr>
              <a:t>월 </a:t>
            </a:r>
            <a:r>
              <a:rPr lang="en-US" altLang="ko-KR" dirty="0">
                <a:solidFill>
                  <a:schemeClr val="accent4"/>
                </a:solidFill>
                <a:latin typeface="+mn-ea"/>
              </a:rPr>
              <a:t>18</a:t>
            </a:r>
            <a:r>
              <a:rPr lang="ko-KR" altLang="en-US" dirty="0">
                <a:solidFill>
                  <a:schemeClr val="accent4"/>
                </a:solidFill>
                <a:latin typeface="+mn-ea"/>
              </a:rPr>
              <a:t>일</a:t>
            </a:r>
            <a:endParaRPr lang="en-ID" altLang="ko-KR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7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8760296" y="3501008"/>
            <a:ext cx="3240360" cy="324036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263352" y="188640"/>
            <a:ext cx="4031873" cy="461665"/>
            <a:chOff x="6573559" y="2267289"/>
            <a:chExt cx="403187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573559" y="2267289"/>
              <a:ext cx="4031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18565" y="2708920"/>
              <a:ext cx="3915434" cy="20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E1976CF-E8E5-4F8D-AF8C-A3E7D467058D}"/>
              </a:ext>
            </a:extLst>
          </p:cNvPr>
          <p:cNvGrpSpPr/>
          <p:nvPr/>
        </p:nvGrpSpPr>
        <p:grpSpPr>
          <a:xfrm>
            <a:off x="6202506" y="973380"/>
            <a:ext cx="5140881" cy="5407948"/>
            <a:chOff x="5021475" y="1132500"/>
            <a:chExt cx="5140881" cy="5441154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5C64515E-5082-4626-A62A-99699BA7301F}"/>
                </a:ext>
              </a:extLst>
            </p:cNvPr>
            <p:cNvSpPr/>
            <p:nvPr/>
          </p:nvSpPr>
          <p:spPr>
            <a:xfrm>
              <a:off x="5021475" y="1634193"/>
              <a:ext cx="5140881" cy="4939461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740AEA-B8EF-4B67-9826-EA02DEBE90F8}"/>
                </a:ext>
              </a:extLst>
            </p:cNvPr>
            <p:cNvSpPr txBox="1"/>
            <p:nvPr/>
          </p:nvSpPr>
          <p:spPr>
            <a:xfrm>
              <a:off x="5315573" y="1132500"/>
              <a:ext cx="4552683" cy="40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/>
                <a:t>일본 해상보안청 순시선 </a:t>
              </a:r>
              <a:r>
                <a:rPr lang="en-US" altLang="ko-KR" sz="2000" dirty="0"/>
                <a:t>1953</a:t>
              </a:r>
              <a:r>
                <a:rPr lang="ko-KR" altLang="en-US" sz="2000" dirty="0"/>
                <a:t>년</a:t>
              </a:r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8A89DE54-B9C0-49F5-996C-7C11096D276E}"/>
              </a:ext>
            </a:extLst>
          </p:cNvPr>
          <p:cNvSpPr/>
          <p:nvPr/>
        </p:nvSpPr>
        <p:spPr>
          <a:xfrm>
            <a:off x="674431" y="1472012"/>
            <a:ext cx="5112125" cy="490931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68F1F9-6CA2-4CF4-8427-DB4DD8414A61}"/>
              </a:ext>
            </a:extLst>
          </p:cNvPr>
          <p:cNvSpPr/>
          <p:nvPr/>
        </p:nvSpPr>
        <p:spPr>
          <a:xfrm>
            <a:off x="263352" y="630271"/>
            <a:ext cx="513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altLang="ko-KR" sz="2000" dirty="0">
                <a:solidFill>
                  <a:schemeClr val="accent4"/>
                </a:solidFill>
                <a:latin typeface="+mn-ea"/>
              </a:rPr>
              <a:t>1953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쇼와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28) 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한국으로부터 순시선 총격</a:t>
            </a:r>
            <a:endParaRPr lang="en-ID" altLang="ko-KR" sz="20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0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8760296" y="3501008"/>
            <a:ext cx="3240360" cy="324036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263352" y="188640"/>
            <a:ext cx="4031873" cy="461665"/>
            <a:chOff x="6573559" y="2267289"/>
            <a:chExt cx="403187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573559" y="2267289"/>
              <a:ext cx="4031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18565" y="2708920"/>
              <a:ext cx="3915434" cy="20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846D5B9-4859-4D66-B9AD-8209EBE182B3}"/>
              </a:ext>
            </a:extLst>
          </p:cNvPr>
          <p:cNvSpPr/>
          <p:nvPr/>
        </p:nvSpPr>
        <p:spPr>
          <a:xfrm>
            <a:off x="447124" y="926390"/>
            <a:ext cx="4031873" cy="35426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6407C107-E6FD-4170-AD95-4A31EECB85B0}"/>
              </a:ext>
            </a:extLst>
          </p:cNvPr>
          <p:cNvSpPr/>
          <p:nvPr/>
        </p:nvSpPr>
        <p:spPr>
          <a:xfrm>
            <a:off x="2391367" y="2980919"/>
            <a:ext cx="4031873" cy="35284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4CF2D80-24FB-4B9F-AECA-02BBAA797506}"/>
              </a:ext>
            </a:extLst>
          </p:cNvPr>
          <p:cNvSpPr/>
          <p:nvPr/>
        </p:nvSpPr>
        <p:spPr>
          <a:xfrm>
            <a:off x="6673959" y="925986"/>
            <a:ext cx="5110673" cy="545534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493</Words>
  <Application>Microsoft Office PowerPoint</Application>
  <PresentationFormat>와이드스크린</PresentationFormat>
  <Paragraphs>62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MingLiU-ExtB</vt:lpstr>
      <vt:lpstr>ＭＳ ゴシック</vt:lpstr>
      <vt:lpstr>맑은 고딕</vt:lpstr>
      <vt:lpstr>Arial</vt:lpstr>
      <vt:lpstr>Century Schoolbook</vt:lpstr>
      <vt:lpstr>Wingdings 2</vt:lpstr>
      <vt:lpstr>View</vt:lpstr>
      <vt:lpstr>센프란시스코 평화조약 </vt:lpstr>
      <vt:lpstr>COnTENT</vt:lpstr>
      <vt:lpstr>센프란시스코 평화조약에 대해</vt:lpstr>
      <vt:lpstr>센프란시스코 평화 조약의 역사</vt:lpstr>
      <vt:lpstr>센프란시스코 평화조약 주장</vt:lpstr>
      <vt:lpstr>센프란시스코 평화조약 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한국의 국제사법재판소 회부 거부</vt:lpstr>
      <vt:lpstr>목차</vt:lpstr>
      <vt:lpstr>국제사법재판소(ICJ)란?</vt:lpstr>
      <vt:lpstr>일본측의 제안</vt:lpstr>
      <vt:lpstr>국제사법재판소회부의 한국측 반응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다케시마 존재 인식</dc:title>
  <dc:creator>ADMIN</dc:creator>
  <cp:lastModifiedBy>혁이</cp:lastModifiedBy>
  <cp:revision>8</cp:revision>
  <dcterms:created xsi:type="dcterms:W3CDTF">2018-03-26T16:09:00Z</dcterms:created>
  <dcterms:modified xsi:type="dcterms:W3CDTF">2018-03-31T09:47:30Z</dcterms:modified>
</cp:coreProperties>
</file>