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33"/>
  </p:notesMasterIdLst>
  <p:sldIdLst>
    <p:sldId id="268" r:id="rId6"/>
    <p:sldId id="269" r:id="rId7"/>
    <p:sldId id="256" r:id="rId8"/>
    <p:sldId id="257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4" autoAdjust="0"/>
    <p:restoredTop sz="94660"/>
  </p:normalViewPr>
  <p:slideViewPr>
    <p:cSldViewPr>
      <p:cViewPr>
        <p:scale>
          <a:sx n="100" d="100"/>
          <a:sy n="100" d="100"/>
        </p:scale>
        <p:origin x="13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32F9C-DF15-41CD-B195-8B24B140C1B5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8073-90FB-453E-A487-EDDA213996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00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8073-90FB-453E-A487-EDDA2139960E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7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5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1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3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3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0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4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6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37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3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6424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1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984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2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70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62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56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5578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5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89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7234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44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89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1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83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7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latinLnBrk="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pPr/>
              <a:t>2018-03-31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536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1394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8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6853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133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8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6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white"/>
                </a:solidFill>
              </a:rPr>
              <a:pPr/>
              <a:t>2018-03-31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latinLnBrk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6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96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9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6112-CB48-4DBA-9B91-811494DB22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1594-242C-4243-9E6F-3B7E66B01DE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1E9E0A-AB34-4EBA-B6A7-36ECCC419C5F}" type="datetimeFigureOut">
              <a:rPr lang="ko-KR" altLang="en-US" smtClean="0">
                <a:solidFill>
                  <a:prstClr val="black"/>
                </a:solidFill>
              </a:rPr>
              <a:pPr/>
              <a:t>2018-03-31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C3FBF2-C6CF-4AC9-A2A0-4F948A44993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3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5MEIDcOFIw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5MEIDcOFIw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.clipbank.ebs.co.kr/clip/view?clipId=VOD_20120206_00101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NiTmDYMlZis" TargetMode="Externa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95%95%EB%A1%9D%EA%B0%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.wikipedia.org/wiki/%EC%97%B0%EB%B3%80" TargetMode="External"/><Relationship Id="rId5" Type="http://schemas.openxmlformats.org/officeDocument/2006/relationships/hyperlink" Target="https://ko.wikipedia.org/wiki/%EC%97%B0%EB%B3%80_%EC%A1%B0%EC%84%A0%EC%A1%B1_%EC%9E%90%EC%B9%98%EC%A3%BC" TargetMode="External"/><Relationship Id="rId4" Type="http://schemas.openxmlformats.org/officeDocument/2006/relationships/hyperlink" Target="https://ko.wikipedia.org/wiki/%EB%91%90%EB%A7%8C%EA%B0%9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9ijw3bKng&amp;t=1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80455"/>
          </a:xfrm>
        </p:spPr>
        <p:txBody>
          <a:bodyPr>
            <a:noAutofit/>
          </a:bodyPr>
          <a:lstStyle/>
          <a:p>
            <a:r>
              <a:rPr lang="ko-KR" altLang="en-US" sz="7000" dirty="0" err="1" smtClean="0"/>
              <a:t>독도영토학</a:t>
            </a:r>
            <a:r>
              <a:rPr lang="ko-KR" altLang="en-US" sz="7000" dirty="0" smtClean="0"/>
              <a:t> </a:t>
            </a:r>
            <a:r>
              <a:rPr lang="en-US" altLang="ko-KR" sz="7000" dirty="0" smtClean="0"/>
              <a:t>7</a:t>
            </a:r>
            <a:r>
              <a:rPr lang="ko-KR" altLang="en-US" sz="7000" dirty="0" smtClean="0"/>
              <a:t>조</a:t>
            </a:r>
            <a:r>
              <a:rPr lang="en-US" altLang="ko-KR" sz="7000" dirty="0" smtClean="0"/>
              <a:t/>
            </a:r>
            <a:br>
              <a:rPr lang="en-US" altLang="ko-KR" sz="7000" dirty="0" smtClean="0"/>
            </a:br>
            <a:r>
              <a:rPr lang="ko-KR" altLang="en-US" sz="3000" dirty="0" smtClean="0"/>
              <a:t>국제 사회가보는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ko-KR" altLang="en-US" sz="3000" dirty="0" smtClean="0"/>
              <a:t>간도 영유권은 </a:t>
            </a:r>
            <a:r>
              <a:rPr lang="en-US" altLang="ko-KR" sz="3000" dirty="0" smtClean="0"/>
              <a:t>?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549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5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ko-KR" altLang="en-US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48737" y="170540"/>
            <a:ext cx="5040560" cy="122413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명조" pitchFamily="2" charset="-127"/>
                <a:ea typeface="휴먼명조" pitchFamily="2" charset="-127"/>
              </a:rPr>
              <a:t>백두산 정계비 논쟁</a:t>
            </a:r>
            <a:endParaRPr lang="ko-KR" altLang="en-US" sz="3300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39952" y="4077072"/>
            <a:ext cx="4032448" cy="2376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이 </a:t>
            </a:r>
            <a:r>
              <a:rPr lang="ko-KR" altLang="en-US" sz="1500" dirty="0">
                <a:latin typeface="휴먼명조" pitchFamily="2" charset="-127"/>
                <a:ea typeface="휴먼명조" pitchFamily="2" charset="-127"/>
              </a:rPr>
              <a:t>물이 하나는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동쪽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두</a:t>
            </a:r>
            <a:r>
              <a:rPr lang="ko-KR" altLang="en-US" sz="1500" dirty="0">
                <a:latin typeface="휴먼명조" pitchFamily="2" charset="-127"/>
                <a:ea typeface="휴먼명조" pitchFamily="2" charset="-127"/>
              </a:rPr>
              <a:t>만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으로</a:t>
            </a:r>
            <a:endParaRPr lang="en-US" altLang="ko-KR" sz="1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1500" dirty="0">
                <a:latin typeface="휴먼명조" pitchFamily="2" charset="-127"/>
                <a:ea typeface="휴먼명조" pitchFamily="2" charset="-127"/>
              </a:rPr>
              <a:t>하나는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서쪽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1500" dirty="0" err="1" smtClean="0">
                <a:latin typeface="휴먼명조" pitchFamily="2" charset="-127"/>
                <a:ea typeface="휴먼명조" pitchFamily="2" charset="-127"/>
              </a:rPr>
              <a:t>압록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으로 흘러서</a:t>
            </a:r>
            <a:r>
              <a:rPr lang="en-US" altLang="ko-KR" sz="15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나뉘어 </a:t>
            </a:r>
            <a:endParaRPr lang="en-US" altLang="ko-KR" sz="1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두 강이 되었으니</a:t>
            </a:r>
            <a:r>
              <a:rPr lang="en-US" altLang="ko-KR" sz="15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분수령으로</a:t>
            </a:r>
            <a:endParaRPr lang="en-US" altLang="ko-KR" sz="1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15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일컫는 것이</a:t>
            </a:r>
            <a:r>
              <a:rPr lang="en-US" altLang="ko-KR" sz="15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좋겠다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. </a:t>
            </a:r>
            <a:endParaRPr lang="en-US" altLang="ko-KR" sz="1500" dirty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숙종실록 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51</a:t>
            </a:r>
            <a:r>
              <a:rPr lang="ko-KR" altLang="en-US" sz="1500" dirty="0" smtClean="0">
                <a:latin typeface="휴먼명조" pitchFamily="2" charset="-127"/>
                <a:ea typeface="휴먼명조" pitchFamily="2" charset="-127"/>
              </a:rPr>
              <a:t>권 </a:t>
            </a:r>
            <a:r>
              <a:rPr lang="en-US" altLang="ko-KR" sz="1500" dirty="0" smtClean="0">
                <a:latin typeface="휴먼명조" pitchFamily="2" charset="-127"/>
                <a:ea typeface="휴먼명조" pitchFamily="2" charset="-127"/>
              </a:rPr>
              <a:t>-</a:t>
            </a:r>
          </a:p>
        </p:txBody>
      </p:sp>
      <p:pic>
        <p:nvPicPr>
          <p:cNvPr id="8" name="Picture 4" descr="C:\Users\Bluff\Desktop\ha7_209_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8"/>
          <a:stretch/>
        </p:blipFill>
        <p:spPr bwMode="auto">
          <a:xfrm>
            <a:off x="-28258" y="1025352"/>
            <a:ext cx="31600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363014" y="2001611"/>
            <a:ext cx="5586323" cy="2376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청나라는 </a:t>
            </a:r>
            <a:r>
              <a:rPr lang="ko-KR" altLang="en-US" sz="2200" dirty="0" err="1" smtClean="0">
                <a:latin typeface="휴먼명조" pitchFamily="2" charset="-127"/>
                <a:ea typeface="휴먼명조" pitchFamily="2" charset="-127"/>
              </a:rPr>
              <a:t>토문강을</a:t>
            </a:r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 두만강으로 파악하고</a:t>
            </a:r>
            <a:endParaRPr lang="en-US" altLang="ko-KR" sz="22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dirty="0" smtClean="0">
                <a:latin typeface="휴먼명조" pitchFamily="2" charset="-127"/>
                <a:ea typeface="휴먼명조" pitchFamily="2" charset="-127"/>
              </a:rPr>
              <a:t> </a:t>
            </a:r>
          </a:p>
          <a:p>
            <a:pPr algn="ctr"/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압록강</a:t>
            </a:r>
            <a:r>
              <a:rPr lang="en-US" altLang="ko-KR" sz="22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두만강 선을 국경선으로 삼았으나</a:t>
            </a:r>
            <a:endParaRPr lang="en-US" altLang="ko-KR" sz="22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dirty="0"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200" dirty="0" err="1" smtClean="0">
                <a:latin typeface="휴먼명조" pitchFamily="2" charset="-127"/>
                <a:ea typeface="휴먼명조" pitchFamily="2" charset="-127"/>
              </a:rPr>
              <a:t>토문강과</a:t>
            </a:r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 두만강은 사실 다른 강이었다</a:t>
            </a:r>
            <a:r>
              <a:rPr lang="en-US" altLang="ko-KR" dirty="0" smtClean="0">
                <a:latin typeface="휴먼명조" pitchFamily="2" charset="-127"/>
                <a:ea typeface="휴먼명조" pitchFamily="2" charset="-127"/>
              </a:rPr>
              <a:t>.</a:t>
            </a:r>
          </a:p>
          <a:p>
            <a:pPr algn="ctr"/>
            <a:r>
              <a:rPr lang="en-US" altLang="ko-KR" sz="5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3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5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7624" y="404664"/>
            <a:ext cx="6768752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명조" pitchFamily="2" charset="-127"/>
                <a:ea typeface="휴먼명조" pitchFamily="2" charset="-127"/>
              </a:rPr>
              <a:t>논쟁 이후의 대처</a:t>
            </a:r>
            <a:endParaRPr lang="ko-KR" altLang="en-US" sz="3300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492896"/>
            <a:ext cx="7920880" cy="3816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청나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라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의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요청으로 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*</a:t>
            </a:r>
            <a:r>
              <a:rPr lang="ko-KR" altLang="en-US" sz="2100" dirty="0" err="1" smtClean="0">
                <a:latin typeface="휴먼명조" pitchFamily="2" charset="-127"/>
                <a:ea typeface="휴먼명조" pitchFamily="2" charset="-127"/>
              </a:rPr>
              <a:t>돈대를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쌓는 과정 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중</a:t>
            </a:r>
            <a:endParaRPr lang="en-US" altLang="ko-KR" sz="21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dirty="0"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100" dirty="0" err="1" smtClean="0">
                <a:latin typeface="휴먼명조" pitchFamily="2" charset="-127"/>
                <a:ea typeface="휴먼명조" pitchFamily="2" charset="-127"/>
              </a:rPr>
              <a:t>홍치중이라는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인물이 이 사실을 </a:t>
            </a:r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파악하고</a:t>
            </a:r>
            <a:endParaRPr lang="en-US" altLang="ko-KR" sz="21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dirty="0"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500" dirty="0" smtClean="0"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조정에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보고를 올리는 덕분에 </a:t>
            </a:r>
            <a:endParaRPr lang="en-US" altLang="ko-KR" sz="21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dirty="0"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100" dirty="0" smtClean="0">
                <a:latin typeface="휴먼명조" pitchFamily="2" charset="-127"/>
                <a:ea typeface="휴먼명조" pitchFamily="2" charset="-127"/>
              </a:rPr>
              <a:t>정계비의 </a:t>
            </a:r>
            <a:r>
              <a:rPr lang="ko-KR" altLang="en-US" sz="2100" dirty="0">
                <a:latin typeface="휴먼명조" pitchFamily="2" charset="-127"/>
                <a:ea typeface="휴먼명조" pitchFamily="2" charset="-127"/>
              </a:rPr>
              <a:t>내용이 인식과 달랐음을 파악하였으나</a:t>
            </a:r>
            <a:r>
              <a:rPr lang="en-US" altLang="ko-KR" sz="2100" dirty="0" smtClean="0">
                <a:latin typeface="휴먼명조" pitchFamily="2" charset="-127"/>
                <a:ea typeface="휴먼명조" pitchFamily="2" charset="-127"/>
              </a:rPr>
              <a:t>,</a:t>
            </a:r>
          </a:p>
          <a:p>
            <a:pPr algn="ctr"/>
            <a:r>
              <a:rPr lang="en-US" altLang="ko-KR" sz="500" dirty="0"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200" dirty="0" smtClean="0">
                <a:latin typeface="휴먼명조" pitchFamily="2" charset="-127"/>
                <a:ea typeface="휴먼명조" pitchFamily="2" charset="-127"/>
              </a:rPr>
              <a:t>청에는 </a:t>
            </a:r>
            <a:r>
              <a:rPr lang="ko-KR" altLang="en-US" sz="2200" dirty="0">
                <a:latin typeface="휴먼명조" pitchFamily="2" charset="-127"/>
                <a:ea typeface="휴먼명조" pitchFamily="2" charset="-127"/>
              </a:rPr>
              <a:t>알리지 않았다</a:t>
            </a:r>
            <a:r>
              <a:rPr lang="en-US" altLang="ko-KR" sz="2200" dirty="0" smtClean="0">
                <a:latin typeface="휴먼명조" pitchFamily="2" charset="-127"/>
                <a:ea typeface="휴먼명조" pitchFamily="2" charset="-127"/>
              </a:rPr>
              <a:t>.</a:t>
            </a:r>
          </a:p>
          <a:p>
            <a:endParaRPr lang="en-US" altLang="ko-KR" dirty="0">
              <a:latin typeface="휴먼명조" pitchFamily="2" charset="-127"/>
              <a:ea typeface="휴먼명조" pitchFamily="2" charset="-127"/>
            </a:endParaRPr>
          </a:p>
          <a:p>
            <a:endParaRPr lang="en-US" altLang="ko-KR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1300" dirty="0" smtClean="0"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1300" dirty="0" smtClean="0">
                <a:latin typeface="휴먼명조" pitchFamily="2" charset="-127"/>
                <a:ea typeface="휴먼명조" pitchFamily="2" charset="-127"/>
              </a:rPr>
              <a:t>*</a:t>
            </a:r>
            <a:r>
              <a:rPr lang="ko-KR" altLang="en-US" sz="1300" dirty="0" smtClean="0">
                <a:latin typeface="휴먼명조" pitchFamily="2" charset="-127"/>
                <a:ea typeface="휴먼명조" pitchFamily="2" charset="-127"/>
              </a:rPr>
              <a:t>돈대 </a:t>
            </a:r>
            <a:r>
              <a:rPr lang="en-US" altLang="ko-KR" sz="1300" dirty="0" smtClean="0">
                <a:latin typeface="휴먼명조" pitchFamily="2" charset="-127"/>
                <a:ea typeface="휴먼명조" pitchFamily="2" charset="-127"/>
              </a:rPr>
              <a:t>: </a:t>
            </a:r>
            <a:r>
              <a:rPr lang="ko-KR" altLang="en-US" sz="1300" dirty="0" smtClean="0">
                <a:latin typeface="휴먼명조" pitchFamily="2" charset="-127"/>
                <a:ea typeface="휴먼명조" pitchFamily="2" charset="-127"/>
              </a:rPr>
              <a:t>홍수 </a:t>
            </a:r>
            <a:r>
              <a:rPr lang="ko-KR" altLang="en-US" sz="1300" dirty="0">
                <a:latin typeface="휴먼명조" pitchFamily="2" charset="-127"/>
                <a:ea typeface="휴먼명조" pitchFamily="2" charset="-127"/>
              </a:rPr>
              <a:t>시 대피 장소로 주위보다 높고 평평하게 땅을 돋우어 놓은 </a:t>
            </a:r>
            <a:r>
              <a:rPr lang="ko-KR" altLang="en-US" sz="1300" dirty="0" err="1">
                <a:latin typeface="휴먼명조" pitchFamily="2" charset="-127"/>
                <a:ea typeface="휴먼명조" pitchFamily="2" charset="-127"/>
              </a:rPr>
              <a:t>피수대를</a:t>
            </a:r>
            <a:r>
              <a:rPr lang="ko-KR" altLang="en-US" sz="1300" dirty="0">
                <a:latin typeface="휴먼명조" pitchFamily="2" charset="-127"/>
                <a:ea typeface="휴먼명조" pitchFamily="2" charset="-127"/>
              </a:rPr>
              <a:t> 말한다</a:t>
            </a:r>
            <a:r>
              <a:rPr lang="en-US" altLang="ko-KR" sz="1500" dirty="0">
                <a:latin typeface="휴먼명조" pitchFamily="2" charset="-127"/>
                <a:ea typeface="휴먼명조" pitchFamily="2" charset="-127"/>
              </a:rPr>
              <a:t>.</a:t>
            </a:r>
            <a:endParaRPr lang="en-US" altLang="ko-KR" sz="1500" dirty="0" smtClean="0">
              <a:latin typeface="휴먼명조" pitchFamily="2" charset="-127"/>
              <a:ea typeface="휴먼명조" pitchFamily="2" charset="-127"/>
            </a:endParaRPr>
          </a:p>
          <a:p>
            <a:endParaRPr lang="en-US" altLang="ko-KR" dirty="0">
              <a:latin typeface="휴먼명조" pitchFamily="2" charset="-127"/>
              <a:ea typeface="휴먼명조" pitchFamily="2" charset="-127"/>
            </a:endParaRPr>
          </a:p>
          <a:p>
            <a:endParaRPr lang="ko-KR" altLang="en-US" dirty="0">
              <a:latin typeface="휴먼명조" pitchFamily="2" charset="-127"/>
              <a:ea typeface="휴먼명조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6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4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5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en-US" altLang="ko-KR" sz="2000" smtClean="0"/>
          </a:p>
          <a:p>
            <a:pPr algn="ctr"/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95636" y="402323"/>
            <a:ext cx="6552728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>
                <a:latin typeface="휴먼명조" pitchFamily="2" charset="-127"/>
                <a:ea typeface="휴먼명조" pitchFamily="2" charset="-127"/>
              </a:rPr>
              <a:t>청과 조선 영토분쟁의 </a:t>
            </a:r>
            <a:r>
              <a:rPr lang="ko-KR" altLang="en-US" sz="3300" dirty="0" smtClean="0">
                <a:latin typeface="휴먼명조" pitchFamily="2" charset="-127"/>
                <a:ea typeface="휴먼명조" pitchFamily="2" charset="-127"/>
              </a:rPr>
              <a:t>불씨</a:t>
            </a:r>
            <a:endParaRPr lang="ko-KR" altLang="en-US" sz="3300" dirty="0">
              <a:latin typeface="휴먼명조" pitchFamily="2" charset="-127"/>
              <a:ea typeface="휴먼명조" pitchFamily="2" charset="-127"/>
            </a:endParaRPr>
          </a:p>
        </p:txBody>
      </p:sp>
      <p:pic>
        <p:nvPicPr>
          <p:cNvPr id="5122" name="Picture 2" descr="C:\Users\Bluff\Desktop\KakaoTalk_20180330_18261386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7" y="1849219"/>
            <a:ext cx="7801055" cy="43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840760" cy="158417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간도의 영유권 문제 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&lt;</a:t>
            </a:r>
            <a:r>
              <a:rPr lang="ko-KR" altLang="en-US" sz="3600" dirty="0" smtClean="0">
                <a:solidFill>
                  <a:schemeClr val="tx1"/>
                </a:solidFill>
              </a:rPr>
              <a:t>백두산정계비</a:t>
            </a:r>
            <a:r>
              <a:rPr lang="en-US" altLang="ko-KR" sz="3600" dirty="0">
                <a:solidFill>
                  <a:schemeClr val="tx1"/>
                </a:solidFill>
              </a:rPr>
              <a:t>&gt;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12976"/>
            <a:ext cx="940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</a:rPr>
              <a:t>☞백두산정계비</a:t>
            </a:r>
            <a:r>
              <a:rPr lang="en-US" altLang="ko-KR" sz="2000" dirty="0" smtClean="0">
                <a:solidFill>
                  <a:prstClr val="black"/>
                </a:solidFill>
              </a:rPr>
              <a:t>: </a:t>
            </a:r>
            <a:r>
              <a:rPr lang="en-US" altLang="ko-KR" sz="2000" dirty="0">
                <a:solidFill>
                  <a:prstClr val="black"/>
                </a:solidFill>
              </a:rPr>
              <a:t>1712</a:t>
            </a:r>
            <a:r>
              <a:rPr lang="ko-KR" altLang="en-US" sz="2000" dirty="0">
                <a:solidFill>
                  <a:prstClr val="black"/>
                </a:solidFill>
              </a:rPr>
              <a:t>년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>
                <a:solidFill>
                  <a:prstClr val="black"/>
                </a:solidFill>
              </a:rPr>
              <a:t>숙종 </a:t>
            </a:r>
            <a:r>
              <a:rPr lang="en-US" altLang="ko-KR" sz="2000" dirty="0">
                <a:solidFill>
                  <a:prstClr val="black"/>
                </a:solidFill>
              </a:rPr>
              <a:t>38) </a:t>
            </a:r>
            <a:r>
              <a:rPr lang="ko-KR" altLang="en-US" sz="2000" dirty="0">
                <a:solidFill>
                  <a:prstClr val="black"/>
                </a:solidFill>
              </a:rPr>
              <a:t>조선과 청국 사이에 백두산 일대의 국경선을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r>
              <a:rPr lang="en-US" altLang="ko-KR" sz="2000" dirty="0">
                <a:solidFill>
                  <a:prstClr val="black"/>
                </a:solidFill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</a:rPr>
              <a:t>  </a:t>
            </a:r>
            <a:r>
              <a:rPr lang="ko-KR" altLang="en-US" sz="2000" dirty="0" smtClean="0">
                <a:solidFill>
                  <a:prstClr val="black"/>
                </a:solidFill>
              </a:rPr>
              <a:t>표시하기 </a:t>
            </a:r>
            <a:r>
              <a:rPr lang="ko-KR" altLang="en-US" sz="2000" dirty="0">
                <a:solidFill>
                  <a:prstClr val="black"/>
                </a:solidFill>
              </a:rPr>
              <a:t>위해 세운 비석</a:t>
            </a:r>
            <a:r>
              <a:rPr lang="en-US" altLang="ko-KR" sz="2000" dirty="0">
                <a:solidFill>
                  <a:prstClr val="black"/>
                </a:solidFill>
              </a:rPr>
              <a:t>.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altLang="ko-KR" dirty="0" smtClean="0"/>
              <a:t>                                          </a:t>
            </a:r>
            <a:endParaRPr lang="ko-KR" altLang="en-US" dirty="0"/>
          </a:p>
        </p:txBody>
      </p:sp>
      <p:pic>
        <p:nvPicPr>
          <p:cNvPr id="1026" name="Picture 2" descr="C:\Users\LG\Desktop\ha7_209_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</a:rPr>
              <a:t>백두산정계비</a:t>
            </a:r>
            <a:r>
              <a:rPr lang="en-US" altLang="ko-KR" sz="2800" dirty="0" smtClean="0">
                <a:solidFill>
                  <a:prstClr val="black"/>
                </a:solidFill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</a:rPr>
              <a:t>사진</a:t>
            </a:r>
            <a:r>
              <a:rPr lang="en-US" altLang="ko-KR" sz="2800" dirty="0" smtClean="0">
                <a:solidFill>
                  <a:prstClr val="black"/>
                </a:solidFill>
              </a:rPr>
              <a:t>)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/>
              <a:t>주</a:t>
            </a:r>
            <a:r>
              <a:rPr lang="ko-KR" altLang="en-US" sz="3600" dirty="0"/>
              <a:t>제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800" dirty="0" smtClean="0"/>
              <a:t>1.</a:t>
            </a:r>
            <a:r>
              <a:rPr lang="ko-KR" altLang="en-US" sz="2800" dirty="0">
                <a:effectLst/>
              </a:rPr>
              <a:t> 백두산정계비의 </a:t>
            </a:r>
            <a:r>
              <a:rPr lang="ko-KR" altLang="en-US" sz="2800" dirty="0" err="1">
                <a:effectLst/>
              </a:rPr>
              <a:t>토문은</a:t>
            </a:r>
            <a:r>
              <a:rPr lang="ko-KR" altLang="en-US" sz="2800" dirty="0">
                <a:effectLst/>
              </a:rPr>
              <a:t> 두만강인가</a:t>
            </a:r>
            <a:r>
              <a:rPr lang="en-US" altLang="ko-KR" sz="2800" dirty="0">
                <a:effectLst/>
              </a:rPr>
              <a:t>, </a:t>
            </a:r>
            <a:r>
              <a:rPr lang="ko-KR" altLang="en-US" sz="2800" dirty="0">
                <a:effectLst/>
              </a:rPr>
              <a:t>송화강인가</a:t>
            </a:r>
            <a:r>
              <a:rPr lang="en-US" altLang="ko-KR" sz="2800" dirty="0">
                <a:effectLst/>
              </a:rPr>
              <a:t>? </a:t>
            </a:r>
            <a:r>
              <a:rPr lang="ko-KR" altLang="en-US" sz="2800" dirty="0">
                <a:effectLst/>
              </a:rPr>
              <a:t/>
            </a:r>
            <a:br>
              <a:rPr lang="ko-KR" altLang="en-US" sz="2800" dirty="0">
                <a:effectLst/>
              </a:rPr>
            </a:br>
            <a:r>
              <a:rPr lang="en-US" altLang="ko-KR" sz="2800" dirty="0" smtClean="0">
                <a:effectLst/>
              </a:rPr>
              <a:t/>
            </a:r>
            <a:br>
              <a:rPr lang="en-US" altLang="ko-KR" sz="2800" dirty="0" smtClean="0">
                <a:effectLst/>
              </a:rPr>
            </a:br>
            <a:r>
              <a:rPr lang="en-US" altLang="ko-KR" sz="2800" dirty="0" smtClean="0">
                <a:effectLst/>
              </a:rPr>
              <a:t/>
            </a:r>
            <a:br>
              <a:rPr lang="en-US" altLang="ko-KR" sz="2800" dirty="0" smtClean="0">
                <a:effectLst/>
              </a:rPr>
            </a:br>
            <a:r>
              <a:rPr lang="en-US" altLang="ko-KR" sz="2800" dirty="0" smtClean="0">
                <a:effectLst/>
              </a:rPr>
              <a:t>2</a:t>
            </a:r>
            <a:r>
              <a:rPr lang="en-US" altLang="ko-KR" sz="2800" dirty="0">
                <a:effectLst/>
              </a:rPr>
              <a:t>. </a:t>
            </a:r>
            <a:r>
              <a:rPr lang="ko-KR" altLang="en-US" sz="2800" dirty="0">
                <a:effectLst/>
              </a:rPr>
              <a:t>백두산정계비는 법적 효력이 있는 것인가</a:t>
            </a:r>
            <a:r>
              <a:rPr lang="en-US" altLang="ko-KR" sz="2800" dirty="0">
                <a:effectLst/>
              </a:rPr>
              <a:t>?</a:t>
            </a:r>
            <a:r>
              <a:rPr lang="ko-KR" altLang="en-US" sz="2800" dirty="0">
                <a:effectLst/>
              </a:rPr>
              <a:t/>
            </a:r>
            <a:br>
              <a:rPr lang="ko-KR" altLang="en-US" sz="2800" dirty="0">
                <a:effectLst/>
              </a:rPr>
            </a:br>
            <a:r>
              <a:rPr lang="en-US" altLang="ko-KR" sz="2800" dirty="0" smtClean="0">
                <a:effectLst/>
              </a:rPr>
              <a:t/>
            </a:r>
            <a:br>
              <a:rPr lang="en-US" altLang="ko-KR" sz="2800" dirty="0" smtClean="0">
                <a:effectLst/>
              </a:rPr>
            </a:br>
            <a:r>
              <a:rPr lang="en-US" altLang="ko-KR" sz="2800" dirty="0" smtClean="0">
                <a:effectLst/>
              </a:rPr>
              <a:t/>
            </a:r>
            <a:br>
              <a:rPr lang="en-US" altLang="ko-KR" sz="2800" dirty="0" smtClean="0">
                <a:effectLst/>
              </a:rPr>
            </a:br>
            <a:r>
              <a:rPr lang="en-US" altLang="ko-KR" sz="2800" dirty="0" smtClean="0">
                <a:effectLst/>
              </a:rPr>
              <a:t>3</a:t>
            </a:r>
            <a:r>
              <a:rPr lang="en-US" altLang="ko-KR" sz="2800" dirty="0">
                <a:effectLst/>
              </a:rPr>
              <a:t>. </a:t>
            </a:r>
            <a:r>
              <a:rPr lang="ko-KR" altLang="en-US" sz="2800" dirty="0">
                <a:effectLst/>
              </a:rPr>
              <a:t>조선과 청의 국경은 어떻게 설정되고 유지되었는가</a:t>
            </a:r>
            <a:r>
              <a:rPr lang="en-US" altLang="ko-KR" sz="2800" dirty="0">
                <a:effectLst/>
              </a:rPr>
              <a:t>?</a:t>
            </a:r>
            <a:r>
              <a:rPr lang="ko-KR" altLang="en-US" sz="2800" dirty="0">
                <a:effectLst/>
              </a:rPr>
              <a:t/>
            </a:r>
            <a:br>
              <a:rPr lang="ko-KR" altLang="en-US" sz="2800" dirty="0">
                <a:effectLst/>
              </a:rPr>
            </a:b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6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60648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prstClr val="black"/>
                </a:solidFill>
              </a:rPr>
              <a:t>☞ 백두산정계비 국경선 문제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endParaRPr lang="en-US" altLang="ko-KR" sz="1600" dirty="0">
              <a:solidFill>
                <a:prstClr val="black"/>
              </a:solidFill>
            </a:endParaRPr>
          </a:p>
          <a:p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백두산을 </a:t>
            </a:r>
            <a:r>
              <a:rPr lang="ko-KR" altLang="en-US" dirty="0">
                <a:solidFill>
                  <a:prstClr val="black"/>
                </a:solidFill>
              </a:rPr>
              <a:t>중심으로 한 우리나라와 중국 간 국경선에 대한 확정문제</a:t>
            </a:r>
            <a:r>
              <a:rPr lang="en-US" altLang="ko-KR" dirty="0">
                <a:solidFill>
                  <a:prstClr val="black"/>
                </a:solidFill>
              </a:rPr>
              <a:t>.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1685</a:t>
            </a:r>
            <a:r>
              <a:rPr lang="ko-KR" altLang="en-US" dirty="0">
                <a:solidFill>
                  <a:prstClr val="black"/>
                </a:solidFill>
              </a:rPr>
              <a:t>년 </a:t>
            </a:r>
            <a:r>
              <a:rPr lang="ko-KR" altLang="en-US" dirty="0" err="1">
                <a:solidFill>
                  <a:prstClr val="black"/>
                </a:solidFill>
              </a:rPr>
              <a:t>삼도구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 err="1">
                <a:solidFill>
                  <a:prstClr val="black"/>
                </a:solidFill>
              </a:rPr>
              <a:t>三道溝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에서의 청나라 관원 </a:t>
            </a:r>
            <a:r>
              <a:rPr lang="ko-KR" altLang="en-US" dirty="0" smtClean="0">
                <a:solidFill>
                  <a:prstClr val="black"/>
                </a:solidFill>
              </a:rPr>
              <a:t>습격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1690</a:t>
            </a:r>
            <a:r>
              <a:rPr lang="ko-KR" altLang="en-US" dirty="0">
                <a:solidFill>
                  <a:prstClr val="black"/>
                </a:solidFill>
              </a:rPr>
              <a:t>년과 </a:t>
            </a:r>
            <a:r>
              <a:rPr lang="en-US" altLang="ko-KR" dirty="0">
                <a:solidFill>
                  <a:prstClr val="black"/>
                </a:solidFill>
              </a:rPr>
              <a:t>1704</a:t>
            </a:r>
            <a:r>
              <a:rPr lang="ko-KR" altLang="en-US" dirty="0" err="1">
                <a:solidFill>
                  <a:prstClr val="black"/>
                </a:solidFill>
              </a:rPr>
              <a:t>ㆍ</a:t>
            </a:r>
            <a:r>
              <a:rPr lang="en-US" altLang="ko-KR" dirty="0">
                <a:solidFill>
                  <a:prstClr val="black"/>
                </a:solidFill>
              </a:rPr>
              <a:t>1710</a:t>
            </a:r>
            <a:r>
              <a:rPr lang="ko-KR" altLang="en-US" dirty="0">
                <a:solidFill>
                  <a:prstClr val="black"/>
                </a:solidFill>
              </a:rPr>
              <a:t>년의 중국인 살해사건 등 압록강과 두만강을 사이에 두고 조선과 청 두 나라 사이에 자주 분쟁사건이 일어나 청나라의 </a:t>
            </a:r>
            <a:r>
              <a:rPr lang="ko-KR" altLang="en-US" dirty="0" smtClean="0">
                <a:solidFill>
                  <a:prstClr val="black"/>
                </a:solidFill>
              </a:rPr>
              <a:t>항의</a:t>
            </a:r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1711</a:t>
            </a:r>
            <a:r>
              <a:rPr lang="ko-KR" altLang="en-US" dirty="0">
                <a:solidFill>
                  <a:prstClr val="black"/>
                </a:solidFill>
              </a:rPr>
              <a:t>년에는 </a:t>
            </a:r>
            <a:r>
              <a:rPr lang="ko-KR" altLang="en-US" dirty="0" err="1">
                <a:solidFill>
                  <a:prstClr val="black"/>
                </a:solidFill>
              </a:rPr>
              <a:t>목극등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 err="1">
                <a:solidFill>
                  <a:prstClr val="black"/>
                </a:solidFill>
              </a:rPr>
              <a:t>穆克登</a:t>
            </a:r>
            <a:r>
              <a:rPr lang="en-US" altLang="ko-KR" dirty="0">
                <a:solidFill>
                  <a:prstClr val="black"/>
                </a:solidFill>
              </a:rPr>
              <a:t>)</a:t>
            </a:r>
            <a:r>
              <a:rPr lang="ko-KR" altLang="en-US" dirty="0">
                <a:solidFill>
                  <a:prstClr val="black"/>
                </a:solidFill>
              </a:rPr>
              <a:t>이 압록강 대안 현지에서 조선의 </a:t>
            </a:r>
            <a:r>
              <a:rPr lang="ko-KR" altLang="en-US" dirty="0" err="1">
                <a:solidFill>
                  <a:prstClr val="black"/>
                </a:solidFill>
              </a:rPr>
              <a:t>참핵사와</a:t>
            </a:r>
            <a:r>
              <a:rPr lang="ko-KR" altLang="en-US" dirty="0">
                <a:solidFill>
                  <a:prstClr val="black"/>
                </a:solidFill>
              </a:rPr>
              <a:t> 함께 범법 월경 현장을 </a:t>
            </a:r>
            <a:r>
              <a:rPr lang="ko-KR" altLang="en-US" dirty="0" err="1" smtClean="0">
                <a:solidFill>
                  <a:prstClr val="black"/>
                </a:solidFill>
              </a:rPr>
              <a:t>검핵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1712</a:t>
            </a:r>
            <a:r>
              <a:rPr lang="ko-KR" altLang="en-US" dirty="0">
                <a:solidFill>
                  <a:prstClr val="black"/>
                </a:solidFill>
              </a:rPr>
              <a:t>년</a:t>
            </a:r>
            <a:r>
              <a:rPr lang="en-US" altLang="ko-KR" dirty="0">
                <a:solidFill>
                  <a:prstClr val="black"/>
                </a:solidFill>
              </a:rPr>
              <a:t>(</a:t>
            </a:r>
            <a:r>
              <a:rPr lang="ko-KR" altLang="en-US" dirty="0">
                <a:solidFill>
                  <a:prstClr val="black"/>
                </a:solidFill>
              </a:rPr>
              <a:t>조선 숙종 </a:t>
            </a:r>
            <a:r>
              <a:rPr lang="en-US" altLang="ko-KR" dirty="0">
                <a:solidFill>
                  <a:prstClr val="black"/>
                </a:solidFill>
              </a:rPr>
              <a:t>38</a:t>
            </a:r>
            <a:r>
              <a:rPr lang="ko-KR" altLang="en-US" dirty="0">
                <a:solidFill>
                  <a:prstClr val="black"/>
                </a:solidFill>
              </a:rPr>
              <a:t>년</a:t>
            </a:r>
            <a:r>
              <a:rPr lang="en-US" altLang="ko-KR" dirty="0">
                <a:solidFill>
                  <a:prstClr val="black"/>
                </a:solidFill>
              </a:rPr>
              <a:t>) </a:t>
            </a:r>
            <a:r>
              <a:rPr lang="ko-KR" altLang="en-US" dirty="0">
                <a:solidFill>
                  <a:prstClr val="black"/>
                </a:solidFill>
              </a:rPr>
              <a:t>청나라는 범법 월경사건들을 문제 삼아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백두산을 자국의 영역 내에 넣으려는 의도로 백두산에 올라 국경을 정할 계획을 </a:t>
            </a:r>
            <a:r>
              <a:rPr lang="ko-KR" altLang="en-US" dirty="0" smtClean="0">
                <a:solidFill>
                  <a:prstClr val="black"/>
                </a:solidFill>
              </a:rPr>
              <a:t>세움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endParaRPr lang="ko-KR" altLang="en-US" dirty="0">
              <a:solidFill>
                <a:prstClr val="black"/>
              </a:solidFill>
            </a:endParaRPr>
          </a:p>
          <a:p>
            <a:endParaRPr lang="ko-KR" alt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979712" y="102304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</a:rPr>
              <a:t>관련영상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endParaRPr lang="en-US" altLang="ko-KR" sz="2000" dirty="0" smtClean="0">
              <a:solidFill>
                <a:prstClr val="black"/>
              </a:solidFill>
            </a:endParaRPr>
          </a:p>
          <a:p>
            <a:r>
              <a:rPr lang="en-US" altLang="ko-KR" sz="20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altLang="ko-KR" sz="2000" dirty="0">
                <a:solidFill>
                  <a:prstClr val="black"/>
                </a:solidFill>
                <a:hlinkClick r:id="rId2"/>
              </a:rPr>
              <a:t>://www.youtube.com/watch?v=d5MEIDcOFIw</a:t>
            </a:r>
            <a:endParaRPr lang="ko-KR" alt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LG\Desktop\untitl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256584" cy="28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ko-KR" altLang="en-US" dirty="0" smtClean="0"/>
              <a:t>간도협약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2132856"/>
            <a:ext cx="6768752" cy="4464496"/>
          </a:xfrm>
        </p:spPr>
        <p:txBody>
          <a:bodyPr>
            <a:normAutofit/>
          </a:bodyPr>
          <a:lstStyle/>
          <a:p>
            <a:pPr algn="l"/>
            <a:r>
              <a:rPr lang="ko-KR" altLang="ko-KR" b="1" dirty="0">
                <a:solidFill>
                  <a:schemeClr val="tx1"/>
                </a:solidFill>
              </a:rPr>
              <a:t>간도 협약</a:t>
            </a:r>
            <a:r>
              <a:rPr lang="ko-KR" altLang="ko-KR" dirty="0">
                <a:solidFill>
                  <a:schemeClr val="tx1"/>
                </a:solidFill>
              </a:rPr>
              <a:t>(間島協約)은 </a:t>
            </a:r>
            <a:r>
              <a:rPr lang="ko-KR" altLang="en-US" dirty="0" smtClean="0">
                <a:solidFill>
                  <a:schemeClr val="tx1"/>
                </a:solidFill>
              </a:rPr>
              <a:t>일본제국</a:t>
            </a:r>
            <a:r>
              <a:rPr lang="ko-KR" altLang="ko-KR" dirty="0" smtClean="0">
                <a:solidFill>
                  <a:schemeClr val="tx1"/>
                </a:solidFill>
              </a:rPr>
              <a:t>이 </a:t>
            </a:r>
            <a:r>
              <a:rPr lang="en-US" altLang="ko-KR" dirty="0" smtClean="0">
                <a:solidFill>
                  <a:schemeClr val="tx1"/>
                </a:solidFill>
              </a:rPr>
              <a:t>1905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ko-KR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</a:rPr>
              <a:t>차 한일 협약</a:t>
            </a:r>
            <a:r>
              <a:rPr lang="ko-KR" altLang="ko-KR" dirty="0" smtClean="0">
                <a:solidFill>
                  <a:schemeClr val="tx1"/>
                </a:solidFill>
              </a:rPr>
              <a:t>으로 대한제국의 </a:t>
            </a:r>
            <a:r>
              <a:rPr lang="ko-KR" altLang="ko-KR" dirty="0">
                <a:solidFill>
                  <a:schemeClr val="tx1"/>
                </a:solidFill>
              </a:rPr>
              <a:t>외교권을 불법적으로 강탈한 상황에서 1909년 </a:t>
            </a:r>
            <a:r>
              <a:rPr lang="ko-KR" altLang="ko-KR" dirty="0" smtClean="0">
                <a:solidFill>
                  <a:schemeClr val="tx1"/>
                </a:solidFill>
              </a:rPr>
              <a:t>9월 </a:t>
            </a:r>
            <a:r>
              <a:rPr lang="ko-KR" altLang="ko-KR" dirty="0">
                <a:solidFill>
                  <a:schemeClr val="tx1"/>
                </a:solidFill>
              </a:rPr>
              <a:t>4일 청나라와 체결한 조약이다.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간도협약 전문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8875"/>
            <a:ext cx="3832412" cy="530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1912" y="124516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1.</a:t>
            </a:r>
            <a:r>
              <a:rPr lang="ko-KR" altLang="ko-KR" dirty="0" err="1" smtClean="0">
                <a:solidFill>
                  <a:prstClr val="black"/>
                </a:solidFill>
              </a:rPr>
              <a:t>한ㆍ청의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>
                <a:solidFill>
                  <a:prstClr val="black"/>
                </a:solidFill>
              </a:rPr>
              <a:t>동쪽 국경을 "백두산정계비~</a:t>
            </a:r>
            <a:r>
              <a:rPr lang="ko-KR" altLang="ko-KR" dirty="0" err="1" smtClean="0">
                <a:solidFill>
                  <a:prstClr val="black"/>
                </a:solidFill>
              </a:rPr>
              <a:t>석을수</a:t>
            </a:r>
            <a:r>
              <a:rPr lang="ko-KR" altLang="ko-KR" dirty="0" smtClean="0">
                <a:solidFill>
                  <a:prstClr val="black"/>
                </a:solidFill>
              </a:rPr>
              <a:t>~</a:t>
            </a:r>
            <a:r>
              <a:rPr lang="ko-KR" altLang="ko-KR" dirty="0" err="1">
                <a:solidFill>
                  <a:prstClr val="black"/>
                </a:solidFill>
              </a:rPr>
              <a:t>도문강</a:t>
            </a:r>
            <a:r>
              <a:rPr lang="ko-KR" altLang="ko-KR" dirty="0">
                <a:solidFill>
                  <a:prstClr val="black"/>
                </a:solidFill>
              </a:rPr>
              <a:t>(두만강)"으로 확정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2.</a:t>
            </a:r>
            <a:r>
              <a:rPr lang="ko-KR" altLang="ko-KR" dirty="0" smtClean="0">
                <a:solidFill>
                  <a:prstClr val="black"/>
                </a:solidFill>
              </a:rPr>
              <a:t>일본은 </a:t>
            </a:r>
            <a:r>
              <a:rPr lang="ko-KR" altLang="ko-KR" dirty="0">
                <a:solidFill>
                  <a:prstClr val="black"/>
                </a:solidFill>
              </a:rPr>
              <a:t>간도에 설치한 </a:t>
            </a:r>
            <a:r>
              <a:rPr lang="ko-KR" altLang="ko-KR" dirty="0" err="1">
                <a:solidFill>
                  <a:prstClr val="black"/>
                </a:solidFill>
              </a:rPr>
              <a:t>통감부파출소</a:t>
            </a:r>
            <a:r>
              <a:rPr lang="ko-KR" altLang="ko-KR" dirty="0">
                <a:solidFill>
                  <a:prstClr val="black"/>
                </a:solidFill>
              </a:rPr>
              <a:t> 등을 조약조인 뒤 2개월 내 철수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3.</a:t>
            </a:r>
            <a:r>
              <a:rPr lang="ko-KR" altLang="ko-KR" dirty="0" smtClean="0">
                <a:solidFill>
                  <a:prstClr val="black"/>
                </a:solidFill>
              </a:rPr>
              <a:t>청</a:t>
            </a:r>
            <a:r>
              <a:rPr lang="ko-KR" altLang="ko-KR" dirty="0">
                <a:solidFill>
                  <a:prstClr val="black"/>
                </a:solidFill>
              </a:rPr>
              <a:t>(淸)은 </a:t>
            </a:r>
            <a:r>
              <a:rPr lang="ko-KR" altLang="ko-KR" dirty="0" err="1" smtClean="0">
                <a:solidFill>
                  <a:prstClr val="black"/>
                </a:solidFill>
              </a:rPr>
              <a:t>용정촌</a:t>
            </a:r>
            <a:r>
              <a:rPr lang="ko-KR" altLang="ko-KR" dirty="0" smtClean="0">
                <a:solidFill>
                  <a:prstClr val="black"/>
                </a:solidFill>
              </a:rPr>
              <a:t>, 국자가, </a:t>
            </a:r>
            <a:r>
              <a:rPr lang="ko-KR" altLang="ko-KR" dirty="0" err="1" smtClean="0">
                <a:solidFill>
                  <a:prstClr val="black"/>
                </a:solidFill>
              </a:rPr>
              <a:t>두도구</a:t>
            </a:r>
            <a:r>
              <a:rPr lang="ko-KR" altLang="ko-KR" dirty="0" smtClean="0">
                <a:solidFill>
                  <a:prstClr val="black"/>
                </a:solidFill>
              </a:rPr>
              <a:t>, </a:t>
            </a:r>
            <a:r>
              <a:rPr lang="ko-KR" altLang="ko-KR" dirty="0" err="1" smtClean="0">
                <a:solidFill>
                  <a:prstClr val="black"/>
                </a:solidFill>
              </a:rPr>
              <a:t>백초구를</a:t>
            </a:r>
            <a:r>
              <a:rPr lang="ko-KR" altLang="ko-KR" dirty="0" smtClean="0">
                <a:solidFill>
                  <a:prstClr val="black"/>
                </a:solidFill>
              </a:rPr>
              <a:t> </a:t>
            </a:r>
            <a:r>
              <a:rPr lang="ko-KR" altLang="ko-KR" dirty="0">
                <a:solidFill>
                  <a:prstClr val="black"/>
                </a:solidFill>
              </a:rPr>
              <a:t>개방하여 일본인의 거주와 상업 활동을 보장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4.</a:t>
            </a:r>
            <a:r>
              <a:rPr lang="ko-KR" altLang="ko-KR" dirty="0" smtClean="0">
                <a:solidFill>
                  <a:prstClr val="black"/>
                </a:solidFill>
              </a:rPr>
              <a:t>일본은 </a:t>
            </a:r>
            <a:r>
              <a:rPr lang="ko-KR" altLang="ko-KR" dirty="0">
                <a:solidFill>
                  <a:prstClr val="black"/>
                </a:solidFill>
              </a:rPr>
              <a:t>위 4개 지역에 영사관 및 영사관 분관을 설치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5.</a:t>
            </a:r>
            <a:r>
              <a:rPr lang="ko-KR" altLang="ko-KR" dirty="0" smtClean="0">
                <a:solidFill>
                  <a:prstClr val="black"/>
                </a:solidFill>
              </a:rPr>
              <a:t>청은 </a:t>
            </a:r>
            <a:r>
              <a:rPr lang="ko-KR" altLang="ko-KR" dirty="0" err="1">
                <a:solidFill>
                  <a:prstClr val="black"/>
                </a:solidFill>
              </a:rPr>
              <a:t>도문강</a:t>
            </a:r>
            <a:r>
              <a:rPr lang="ko-KR" altLang="ko-KR" dirty="0">
                <a:solidFill>
                  <a:prstClr val="black"/>
                </a:solidFill>
              </a:rPr>
              <a:t> 이북의 간도 지역 내 한국민(韓國民) 거주를 승인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6.</a:t>
            </a:r>
            <a:r>
              <a:rPr lang="ko-KR" altLang="ko-KR" dirty="0" smtClean="0">
                <a:solidFill>
                  <a:prstClr val="black"/>
                </a:solidFill>
              </a:rPr>
              <a:t>간도 </a:t>
            </a:r>
            <a:r>
              <a:rPr lang="ko-KR" altLang="ko-KR" dirty="0">
                <a:solidFill>
                  <a:prstClr val="black"/>
                </a:solidFill>
              </a:rPr>
              <a:t>거주 한국민은 청나라의 법권(法權)에 복종하여야 함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7.</a:t>
            </a:r>
            <a:r>
              <a:rPr lang="ko-KR" altLang="ko-KR" dirty="0" smtClean="0">
                <a:solidFill>
                  <a:prstClr val="black"/>
                </a:solidFill>
              </a:rPr>
              <a:t>청은 </a:t>
            </a:r>
            <a:r>
              <a:rPr lang="ko-KR" altLang="ko-KR" dirty="0">
                <a:solidFill>
                  <a:prstClr val="black"/>
                </a:solidFill>
              </a:rPr>
              <a:t>간도 거주 한국민의 재산을 </a:t>
            </a:r>
            <a:r>
              <a:rPr lang="ko-KR" altLang="ko-KR" dirty="0" err="1">
                <a:solidFill>
                  <a:prstClr val="black"/>
                </a:solidFill>
              </a:rPr>
              <a:t>청국민</a:t>
            </a:r>
            <a:r>
              <a:rPr lang="ko-KR" altLang="ko-KR" dirty="0">
                <a:solidFill>
                  <a:prstClr val="black"/>
                </a:solidFill>
              </a:rPr>
              <a:t>(</a:t>
            </a:r>
            <a:r>
              <a:rPr lang="ko-KR" altLang="ko-KR" dirty="0" err="1">
                <a:solidFill>
                  <a:prstClr val="black"/>
                </a:solidFill>
              </a:rPr>
              <a:t>淸國民</a:t>
            </a:r>
            <a:r>
              <a:rPr lang="ko-KR" altLang="ko-KR" dirty="0">
                <a:solidFill>
                  <a:prstClr val="black"/>
                </a:solidFill>
              </a:rPr>
              <a:t>)과 동등하게 보호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8.</a:t>
            </a:r>
            <a:r>
              <a:rPr lang="ko-KR" altLang="ko-KR" dirty="0" smtClean="0">
                <a:solidFill>
                  <a:prstClr val="black"/>
                </a:solidFill>
              </a:rPr>
              <a:t>일본은 </a:t>
            </a:r>
            <a:r>
              <a:rPr lang="ko-KR" altLang="ko-KR" dirty="0" err="1">
                <a:solidFill>
                  <a:prstClr val="black"/>
                </a:solidFill>
              </a:rPr>
              <a:t>길회선</a:t>
            </a:r>
            <a:r>
              <a:rPr lang="ko-KR" altLang="ko-KR" dirty="0">
                <a:solidFill>
                  <a:prstClr val="black"/>
                </a:solidFill>
              </a:rPr>
              <a:t>(연길~</a:t>
            </a:r>
            <a:r>
              <a:rPr lang="ko-KR" altLang="ko-KR" dirty="0" err="1">
                <a:solidFill>
                  <a:prstClr val="black"/>
                </a:solidFill>
              </a:rPr>
              <a:t>회령</a:t>
            </a:r>
            <a:r>
              <a:rPr lang="ko-KR" altLang="ko-KR" dirty="0">
                <a:solidFill>
                  <a:prstClr val="black"/>
                </a:solidFill>
              </a:rPr>
              <a:t> 간 철도) 부설권 획득</a:t>
            </a: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1. </a:t>
            </a:r>
            <a:r>
              <a:rPr lang="ko-KR" altLang="en-US" sz="3000" dirty="0" smtClean="0"/>
              <a:t>간도란</a:t>
            </a:r>
            <a:endParaRPr lang="en-US" altLang="ko-KR" sz="3000" dirty="0" smtClean="0"/>
          </a:p>
          <a:p>
            <a:endParaRPr lang="en-US" altLang="ko-KR" sz="3000" dirty="0"/>
          </a:p>
          <a:p>
            <a:r>
              <a:rPr lang="en-US" altLang="ko-KR" sz="3000" dirty="0" smtClean="0"/>
              <a:t>2. </a:t>
            </a:r>
            <a:r>
              <a:rPr lang="ko-KR" altLang="en-US" sz="3000" dirty="0" smtClean="0"/>
              <a:t>간도의 </a:t>
            </a:r>
            <a:r>
              <a:rPr lang="en-US" altLang="ko-KR" sz="3000" dirty="0"/>
              <a:t> </a:t>
            </a:r>
            <a:r>
              <a:rPr lang="ko-KR" altLang="en-US" sz="3000" dirty="0" smtClean="0"/>
              <a:t>역사</a:t>
            </a:r>
            <a:endParaRPr lang="en-US" altLang="ko-KR" sz="3000" dirty="0" smtClean="0"/>
          </a:p>
          <a:p>
            <a:endParaRPr lang="en-US" altLang="ko-KR" sz="3000" dirty="0" smtClean="0"/>
          </a:p>
          <a:p>
            <a:r>
              <a:rPr lang="en-US" altLang="ko-KR" sz="3000" dirty="0" smtClean="0"/>
              <a:t>3. </a:t>
            </a:r>
            <a:r>
              <a:rPr lang="ko-KR" altLang="en-US" sz="3000" dirty="0" smtClean="0"/>
              <a:t>관점</a:t>
            </a:r>
            <a:endParaRPr lang="en-US" altLang="ko-KR" sz="3000" dirty="0" smtClean="0"/>
          </a:p>
          <a:p>
            <a:endParaRPr lang="en-US" altLang="ko-KR" sz="3000" dirty="0"/>
          </a:p>
          <a:p>
            <a:r>
              <a:rPr lang="en-US" altLang="ko-KR" sz="3000" dirty="0" smtClean="0"/>
              <a:t>4. </a:t>
            </a:r>
            <a:r>
              <a:rPr lang="ko-KR" altLang="en-US" sz="3000" dirty="0" smtClean="0"/>
              <a:t>간도가 한국 땅인 이유</a:t>
            </a:r>
            <a:endParaRPr lang="en-US" altLang="ko-KR" sz="3000" dirty="0" smtClean="0"/>
          </a:p>
          <a:p>
            <a:endParaRPr lang="en-US" altLang="ko-KR" sz="3000" dirty="0"/>
          </a:p>
          <a:p>
            <a:r>
              <a:rPr lang="en-US" altLang="ko-KR" sz="3000" dirty="0" smtClean="0"/>
              <a:t>5. </a:t>
            </a:r>
            <a:r>
              <a:rPr lang="ko-KR" altLang="en-US" sz="3000" dirty="0" smtClean="0"/>
              <a:t>유사한 사례</a:t>
            </a:r>
            <a:endParaRPr lang="en-US" altLang="ko-KR" sz="3000" dirty="0" smtClean="0"/>
          </a:p>
          <a:p>
            <a:endParaRPr lang="en-US" altLang="ko-KR" dirty="0" smtClean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7549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810000" cy="40767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간도협약의 개설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1628800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-</a:t>
            </a:r>
            <a:r>
              <a:rPr lang="ko-KR" altLang="en-US" dirty="0">
                <a:solidFill>
                  <a:prstClr val="black"/>
                </a:solidFill>
              </a:rPr>
              <a:t>국경을 확정한다는 의미에서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  백두산정계비를 건립</a:t>
            </a:r>
            <a:endParaRPr lang="ko-KR" altLang="en-US" dirty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 </a:t>
            </a: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-</a:t>
            </a:r>
            <a:r>
              <a:rPr lang="ko-KR" altLang="en-US" dirty="0">
                <a:solidFill>
                  <a:prstClr val="black"/>
                </a:solidFill>
              </a:rPr>
              <a:t>비문에는 서로는 압록강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동으로는 </a:t>
            </a:r>
            <a:r>
              <a:rPr lang="ko-KR" altLang="en-US" dirty="0" err="1" smtClean="0">
                <a:solidFill>
                  <a:prstClr val="black"/>
                </a:solidFill>
              </a:rPr>
              <a:t>토문강의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분수령에 </a:t>
            </a:r>
            <a:r>
              <a:rPr lang="ko-KR" altLang="en-US" dirty="0" err="1">
                <a:solidFill>
                  <a:prstClr val="black"/>
                </a:solidFill>
              </a:rPr>
              <a:t>경계비를</a:t>
            </a:r>
            <a:r>
              <a:rPr lang="ko-KR" altLang="en-US" dirty="0">
                <a:solidFill>
                  <a:prstClr val="black"/>
                </a:solidFill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</a:rPr>
              <a:t>세우는것으로</a:t>
            </a:r>
            <a:r>
              <a:rPr lang="ko-KR" altLang="en-US" dirty="0" smtClean="0">
                <a:solidFill>
                  <a:prstClr val="black"/>
                </a:solidFill>
              </a:rPr>
              <a:t> 명기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-</a:t>
            </a:r>
            <a:r>
              <a:rPr lang="ko-KR" altLang="en-US" dirty="0">
                <a:solidFill>
                  <a:prstClr val="black"/>
                </a:solidFill>
              </a:rPr>
              <a:t>일본은 </a:t>
            </a:r>
            <a:r>
              <a:rPr lang="en-US" altLang="ko-KR" dirty="0">
                <a:solidFill>
                  <a:prstClr val="black"/>
                </a:solidFill>
              </a:rPr>
              <a:t>1907</a:t>
            </a:r>
            <a:r>
              <a:rPr lang="ko-KR" altLang="en-US" dirty="0">
                <a:solidFill>
                  <a:prstClr val="black"/>
                </a:solidFill>
              </a:rPr>
              <a:t>년 </a:t>
            </a:r>
            <a:r>
              <a:rPr lang="en-US" altLang="ko-KR" dirty="0">
                <a:solidFill>
                  <a:prstClr val="black"/>
                </a:solidFill>
              </a:rPr>
              <a:t>9</a:t>
            </a:r>
            <a:r>
              <a:rPr lang="ko-KR" altLang="en-US" dirty="0">
                <a:solidFill>
                  <a:prstClr val="black"/>
                </a:solidFill>
              </a:rPr>
              <a:t>월 </a:t>
            </a:r>
            <a:r>
              <a:rPr lang="en-US" altLang="ko-KR" dirty="0">
                <a:solidFill>
                  <a:prstClr val="black"/>
                </a:solidFill>
              </a:rPr>
              <a:t>4</a:t>
            </a:r>
            <a:r>
              <a:rPr lang="ko-KR" altLang="en-US" dirty="0">
                <a:solidFill>
                  <a:prstClr val="black"/>
                </a:solidFill>
              </a:rPr>
              <a:t>일 남만주의 철도부설권 등을 얻는 </a:t>
            </a:r>
            <a:r>
              <a:rPr lang="ko-KR" altLang="en-US" dirty="0" err="1">
                <a:solidFill>
                  <a:prstClr val="black"/>
                </a:solidFill>
              </a:rPr>
              <a:t>댓가로</a:t>
            </a:r>
            <a:r>
              <a:rPr lang="ko-KR" altLang="en-US" dirty="0">
                <a:solidFill>
                  <a:prstClr val="black"/>
                </a:solidFill>
              </a:rPr>
              <a:t> 간도 지역을 청국 측에 </a:t>
            </a:r>
            <a:r>
              <a:rPr lang="ko-KR" altLang="en-US" dirty="0" smtClean="0">
                <a:solidFill>
                  <a:prstClr val="black"/>
                </a:solidFill>
              </a:rPr>
              <a:t>넘김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860032" y="1484784"/>
            <a:ext cx="4053136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</a:rPr>
              <a:t>-</a:t>
            </a:r>
            <a:r>
              <a:rPr lang="ko-KR" altLang="en-US" dirty="0" smtClean="0">
                <a:solidFill>
                  <a:schemeClr val="tx2"/>
                </a:solidFill>
              </a:rPr>
              <a:t>백두산 정계비</a:t>
            </a:r>
            <a:endParaRPr lang="en-US" altLang="ko-KR" dirty="0" smtClean="0">
              <a:solidFill>
                <a:schemeClr val="tx2"/>
              </a:solidFill>
            </a:endParaRP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en-US" altLang="ko-KR" dirty="0" smtClean="0">
                <a:solidFill>
                  <a:schemeClr val="tx2"/>
                </a:solidFill>
              </a:rPr>
              <a:t>-</a:t>
            </a:r>
            <a:r>
              <a:rPr lang="ko-KR" altLang="en-US" dirty="0" err="1" smtClean="0">
                <a:solidFill>
                  <a:schemeClr val="tx2"/>
                </a:solidFill>
              </a:rPr>
              <a:t>을유감계회담</a:t>
            </a:r>
            <a:endParaRPr lang="en-US" altLang="ko-KR" dirty="0"/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endParaRPr lang="en-US" altLang="ko-KR" dirty="0" smtClean="0">
              <a:solidFill>
                <a:schemeClr val="tx2"/>
              </a:solidFill>
            </a:endParaRPr>
          </a:p>
          <a:p>
            <a:r>
              <a:rPr lang="en-US" altLang="ko-KR" dirty="0" smtClean="0">
                <a:solidFill>
                  <a:schemeClr val="tx2"/>
                </a:solidFill>
              </a:rPr>
              <a:t>-</a:t>
            </a:r>
            <a:r>
              <a:rPr lang="ko-KR" altLang="en-US" dirty="0" err="1" smtClean="0">
                <a:solidFill>
                  <a:schemeClr val="tx2"/>
                </a:solidFill>
              </a:rPr>
              <a:t>정해감계회담</a:t>
            </a:r>
            <a:endParaRPr lang="en-US" altLang="ko-KR" dirty="0" smtClean="0">
              <a:solidFill>
                <a:schemeClr val="tx2"/>
              </a:solidFill>
            </a:endParaRPr>
          </a:p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간도협약의 역사적 배경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8862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29600" cy="4169301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간도협약 동영상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57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829761"/>
          </a:xfrm>
        </p:spPr>
        <p:txBody>
          <a:bodyPr/>
          <a:lstStyle/>
          <a:p>
            <a:pPr fontAlgn="base" latinLnBrk="0"/>
            <a:r>
              <a:rPr lang="ko-KR" altLang="en-US" dirty="0" err="1">
                <a:effectLst/>
              </a:rPr>
              <a:t>을유</a:t>
            </a:r>
            <a:r>
              <a:rPr lang="en-US" altLang="ko-KR" dirty="0">
                <a:effectLst/>
              </a:rPr>
              <a:t>·</a:t>
            </a:r>
            <a:r>
              <a:rPr lang="ko-KR" altLang="en-US" dirty="0" err="1">
                <a:effectLst/>
              </a:rPr>
              <a:t>정해감계회담</a:t>
            </a:r>
            <a:endParaRPr lang="ko-KR" altLang="en-US" dirty="0">
              <a:effectLst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endParaRPr lang="en-US" altLang="ko-KR" dirty="0"/>
          </a:p>
          <a:p>
            <a:pPr algn="l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7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altLang="ko-KR" sz="2500" dirty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latin typeface="+mj-ea"/>
                <a:ea typeface="+mj-ea"/>
              </a:rPr>
              <a:t>간도 문제 해결을 위한 조선과 청나라 사이의 회담</a:t>
            </a:r>
            <a:endParaRPr lang="en-US" altLang="ko-KR" sz="25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endParaRPr lang="en-US" altLang="ko-KR" sz="2500" dirty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ko-KR" altLang="en-US" sz="2500" dirty="0" err="1">
                <a:latin typeface="+mj-ea"/>
              </a:rPr>
              <a:t>안변부사</a:t>
            </a:r>
            <a:r>
              <a:rPr lang="ko-KR" altLang="en-US" sz="2500" dirty="0">
                <a:latin typeface="+mj-ea"/>
              </a:rPr>
              <a:t> </a:t>
            </a:r>
            <a:r>
              <a:rPr lang="ko-KR" altLang="en-US" sz="2500" dirty="0" err="1">
                <a:latin typeface="+mj-ea"/>
              </a:rPr>
              <a:t>이중하를</a:t>
            </a:r>
            <a:r>
              <a:rPr lang="ko-KR" altLang="en-US" sz="2500" dirty="0">
                <a:latin typeface="+mj-ea"/>
              </a:rPr>
              <a:t> </a:t>
            </a:r>
            <a:r>
              <a:rPr lang="ko-KR" altLang="en-US" sz="2500" dirty="0" err="1">
                <a:latin typeface="+mj-ea"/>
              </a:rPr>
              <a:t>토문감계사로</a:t>
            </a:r>
            <a:r>
              <a:rPr lang="ko-KR" altLang="en-US" sz="2500" dirty="0">
                <a:latin typeface="+mj-ea"/>
              </a:rPr>
              <a:t> 임명</a:t>
            </a:r>
            <a:r>
              <a:rPr lang="en-US" altLang="ko-KR" sz="2500" dirty="0">
                <a:latin typeface="+mj-ea"/>
              </a:rPr>
              <a:t>, </a:t>
            </a:r>
            <a:r>
              <a:rPr lang="ko-KR" altLang="en-US" sz="2500" dirty="0">
                <a:latin typeface="+mj-ea"/>
              </a:rPr>
              <a:t>청나라 측 대표와 </a:t>
            </a:r>
            <a:r>
              <a:rPr lang="ko-KR" altLang="en-US" sz="2500" dirty="0" smtClean="0">
                <a:latin typeface="+mj-ea"/>
              </a:rPr>
              <a:t>회동</a:t>
            </a:r>
            <a:endParaRPr lang="en-US" altLang="ko-KR" sz="2500" dirty="0">
              <a:latin typeface="+mj-ea"/>
            </a:endParaRPr>
          </a:p>
          <a:p>
            <a:pPr>
              <a:buFontTx/>
              <a:buChar char="-"/>
            </a:pPr>
            <a:endParaRPr lang="en-US" altLang="ko-KR" sz="2500" dirty="0">
              <a:latin typeface="+mj-ea"/>
            </a:endParaRPr>
          </a:p>
          <a:p>
            <a:pPr>
              <a:buFontTx/>
              <a:buChar char="-"/>
            </a:pPr>
            <a:r>
              <a:rPr lang="ko-KR" altLang="en-US" sz="2400" dirty="0"/>
              <a:t>“내 머리는 잘라 갈 수 있을 것이나 우리 국토를 잘라갈 수는 없을 것</a:t>
            </a:r>
            <a:r>
              <a:rPr lang="ko-KR" altLang="en-US" sz="2400" dirty="0" smtClean="0"/>
              <a:t>”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이중하</a:t>
            </a:r>
            <a:r>
              <a:rPr lang="en-US" altLang="ko-KR" sz="2400" dirty="0" smtClean="0"/>
              <a:t>)</a:t>
            </a:r>
            <a:endParaRPr lang="ko-KR" altLang="en-US" sz="2400" dirty="0"/>
          </a:p>
          <a:p>
            <a:pPr>
              <a:buFontTx/>
              <a:buChar char="-"/>
            </a:pPr>
            <a:endParaRPr lang="en-US" altLang="ko-KR" sz="2500" dirty="0" smtClean="0"/>
          </a:p>
          <a:p>
            <a:endParaRPr lang="ko-KR" altLang="en-US" sz="25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>
                <a:effectLst/>
              </a:rPr>
              <a:t>을유</a:t>
            </a:r>
            <a:r>
              <a:rPr lang="en-US" altLang="ko-KR" dirty="0">
                <a:effectLst/>
              </a:rPr>
              <a:t>·</a:t>
            </a:r>
            <a:r>
              <a:rPr lang="ko-KR" altLang="en-US" dirty="0" err="1" smtClean="0">
                <a:effectLst/>
              </a:rPr>
              <a:t>정해감계회담이란</a:t>
            </a:r>
            <a:r>
              <a:rPr lang="en-US" altLang="ko-KR" dirty="0" smtClean="0">
                <a:effectLst/>
              </a:rPr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4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정계비를 먼저 조사 후 강의 발원을 조사하자며 정계비의 </a:t>
            </a:r>
            <a:r>
              <a:rPr lang="en-US" altLang="ko-KR" sz="2500" dirty="0" smtClean="0">
                <a:solidFill>
                  <a:schemeClr val="tx2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2"/>
                </a:solidFill>
              </a:rPr>
              <a:t>동위토문</a:t>
            </a:r>
            <a:r>
              <a:rPr lang="en-US" altLang="ko-KR" sz="2500" dirty="0" smtClean="0">
                <a:solidFill>
                  <a:schemeClr val="tx2"/>
                </a:solidFill>
              </a:rPr>
              <a:t>’</a:t>
            </a:r>
            <a:r>
              <a:rPr lang="ko-KR" altLang="en-US" sz="2500" dirty="0" smtClean="0">
                <a:solidFill>
                  <a:schemeClr val="tx2"/>
                </a:solidFill>
              </a:rPr>
              <a:t>을 인식시키려는 조선 측 의견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sz="25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강의 발원을 먼저 조사해야 하며 정계비는 크게 중요하지 않다는 청 측 의견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sz="25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의견 충돌로 제</a:t>
            </a:r>
            <a:r>
              <a:rPr lang="en-US" altLang="ko-KR" sz="2500" dirty="0">
                <a:solidFill>
                  <a:schemeClr val="tx2"/>
                </a:solidFill>
              </a:rPr>
              <a:t> </a:t>
            </a:r>
            <a:r>
              <a:rPr lang="en-US" altLang="ko-KR" sz="2500" dirty="0" smtClean="0">
                <a:solidFill>
                  <a:schemeClr val="tx2"/>
                </a:solidFill>
              </a:rPr>
              <a:t>1</a:t>
            </a:r>
            <a:r>
              <a:rPr lang="ko-KR" altLang="en-US" sz="2500" dirty="0" smtClean="0">
                <a:solidFill>
                  <a:schemeClr val="tx2"/>
                </a:solidFill>
              </a:rPr>
              <a:t>차 회담 결렬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 smtClean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을</a:t>
            </a:r>
            <a:r>
              <a:rPr lang="ko-KR" altLang="en-US" dirty="0" err="1" smtClean="0">
                <a:effectLst/>
              </a:rPr>
              <a:t>유</a:t>
            </a:r>
            <a:r>
              <a:rPr lang="en-US" altLang="ko-KR" dirty="0">
                <a:effectLst/>
              </a:rPr>
              <a:t>·</a:t>
            </a:r>
            <a:r>
              <a:rPr lang="ko-KR" altLang="en-US" dirty="0" err="1" smtClean="0">
                <a:effectLst/>
              </a:rPr>
              <a:t>정해감계회담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57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강의 발원을 조사하기로 합의</a:t>
            </a:r>
            <a:r>
              <a:rPr lang="en-US" altLang="ko-KR" sz="2500" dirty="0" smtClean="0">
                <a:solidFill>
                  <a:schemeClr val="tx2"/>
                </a:solidFill>
              </a:rPr>
              <a:t>, </a:t>
            </a:r>
            <a:r>
              <a:rPr lang="ko-KR" altLang="en-US" sz="2500" dirty="0" smtClean="0">
                <a:solidFill>
                  <a:schemeClr val="tx2"/>
                </a:solidFill>
              </a:rPr>
              <a:t>백두산 현지답사 실시하여 백두산 정계비의 표지가 </a:t>
            </a:r>
            <a:r>
              <a:rPr lang="ko-KR" altLang="en-US" sz="2500" dirty="0" err="1" smtClean="0">
                <a:solidFill>
                  <a:schemeClr val="tx2"/>
                </a:solidFill>
              </a:rPr>
              <a:t>토문강임을</a:t>
            </a:r>
            <a:r>
              <a:rPr lang="ko-KR" altLang="en-US" sz="2500" dirty="0" smtClean="0">
                <a:solidFill>
                  <a:schemeClr val="tx2"/>
                </a:solidFill>
              </a:rPr>
              <a:t> 확인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err="1" smtClean="0">
                <a:solidFill>
                  <a:schemeClr val="tx2"/>
                </a:solidFill>
              </a:rPr>
              <a:t>토문강과</a:t>
            </a:r>
            <a:r>
              <a:rPr lang="ko-KR" altLang="en-US" sz="2500" dirty="0" smtClean="0">
                <a:solidFill>
                  <a:schemeClr val="tx2"/>
                </a:solidFill>
              </a:rPr>
              <a:t> 두만강은 별개의 강이라는 조선의 의견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sz="25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두만강을 국경으로 할 것을 강요하며 군대로 위협을 가하는 청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sz="25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ko-KR" altLang="en-US" sz="2500" dirty="0" smtClean="0">
                <a:solidFill>
                  <a:schemeClr val="tx2"/>
                </a:solidFill>
              </a:rPr>
              <a:t>양 국간의 대립이 심각해져 회담은 자연히 결렬</a:t>
            </a:r>
            <a:endParaRPr lang="en-US" altLang="ko-KR" sz="2500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altLang="ko-KR" dirty="0" smtClean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/>
              <a:t>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을</a:t>
            </a:r>
            <a:r>
              <a:rPr lang="ko-KR" altLang="en-US" dirty="0" err="1" smtClean="0">
                <a:effectLst/>
              </a:rPr>
              <a:t>유</a:t>
            </a:r>
            <a:r>
              <a:rPr lang="en-US" altLang="ko-KR" dirty="0">
                <a:effectLst/>
              </a:rPr>
              <a:t>·</a:t>
            </a:r>
            <a:r>
              <a:rPr lang="ko-KR" altLang="en-US" dirty="0" err="1" smtClean="0">
                <a:effectLst/>
              </a:rPr>
              <a:t>정해감계회담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06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395944"/>
          </a:xfrm>
        </p:spPr>
        <p:txBody>
          <a:bodyPr>
            <a:normAutofit/>
          </a:bodyPr>
          <a:lstStyle/>
          <a:p>
            <a:endParaRPr lang="ko-KR" altLang="en-US" dirty="0"/>
          </a:p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endParaRPr lang="en-US" altLang="ko-KR" dirty="0" smtClean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r>
              <a:rPr lang="en-US" altLang="ko-KR" sz="2500" dirty="0" smtClean="0">
                <a:hlinkClick r:id="rId2"/>
              </a:rPr>
              <a:t>https://www.youtube.com/watch?v=NiTmDYMlZis</a:t>
            </a:r>
            <a:endParaRPr lang="en-US" altLang="ko-KR" sz="25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관련자료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44435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ko-KR" altLang="en-US" dirty="0" smtClean="0"/>
              <a:t>간도란</a:t>
            </a:r>
            <a:r>
              <a:rPr lang="en-US" altLang="ko-KR" dirty="0" smtClean="0"/>
              <a:t>???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768752" cy="5184576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tx1"/>
                </a:solidFill>
              </a:rPr>
              <a:t>간도</a:t>
            </a:r>
            <a:r>
              <a:rPr lang="en-US" altLang="ko-KR" sz="2800" dirty="0">
                <a:solidFill>
                  <a:schemeClr val="tx1"/>
                </a:solidFill>
              </a:rPr>
              <a:t>(</a:t>
            </a:r>
            <a:r>
              <a:rPr lang="ko-KR" altLang="en-US" sz="2800" dirty="0" smtClean="0">
                <a:solidFill>
                  <a:schemeClr val="tx1"/>
                </a:solidFill>
              </a:rPr>
              <a:t>間島</a:t>
            </a:r>
            <a:r>
              <a:rPr lang="en-US" altLang="ko-KR" sz="2800" dirty="0">
                <a:solidFill>
                  <a:schemeClr val="tx1"/>
                </a:solidFill>
              </a:rPr>
              <a:t>)</a:t>
            </a:r>
            <a:r>
              <a:rPr lang="ko-KR" altLang="en-US" sz="2800" dirty="0" smtClean="0">
                <a:solidFill>
                  <a:schemeClr val="tx1"/>
                </a:solidFill>
              </a:rPr>
              <a:t>는</a:t>
            </a:r>
            <a:r>
              <a:rPr lang="ko-KR" altLang="en-US" sz="2800" dirty="0">
                <a:solidFill>
                  <a:schemeClr val="tx1"/>
                </a:solidFill>
              </a:rPr>
              <a:t> </a:t>
            </a:r>
            <a:r>
              <a:rPr lang="ko-KR" altLang="en-US" sz="2800" dirty="0">
                <a:solidFill>
                  <a:schemeClr val="tx1"/>
                </a:solidFill>
                <a:hlinkClick r:id="rId3" tooltip="압록강"/>
              </a:rPr>
              <a:t>압록강</a:t>
            </a:r>
            <a:r>
              <a:rPr lang="ko-KR" altLang="en-US" sz="2800" dirty="0">
                <a:solidFill>
                  <a:schemeClr val="tx1"/>
                </a:solidFill>
              </a:rPr>
              <a:t> 상류와 </a:t>
            </a:r>
            <a:r>
              <a:rPr lang="ko-KR" altLang="en-US" sz="2800" dirty="0">
                <a:solidFill>
                  <a:schemeClr val="tx1"/>
                </a:solidFill>
                <a:hlinkClick r:id="rId4" tooltip="두만강"/>
              </a:rPr>
              <a:t>두만강</a:t>
            </a:r>
            <a:r>
              <a:rPr lang="ko-KR" altLang="en-US" sz="2800" dirty="0">
                <a:solidFill>
                  <a:schemeClr val="tx1"/>
                </a:solidFill>
              </a:rPr>
              <a:t> 북쪽의 조선인 거주 지역을 일컫는 말로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간도의 범위에 관하여는 여러 이견이 있다</a:t>
            </a:r>
            <a:r>
              <a:rPr lang="en-US" altLang="ko-KR" sz="2800" dirty="0">
                <a:solidFill>
                  <a:schemeClr val="tx1"/>
                </a:solidFill>
              </a:rPr>
              <a:t>. </a:t>
            </a:r>
            <a:r>
              <a:rPr lang="ko-KR" altLang="en-US" sz="2800" dirty="0">
                <a:solidFill>
                  <a:schemeClr val="tx1"/>
                </a:solidFill>
              </a:rPr>
              <a:t>일반적으로 간도라 하면 현재의 </a:t>
            </a:r>
            <a:r>
              <a:rPr lang="ko-KR" altLang="en-US" sz="2800" dirty="0">
                <a:solidFill>
                  <a:schemeClr val="tx1"/>
                </a:solidFill>
                <a:hlinkClick r:id="rId5" tooltip="연변 조선족 자치주"/>
              </a:rPr>
              <a:t>연변 </a:t>
            </a:r>
            <a:r>
              <a:rPr lang="ko-KR" altLang="en-US" sz="2800" dirty="0" smtClean="0">
                <a:solidFill>
                  <a:schemeClr val="tx1"/>
                </a:solidFill>
                <a:hlinkClick r:id="rId5" tooltip="연변 조선족 자치주"/>
              </a:rPr>
              <a:t>조선자치주</a:t>
            </a:r>
            <a:r>
              <a:rPr lang="ko-KR" altLang="en-US" sz="2800" dirty="0">
                <a:solidFill>
                  <a:schemeClr val="tx1"/>
                </a:solidFill>
              </a:rPr>
              <a:t> 지역을 가리키며</a:t>
            </a:r>
            <a:r>
              <a:rPr lang="en-US" altLang="ko-KR" sz="2800" dirty="0">
                <a:solidFill>
                  <a:schemeClr val="tx1"/>
                </a:solidFill>
              </a:rPr>
              <a:t>, </a:t>
            </a:r>
            <a:r>
              <a:rPr lang="ko-KR" altLang="en-US" sz="2800" dirty="0">
                <a:solidFill>
                  <a:schemeClr val="tx1"/>
                </a:solidFill>
                <a:hlinkClick r:id="rId4" tooltip="두만강"/>
              </a:rPr>
              <a:t>두만강</a:t>
            </a:r>
            <a:r>
              <a:rPr lang="ko-KR" altLang="en-US" sz="2800" dirty="0">
                <a:solidFill>
                  <a:schemeClr val="tx1"/>
                </a:solidFill>
              </a:rPr>
              <a:t> 북쪽인 </a:t>
            </a:r>
            <a:r>
              <a:rPr lang="ko-KR" altLang="en-US" sz="2800" dirty="0">
                <a:solidFill>
                  <a:schemeClr val="tx1"/>
                </a:solidFill>
                <a:hlinkClick r:id="rId6" tooltip="연변"/>
              </a:rPr>
              <a:t>연변</a:t>
            </a:r>
            <a:r>
              <a:rPr lang="ko-KR" altLang="en-US" sz="2800" dirty="0">
                <a:solidFill>
                  <a:schemeClr val="tx1"/>
                </a:solidFill>
              </a:rPr>
              <a:t> 지역을 </a:t>
            </a:r>
            <a:r>
              <a:rPr lang="en-US" altLang="ko-KR" sz="2800" dirty="0">
                <a:solidFill>
                  <a:schemeClr val="tx1"/>
                </a:solidFill>
              </a:rPr>
              <a:t>'</a:t>
            </a:r>
            <a:r>
              <a:rPr lang="ko-KR" altLang="en-US" sz="2800" dirty="0">
                <a:solidFill>
                  <a:schemeClr val="tx1"/>
                </a:solidFill>
              </a:rPr>
              <a:t>북간도</a:t>
            </a:r>
            <a:r>
              <a:rPr lang="en-US" altLang="ko-KR" sz="2800" dirty="0">
                <a:solidFill>
                  <a:schemeClr val="tx1"/>
                </a:solidFill>
              </a:rPr>
              <a:t>'(</a:t>
            </a:r>
            <a:r>
              <a:rPr lang="ko-KR" altLang="en-US" sz="2800" dirty="0">
                <a:solidFill>
                  <a:schemeClr val="tx1"/>
                </a:solidFill>
              </a:rPr>
              <a:t>또는 </a:t>
            </a:r>
            <a:r>
              <a:rPr lang="en-US" altLang="ko-KR" sz="2800" dirty="0">
                <a:solidFill>
                  <a:schemeClr val="tx1"/>
                </a:solidFill>
              </a:rPr>
              <a:t>'</a:t>
            </a:r>
            <a:r>
              <a:rPr lang="ko-KR" altLang="en-US" sz="2800" dirty="0">
                <a:solidFill>
                  <a:schemeClr val="tx1"/>
                </a:solidFill>
              </a:rPr>
              <a:t>동간도</a:t>
            </a:r>
            <a:r>
              <a:rPr lang="en-US" altLang="ko-KR" sz="2800" dirty="0">
                <a:solidFill>
                  <a:schemeClr val="tx1"/>
                </a:solidFill>
              </a:rPr>
              <a:t>'), </a:t>
            </a:r>
            <a:r>
              <a:rPr lang="ko-KR" altLang="en-US" sz="2800" dirty="0">
                <a:solidFill>
                  <a:schemeClr val="tx1"/>
                </a:solidFill>
              </a:rPr>
              <a:t>그 서쪽인 </a:t>
            </a:r>
            <a:r>
              <a:rPr lang="ko-KR" altLang="en-US" sz="2800" dirty="0">
                <a:solidFill>
                  <a:schemeClr val="tx1"/>
                </a:solidFill>
                <a:hlinkClick r:id="rId3" tooltip="압록강"/>
              </a:rPr>
              <a:t>압록강</a:t>
            </a:r>
            <a:r>
              <a:rPr lang="ko-KR" altLang="en-US" sz="2800" dirty="0">
                <a:solidFill>
                  <a:schemeClr val="tx1"/>
                </a:solidFill>
              </a:rPr>
              <a:t> 북쪽 지역을 </a:t>
            </a:r>
            <a:r>
              <a:rPr lang="en-US" altLang="ko-KR" sz="2800" dirty="0">
                <a:solidFill>
                  <a:schemeClr val="tx1"/>
                </a:solidFill>
              </a:rPr>
              <a:t>'</a:t>
            </a:r>
            <a:r>
              <a:rPr lang="ko-KR" altLang="en-US" sz="2800" dirty="0">
                <a:solidFill>
                  <a:schemeClr val="tx1"/>
                </a:solidFill>
              </a:rPr>
              <a:t>서간도</a:t>
            </a:r>
            <a:r>
              <a:rPr lang="en-US" altLang="ko-KR" sz="2800" dirty="0">
                <a:solidFill>
                  <a:schemeClr val="tx1"/>
                </a:solidFill>
              </a:rPr>
              <a:t>'</a:t>
            </a:r>
            <a:r>
              <a:rPr lang="ko-KR" altLang="en-US" sz="2800" dirty="0">
                <a:solidFill>
                  <a:schemeClr val="tx1"/>
                </a:solidFill>
              </a:rPr>
              <a:t>라 부르기도 한다</a:t>
            </a:r>
            <a:r>
              <a:rPr lang="en-US" altLang="ko-KR" sz="2800" dirty="0">
                <a:solidFill>
                  <a:schemeClr val="tx1"/>
                </a:solidFill>
              </a:rPr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38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"/>
    </mc:Choice>
    <mc:Fallback xmlns="">
      <p:transition spd="slow" advTm="11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       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간도를 나타내는 사진들</a:t>
            </a:r>
            <a:r>
              <a:rPr lang="en-US" altLang="ko-KR" dirty="0" smtClean="0"/>
              <a:t>!!!!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18" y="1460797"/>
            <a:ext cx="4302646" cy="509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460797"/>
            <a:ext cx="4195584" cy="50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"/>
    </mc:Choice>
    <mc:Fallback xmlns="">
      <p:transition spd="slow" advTm="17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삼국 시대 이전</a:t>
            </a:r>
            <a:r>
              <a:rPr lang="en-US" altLang="ko-KR" sz="2400" dirty="0"/>
              <a:t>: </a:t>
            </a:r>
            <a:r>
              <a:rPr lang="ko-KR" altLang="en-US" sz="2400" dirty="0" err="1"/>
              <a:t>읍루</a:t>
            </a:r>
            <a:r>
              <a:rPr lang="en-US" altLang="ko-KR" sz="2400" dirty="0"/>
              <a:t>, </a:t>
            </a:r>
            <a:r>
              <a:rPr lang="ko-KR" altLang="en-US" sz="2400" dirty="0"/>
              <a:t>옥저의 영토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삼국 시대</a:t>
            </a:r>
            <a:r>
              <a:rPr lang="en-US" altLang="ko-KR" sz="2400" dirty="0"/>
              <a:t>: </a:t>
            </a:r>
            <a:r>
              <a:rPr lang="ko-KR" altLang="en-US" sz="2400" dirty="0"/>
              <a:t>고구려의 영토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고려시대</a:t>
            </a:r>
            <a:r>
              <a:rPr lang="en-US" altLang="ko-KR" sz="2400" dirty="0"/>
              <a:t>~</a:t>
            </a:r>
            <a:r>
              <a:rPr lang="ko-KR" altLang="en-US" sz="2400" dirty="0"/>
              <a:t>조선 전기</a:t>
            </a:r>
            <a:r>
              <a:rPr lang="en-US" altLang="ko-KR" sz="2400" dirty="0"/>
              <a:t>: </a:t>
            </a:r>
            <a:r>
              <a:rPr lang="ko-KR" altLang="en-US" sz="2400" dirty="0"/>
              <a:t>여진족이 살았음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일제 강점기</a:t>
            </a:r>
            <a:r>
              <a:rPr lang="en-US" altLang="ko-KR" sz="2400" dirty="0"/>
              <a:t>: </a:t>
            </a:r>
            <a:r>
              <a:rPr lang="ko-KR" altLang="en-US" sz="2400" dirty="0"/>
              <a:t>간도 협약으로 청나라 영토가 됨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- </a:t>
            </a:r>
            <a:r>
              <a:rPr lang="ko-KR" altLang="en-US" sz="2400" dirty="0"/>
              <a:t>현재</a:t>
            </a:r>
            <a:r>
              <a:rPr lang="en-US" altLang="ko-KR" sz="2400" dirty="0"/>
              <a:t>: </a:t>
            </a:r>
            <a:r>
              <a:rPr lang="ko-KR" altLang="en-US" sz="2400" dirty="0"/>
              <a:t>중국이 실효 지배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간도의 역사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80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ko-KR" sz="2800" dirty="0">
                <a:solidFill>
                  <a:schemeClr val="tx2"/>
                </a:solidFill>
              </a:rPr>
              <a:t>◈ </a:t>
            </a:r>
            <a:r>
              <a:rPr lang="ko-KR" altLang="en-US" sz="2800" dirty="0">
                <a:solidFill>
                  <a:schemeClr val="tx2"/>
                </a:solidFill>
              </a:rPr>
              <a:t>백두산 정계비</a:t>
            </a:r>
          </a:p>
          <a:p>
            <a:pPr>
              <a:buFont typeface="Wingdings 2" pitchFamily="18" charset="2"/>
              <a:buNone/>
            </a:pPr>
            <a:r>
              <a:rPr lang="ko-KR" altLang="en-US" sz="2800" dirty="0">
                <a:solidFill>
                  <a:schemeClr val="tx2"/>
                </a:solidFill>
              </a:rPr>
              <a:t>   “</a:t>
            </a:r>
            <a:r>
              <a:rPr lang="ko-KR" altLang="en-US" sz="2800" dirty="0" err="1">
                <a:solidFill>
                  <a:schemeClr val="tx2"/>
                </a:solidFill>
              </a:rPr>
              <a:t>西爲鴨綠</a:t>
            </a:r>
            <a:r>
              <a:rPr lang="ko-KR" altLang="en-US" sz="2800" dirty="0">
                <a:solidFill>
                  <a:schemeClr val="tx2"/>
                </a:solidFill>
              </a:rPr>
              <a:t> </a:t>
            </a:r>
            <a:r>
              <a:rPr lang="ko-KR" altLang="en-US" sz="2800" dirty="0" smtClean="0">
                <a:solidFill>
                  <a:schemeClr val="tx2"/>
                </a:solidFill>
              </a:rPr>
              <a:t>東爲 </a:t>
            </a:r>
            <a:r>
              <a:rPr lang="ko-KR" alt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土門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ko-KR" altLang="en-US" sz="2800" dirty="0">
                <a:solidFill>
                  <a:schemeClr val="tx2"/>
                </a:solidFill>
              </a:rPr>
              <a:t>     故於分水嶺上 </a:t>
            </a:r>
            <a:r>
              <a:rPr lang="en-US" altLang="ko-KR" sz="2800" dirty="0">
                <a:solidFill>
                  <a:schemeClr val="tx2"/>
                </a:solidFill>
              </a:rPr>
              <a:t>~ ”</a:t>
            </a:r>
          </a:p>
          <a:p>
            <a:pPr>
              <a:buFont typeface="Wingdings 2" pitchFamily="18" charset="2"/>
              <a:buNone/>
            </a:pPr>
            <a:endParaRPr lang="en-US" altLang="ko-KR" sz="2800" dirty="0">
              <a:solidFill>
                <a:schemeClr val="tx2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altLang="ko-KR" sz="2800" dirty="0">
                <a:solidFill>
                  <a:schemeClr val="tx2"/>
                </a:solidFill>
              </a:rPr>
              <a:t>  * </a:t>
            </a:r>
            <a:r>
              <a:rPr lang="ko-KR" altLang="en-US" sz="2800" dirty="0" err="1">
                <a:solidFill>
                  <a:schemeClr val="tx2"/>
                </a:solidFill>
              </a:rPr>
              <a:t>토문에</a:t>
            </a:r>
            <a:r>
              <a:rPr lang="ko-KR" altLang="en-US" sz="2800" dirty="0">
                <a:solidFill>
                  <a:schemeClr val="tx2"/>
                </a:solidFill>
              </a:rPr>
              <a:t> 대한 해석 차이</a:t>
            </a:r>
          </a:p>
          <a:p>
            <a:pPr>
              <a:buFont typeface="Wingdings 2" pitchFamily="18" charset="2"/>
              <a:buNone/>
            </a:pPr>
            <a:r>
              <a:rPr lang="ko-KR" altLang="en-US" sz="2800" dirty="0">
                <a:solidFill>
                  <a:schemeClr val="tx2"/>
                </a:solidFill>
              </a:rPr>
              <a:t>    </a:t>
            </a:r>
            <a:r>
              <a:rPr lang="en-US" altLang="ko-KR" sz="2800" dirty="0">
                <a:solidFill>
                  <a:schemeClr val="tx2"/>
                </a:solidFill>
              </a:rPr>
              <a:t>- </a:t>
            </a:r>
            <a:r>
              <a:rPr lang="ko-KR" altLang="en-US" sz="2800" dirty="0">
                <a:solidFill>
                  <a:schemeClr val="tx2"/>
                </a:solidFill>
              </a:rPr>
              <a:t>중국 </a:t>
            </a:r>
            <a:r>
              <a:rPr lang="en-US" altLang="ko-KR" sz="2800" dirty="0">
                <a:solidFill>
                  <a:schemeClr val="tx2"/>
                </a:solidFill>
              </a:rPr>
              <a:t>: </a:t>
            </a:r>
            <a:r>
              <a:rPr lang="ko-KR" altLang="en-US" sz="2800" dirty="0">
                <a:solidFill>
                  <a:schemeClr val="tx2"/>
                </a:solidFill>
              </a:rPr>
              <a:t>두만강 </a:t>
            </a:r>
          </a:p>
          <a:p>
            <a:pPr>
              <a:buFont typeface="Wingdings 2" pitchFamily="18" charset="2"/>
              <a:buNone/>
            </a:pPr>
            <a:r>
              <a:rPr lang="ko-KR" altLang="en-US" sz="2800" dirty="0">
                <a:solidFill>
                  <a:schemeClr val="tx2"/>
                </a:solidFill>
              </a:rPr>
              <a:t>    </a:t>
            </a:r>
            <a:r>
              <a:rPr lang="en-US" altLang="ko-KR" sz="2800" dirty="0">
                <a:solidFill>
                  <a:schemeClr val="tx2"/>
                </a:solidFill>
              </a:rPr>
              <a:t>- </a:t>
            </a:r>
            <a:r>
              <a:rPr lang="ko-KR" altLang="en-US" sz="2800" dirty="0">
                <a:solidFill>
                  <a:schemeClr val="tx2"/>
                </a:solidFill>
              </a:rPr>
              <a:t>한국 </a:t>
            </a:r>
            <a:r>
              <a:rPr lang="en-US" altLang="ko-KR" sz="2800" dirty="0">
                <a:solidFill>
                  <a:schemeClr val="tx2"/>
                </a:solidFill>
              </a:rPr>
              <a:t>: </a:t>
            </a:r>
            <a:r>
              <a:rPr lang="ko-KR" altLang="en-US" sz="2800" dirty="0" err="1">
                <a:solidFill>
                  <a:schemeClr val="tx2"/>
                </a:solidFill>
              </a:rPr>
              <a:t>토문강</a:t>
            </a:r>
            <a:r>
              <a:rPr lang="ko-KR" altLang="en-US" sz="2800" dirty="0">
                <a:solidFill>
                  <a:schemeClr val="tx2"/>
                </a:solidFill>
              </a:rPr>
              <a:t> </a:t>
            </a:r>
          </a:p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귀속문제</a:t>
            </a:r>
            <a:endParaRPr lang="ko-KR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99" y="598342"/>
            <a:ext cx="4248473" cy="53292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885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"/>
    </mc:Choice>
    <mc:Fallback xmlns="">
      <p:transition spd="slow" advTm="305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https://www.youtube.com/watch?v=Qv9ijw3bKng&amp;t=1s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 동영상 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9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"/>
    </mc:Choice>
    <mc:Fallback xmlns="">
      <p:transition spd="slow" advTm="31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 descr="C:\Users\Bluff\Desktop\NXU5OSDETV07FB90NXSJ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36006" y="-15746"/>
            <a:ext cx="9180005" cy="688949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 smtClean="0">
              <a:solidFill>
                <a:srgbClr val="00B0F0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2000" dirty="0" smtClean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2000" dirty="0">
              <a:solidFill>
                <a:prstClr val="black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3000" dirty="0" smtClean="0">
                <a:solidFill>
                  <a:srgbClr val="00B0F0"/>
                </a:solidFill>
                <a:latin typeface="휴먼명조" pitchFamily="2" charset="-127"/>
                <a:ea typeface="휴먼명조" pitchFamily="2" charset="-127"/>
              </a:rPr>
              <a:t>국제사회</a:t>
            </a:r>
            <a:r>
              <a:rPr lang="ko-KR" altLang="en-US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가</a:t>
            </a:r>
            <a:r>
              <a:rPr lang="en-US" altLang="ko-KR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 </a:t>
            </a:r>
            <a:r>
              <a:rPr lang="ko-KR" altLang="en-US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보는</a:t>
            </a:r>
            <a:endParaRPr lang="en-US" altLang="ko-KR" sz="3000" dirty="0" smtClean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&lt;</a:t>
            </a:r>
            <a:r>
              <a:rPr lang="ko-KR" altLang="en-US" sz="3000" dirty="0" smtClean="0">
                <a:solidFill>
                  <a:srgbClr val="00B0F0"/>
                </a:solidFill>
                <a:latin typeface="휴먼명조" pitchFamily="2" charset="-127"/>
                <a:ea typeface="휴먼명조" pitchFamily="2" charset="-127"/>
              </a:rPr>
              <a:t>간도</a:t>
            </a:r>
            <a:r>
              <a:rPr lang="en-US" altLang="ko-KR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&gt;</a:t>
            </a:r>
            <a:r>
              <a:rPr lang="ko-KR" altLang="en-US" sz="3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의 영유권</a:t>
            </a:r>
            <a:endParaRPr lang="en-US" altLang="ko-KR" sz="3000" dirty="0" smtClean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2000" dirty="0" smtClean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2000" dirty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휴먼명조" pitchFamily="2" charset="-127"/>
                <a:ea typeface="휴먼명조" pitchFamily="2" charset="-127"/>
              </a:rPr>
              <a:t>백두산 정계비</a:t>
            </a:r>
            <a:endParaRPr lang="en-US" altLang="ko-KR" sz="2000" dirty="0" smtClean="0">
              <a:solidFill>
                <a:prstClr val="white"/>
              </a:solidFill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3500" dirty="0">
              <a:solidFill>
                <a:prstClr val="white"/>
              </a:solidFill>
            </a:endParaRPr>
          </a:p>
          <a:p>
            <a:pPr algn="ctr"/>
            <a:endParaRPr lang="en-US" altLang="ko-KR" sz="2000" dirty="0" smtClean="0">
              <a:solidFill>
                <a:prstClr val="white"/>
              </a:solidFill>
            </a:endParaRPr>
          </a:p>
          <a:p>
            <a:pPr algn="ctr"/>
            <a:endParaRPr lang="en-US" altLang="ko-KR" sz="2000" dirty="0">
              <a:solidFill>
                <a:prstClr val="white"/>
              </a:solidFill>
            </a:endParaRPr>
          </a:p>
          <a:p>
            <a:pPr algn="ctr"/>
            <a:endParaRPr lang="en-US" altLang="ko-KR" sz="2000" dirty="0" smtClean="0">
              <a:solidFill>
                <a:prstClr val="white"/>
              </a:solidFill>
            </a:endParaRPr>
          </a:p>
          <a:p>
            <a:pPr algn="ctr"/>
            <a:endParaRPr lang="en-US" altLang="ko-KR" sz="2000" dirty="0">
              <a:solidFill>
                <a:prstClr val="white"/>
              </a:solidFill>
            </a:endParaRPr>
          </a:p>
          <a:p>
            <a:pPr algn="ctr"/>
            <a:endParaRPr lang="en-US" altLang="ko-KR" sz="2000" dirty="0" smtClean="0">
              <a:solidFill>
                <a:prstClr val="white"/>
              </a:solidFill>
            </a:endParaRPr>
          </a:p>
          <a:p>
            <a:pPr algn="ctr"/>
            <a:endParaRPr lang="en-US" altLang="ko-KR" sz="2000" dirty="0">
              <a:solidFill>
                <a:prstClr val="white"/>
              </a:solidFill>
            </a:endParaRPr>
          </a:p>
          <a:p>
            <a:pPr algn="ctr"/>
            <a:endParaRPr lang="ko-KR" altLang="en-US" sz="2000" dirty="0" smtClean="0">
              <a:solidFill>
                <a:prstClr val="white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5816" y="980728"/>
            <a:ext cx="3240360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737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5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en-US" altLang="ko-KR" sz="2000" dirty="0" smtClean="0"/>
          </a:p>
          <a:p>
            <a:pPr algn="ctr"/>
            <a:endParaRPr lang="en-US" altLang="ko-KR" sz="2000" dirty="0"/>
          </a:p>
          <a:p>
            <a:pPr algn="ctr"/>
            <a:endParaRPr lang="ko-KR" altLang="en-US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72000" y="403960"/>
            <a:ext cx="4320480" cy="10808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300" dirty="0" smtClean="0">
                <a:solidFill>
                  <a:schemeClr val="bg1"/>
                </a:solidFill>
                <a:latin typeface="휴먼명조" pitchFamily="2" charset="-127"/>
                <a:ea typeface="휴먼명조" pitchFamily="2" charset="-127"/>
              </a:rPr>
              <a:t>   백두산 정계비</a:t>
            </a:r>
            <a:endParaRPr lang="ko-KR" altLang="en-US" sz="3300" dirty="0">
              <a:solidFill>
                <a:schemeClr val="bg1"/>
              </a:solidFill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3968" y="2087296"/>
            <a:ext cx="4752528" cy="4176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백두산정계비</a:t>
            </a:r>
            <a:r>
              <a:rPr lang="ko-KR" altLang="en-US" sz="24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는</a:t>
            </a:r>
            <a:endParaRPr lang="en-US" altLang="ko-KR" sz="1000" spc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 </a:t>
            </a:r>
          </a:p>
          <a:p>
            <a:pPr algn="ctr"/>
            <a:r>
              <a:rPr lang="en-US" altLang="ko-KR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1712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년</a:t>
            </a:r>
            <a:r>
              <a:rPr lang="en-US" altLang="ko-KR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숙종</a:t>
            </a:r>
            <a:r>
              <a:rPr lang="ko-KR" alt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 </a:t>
            </a:r>
            <a:r>
              <a:rPr lang="en-US" altLang="ko-KR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38</a:t>
            </a:r>
            <a:r>
              <a:rPr lang="ko-KR" alt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년</a:t>
            </a:r>
            <a:r>
              <a:rPr lang="en-US" altLang="ko-KR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)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에</a:t>
            </a:r>
            <a:endParaRPr lang="en-US" altLang="ko-KR" sz="24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5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 조선과 </a:t>
            </a:r>
            <a:r>
              <a:rPr lang="ko-KR" altLang="en-US" sz="2400" spc="100" dirty="0">
                <a:solidFill>
                  <a:schemeClr val="bg1"/>
                </a:solidFill>
                <a:latin typeface="휴먼명조" pitchFamily="2" charset="-127"/>
                <a:ea typeface="휴먼명조" pitchFamily="2" charset="-127"/>
              </a:rPr>
              <a:t>청나라</a:t>
            </a:r>
            <a:r>
              <a:rPr lang="ko-KR" alt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 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사이의</a:t>
            </a:r>
            <a:endParaRPr lang="en-US" altLang="ko-KR" sz="24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en-US" altLang="ko-KR" sz="5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 </a:t>
            </a:r>
            <a:endParaRPr lang="en-US" altLang="ko-KR" sz="5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400" spc="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국경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을 </a:t>
            </a:r>
            <a:r>
              <a:rPr lang="ko-KR" altLang="en-US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정하기 </a:t>
            </a:r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위하여</a:t>
            </a:r>
            <a:endParaRPr lang="en-US" altLang="ko-KR" sz="24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endParaRPr lang="en-US" altLang="ko-KR" sz="500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  <a:p>
            <a:pPr algn="ctr"/>
            <a:r>
              <a:rPr lang="ko-KR" altLang="en-US" sz="2400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세워진 </a:t>
            </a:r>
            <a:r>
              <a:rPr lang="ko-KR" altLang="en-US" sz="2400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경계비이다</a:t>
            </a:r>
            <a:r>
              <a:rPr lang="en-US" altLang="ko-KR" sz="2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 pitchFamily="2" charset="-127"/>
                <a:ea typeface="휴먼명조" pitchFamily="2" charset="-127"/>
              </a:rPr>
              <a:t>.</a:t>
            </a:r>
            <a:endParaRPr lang="ko-KR" altLang="en-US" sz="24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 pitchFamily="2" charset="-127"/>
              <a:ea typeface="휴먼명조" pitchFamily="2" charset="-127"/>
            </a:endParaRPr>
          </a:p>
        </p:txBody>
      </p:sp>
      <p:pic>
        <p:nvPicPr>
          <p:cNvPr id="11" name="Picture 2" descr="C:\Users\Bluff\Desktop\eb14_262_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5" y="7871"/>
            <a:ext cx="40930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692</Words>
  <Application>Microsoft Office PowerPoint</Application>
  <PresentationFormat>화면 슬라이드 쇼(4:3)</PresentationFormat>
  <Paragraphs>210</Paragraphs>
  <Slides>27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광장</vt:lpstr>
      <vt:lpstr>Office 테마</vt:lpstr>
      <vt:lpstr>1_광장</vt:lpstr>
      <vt:lpstr>2_광장</vt:lpstr>
      <vt:lpstr>3_광장</vt:lpstr>
      <vt:lpstr>독도영토학 7조 국제 사회가보는  간도 영유권은 ?</vt:lpstr>
      <vt:lpstr>목차</vt:lpstr>
      <vt:lpstr>간도란???</vt:lpstr>
      <vt:lpstr> 간도를 나타내는 사진들!!!!</vt:lpstr>
      <vt:lpstr>간도의 역사</vt:lpstr>
      <vt:lpstr>간도의 귀속문제</vt:lpstr>
      <vt:lpstr>간도 동영상 자료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간도의 영유권 문제  &lt;백두산정계비&gt;</vt:lpstr>
      <vt:lpstr>PowerPoint 프레젠테이션</vt:lpstr>
      <vt:lpstr>주제    1. 백두산정계비의 토문은 두만강인가, 송화강인가?    2. 백두산정계비는 법적 효력이 있는 것인가?   3. 조선과 청의 국경은 어떻게 설정되고 유지되었는가?    </vt:lpstr>
      <vt:lpstr>PowerPoint 프레젠테이션</vt:lpstr>
      <vt:lpstr>PowerPoint 프레젠테이션</vt:lpstr>
      <vt:lpstr>간도협약</vt:lpstr>
      <vt:lpstr>간도협약 전문</vt:lpstr>
      <vt:lpstr>간도협약의 개설</vt:lpstr>
      <vt:lpstr>간도협약의 역사적 배경</vt:lpstr>
      <vt:lpstr>간도협약 동영상</vt:lpstr>
      <vt:lpstr>을유·정해감계회담</vt:lpstr>
      <vt:lpstr>을유·정해감계회담이란?</vt:lpstr>
      <vt:lpstr>제 1차 을유·정해감계회담</vt:lpstr>
      <vt:lpstr>제 2차 을유·정해감계회담</vt:lpstr>
      <vt:lpstr>관련자료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간도란???</dc:title>
  <dc:creator>Windows 사용자</dc:creator>
  <cp:lastModifiedBy>Windows</cp:lastModifiedBy>
  <cp:revision>23</cp:revision>
  <dcterms:created xsi:type="dcterms:W3CDTF">2018-03-26T12:22:07Z</dcterms:created>
  <dcterms:modified xsi:type="dcterms:W3CDTF">2018-03-31T10:35:32Z</dcterms:modified>
</cp:coreProperties>
</file>