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6" r:id="rId18"/>
    <p:sldId id="257" r:id="rId19"/>
    <p:sldId id="259" r:id="rId20"/>
    <p:sldId id="260" r:id="rId21"/>
    <p:sldId id="261" r:id="rId22"/>
    <p:sldId id="262" r:id="rId23"/>
    <p:sldId id="264" r:id="rId24"/>
    <p:sldId id="263" r:id="rId25"/>
    <p:sldId id="293" r:id="rId26"/>
    <p:sldId id="294" r:id="rId27"/>
    <p:sldId id="295" r:id="rId28"/>
    <p:sldId id="296" r:id="rId29"/>
    <p:sldId id="297" r:id="rId30"/>
    <p:sldId id="298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2.xlsx"/><Relationship Id="rId1" Type="http://schemas.openxmlformats.org/officeDocument/2006/relationships/image" Target="../media/image3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여론 조사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찬성</c:v>
                </c:pt>
                <c:pt idx="1">
                  <c:v>반대</c:v>
                </c:pt>
                <c:pt idx="2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rgbClr val="FFFFCC"/>
    </a:solidFill>
  </c:spPr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explosion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29E3B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01315C"/>
              </a:solidFill>
              <a:ln w="1905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208-9F4A-4B0D-9A1E-735529E8FE09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5428-985A-4AAE-ADFF-E2339B711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천황이란 칭호는 중국으로부터 받아들인 것으로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 의미로는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도교계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道敎系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말하며 북극성을 신격화한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이전에는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오오기미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 하였다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6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막부의 타도 이후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천황</a:t>
            </a:r>
            <a:r>
              <a:rPr lang="en-US" altLang="ko-KR" baseline="0" dirty="0" smtClean="0"/>
              <a:t>’</a:t>
            </a:r>
            <a:r>
              <a:rPr lang="ko-KR" altLang="en-US" baseline="0" smtClean="0"/>
              <a:t>은 최고 권력자 겸 신적인 존재로 탈바꿈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64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차대전까지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천황은 국가의 원수로서 정치대권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군의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통솔자로서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군사대권을 한 몸에 지니는 동시에 전통적인 제사대권을 가졌으며 또한 천황을 신성 불가침의 살아 있는 신으로 떠받들었다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세계대전의 패전으로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국가신도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神道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해체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1946.1.1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천황이 이른바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인간선언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 =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자신의 신격을 부정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천황을 신격화하면서 강하게 결속되었다고 판단하고 천황의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인간선언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요구하였기 때문이다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64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밖에 천황의 호칭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5D9C-1F2B-4F6D-AB01-9D680073879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6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https://images.unsplash.com/photo-1493976040374-85c8e12f0c0e?ixlib=rb-0.3.5&amp;ixid=eyJhcHBfaWQiOjEyMDd9&amp;s=ebd34ddde3f2b4ea6dcdc9b7d329b774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" r="5" b="15675"/>
          <a:stretch>
            <a:fillRect/>
          </a:stretch>
        </p:blipFill>
        <p:spPr bwMode="auto"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9271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63971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7209" y="4871360"/>
            <a:ext cx="1898598" cy="17697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7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62841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man carrying umbrellas in elegant purple and pink Japanese geisha robes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041"/>
          <a:stretch/>
        </p:blipFill>
        <p:spPr bwMode="auto">
          <a:xfrm>
            <a:off x="0" y="0"/>
            <a:ext cx="21417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2141730" cy="51435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chemeClr val="accent4">
                  <a:lumMod val="7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778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84525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Grayscale Photo of Sumo Wrestling Surrounded With Peop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53" r="14852"/>
          <a:stretch>
            <a:fillRect/>
          </a:stretch>
        </p:blipFill>
        <p:spPr bwMode="auto">
          <a:xfrm>
            <a:off x="5652120" y="0"/>
            <a:ext cx="3491880" cy="5143500"/>
          </a:xfrm>
          <a:custGeom>
            <a:avLst/>
            <a:gdLst>
              <a:gd name="connsiteX0" fmla="*/ 0 w 4655840"/>
              <a:gd name="connsiteY0" fmla="*/ 0 h 6858000"/>
              <a:gd name="connsiteX1" fmla="*/ 4655840 w 4655840"/>
              <a:gd name="connsiteY1" fmla="*/ 0 h 6858000"/>
              <a:gd name="connsiteX2" fmla="*/ 4655840 w 4655840"/>
              <a:gd name="connsiteY2" fmla="*/ 6858000 h 6858000"/>
              <a:gd name="connsiteX3" fmla="*/ 0 w 4655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5840" h="6858000">
                <a:moveTo>
                  <a:pt x="0" y="0"/>
                </a:moveTo>
                <a:lnTo>
                  <a:pt x="4655840" y="0"/>
                </a:lnTo>
                <a:lnTo>
                  <a:pt x="46558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990553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8773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131" y="913212"/>
            <a:ext cx="2762349" cy="425082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499270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143477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499270" y="4958835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260594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162A-F193-43B7-86D2-56F66A3F0EF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pload.wikimedia.org/wikipedia/commons/2/25/Emperor_K%C5%8Dg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upload.wikimedia.org/wikipedia/commons/5/59/Emperor_Godaigo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GXJlb2r6BE" TargetMode="External"/><Relationship Id="rId2" Type="http://schemas.openxmlformats.org/officeDocument/2006/relationships/hyperlink" Target="https://youtu.be/TNq8HtQsTC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일본의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천황제의 변천과정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일본문화 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3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조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시대별 조사 천황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4006652"/>
              </p:ext>
            </p:extLst>
          </p:nvPr>
        </p:nvGraphicFramePr>
        <p:xfrm>
          <a:off x="467544" y="1383618"/>
          <a:ext cx="8229600" cy="313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849528"/>
                <a:gridCol w="3291840"/>
              </a:tblGrid>
              <a:tr h="278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고대</a:t>
                      </a: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중세</a:t>
                      </a: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근세</a:t>
                      </a:r>
                      <a:endParaRPr lang="ko-KR" altLang="en-US" sz="1400" dirty="0"/>
                    </a:p>
                  </a:txBody>
                  <a:tcPr marT="34290" marB="34290"/>
                </a:tc>
              </a:tr>
              <a:tr h="477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진무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고다이고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고요제이 천황</a:t>
                      </a:r>
                      <a:endParaRPr lang="ko-KR" altLang="en-US" sz="1400" dirty="0"/>
                    </a:p>
                  </a:txBody>
                  <a:tcPr marT="34290" marB="34290"/>
                </a:tc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긴메이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고곤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고메이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스이코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고코마쓰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40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덴지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40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덴무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고닌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간무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9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무라카미</a:t>
                      </a:r>
                      <a:r>
                        <a:rPr lang="ko-KR" altLang="en-US" sz="1400" dirty="0" smtClean="0"/>
                        <a:t> 천황</a:t>
                      </a:r>
                      <a:endParaRPr lang="ko-KR" altLang="en-US" sz="1400" dirty="0"/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21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진무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4762872" cy="33944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b="1" dirty="0"/>
              <a:t>진무 천황</a:t>
            </a:r>
            <a:r>
              <a:rPr lang="en-US" altLang="ko-KR" b="1" dirty="0"/>
              <a:t>(1</a:t>
            </a:r>
            <a:r>
              <a:rPr lang="ko-KR" altLang="en-US" b="1" dirty="0"/>
              <a:t>대 천황</a:t>
            </a:r>
            <a:r>
              <a:rPr lang="en-US" altLang="ko-KR" b="1" dirty="0"/>
              <a:t>)</a:t>
            </a:r>
            <a:endParaRPr lang="ko-KR" altLang="en-US" dirty="0"/>
          </a:p>
          <a:p>
            <a:pPr fontAlgn="base"/>
            <a:r>
              <a:rPr lang="en-US" altLang="ko-KR" dirty="0" smtClean="0"/>
              <a:t> </a:t>
            </a:r>
            <a:r>
              <a:rPr lang="ko-KR" altLang="en-US" dirty="0"/>
              <a:t>일본의 초대 </a:t>
            </a:r>
            <a:r>
              <a:rPr lang="ko-KR" altLang="en-US" dirty="0" err="1" smtClean="0"/>
              <a:t>건국신</a:t>
            </a:r>
            <a:endParaRPr lang="ko-KR" altLang="en-US" dirty="0"/>
          </a:p>
          <a:p>
            <a:pPr fontAlgn="base"/>
            <a:r>
              <a:rPr lang="ko-KR" altLang="en-US" dirty="0" smtClean="0"/>
              <a:t> 일본 열도 소국 통합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도읍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가시하라</a:t>
            </a:r>
            <a:r>
              <a:rPr lang="en-US" altLang="ko-KR" dirty="0"/>
              <a:t>(</a:t>
            </a:r>
            <a:r>
              <a:rPr lang="ko-KR" altLang="en-US" dirty="0"/>
              <a:t>橿原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1600"/>
            <a:ext cx="2552700" cy="333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덴무</a:t>
            </a:r>
            <a:r>
              <a:rPr lang="ko-KR" altLang="en-US" b="1" dirty="0" smtClean="0"/>
              <a:t>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329613"/>
            <a:ext cx="4038600" cy="3394472"/>
          </a:xfrm>
        </p:spPr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일본</a:t>
            </a:r>
            <a:r>
              <a:rPr lang="en-US" altLang="ko-KR" dirty="0"/>
              <a:t>(</a:t>
            </a:r>
            <a:r>
              <a:rPr lang="ko-KR" altLang="en-US" dirty="0"/>
              <a:t>日本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이라는 </a:t>
            </a:r>
            <a:r>
              <a:rPr lang="ko-KR" altLang="en-US" dirty="0"/>
              <a:t>국호와 </a:t>
            </a:r>
            <a:r>
              <a:rPr lang="ko-KR" altLang="en-US" dirty="0" smtClean="0"/>
              <a:t>천황</a:t>
            </a:r>
            <a:r>
              <a:rPr lang="en-US" altLang="ko-KR" dirty="0"/>
              <a:t>(</a:t>
            </a:r>
            <a:r>
              <a:rPr lang="ko-KR" altLang="en-US" dirty="0"/>
              <a:t>天皇</a:t>
            </a:r>
            <a:r>
              <a:rPr lang="en-US" altLang="ko-KR" dirty="0" smtClean="0"/>
              <a:t>)</a:t>
            </a:r>
            <a:r>
              <a:rPr lang="ko-KR" altLang="en-US" dirty="0" smtClean="0"/>
              <a:t>칭호사용</a:t>
            </a:r>
            <a:endParaRPr lang="ko-KR" altLang="en-US" dirty="0"/>
          </a:p>
          <a:p>
            <a:pPr fontAlgn="base"/>
            <a:r>
              <a:rPr lang="ko-KR" altLang="en-US" dirty="0" smtClean="0"/>
              <a:t>천황을 중심으로 한 중앙집권을 강화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 </a:t>
            </a:r>
            <a:r>
              <a:rPr lang="ko-KR" altLang="en-US" dirty="0" smtClean="0"/>
              <a:t>천황의 지위를 </a:t>
            </a:r>
            <a:r>
              <a:rPr lang="ko-KR" altLang="en-US" dirty="0"/>
              <a:t>절대화 </a:t>
            </a:r>
            <a:r>
              <a:rPr lang="en-US" altLang="ko-KR" dirty="0"/>
              <a:t>· </a:t>
            </a:r>
            <a:r>
              <a:rPr lang="ko-KR" altLang="en-US" dirty="0" smtClean="0"/>
              <a:t>신격화했다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83618"/>
            <a:ext cx="4150515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간무</a:t>
            </a:r>
            <a:r>
              <a:rPr lang="ko-KR" altLang="en-US" dirty="0" smtClean="0"/>
              <a:t> 천황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329613"/>
            <a:ext cx="4176464" cy="3394472"/>
          </a:xfrm>
        </p:spPr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수도를 </a:t>
            </a:r>
            <a:r>
              <a:rPr lang="en-US" altLang="ko-KR" dirty="0"/>
              <a:t>2</a:t>
            </a:r>
            <a:r>
              <a:rPr lang="ko-KR" altLang="en-US" dirty="0"/>
              <a:t>번 </a:t>
            </a:r>
            <a:r>
              <a:rPr lang="ko-KR" altLang="en-US" dirty="0" smtClean="0"/>
              <a:t>옮김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  -</a:t>
            </a:r>
            <a:r>
              <a:rPr lang="ko-KR" altLang="en-US" dirty="0" err="1" smtClean="0"/>
              <a:t>나가오카쿄</a:t>
            </a:r>
            <a:r>
              <a:rPr lang="ko-KR" altLang="en-US" dirty="0" smtClean="0"/>
              <a:t>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헤이안쿄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fontAlgn="base"/>
            <a:r>
              <a:rPr lang="ko-KR" altLang="en-US" dirty="0" err="1" smtClean="0"/>
              <a:t>헤이안</a:t>
            </a:r>
            <a:r>
              <a:rPr lang="ko-KR" altLang="en-US" dirty="0" smtClean="0"/>
              <a:t> 시대 </a:t>
            </a:r>
            <a:endParaRPr lang="ko-KR" altLang="en-US" dirty="0"/>
          </a:p>
          <a:p>
            <a:pPr fontAlgn="base"/>
            <a:r>
              <a:rPr lang="ko-KR" altLang="en-US" dirty="0" smtClean="0"/>
              <a:t>정부 </a:t>
            </a:r>
            <a:r>
              <a:rPr lang="ko-KR" altLang="en-US" dirty="0"/>
              <a:t>조직과 </a:t>
            </a:r>
            <a:r>
              <a:rPr lang="ko-KR" altLang="en-US" dirty="0" smtClean="0"/>
              <a:t>기능개선</a:t>
            </a:r>
            <a:endParaRPr lang="ko-KR" altLang="en-US" dirty="0"/>
          </a:p>
          <a:p>
            <a:pPr fontAlgn="base"/>
            <a:r>
              <a:rPr lang="ko-KR" altLang="en-US" dirty="0" err="1" smtClean="0"/>
              <a:t>율령제</a:t>
            </a:r>
            <a:r>
              <a:rPr lang="ko-KR" altLang="en-US" dirty="0" smtClean="0"/>
              <a:t> 재편</a:t>
            </a:r>
            <a:endParaRPr lang="ko-KR" altLang="en-US" dirty="0"/>
          </a:p>
          <a:p>
            <a:pPr fontAlgn="base"/>
            <a:r>
              <a:rPr lang="ko-KR" altLang="en-US" dirty="0" smtClean="0"/>
              <a:t>제사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1600"/>
            <a:ext cx="2689274" cy="302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048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남북조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1272779"/>
              </p:ext>
            </p:extLst>
          </p:nvPr>
        </p:nvGraphicFramePr>
        <p:xfrm>
          <a:off x="539552" y="1167594"/>
          <a:ext cx="8229600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60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 err="1" smtClean="0"/>
                        <a:t>고다이고</a:t>
                      </a:r>
                      <a:r>
                        <a:rPr lang="ko-KR" altLang="en-US" sz="2100" dirty="0" smtClean="0"/>
                        <a:t> 천황</a:t>
                      </a:r>
                      <a:endParaRPr lang="ko-KR" altLang="en-US" sz="2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 smtClean="0"/>
                        <a:t>고곤 천황</a:t>
                      </a:r>
                      <a:endParaRPr lang="ko-KR" altLang="en-US" sz="2100" dirty="0"/>
                    </a:p>
                  </a:txBody>
                  <a:tcPr marT="34290" marB="34290"/>
                </a:tc>
              </a:tr>
              <a:tr h="2970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기록소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재흥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정치 쇄신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파격적인 인사 단행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직접 국정을 다스리는 원정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4098" name="Picture 2" descr="File:Emperor Kōg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2031690"/>
            <a:ext cx="2664296" cy="2484276"/>
          </a:xfrm>
          <a:prstGeom prst="rect">
            <a:avLst/>
          </a:prstGeom>
          <a:noFill/>
        </p:spPr>
      </p:pic>
      <p:pic>
        <p:nvPicPr>
          <p:cNvPr id="3" name="Picture 2" descr="File:Emperor Godai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139702"/>
            <a:ext cx="3168352" cy="237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682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고요제이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19098497"/>
              </p:ext>
            </p:extLst>
          </p:nvPr>
        </p:nvGraphicFramePr>
        <p:xfrm>
          <a:off x="179513" y="1599642"/>
          <a:ext cx="4581939" cy="931649"/>
        </p:xfrm>
        <a:graphic>
          <a:graphicData uri="http://schemas.openxmlformats.org/drawingml/2006/table">
            <a:tbl>
              <a:tblPr/>
              <a:tblGrid>
                <a:gridCol w="360040"/>
                <a:gridCol w="720080"/>
                <a:gridCol w="720080"/>
                <a:gridCol w="720080"/>
                <a:gridCol w="693507"/>
                <a:gridCol w="674645"/>
                <a:gridCol w="693507"/>
              </a:tblGrid>
              <a:tr h="43204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연도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1586~1611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1592~1595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1595~1598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1598~1603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1603~1605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1605~1611</a:t>
                      </a:r>
                      <a:endParaRPr 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0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실제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히데요시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히데쓰구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히데요시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친정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이에야스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히데타다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097" marR="49097" marT="10181" marB="10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79512" y="1059582"/>
            <a:ext cx="4038600" cy="615515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함초롬바탕" pitchFamily="18" charset="-127"/>
                <a:cs typeface="굴림" pitchFamily="50" charset="-127"/>
              </a:rPr>
              <a:t>실제 권력 구도</a:t>
            </a:r>
            <a:endParaRPr kumimoji="1" lang="ko-KR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467544" y="1009754"/>
            <a:ext cx="4038600" cy="191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10" name="내용 개체 틀 3"/>
          <p:cNvSpPr txBox="1">
            <a:spLocks/>
          </p:cNvSpPr>
          <p:nvPr/>
        </p:nvSpPr>
        <p:spPr>
          <a:xfrm>
            <a:off x="107504" y="989182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kumimoji="1" lang="ko-KR" altLang="en-US" sz="800" dirty="0" smtClean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245368" y="2890953"/>
            <a:ext cx="4038600" cy="172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막부의 간섭</a:t>
            </a:r>
            <a:endParaRPr lang="ko-KR" altLang="en-US" dirty="0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129572" y="2583196"/>
            <a:ext cx="4038600" cy="61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ko-KR" altLang="en-US" sz="1100" dirty="0" err="1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도요토미</a:t>
            </a:r>
            <a:r>
              <a:rPr kumimoji="1" lang="ko-KR" altLang="en-US" sz="1100" dirty="0" smtClean="0">
                <a:latin typeface="굴림" pitchFamily="50" charset="-127"/>
                <a:ea typeface="굴림" pitchFamily="50" charset="-127"/>
                <a:cs typeface="굴림" pitchFamily="50" charset="-127"/>
              </a:rPr>
              <a:t> 가계 섭정</a:t>
            </a:r>
            <a:endParaRPr kumimoji="1" lang="ko-KR" altLang="en-US" sz="11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005576"/>
            <a:ext cx="3550329" cy="36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4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동영상 링크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1491630"/>
            <a:ext cx="4038600" cy="142560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err="1" smtClean="0"/>
              <a:t>남북조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hlinkClick r:id="rId2"/>
              </a:rPr>
              <a:t>https://youtu.be/TNq8HtQsTC4</a:t>
            </a:r>
            <a:endParaRPr lang="en-US" altLang="ko-KR" dirty="0" smtClean="0"/>
          </a:p>
          <a:p>
            <a:r>
              <a:rPr lang="ko-KR" altLang="en-US" sz="2600" dirty="0" smtClean="0">
                <a:hlinkClick r:id="rId3"/>
              </a:rPr>
              <a:t>백제와 천황</a:t>
            </a:r>
            <a:endParaRPr lang="en-US" altLang="ko-KR" sz="2600" dirty="0" smtClean="0">
              <a:hlinkClick r:id="rId3"/>
            </a:endParaRPr>
          </a:p>
          <a:p>
            <a:pPr>
              <a:buNone/>
            </a:pPr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://youtu.be/7GXJlb2r6BE</a:t>
            </a:r>
            <a:endParaRPr lang="ko-KR" altLang="en-US" dirty="0"/>
          </a:p>
        </p:txBody>
      </p:sp>
      <p:pic>
        <p:nvPicPr>
          <p:cNvPr id="6" name="내용 개체 틀 5" descr="개체이(가) 표시된 사진&#10;&#10;높은 신뢰도로 생성된 설명">
            <a:extLst>
              <a:ext uri="{FF2B5EF4-FFF2-40B4-BE49-F238E27FC236}">
                <a16:creationId xmlns="" xmlns:a16="http://schemas.microsoft.com/office/drawing/2014/main" id="{37B80273-944A-4C5B-AADC-DE561FAE0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216" y="1221600"/>
            <a:ext cx="3048000" cy="19288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580112" y="3471850"/>
            <a:ext cx="2160240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/>
              <a:t>계속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91547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근대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현대 시대의 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천황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일본어일본학과</a:t>
            </a:r>
            <a:endParaRPr lang="en-US" altLang="ko-KR" dirty="0" smtClean="0">
              <a:latin typeface="MD이솝체" pitchFamily="18" charset="-127"/>
              <a:ea typeface="MD이솝체" pitchFamily="18" charset="-127"/>
            </a:endParaRPr>
          </a:p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21602415</a:t>
            </a:r>
          </a:p>
          <a:p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김그린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비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1.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메이지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77155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무쓰히토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1867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왕정복고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대호령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천황이 직접 정치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등용과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언로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백성을 구제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일세일원제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대일본제국헌법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천황의 신격화</a:t>
            </a:r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026" name="Picture 2" descr="ë©ì´ì§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725863" cy="427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1.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메이지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77155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무쓰히토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1867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왕정복고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대호령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천황이 직접 정치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등용과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언로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3.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백성을 구제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일세일원제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대일본제국헌법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천황의 신격화</a:t>
            </a:r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026" name="Picture 2" descr="ë©ì´ì§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725863" cy="4273551"/>
          </a:xfrm>
          <a:prstGeom prst="rect">
            <a:avLst/>
          </a:prstGeom>
          <a:noFill/>
        </p:spPr>
      </p:pic>
      <p:pic>
        <p:nvPicPr>
          <p:cNvPr id="7" name="그림 6" descr="KakaoTalk_20180330_19235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2212777" cy="5143500"/>
          </a:xfrm>
          <a:prstGeom prst="rect">
            <a:avLst/>
          </a:prstGeom>
        </p:spPr>
      </p:pic>
      <p:pic>
        <p:nvPicPr>
          <p:cNvPr id="8" name="그림 7" descr="제목 없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771550"/>
            <a:ext cx="514806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 fontAlgn="base" latinLnBrk="0">
              <a:lnSpc>
                <a:spcPct val="120000"/>
              </a:lnSpc>
              <a:buAutoNum type="arabicPeriod"/>
            </a:pPr>
            <a:r>
              <a:rPr lang="ko-KR" altLang="en-US" dirty="0" smtClean="0"/>
              <a:t>천황의 정의 및 역사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고대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중세</a:t>
            </a:r>
            <a:r>
              <a:rPr lang="en-US" altLang="ko-KR" dirty="0" smtClean="0"/>
              <a:t>·</a:t>
            </a:r>
            <a:r>
              <a:rPr lang="ko-KR" altLang="en-US" dirty="0" smtClean="0"/>
              <a:t>근세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근대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현대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천황의 호칭 변화와 관련 헌법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현대 천황에 대한 국민의식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천황의 거주지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2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다이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쇼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7410" name="Picture 2" descr="ë¤ì´ì¼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1550"/>
            <a:ext cx="3456384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01834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요시히토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1912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7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30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병약한 체질과 정서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가정적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, 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얼굴이 보이는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메이지 천황과의 비교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비운의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3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쇼</a:t>
            </a:r>
            <a:r>
              <a:rPr lang="ko-KR" altLang="en-US" dirty="0">
                <a:latin typeface="MD이솝체" pitchFamily="18" charset="-127"/>
                <a:ea typeface="MD이솝체" pitchFamily="18" charset="-127"/>
              </a:rPr>
              <a:t>와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6386" name="Picture 2" descr="ì¼ì ì²í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43558"/>
            <a:ext cx="3456384" cy="4161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09964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히로히토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1926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26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메이지 천황의 엄격함과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다이쇼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천황의 단란함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제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2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 세계대전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포츠담선언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인간선언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’, ‘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상징 천황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’</a:t>
            </a:r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4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헤이세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이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5362" name="Picture 2" descr="æ¥ ìí¤íí  ì²í© &amp;quot;ì ìì ëí ê¹ì ë°ì±&amp;quot; ì²« ì¸ê¸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9542"/>
            <a:ext cx="3600400" cy="4359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27560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아키히토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1989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8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고령으로 인한 건강문제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생전퇴위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차기 천황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나루히토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황태자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4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. </a:t>
            </a:r>
            <a:r>
              <a:rPr lang="ko-KR" altLang="en-US" dirty="0" err="1" smtClean="0">
                <a:latin typeface="MD이솝체" pitchFamily="18" charset="-127"/>
                <a:ea typeface="MD이솝체" pitchFamily="18" charset="-127"/>
              </a:rPr>
              <a:t>헤이세</a:t>
            </a:r>
            <a:r>
              <a:rPr lang="ko-KR" altLang="en-US" dirty="0" err="1">
                <a:latin typeface="MD이솝체" pitchFamily="18" charset="-127"/>
                <a:ea typeface="MD이솝체" pitchFamily="18" charset="-127"/>
              </a:rPr>
              <a:t>이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 천황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15362" name="Picture 2" descr="æ¥ ìí¤íí  ì²í© &amp;quot;ì ìì ëí ê¹ì ë°ì±&amp;quot; ì²« ì¸ê¸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9542"/>
            <a:ext cx="3600400" cy="43599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275606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아키히토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1989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년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1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월 </a:t>
            </a:r>
            <a:r>
              <a:rPr lang="en-US" altLang="ko-KR" sz="2400" dirty="0" smtClean="0">
                <a:latin typeface="MD이솝체" pitchFamily="18" charset="-127"/>
                <a:ea typeface="MD이솝체" pitchFamily="18" charset="-127"/>
              </a:rPr>
              <a:t>8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일 천황 즉위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고령으로 인한 건강문제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생전퇴위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en-US" altLang="ko-KR" sz="2400" dirty="0">
              <a:latin typeface="MD이솝체" pitchFamily="18" charset="-127"/>
              <a:ea typeface="MD이솝체" pitchFamily="18" charset="-127"/>
            </a:endParaRPr>
          </a:p>
          <a:p>
            <a:pPr algn="ctr"/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차기 천황 </a:t>
            </a:r>
            <a:r>
              <a:rPr lang="ko-KR" altLang="en-US" sz="2400" dirty="0" err="1" smtClean="0">
                <a:latin typeface="MD이솝체" pitchFamily="18" charset="-127"/>
                <a:ea typeface="MD이솝체" pitchFamily="18" charset="-127"/>
              </a:rPr>
              <a:t>나루히토</a:t>
            </a:r>
            <a:r>
              <a:rPr lang="ko-KR" altLang="en-US" sz="2400" dirty="0" smtClean="0">
                <a:latin typeface="MD이솝체" pitchFamily="18" charset="-127"/>
                <a:ea typeface="MD이솝체" pitchFamily="18" charset="-127"/>
              </a:rPr>
              <a:t> 황태자</a:t>
            </a:r>
            <a:endParaRPr lang="en-US" altLang="ko-KR" sz="2400" dirty="0" smtClean="0">
              <a:latin typeface="MD이솝체" pitchFamily="18" charset="-127"/>
              <a:ea typeface="MD이솝체" pitchFamily="18" charset="-127"/>
            </a:endParaRPr>
          </a:p>
          <a:p>
            <a:pPr algn="ctr"/>
            <a:endParaRPr lang="ko-KR" altLang="en-US" sz="2400" dirty="0">
              <a:latin typeface="MD이솝체" pitchFamily="18" charset="-127"/>
              <a:ea typeface="MD이솝체" pitchFamily="18" charset="-127"/>
            </a:endParaRPr>
          </a:p>
        </p:txBody>
      </p:sp>
      <p:pic>
        <p:nvPicPr>
          <p:cNvPr id="5" name="그림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393185" cy="5143500"/>
          </a:xfrm>
          <a:prstGeom prst="rect">
            <a:avLst/>
          </a:prstGeom>
        </p:spPr>
      </p:pic>
      <p:graphicFrame>
        <p:nvGraphicFramePr>
          <p:cNvPr id="6" name="차트 5"/>
          <p:cNvGraphicFramePr/>
          <p:nvPr/>
        </p:nvGraphicFramePr>
        <p:xfrm>
          <a:off x="4067944" y="843558"/>
          <a:ext cx="49320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4752528"/>
          </a:xfrm>
        </p:spPr>
        <p:txBody>
          <a:bodyPr>
            <a:noAutofit/>
          </a:bodyPr>
          <a:lstStyle/>
          <a:p>
            <a:pPr algn="r"/>
            <a:r>
              <a:rPr lang="ko-KR" altLang="en-US" sz="8000" dirty="0" smtClean="0">
                <a:latin typeface="MD이솝체" pitchFamily="18" charset="-127"/>
                <a:ea typeface="MD이솝체" pitchFamily="18" charset="-127"/>
              </a:rPr>
              <a:t>감사합니다</a:t>
            </a:r>
            <a: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</a:br>
            <a:r>
              <a:rPr lang="en-US" altLang="ko-KR" sz="6600" dirty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>
                <a:latin typeface="MD이솝체" pitchFamily="18" charset="-127"/>
                <a:ea typeface="MD이솝체" pitchFamily="18" charset="-127"/>
              </a:rPr>
            </a:br>
            <a: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6600" dirty="0" smtClean="0">
                <a:latin typeface="MD이솝체" pitchFamily="18" charset="-127"/>
                <a:ea typeface="MD이솝체" pitchFamily="18" charset="-127"/>
              </a:rPr>
            </a:br>
            <a:r>
              <a:rPr lang="ko-KR" altLang="en-US" sz="2800" dirty="0" smtClean="0">
                <a:latin typeface="MD이솝체" pitchFamily="18" charset="-127"/>
                <a:ea typeface="MD이솝체" pitchFamily="18" charset="-127"/>
              </a:rPr>
              <a:t>이어서</a:t>
            </a:r>
            <a:endParaRPr lang="ko-KR" altLang="en-US" sz="2800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07865" y="1579171"/>
            <a:ext cx="4928273" cy="198515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ko-KR" altLang="en-US" sz="125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天皇制</a:t>
            </a:r>
            <a:endParaRPr lang="ko-KR" altLang="en-US" sz="125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 panose="02020600000000000000" pitchFamily="18" charset="-127"/>
              <a:ea typeface="Noto Serif CJK JP SemiBold" panose="0202060000000000000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52000" y="3759882"/>
            <a:ext cx="3240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ko-KR" altLang="en-US" sz="15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현대 천황제도에 관한 국민의식</a:t>
            </a:r>
            <a:endParaRPr lang="en-US" altLang="ko-KR" sz="1500" dirty="0" smtClean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952000" y="3651870"/>
            <a:ext cx="32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5"/>
          <p:cNvGrpSpPr/>
          <p:nvPr/>
        </p:nvGrpSpPr>
        <p:grpSpPr>
          <a:xfrm>
            <a:off x="7596336" y="3771342"/>
            <a:ext cx="1053012" cy="945000"/>
            <a:chOff x="5466000" y="656832"/>
            <a:chExt cx="1260000" cy="1260000"/>
          </a:xfrm>
        </p:grpSpPr>
        <p:sp>
          <p:nvSpPr>
            <p:cNvPr id="17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032726" y="1225235"/>
              <a:ext cx="497171" cy="123197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pPr algn="ctr"/>
              <a:endParaRPr lang="en-US" altLang="ko-KR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61425" y="3951961"/>
            <a:ext cx="118813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  </a:t>
            </a:r>
            <a:r>
              <a:rPr lang="en-US" altLang="ko-KR" sz="1100" dirty="0" smtClean="0">
                <a:solidFill>
                  <a:schemeClr val="bg1"/>
                </a:solidFill>
              </a:rPr>
              <a:t>21702289</a:t>
            </a:r>
          </a:p>
          <a:p>
            <a:r>
              <a:rPr lang="ko-KR" altLang="en-US" sz="1100" dirty="0" smtClean="0">
                <a:solidFill>
                  <a:schemeClr val="bg1"/>
                </a:solidFill>
              </a:rPr>
              <a:t>일본어 일본학과</a:t>
            </a:r>
            <a:endParaRPr lang="en-US" altLang="ko-KR" sz="1100" dirty="0" smtClean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</a:rPr>
              <a:t>    </a:t>
            </a:r>
            <a:r>
              <a:rPr lang="ko-KR" altLang="en-US" sz="1100" dirty="0" smtClean="0">
                <a:solidFill>
                  <a:schemeClr val="bg1"/>
                </a:solidFill>
              </a:rPr>
              <a:t>김 덕 영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7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d30y9cdsu7xlg0.cloudfront.net/png/1558346-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509" y="2841780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d30y9cdsu7xlg0.cloudfront.net/png/1558347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653" y="2841780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d30y9cdsu7xlg0.cloudfront.net/png/156009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509" y="731799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959240" y="2156252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</a:t>
            </a:r>
            <a:r>
              <a:rPr lang="ko-KR" altLang="en-US" sz="8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대에서 천황     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231436" y="1764302"/>
            <a:ext cx="810000" cy="339279"/>
            <a:chOff x="3405655" y="2339589"/>
            <a:chExt cx="1080000" cy="452372"/>
          </a:xfrm>
        </p:grpSpPr>
        <p:sp>
          <p:nvSpPr>
            <p:cNvPr id="2" name="직사각형 1"/>
            <p:cNvSpPr/>
            <p:nvPr/>
          </p:nvSpPr>
          <p:spPr>
            <a:xfrm>
              <a:off x="3442096" y="2339589"/>
              <a:ext cx="10071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1)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의의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직사각형 38"/>
          <p:cNvSpPr/>
          <p:nvPr/>
        </p:nvSpPr>
        <p:spPr>
          <a:xfrm>
            <a:off x="5391385" y="2156252"/>
            <a:ext cx="1354391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en-US" altLang="ko-KR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1947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 제정 된 </a:t>
            </a:r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en-US" altLang="ko-KR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959240" y="4262486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스퀘어 Light" panose="020B0600000101010101" pitchFamily="50" charset="-127"/>
              </a:rPr>
              <a:t> 관련 시민 의식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391385" y="4262486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천황제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반대에 대한 이유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3188" y="1221750"/>
            <a:ext cx="1246495" cy="2700000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algn="dist"/>
            <a:r>
              <a:rPr lang="ko-KR" altLang="en-US" sz="7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目次</a:t>
            </a:r>
          </a:p>
        </p:txBody>
      </p:sp>
      <p:grpSp>
        <p:nvGrpSpPr>
          <p:cNvPr id="4" name="그룹 46"/>
          <p:cNvGrpSpPr/>
          <p:nvPr/>
        </p:nvGrpSpPr>
        <p:grpSpPr>
          <a:xfrm>
            <a:off x="5402370" y="1764302"/>
            <a:ext cx="1332416" cy="339279"/>
            <a:chOff x="3057375" y="2339589"/>
            <a:chExt cx="1776554" cy="452372"/>
          </a:xfrm>
        </p:grpSpPr>
        <p:sp>
          <p:nvSpPr>
            <p:cNvPr id="48" name="직사각형 47"/>
            <p:cNvSpPr/>
            <p:nvPr/>
          </p:nvSpPr>
          <p:spPr>
            <a:xfrm>
              <a:off x="3057375" y="2339589"/>
              <a:ext cx="17765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2)</a:t>
              </a:r>
              <a:r>
                <a:rPr lang="ko-KR" altLang="en-US" sz="1500" dirty="0" err="1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상징천황제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67"/>
          <p:cNvGrpSpPr/>
          <p:nvPr/>
        </p:nvGrpSpPr>
        <p:grpSpPr>
          <a:xfrm>
            <a:off x="5663580" y="3870421"/>
            <a:ext cx="810000" cy="339279"/>
            <a:chOff x="3405655" y="2339589"/>
            <a:chExt cx="1080000" cy="452372"/>
          </a:xfrm>
        </p:grpSpPr>
        <p:sp>
          <p:nvSpPr>
            <p:cNvPr id="69" name="직사각형 68"/>
            <p:cNvSpPr/>
            <p:nvPr/>
          </p:nvSpPr>
          <p:spPr>
            <a:xfrm>
              <a:off x="3442096" y="2339589"/>
              <a:ext cx="10071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4)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반대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70"/>
          <p:cNvGrpSpPr/>
          <p:nvPr/>
        </p:nvGrpSpPr>
        <p:grpSpPr>
          <a:xfrm>
            <a:off x="3066407" y="3870421"/>
            <a:ext cx="1140056" cy="339279"/>
            <a:chOff x="3185617" y="2339589"/>
            <a:chExt cx="1520074" cy="452372"/>
          </a:xfrm>
        </p:grpSpPr>
        <p:sp>
          <p:nvSpPr>
            <p:cNvPr id="72" name="직사각형 71"/>
            <p:cNvSpPr/>
            <p:nvPr/>
          </p:nvSpPr>
          <p:spPr>
            <a:xfrm>
              <a:off x="3185617" y="2339589"/>
              <a:ext cx="152007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3)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국민의</a:t>
              </a:r>
              <a:r>
                <a:rPr lang="ko-KR" altLang="en-US" sz="15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식</a:t>
              </a: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0" descr="https://d30y9cdsu7xlg0.cloudfront.net/png/1558352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653" y="800464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9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51821" y="951570"/>
            <a:ext cx="308882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ko-KR" altLang="en-US" sz="3000" dirty="0" smtClean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현대 천황의 의의</a:t>
            </a:r>
            <a:endParaRPr lang="ja-JP" altLang="en-US" sz="3000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98854" y="1469418"/>
            <a:ext cx="20524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ko-KR" dirty="0" smtClean="0"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-</a:t>
            </a:r>
            <a:r>
              <a:rPr lang="ko-KR" altLang="en-US" dirty="0" smtClean="0"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현대 천황의 지위</a:t>
            </a:r>
            <a:endParaRPr lang="ko-KR" altLang="en-US" dirty="0"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60018" y="1923678"/>
            <a:ext cx="1350000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963796" y="2276021"/>
            <a:ext cx="538862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헌법에서 천황을 상징적 존재로 규정함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endParaRPr lang="en-US" altLang="ko-KR" sz="12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1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조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: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천황의 지위는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‘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주권을 갖는 일본국민의 </a:t>
            </a:r>
            <a:r>
              <a:rPr lang="ko-KR" altLang="en-US" sz="12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총의에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기초함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’</a:t>
            </a:r>
          </a:p>
          <a:p>
            <a:pPr algn="just"/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-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국정에 관한 권리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통치권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정치적 권력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)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을 갖지 않음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.</a:t>
            </a:r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3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조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: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천황의 국사 행위는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‘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내각의 조언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승인이 필요하며 내각이 그 책임을 짐</a:t>
            </a:r>
            <a:endParaRPr lang="en-US" altLang="ko-KR" sz="12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-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천황은 상징적인 의미로써 있을 뿐 국가를 대표하는 대통령의 개념이 아님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.</a:t>
            </a:r>
            <a:endParaRPr lang="ko-KR" altLang="en-US" sz="1200" dirty="0"/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4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20" y="972370"/>
            <a:ext cx="550844" cy="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30y9cdsu7xlg0.cloudfront.net/png/1297192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6" y="0"/>
            <a:ext cx="605929" cy="6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47670" y="1051583"/>
            <a:ext cx="157519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ko-KR" altLang="en-US" sz="21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정치적 타협</a:t>
            </a:r>
            <a:endParaRPr lang="ko-KR" altLang="en-US" sz="21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60316" y="1443999"/>
            <a:ext cx="3564415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o-KR" altLang="en-US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정치적 타협의 산물 </a:t>
            </a:r>
            <a:r>
              <a:rPr lang="en-US" altLang="ko-KR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‘</a:t>
            </a:r>
            <a:r>
              <a:rPr lang="ko-KR" altLang="en-US" sz="9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en-US" altLang="ko-KR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’</a:t>
            </a:r>
            <a:endParaRPr lang="en-US" altLang="ko-KR" sz="9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414" y="0"/>
            <a:ext cx="369534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타원 7"/>
          <p:cNvSpPr/>
          <p:nvPr/>
        </p:nvSpPr>
        <p:spPr>
          <a:xfrm>
            <a:off x="56160" y="2301720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633187" y="2335692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247166" y="2301720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514" y="2627062"/>
            <a:ext cx="153639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 smtClean="0">
                <a:latin typeface="210 라임 B" pitchFamily="18" charset="-127"/>
                <a:ea typeface="210 라임 B" pitchFamily="18" charset="-127"/>
              </a:rPr>
              <a:t>2</a:t>
            </a:r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차 세계대전 </a:t>
            </a:r>
            <a:endParaRPr lang="en-US" altLang="ko-KR" dirty="0" smtClean="0">
              <a:latin typeface="210 라임 B" pitchFamily="18" charset="-127"/>
              <a:ea typeface="210 라임 B" pitchFamily="18" charset="-127"/>
            </a:endParaRPr>
          </a:p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패전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1484" y="2672793"/>
            <a:ext cx="15363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 err="1" smtClean="0">
                <a:latin typeface="210 라임 B" pitchFamily="18" charset="-127"/>
                <a:ea typeface="210 라임 B" pitchFamily="18" charset="-127"/>
              </a:rPr>
              <a:t>천황제</a:t>
            </a:r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 검토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2572403"/>
            <a:ext cx="153639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상징적 </a:t>
            </a:r>
            <a:r>
              <a:rPr lang="ko-KR" altLang="en-US" dirty="0" err="1" smtClean="0">
                <a:latin typeface="210 라임 B" pitchFamily="18" charset="-127"/>
                <a:ea typeface="210 라임 B" pitchFamily="18" charset="-127"/>
              </a:rPr>
              <a:t>천황제</a:t>
            </a:r>
            <a:endParaRPr lang="en-US" altLang="ko-KR" dirty="0" smtClean="0">
              <a:latin typeface="210 라임 B" pitchFamily="18" charset="-127"/>
              <a:ea typeface="210 라임 B" pitchFamily="18" charset="-127"/>
            </a:endParaRPr>
          </a:p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성립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460316" y="2679762"/>
            <a:ext cx="30337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035774" y="2659047"/>
            <a:ext cx="30337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721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1550" y="951570"/>
            <a:ext cx="167738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ko-KR" altLang="en-US" sz="3000" dirty="0" smtClean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국민의</a:t>
            </a:r>
            <a:r>
              <a:rPr lang="ko-KR" altLang="en-US" sz="3000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식</a:t>
            </a:r>
            <a:endParaRPr lang="ja-JP" altLang="en-US" sz="3000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29802" y="1879253"/>
            <a:ext cx="148500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21550" y="2066900"/>
            <a:ext cx="5045480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A) </a:t>
            </a:r>
            <a:r>
              <a:rPr lang="ko-KR" altLang="en-US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전통을 지켜가기 위한 상징적 존재</a:t>
            </a:r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B</a:t>
            </a:r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5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메스컴에서</a:t>
            </a:r>
            <a:r>
              <a:rPr lang="ko-KR" altLang="en-US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 비치는 천황</a:t>
            </a:r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C) </a:t>
            </a:r>
            <a:r>
              <a:rPr lang="ko-KR" altLang="en-US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단합과 통합의 구심점</a:t>
            </a:r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순서도: 처리 2"/>
          <p:cNvSpPr/>
          <p:nvPr/>
        </p:nvSpPr>
        <p:spPr>
          <a:xfrm>
            <a:off x="5579007" y="0"/>
            <a:ext cx="3477377" cy="51435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일본인 천황에 대한 태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979" y="2031690"/>
            <a:ext cx="3367433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635" y="3938327"/>
            <a:ext cx="2736056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383868" y="3003799"/>
            <a:ext cx="1026114" cy="748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3898" y="3867894"/>
            <a:ext cx="253828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500" dirty="0" smtClean="0">
                <a:latin typeface="HY견고딕" pitchFamily="18" charset="-127"/>
                <a:ea typeface="HY견고딕" pitchFamily="18" charset="-127"/>
              </a:rPr>
              <a:t>대부분의 일본 국민이</a:t>
            </a:r>
            <a:endParaRPr lang="en-US" altLang="ko-KR" sz="1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500" dirty="0" smtClean="0">
                <a:latin typeface="HY견고딕" pitchFamily="18" charset="-127"/>
                <a:ea typeface="HY견고딕" pitchFamily="18" charset="-127"/>
              </a:rPr>
              <a:t>긍정적으로 바라봄</a:t>
            </a:r>
            <a:r>
              <a:rPr lang="en-US" altLang="ko-KR" sz="15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5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9952" y="89756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/>
            </a:r>
            <a:b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</a:b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정의 및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三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6268144" y="4029912"/>
            <a:ext cx="26243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일본어일본학과</a:t>
            </a:r>
            <a:endParaRPr lang="en-US" altLang="ko-KR" dirty="0" smtClean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r"/>
            <a:r>
              <a:rPr lang="en-US" altLang="ko-KR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21602392</a:t>
            </a:r>
          </a:p>
          <a:p>
            <a:pPr algn="r"/>
            <a:r>
              <a:rPr lang="ko-KR" altLang="en-US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김재림</a:t>
            </a:r>
            <a:endParaRPr lang="en-US" altLang="ko-KR" dirty="0" smtClean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endParaRPr lang="ko-KR" altLang="en-US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8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차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1819801"/>
              </p:ext>
            </p:extLst>
          </p:nvPr>
        </p:nvGraphicFramePr>
        <p:xfrm>
          <a:off x="-125952" y="1203978"/>
          <a:ext cx="5130000" cy="342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구부러진 연결선 11"/>
          <p:cNvCxnSpPr/>
          <p:nvPr/>
        </p:nvCxnSpPr>
        <p:spPr>
          <a:xfrm rot="5400000" flipH="1" flipV="1">
            <a:off x="3797893" y="2049888"/>
            <a:ext cx="1620030" cy="1583636"/>
          </a:xfrm>
          <a:prstGeom prst="curvedConnector3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434191" y="1631167"/>
            <a:ext cx="92076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en-US" altLang="ja-JP" sz="36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11</a:t>
            </a:r>
            <a:r>
              <a:rPr lang="en-US" altLang="ja-JP" sz="2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%</a:t>
            </a:r>
            <a:endParaRPr lang="ko-KR" altLang="en-US" sz="2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2206" y="458983"/>
            <a:ext cx="41395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천황제에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반대하는 젊은 국민</a:t>
            </a:r>
            <a:endParaRPr lang="ja-JP" altLang="en-US" sz="24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58054" y="2693767"/>
            <a:ext cx="5780713" cy="21621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A :</a:t>
            </a:r>
            <a:r>
              <a:rPr lang="ko-KR" altLang="en-US" sz="1200" dirty="0" err="1" smtClean="0">
                <a:latin typeface="210 슈크림빵 R" pitchFamily="18" charset="-127"/>
                <a:ea typeface="210 슈크림빵 R" pitchFamily="18" charset="-127"/>
              </a:rPr>
              <a:t>천황제는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군주제로 전 근대주권의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산물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B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천황제가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아시아에서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비참한 침략전쟁을 일으킴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C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천황제가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존재하는 이유에 대해 무력화가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가능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D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혈통가계에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의한 차별이 일본사회로부터 근절될 수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없음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E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비판을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동반하지 않는 근대사 역사연구는 </a:t>
            </a:r>
            <a:r>
              <a:rPr lang="ko-KR" altLang="en-US" sz="1200" dirty="0" err="1" smtClean="0">
                <a:latin typeface="210 슈크림빵 R" pitchFamily="18" charset="-127"/>
                <a:ea typeface="210 슈크림빵 R" pitchFamily="18" charset="-127"/>
              </a:rPr>
              <a:t>불성립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 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F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종교의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자유를 거부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399726" y="2158635"/>
            <a:ext cx="18444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ko-KR" altLang="en-US" sz="2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천황제도 반대</a:t>
            </a:r>
            <a:endParaRPr lang="ko-KR" altLang="en-US" sz="2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pic>
        <p:nvPicPr>
          <p:cNvPr id="20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032" y="1175743"/>
            <a:ext cx="550844" cy="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4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3975906"/>
            <a:ext cx="9144000" cy="11675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47256" y="2180450"/>
            <a:ext cx="6696744" cy="1782198"/>
          </a:xfrm>
        </p:spPr>
        <p:txBody>
          <a:bodyPr>
            <a:noAutofit/>
          </a:bodyPr>
          <a:lstStyle/>
          <a:p>
            <a:r>
              <a:rPr lang="ko-KR" altLang="en-US" sz="8000" b="1" i="1" dirty="0" smtClean="0">
                <a:latin typeface="HY헤드라인M" pitchFamily="18" charset="-127"/>
                <a:ea typeface="HY헤드라인M" pitchFamily="18" charset="-127"/>
              </a:rPr>
              <a:t>천황의 거주지</a:t>
            </a:r>
            <a:endParaRPr lang="ko-KR" altLang="en-US" sz="8000" b="1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1675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588224" y="3975906"/>
            <a:ext cx="2699792" cy="583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21702179 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최 영은</a:t>
            </a:r>
            <a:endParaRPr lang="ko-KR" altLang="en-US" sz="22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3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5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615" y="891466"/>
            <a:ext cx="3664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일본의 황제 제도</a:t>
            </a:r>
            <a:endParaRPr lang="en-US" altLang="ko-KR" sz="33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75202" y="5044"/>
            <a:ext cx="7768797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목차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4997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0.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378026" y="1522809"/>
            <a:ext cx="3663439" cy="34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L 도형 9"/>
          <p:cNvSpPr/>
          <p:nvPr/>
        </p:nvSpPr>
        <p:spPr>
          <a:xfrm>
            <a:off x="1376613" y="1916677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23"/>
          <p:cNvSpPr txBox="1"/>
          <p:nvPr/>
        </p:nvSpPr>
        <p:spPr>
          <a:xfrm>
            <a:off x="1809478" y="2339056"/>
            <a:ext cx="3781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</a:t>
            </a:r>
            <a:r>
              <a:rPr lang="en-US" altLang="ko-KR" sz="2200" dirty="0"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천년의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수도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어소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L 도형 11"/>
          <p:cNvSpPr/>
          <p:nvPr/>
        </p:nvSpPr>
        <p:spPr>
          <a:xfrm>
            <a:off x="1376615" y="1516506"/>
            <a:ext cx="395971" cy="457475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TextBox 23"/>
          <p:cNvSpPr txBox="1"/>
          <p:nvPr/>
        </p:nvSpPr>
        <p:spPr>
          <a:xfrm>
            <a:off x="1809479" y="1892193"/>
            <a:ext cx="3922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01.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L 도형 14"/>
          <p:cNvSpPr/>
          <p:nvPr/>
        </p:nvSpPr>
        <p:spPr>
          <a:xfrm>
            <a:off x="2348163" y="2689966"/>
            <a:ext cx="646897" cy="29868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2995059" y="2781406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2-1.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자신전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L 도형 18"/>
          <p:cNvSpPr/>
          <p:nvPr/>
        </p:nvSpPr>
        <p:spPr>
          <a:xfrm>
            <a:off x="2348163" y="2965848"/>
            <a:ext cx="646897" cy="29868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TextBox 23"/>
          <p:cNvSpPr txBox="1"/>
          <p:nvPr/>
        </p:nvSpPr>
        <p:spPr>
          <a:xfrm>
            <a:off x="2995059" y="3057288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2-2.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청량전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L 도형 20"/>
          <p:cNvSpPr/>
          <p:nvPr/>
        </p:nvSpPr>
        <p:spPr>
          <a:xfrm>
            <a:off x="1378026" y="2482723"/>
            <a:ext cx="395972" cy="116544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23"/>
          <p:cNvSpPr txBox="1"/>
          <p:nvPr/>
        </p:nvSpPr>
        <p:spPr>
          <a:xfrm>
            <a:off x="1772585" y="3459175"/>
            <a:ext cx="2371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03.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3" name="L 도형 22"/>
          <p:cNvSpPr/>
          <p:nvPr/>
        </p:nvSpPr>
        <p:spPr>
          <a:xfrm>
            <a:off x="1376613" y="3620757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809479" y="4056537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04.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에도 성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5" name="L 도형 24"/>
          <p:cNvSpPr/>
          <p:nvPr/>
        </p:nvSpPr>
        <p:spPr>
          <a:xfrm>
            <a:off x="1376613" y="4217711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73998" y="4516393"/>
            <a:ext cx="1665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05.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천수각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949793"/>
            <a:ext cx="9144000" cy="219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52" y="1939672"/>
            <a:ext cx="2307109" cy="1981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ê´ë ¨ ì´ë¯¸ì§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6" descr="ê´ë ¨ ì´ë¯¸ì§"/>
          <p:cNvSpPr>
            <a:spLocks noChangeAspect="1" noChangeArrowheads="1"/>
          </p:cNvSpPr>
          <p:nvPr/>
        </p:nvSpPr>
        <p:spPr bwMode="auto">
          <a:xfrm>
            <a:off x="3206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8" descr="ê´ë ¨ ì´ë¯¸ì§"/>
          <p:cNvSpPr>
            <a:spLocks noChangeAspect="1" noChangeArrowheads="1"/>
          </p:cNvSpPr>
          <p:nvPr/>
        </p:nvSpPr>
        <p:spPr bwMode="auto">
          <a:xfrm>
            <a:off x="4730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10" descr="ê´ë ¨ ì´ë¯¸ì§"/>
          <p:cNvSpPr>
            <a:spLocks noChangeAspect="1" noChangeArrowheads="1"/>
          </p:cNvSpPr>
          <p:nvPr/>
        </p:nvSpPr>
        <p:spPr bwMode="auto">
          <a:xfrm>
            <a:off x="6254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12" descr="ê´ë ¨ ì´ë¯¸ì§"/>
          <p:cNvSpPr>
            <a:spLocks noChangeAspect="1" noChangeArrowheads="1"/>
          </p:cNvSpPr>
          <p:nvPr/>
        </p:nvSpPr>
        <p:spPr bwMode="auto">
          <a:xfrm>
            <a:off x="777875" y="61993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169" y="2002734"/>
            <a:ext cx="2713844" cy="18551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328" y="4002000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아시카가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요시미쓰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169" y="4003303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오다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노부나가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82195"/>
            <a:ext cx="2429532" cy="23048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0225" y="4002000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도요토미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히데요시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1113588"/>
            <a:ext cx="6285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300" b="1" dirty="0" err="1" smtClean="0">
                <a:latin typeface="휴먼둥근헤드라인" pitchFamily="18" charset="-127"/>
                <a:ea typeface="휴먼둥근헤드라인" pitchFamily="18" charset="-127"/>
              </a:rPr>
              <a:t>무로마치</a:t>
            </a:r>
            <a:r>
              <a:rPr lang="ko-KR" altLang="en-US" sz="3300" b="1" dirty="0" smtClean="0">
                <a:latin typeface="휴먼둥근헤드라인" pitchFamily="18" charset="-127"/>
                <a:ea typeface="휴먼둥근헤드라인" pitchFamily="18" charset="-127"/>
              </a:rPr>
              <a:t> 막부 </a:t>
            </a:r>
            <a:r>
              <a:rPr lang="en-US" altLang="ko-KR" sz="3300" b="1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ko-KR" altLang="en-US" sz="3300" b="1" dirty="0" smtClean="0">
                <a:latin typeface="휴먼둥근헤드라인" pitchFamily="18" charset="-127"/>
                <a:ea typeface="휴먼둥근헤드라인" pitchFamily="18" charset="-127"/>
              </a:rPr>
              <a:t>대 쇼군</a:t>
            </a:r>
            <a:endParaRPr lang="ko-KR" altLang="en-US" sz="3300" b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i="1" dirty="0" smtClean="0">
                <a:latin typeface="휴먼둥근헤드라인" pitchFamily="18" charset="-127"/>
                <a:ea typeface="휴먼둥근헤드라인" pitchFamily="18" charset="-127"/>
              </a:rPr>
              <a:t>1-1.</a:t>
            </a:r>
            <a:endParaRPr lang="ko-KR" altLang="en-US" sz="32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i="1" dirty="0" smtClean="0">
                <a:latin typeface="휴먼둥근헤드라인" pitchFamily="18" charset="-127"/>
                <a:ea typeface="휴먼둥근헤드라인" pitchFamily="18" charset="-127"/>
              </a:rPr>
              <a:t>1-2.</a:t>
            </a:r>
            <a:endParaRPr lang="ko-KR" altLang="en-US" sz="32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33868" y="105958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64163" y="1131590"/>
            <a:ext cx="22156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err="1">
                <a:latin typeface="HY헤드라인M" pitchFamily="18" charset="-127"/>
                <a:ea typeface="HY헤드라인M" pitchFamily="18" charset="-127"/>
              </a:rPr>
              <a:t>쓰치미카도노</a:t>
            </a:r>
            <a:r>
              <a:rPr lang="ko-KR" altLang="en-US" sz="25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33867" y="240973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766" y="2499742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사토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33868" y="375988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98764" y="3867894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ko-KR" altLang="en-US" sz="2500" dirty="0">
                <a:latin typeface="HY헤드라인M" pitchFamily="18" charset="-127"/>
                <a:ea typeface="HY헤드라인M" pitchFamily="18" charset="-127"/>
              </a:rPr>
              <a:t>세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4211960" y="2128419"/>
            <a:ext cx="720080" cy="27003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211960" y="3493444"/>
            <a:ext cx="720080" cy="27003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87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êµí  ì´ìì ì ë¬¸Â·ê²ë ì´ ë¬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07" y="1569679"/>
            <a:ext cx="4398830" cy="24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9169" y="3554769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겐레이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정문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어소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2.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78836" y="3854851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교토부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교토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시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사쿄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구 소재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3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7399384" descr="EMB000026a02a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1047"/>
            <a:ext cx="5580658" cy="269436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1116062" y="2998133"/>
            <a:ext cx="8471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5490122" y="3106134"/>
            <a:ext cx="1" cy="43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000" y="2836550"/>
            <a:ext cx="101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귤나무</a:t>
            </a:r>
            <a:endParaRPr lang="ko-KR" altLang="en-US" sz="2200" b="1" dirty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717" y="3518242"/>
            <a:ext cx="101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벚나무</a:t>
            </a:r>
            <a:endParaRPr lang="ko-KR" altLang="en-US" sz="2200" b="1" dirty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어소 </a:t>
            </a:r>
            <a:r>
              <a:rPr lang="en-US" altLang="ko-KR" sz="3300" dirty="0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자신전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621634" y="4067291"/>
            <a:ext cx="3720751" cy="74360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771444" y="4011910"/>
            <a:ext cx="3421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자신전에</a:t>
            </a:r>
            <a:r>
              <a:rPr lang="ko-KR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서</a:t>
            </a:r>
            <a:endParaRPr lang="en-US" altLang="ko-KR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천황들의 즉위식이 거행됨</a:t>
            </a:r>
            <a:endParaRPr lang="ko-KR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011" y="179426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03648" y="0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>
                <a:latin typeface="휴먼둥근헤드라인" pitchFamily="18" charset="-127"/>
                <a:ea typeface="휴먼둥근헤드라인" pitchFamily="18" charset="-127"/>
              </a:rPr>
              <a:t> 어소 </a:t>
            </a:r>
            <a:r>
              <a:rPr lang="en-US" altLang="ko-KR" sz="3300" dirty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청량전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448" y="0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4.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" y="51566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upload.wikimedia.org/wikipedia/commons/thumb/8/8e/Kyoto-gosho_Seiryoden_zenkei-2.jpg/1024px-Kyoto-gosho_Seiryoden_zenke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746" y="1136445"/>
            <a:ext cx="4766507" cy="237626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타원 7"/>
          <p:cNvSpPr/>
          <p:nvPr/>
        </p:nvSpPr>
        <p:spPr>
          <a:xfrm>
            <a:off x="1116061" y="3839157"/>
            <a:ext cx="18112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황제의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일상 생활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216713" y="3847179"/>
            <a:ext cx="18112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다시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황제의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일상 생활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15137" y="3839157"/>
            <a:ext cx="19137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각종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정무 및 의식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927285" y="4272939"/>
            <a:ext cx="687852" cy="37804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528861" y="4198218"/>
            <a:ext cx="687852" cy="37804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624" y="349856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쓰임새의 변화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ë©ì´ì§ ê¶ì  Â· ì¤ê¶ ì 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92" y="1005576"/>
            <a:ext cx="4947457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376" y="2791456"/>
            <a:ext cx="494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황제의 사적인 공간이었던 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속 궁전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奥宮殿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)&gt;</a:t>
            </a:r>
            <a:endParaRPr lang="ko-KR" altLang="en-US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6" name="Picture 4" descr="ë©ì´ì§ ê¶ì  ë¶í ìë¦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665" y="3051356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9020" y="4515966"/>
            <a:ext cx="4230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불 타 없어진 메이지 궁전의 터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5.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32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627784" y="4083918"/>
            <a:ext cx="3960440" cy="81009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atin typeface="휴먼둥근헤드라인" pitchFamily="18" charset="-127"/>
                <a:ea typeface="휴먼둥근헤드라인" pitchFamily="18" charset="-127"/>
              </a:rPr>
              <a:t>6</a:t>
            </a:r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ææ²»å®®æ®¿è»å¯ã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36" y="1399199"/>
            <a:ext cx="3670598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2292" y="4227934"/>
            <a:ext cx="3791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모던함을 강조한 궁전의 모습</a:t>
            </a:r>
            <a:endParaRPr lang="ko-KR" altLang="en-US" sz="22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6" name="Picture 4" descr="ææ²»å®®æ®¿è»å¯ãåé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806" y="1412889"/>
            <a:ext cx="3670597" cy="21490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01482" y="356198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대는 곳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내부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37" y="356198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대는 곳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四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204899" y="465516"/>
            <a:ext cx="4824536" cy="145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이란 </a:t>
            </a:r>
            <a:r>
              <a:rPr lang="en-US" altLang="ko-K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?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372275" y="196377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일본의 군주로 일본 황실의 대표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72275" y="255784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372275" y="3151908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 국민 통합의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426103" y="3799980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외교 관계에서 국가원수 지위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4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에도 성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7.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s://img1.daumcdn.net/thumb/R720x0.q80/?scode=mtistory&amp;fname=http%3A%2F%2Fcfile24.uf.tistory.com%2Fimage%2F25202B3D54F5978D3454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491630"/>
            <a:ext cx="4716399" cy="23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5422" y="3882816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도쿄도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지요다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구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지요다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소재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AutoShape 2" descr="íì¼:external/upload.wikimedia.org/600px-Tokugawa_Ieyasu2.jpg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55" y="1491630"/>
            <a:ext cx="2579197" cy="2205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676" y="3696844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도쿠가와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이에야스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419872" y="951570"/>
            <a:ext cx="0" cy="4090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89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에도 성의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천수각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7.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https://upload.wikimedia.org/wikipedia/commons/4/4d/Tokyo_Edo_Castle_b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032" y="2343355"/>
            <a:ext cx="3665332" cy="150751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íì¼:external/pds.exblog.jp/a0277742_15151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9672"/>
            <a:ext cx="4207168" cy="245488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54" y="1434161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병풍으로 남은 에도 성의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천수각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797" y="1434161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천수대만 남은 현재의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천수각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1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4299942"/>
            <a:ext cx="263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000" b="1" dirty="0">
                <a:latin typeface="HY헤드라인M" pitchFamily="18" charset="-127"/>
                <a:ea typeface="HY헤드라인M" pitchFamily="18" charset="-127"/>
              </a:rPr>
              <a:t>Thank </a:t>
            </a:r>
            <a:r>
              <a:rPr lang="en-US" altLang="ko-KR" sz="4000" b="1" dirty="0" smtClean="0">
                <a:latin typeface="HY헤드라인M" pitchFamily="18" charset="-127"/>
                <a:ea typeface="HY헤드라인M" pitchFamily="18" charset="-127"/>
              </a:rPr>
              <a:t>You</a:t>
            </a:r>
            <a:endParaRPr lang="ko-KR" altLang="en-US" sz="40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9952" y="411510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1026" name="Picture 2" descr="https://kin-phinf.pstatic.net/20170923_113/1506153507217cwtwx_JPEG/39ade473d6cd7f3e64f683bff2981305.jpg?type=w6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"/>
            <a:ext cx="3937834" cy="516360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五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374348" y="429994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그 이전에는 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오오기미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大君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426103" y="294979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중국으로부터 받아들여진 것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426103" y="363796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일반적 의미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: 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도교계의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신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52" y="1437624"/>
            <a:ext cx="3812889" cy="13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21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六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81566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실질적으로 통치는 장군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將軍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" y="3543858"/>
            <a:ext cx="3452130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043608" y="1070316"/>
            <a:ext cx="2736304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이전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64088" y="962304"/>
            <a:ext cx="2736304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메이지 이후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07427" y="266585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은 그저 신의 계시를 전하는 역할에 불과함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004048" y="1761660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최고권력자 천황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120260" y="2381916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신적인 존재로 탈바꿈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148064" y="2989890"/>
            <a:ext cx="3096344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제국주의의 수장 역할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02" y="3651870"/>
            <a:ext cx="2674076" cy="12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8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대략적인 역사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七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815666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1945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국가신도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神道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해체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99592" y="1070316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패전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敗戰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 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76057" y="1059582"/>
            <a:ext cx="3488629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이후의 천황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天皇</a:t>
            </a:r>
            <a:r>
              <a:rPr lang="en-US" altLang="ko-K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79512" y="2517744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1946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년 천황의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‘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인간선언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’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112568" y="1829574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일본이라는 나라의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228780" y="2449830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일본인은 통합 상징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7852"/>
            <a:ext cx="4054290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6" y="3145821"/>
            <a:ext cx="3392277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8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87474"/>
            <a:ext cx="4824536" cy="918102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천황의 호칭</a:t>
            </a:r>
            <a:endParaRPr lang="ko-KR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 rot="2424523">
            <a:off x="7772597" y="-555231"/>
            <a:ext cx="2160240" cy="1188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2424523">
            <a:off x="7917379" y="-701723"/>
            <a:ext cx="2224113" cy="1188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04449" y="38835"/>
            <a:ext cx="42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七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51520" y="1761660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Emperor =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황제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27584" y="1070316"/>
            <a:ext cx="3384376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영어권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076057" y="1059582"/>
            <a:ext cx="3488629" cy="475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한반도</a:t>
            </a:r>
            <a:endParaRPr lang="ko-KR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5724" y="2409732"/>
            <a:ext cx="449230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세계 유일의 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Emperor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112568" y="1829574"/>
            <a:ext cx="3491880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천황 대신 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일왕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日王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228780" y="2449830"/>
            <a:ext cx="3196156" cy="44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일부는 왜왕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倭王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8" y="3111811"/>
            <a:ext cx="4054290" cy="17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5" y="3111810"/>
            <a:ext cx="3379837" cy="17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04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고대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중세</a:t>
            </a:r>
            <a:r>
              <a:rPr lang="en-US" altLang="ko-KR" sz="6600" dirty="0" smtClean="0">
                <a:ea typeface="MD이솝체" pitchFamily="18" charset="-127"/>
              </a:rPr>
              <a:t>·</a:t>
            </a:r>
            <a:r>
              <a:rPr lang="ko-KR" altLang="en-US" sz="6600" dirty="0" smtClean="0">
                <a:ea typeface="MD이솝체" pitchFamily="18" charset="-127"/>
              </a:rPr>
              <a:t>근세 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시대의 천황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일본어일본학과</a:t>
            </a:r>
            <a:endParaRPr lang="en-US" altLang="ko-KR" dirty="0" smtClean="0">
              <a:latin typeface="MD이솝체" pitchFamily="18" charset="-127"/>
              <a:ea typeface="MD이솝체" pitchFamily="18" charset="-127"/>
            </a:endParaRPr>
          </a:p>
          <a:p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21701963</a:t>
            </a:r>
          </a:p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류연주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1058</Words>
  <Application>Microsoft Office PowerPoint</Application>
  <PresentationFormat>화면 슬라이드 쇼(16:9)</PresentationFormat>
  <Paragraphs>337</Paragraphs>
  <Slides>42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일본의 천황제의 변천과정</vt:lpstr>
      <vt:lpstr>&lt;목차&gt;</vt:lpstr>
      <vt:lpstr>천황의  정의 및 역사</vt:lpstr>
      <vt:lpstr>슬라이드 4</vt:lpstr>
      <vt:lpstr>천황의 대략적인 역사</vt:lpstr>
      <vt:lpstr>천황의 대략적인 역사</vt:lpstr>
      <vt:lpstr>천황의 대략적인 역사</vt:lpstr>
      <vt:lpstr>천황의 호칭</vt:lpstr>
      <vt:lpstr>고대·중세·근세  시대의 천황</vt:lpstr>
      <vt:lpstr>시대별 조사 천황</vt:lpstr>
      <vt:lpstr>진무 천황</vt:lpstr>
      <vt:lpstr>덴무 천황</vt:lpstr>
      <vt:lpstr>간무 천황</vt:lpstr>
      <vt:lpstr>남북조 시대</vt:lpstr>
      <vt:lpstr>고요제이</vt:lpstr>
      <vt:lpstr>동영상 링크 </vt:lpstr>
      <vt:lpstr>근대·현대 시대의  천황</vt:lpstr>
      <vt:lpstr>1. 메이지 천황</vt:lpstr>
      <vt:lpstr>1. 메이지 천황</vt:lpstr>
      <vt:lpstr>2. 다이쇼 천황</vt:lpstr>
      <vt:lpstr>3. 쇼와 천황</vt:lpstr>
      <vt:lpstr>4. 헤이세이 천황</vt:lpstr>
      <vt:lpstr>4. 헤이세이 천황</vt:lpstr>
      <vt:lpstr>감사합니다   이어서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천황의 거주지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근대·현대 시대의  천황</dc:title>
  <dc:creator>김그린비</dc:creator>
  <cp:lastModifiedBy>김그린비</cp:lastModifiedBy>
  <cp:revision>7</cp:revision>
  <dcterms:created xsi:type="dcterms:W3CDTF">2018-03-30T09:27:48Z</dcterms:created>
  <dcterms:modified xsi:type="dcterms:W3CDTF">2018-03-31T11:43:07Z</dcterms:modified>
</cp:coreProperties>
</file>